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928" r:id="rId3"/>
    <p:sldId id="295" r:id="rId4"/>
    <p:sldId id="296" r:id="rId5"/>
    <p:sldId id="929" r:id="rId6"/>
    <p:sldId id="286" r:id="rId7"/>
    <p:sldId id="287" r:id="rId8"/>
    <p:sldId id="257" r:id="rId9"/>
    <p:sldId id="266" r:id="rId10"/>
    <p:sldId id="274" r:id="rId11"/>
    <p:sldId id="333" r:id="rId12"/>
    <p:sldId id="337" r:id="rId13"/>
    <p:sldId id="299" r:id="rId14"/>
    <p:sldId id="353" r:id="rId15"/>
    <p:sldId id="354" r:id="rId16"/>
    <p:sldId id="355" r:id="rId17"/>
    <p:sldId id="356" r:id="rId18"/>
    <p:sldId id="352" r:id="rId19"/>
    <p:sldId id="357" r:id="rId20"/>
    <p:sldId id="925" r:id="rId21"/>
    <p:sldId id="927" r:id="rId22"/>
    <p:sldId id="258" r:id="rId23"/>
    <p:sldId id="933" r:id="rId24"/>
    <p:sldId id="261" r:id="rId25"/>
    <p:sldId id="629" r:id="rId26"/>
    <p:sldId id="559" r:id="rId27"/>
    <p:sldId id="280" r:id="rId28"/>
    <p:sldId id="690" r:id="rId29"/>
    <p:sldId id="631" r:id="rId30"/>
    <p:sldId id="632" r:id="rId31"/>
    <p:sldId id="572" r:id="rId32"/>
    <p:sldId id="930" r:id="rId33"/>
    <p:sldId id="265" r:id="rId34"/>
    <p:sldId id="93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7606"/>
  </p:normalViewPr>
  <p:slideViewPr>
    <p:cSldViewPr snapToGrid="0">
      <p:cViewPr varScale="1">
        <p:scale>
          <a:sx n="94" d="100"/>
          <a:sy n="94" d="100"/>
        </p:scale>
        <p:origin x="1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3C762-0C86-F442-BBD8-521B3C2442B5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1EBB9-C38B-3749-97F3-78ADCE56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5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1EBB9-C38B-3749-97F3-78ADCE565E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62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704850"/>
            <a:ext cx="6254750" cy="3519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ask Jason how to align this slide to gem5 structures. Is dispatch rename and issue is issue/execute/writeback?</a:t>
            </a:r>
          </a:p>
          <a:p>
            <a:endParaRPr lang="en-US" dirty="0"/>
          </a:p>
          <a:p>
            <a:r>
              <a:rPr lang="en-US" dirty="0"/>
              <a:t>Look at one of the old m5 papers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6447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704850"/>
            <a:ext cx="6254750" cy="3519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7034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9CD58-A8BA-0C4A-2ACA-B5AA1B321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A81000-192F-16B2-DA86-63D786619D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23863" y="704850"/>
            <a:ext cx="6254750" cy="35194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8846CE-4F1E-14E8-33A4-AF7AB42B4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294D8-1595-7ACA-8086-2072C9595E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7068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258CF-AAAF-A3CD-F6AE-87194F894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1C03C4-E422-6B1E-FC89-9FB2C84093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23863" y="704850"/>
            <a:ext cx="6254750" cy="35194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AA43EA-939E-D6A7-D978-34C6930F9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62E9E-E037-891F-F2CB-8617B6EA59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3410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02946-302B-E541-FE93-6BA1477CE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019854-B379-9F50-C9CE-CBD4000CB7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23863" y="704850"/>
            <a:ext cx="6254750" cy="35194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0904C4-092A-51F9-E191-4BA12A33C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4F414-84F9-7AFD-E89A-40AE8EBD10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8754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B2E21-265D-293A-2D3D-678722095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67D193-A86C-A0FC-6541-6CD617AA93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23863" y="704850"/>
            <a:ext cx="6254750" cy="35194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FDD9B6-F6E3-52E6-8E62-979D9CE5A6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8AEA3-DDB2-2E37-D21E-B9E81D8CD4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7946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704850"/>
            <a:ext cx="6254750" cy="3519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9145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4698F-9D9F-EA26-56F0-FF83116C2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FEC503-48E5-22B1-92F9-2DEEEC79E0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23863" y="704850"/>
            <a:ext cx="6254750" cy="35194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68C7AA-0346-07CC-E5D0-9B47C5F3BB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CDB36-0A27-F2B3-E832-205727CEDD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909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diagram represents a simplified version of some of the components inside an integrated system. Throughout this talk I will highlight the components that are affected by the vulnerability under discussion.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B8C65-C51A-40E5-BB80-4453160FD9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46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1EBB9-C38B-3749-97F3-78ADCE565ED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25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1EBB9-C38B-3749-97F3-78ADCE565E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06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Topics to investigate: virtualization, accelerators, security, simulation, compilers, reliability, microarchitecture (CPU and GPU), hardware design tools, memory technologies, synchronization and concurrency, quantum, networks, and many more!</a:t>
            </a:r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1EBB9-C38B-3749-97F3-78ADCE565ED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144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1EBB9-C38B-3749-97F3-78ADCE565ED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913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physical attack can have many forms. </a:t>
            </a:r>
          </a:p>
          <a:p>
            <a:r>
              <a:rPr lang="en-US" baseline="0" dirty="0"/>
              <a:t>There can be passive attacks in which the attacker reads values in memory. An example of this type of attack is a cold boot attack.</a:t>
            </a:r>
          </a:p>
          <a:p>
            <a:r>
              <a:rPr lang="en-US" baseline="0" dirty="0"/>
              <a:t>Another form of physical attacks is an active attack, in which the an unauthorized party modifies the values in memory. </a:t>
            </a:r>
          </a:p>
          <a:p>
            <a:r>
              <a:rPr lang="en-US" baseline="0" dirty="0"/>
              <a:t>The solution to protect against physical attacks is secure memory.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B8C65-C51A-40E5-BB80-4453160FD9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96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detect and prevent physical attacks, data in memory should have confidentiality.</a:t>
            </a:r>
            <a:r>
              <a:rPr lang="en-US" baseline="0" dirty="0"/>
              <a:t> An attacker should not be able to read the values that are crossing the communication bus between the processor and the memory. And that is what confidentiality does, </a:t>
            </a:r>
            <a:r>
              <a:rPr lang="en-US" b="1" baseline="0" dirty="0"/>
              <a:t>it prevents sensitive data from being disclosed. </a:t>
            </a:r>
          </a:p>
          <a:p>
            <a:r>
              <a:rPr lang="en-US" baseline="0" dirty="0"/>
              <a:t>But confidentiality alone does not prevent an active attack, in which the attacker modifies the values in memory to control the behavior of the program. And for that, a secure system should also provide data integrity, the property that ensures </a:t>
            </a:r>
            <a:r>
              <a:rPr lang="en-US" b="1" baseline="0" dirty="0"/>
              <a:t>that no data is modified in an unauthorized way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B8C65-C51A-40E5-BB80-4453160FD98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93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METADATA IS GENERAL---- will explain in a few slides – Meta. (in Greek means beyond) data</a:t>
            </a:r>
          </a:p>
          <a:p>
            <a:r>
              <a:rPr lang="en-US" dirty="0"/>
              <a:t> Secure memory is expensive. Both for delay and energy. </a:t>
            </a:r>
          </a:p>
          <a:p>
            <a:r>
              <a:rPr lang="en-US" dirty="0"/>
              <a:t>For every memory access a counter is needed to decrypt</a:t>
            </a:r>
            <a:r>
              <a:rPr lang="en-US" baseline="0" dirty="0"/>
              <a:t> the data. </a:t>
            </a:r>
          </a:p>
          <a:p>
            <a:r>
              <a:rPr lang="en-US" baseline="0" dirty="0"/>
              <a:t>And we also need metadata for the integrity verification. </a:t>
            </a:r>
          </a:p>
          <a:p>
            <a:r>
              <a:rPr lang="en-US" baseline="0" dirty="0"/>
              <a:t>All these pieces of metadata are stored in memory, since they are too big to be stored on-chip. Both energy and delay increase.</a:t>
            </a:r>
          </a:p>
          <a:p>
            <a:r>
              <a:rPr lang="en-US" baseline="0" dirty="0"/>
              <a:t>This means that for every LLC miss, there are an additional 9 memory accesses, a 9X overhead for both delay and energy.</a:t>
            </a:r>
          </a:p>
          <a:p>
            <a:r>
              <a:rPr lang="en-US" baseline="0" dirty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B8C65-C51A-40E5-BB80-4453160FD9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21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</a:t>
            </a:r>
            <a:r>
              <a:rPr lang="en-US" baseline="0" dirty="0"/>
              <a:t> protect against snooping, secure memory uses counter-mode encryption. </a:t>
            </a:r>
          </a:p>
          <a:p>
            <a:r>
              <a:rPr lang="en-US" baseline="0" dirty="0"/>
              <a:t>Counter mode works well for secure memory because it is able to hide the slow part of the encryption process while the memory controller fetches the data from memory. </a:t>
            </a:r>
          </a:p>
          <a:p>
            <a:r>
              <a:rPr lang="en-US" baseline="0" dirty="0"/>
              <a:t>AES Engine can be pipelined to withstand high throughput of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B8C65-C51A-40E5-BB80-4453160FD98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07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</a:t>
            </a:r>
            <a:r>
              <a:rPr lang="en-US" baseline="0" dirty="0"/>
              <a:t> storing data to memory compute hash. When fetching data from memory verify the hash.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B8C65-C51A-40E5-BB80-4453160FD98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41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Attacker replays both old hash and old encrypted value</a:t>
            </a:r>
          </a:p>
          <a:p>
            <a:endParaRPr lang="en-US" dirty="0"/>
          </a:p>
          <a:p>
            <a:r>
              <a:rPr lang="en-US" dirty="0"/>
              <a:t>E.g. old plaintext =  old password, unauthorized access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B8C65-C51A-40E5-BB80-4453160FD98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41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(make sure</a:t>
            </a:r>
            <a:r>
              <a:rPr lang="en-US" baseline="0" dirty="0"/>
              <a:t> I say this is prior work)</a:t>
            </a:r>
            <a:endParaRPr lang="en-US" dirty="0"/>
          </a:p>
          <a:p>
            <a:r>
              <a:rPr lang="en-US" dirty="0"/>
              <a:t>To provide detection</a:t>
            </a:r>
            <a:r>
              <a:rPr lang="en-US" baseline="0" dirty="0"/>
              <a:t> and protection against replay attacks, secure memory uses Bonsai </a:t>
            </a:r>
            <a:r>
              <a:rPr lang="en-US" baseline="0" dirty="0" err="1"/>
              <a:t>Merkle</a:t>
            </a:r>
            <a:r>
              <a:rPr lang="en-US" baseline="0" dirty="0"/>
              <a:t> trees which is a structure proposed by Rogers in 2007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B8C65-C51A-40E5-BB80-4453160FD98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07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1EBB9-C38B-3749-97F3-78ADCE565ED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30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1EBB9-C38B-3749-97F3-78ADCE565E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59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1EBB9-C38B-3749-97F3-78ADCE565ED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93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1EBB9-C38B-3749-97F3-78ADCE565E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40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704850"/>
            <a:ext cx="6254750" cy="3519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944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704850"/>
            <a:ext cx="6254750" cy="3519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996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1EBB9-C38B-3749-97F3-78ADCE565E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27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704850"/>
            <a:ext cx="6254750" cy="3519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2882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1EBB9-C38B-3749-97F3-78ADCE565E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32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C3BC-9A1E-FE8B-818E-09B2C56FA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7941F-1B2E-7C1A-A818-2095CC556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682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65CE6-A41E-1507-F259-6E9A43F9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B1092-C665-5DF1-739A-E41C2A9F8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D9BD6-5404-F1A5-C3A0-AD5957A046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Tamara Silbergleit Lehman tamara.lehman@colorado.edu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CA29D-8904-9F75-7975-CC44A6C1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79062-A735-A0C0-2C6C-DBE9076F9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820A-7217-6540-AE89-A3E785852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3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73626-2E16-03F1-7120-FEEE80306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E2DEB-3442-0867-B2BF-F6CB99A0B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043C0-5795-F141-2ABA-1C90BB4D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Tamara Silbergleit Lehman tamara.lehman@colorado.edu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5614E-4B55-DF46-1974-5D66FE11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C00DA-FF79-DCAD-F7D0-29E39416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820A-7217-6540-AE89-A3E785852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9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CB78-D9A8-4B7A-DB1F-EB990D3B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23D40-8334-1DBE-3824-7D0DD6381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B5292-EE96-3B86-68E0-05DB2985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smtClean="0">
                <a:solidFill>
                  <a:schemeClr val="dk1"/>
                </a:solidFill>
                <a:latin typeface="+mj-lt"/>
                <a:cs typeface="Calibri"/>
              </a:defRPr>
            </a:lvl1pPr>
          </a:lstStyle>
          <a:p>
            <a:pPr>
              <a:buSzPct val="25000"/>
            </a:pPr>
            <a:r>
              <a:rPr lang="en-US"/>
              <a:t>Tamara Silbergleit Lehman tamara.lehman@colorado.edu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C2963-61AA-1F59-1B0F-1EFF09B7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Latin America gem5 Bootcamp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44554-53AA-6AEA-B730-91553D67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820A-7217-6540-AE89-A3E7858522C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-up of a logo&#10;&#10;Description automatically generated">
            <a:extLst>
              <a:ext uri="{FF2B5EF4-FFF2-40B4-BE49-F238E27FC236}">
                <a16:creationId xmlns:a16="http://schemas.microsoft.com/office/drawing/2014/main" id="{36658070-B4E1-0F16-2D2D-F87575E92D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27651" b="28016"/>
          <a:stretch/>
        </p:blipFill>
        <p:spPr>
          <a:xfrm>
            <a:off x="9117724" y="133899"/>
            <a:ext cx="2801007" cy="49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5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E7290-332F-E518-65B8-58B25628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A5A96-AF94-21E8-A10B-A02943509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4FAA1-A288-1AED-FB9E-B873648C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820A-7217-6540-AE89-A3E7858522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D69791A-A971-6E71-6B65-5D62787818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smtClean="0">
                <a:solidFill>
                  <a:schemeClr val="dk1"/>
                </a:solidFill>
                <a:latin typeface="+mj-lt"/>
                <a:cs typeface="Calibri"/>
              </a:defRPr>
            </a:lvl1pPr>
          </a:lstStyle>
          <a:p>
            <a:pPr>
              <a:buSzPct val="25000"/>
            </a:pPr>
            <a:r>
              <a:rPr lang="en-US"/>
              <a:t>Tamara Silbergleit Lehman tamara.lehman@colorado.edu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951AA92-9255-87EF-A655-F925C9F3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Latin America gem5 Bootcamp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53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E595-AC6C-5B0C-49D0-FFDCDD79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9D203-7C7E-24C7-7159-C2C2233C2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3276B-612D-1BE3-D296-5C9DA2405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E9240-C03B-B0CD-0AFE-20B3F0E8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Tamara Silbergleit Lehman tamara.lehman@colorado.edu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9852D-53E4-CE93-563D-FD824E2F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5E143-898B-6D40-CF50-D04C5F9A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820A-7217-6540-AE89-A3E785852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5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8FB4C-55BB-0E0D-445D-F40B387AE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78E46-3A3C-CFCF-AAAC-5ED408C7E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AB015-F6D5-DF81-5FDB-5518BD41A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B1B7C-F6DF-82C5-FACE-7EDEBA8E9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DFFF8-36D7-0CEF-53AB-50D163F94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04262-3C67-F046-DE0F-866F77B7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Tamara Silbergleit Lehman tamara.lehman@colorado.edu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CEF07-B685-C021-47E0-7D46272A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BB73B5-3C63-5123-334E-8628EFED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820A-7217-6540-AE89-A3E785852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9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A74C-01C9-D614-7436-8BE05C65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E0B6E9-9B4E-7FBD-C35D-121F7F8C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Tamara Silbergleit Lehman tamara.lehman@colorado.edu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F411D-ACDD-CD6A-F01B-1D0ABADF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57994-46C2-4C78-E723-1D436E85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820A-7217-6540-AE89-A3E785852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7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EADBB-0684-9C01-B567-B1BF36A1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Tamara Silbergleit Lehman tamara.lehman@colorado.edu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7C5DFF-7664-0DE4-A239-ED99836C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23E6C-13EF-3FFC-AB1A-947298A4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820A-7217-6540-AE89-A3E785852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7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6189-E22E-7F3C-8206-03BA2480D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698E-AE9B-9ADD-BEBD-0C7C97F45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D1D39-2861-AD7D-3D87-425459A03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AAAAB-F309-1940-8CFD-48571A57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Tamara Silbergleit Lehman tamara.lehman@colorado.edu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A3A4C-1F7A-1503-E4D0-0D9504BC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5F34A-4590-9F43-29CE-70F2A227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820A-7217-6540-AE89-A3E785852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2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90633-DD45-138B-AAA7-82F5A7CF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F293B1-BB5F-97E4-ABC6-0655BE4F4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53888-6175-CE98-5E5F-5FF369ECA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F5A24-25F4-F248-FA0A-42AEB2A9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Tamara Silbergleit Lehman tamara.lehman@colorado.edu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DE358-42E2-7D4D-28E6-1F0F1CC1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1505F-3A0D-6505-1582-90D008287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820A-7217-6540-AE89-A3E785852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6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70F67-B828-6F1F-5F7C-39410EDF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6981D-CE55-1BE6-538A-3D5C276D6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D737D-6683-4FED-1310-28426D2BA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6F820A-7217-6540-AE89-A3E7858522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0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35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jpe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C165-ABF9-F678-6CD6-59B973A2B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Computer Architecture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78700-F9EE-5EED-8FE8-72AB99DB4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Tamara </a:t>
            </a:r>
            <a:r>
              <a:rPr lang="en-US" dirty="0" err="1"/>
              <a:t>Silbergleit</a:t>
            </a:r>
            <a:r>
              <a:rPr lang="en-US" dirty="0"/>
              <a:t> Lehman</a:t>
            </a:r>
          </a:p>
          <a:p>
            <a:r>
              <a:rPr lang="en-US" dirty="0"/>
              <a:t>November 2024</a:t>
            </a:r>
          </a:p>
          <a:p>
            <a:r>
              <a:rPr lang="en-US" dirty="0"/>
              <a:t>Latin America gem5 Bootcamp</a:t>
            </a:r>
          </a:p>
          <a:p>
            <a:r>
              <a:rPr lang="en-US" dirty="0"/>
              <a:t>Buenos Aires, Argentina</a:t>
            </a:r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F17BE393-BF36-3AB3-ED63-300733203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228" y="0"/>
            <a:ext cx="4005263" cy="160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50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ACA7B3-FFDE-4542-8B61-F54C61840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7026" y="1747880"/>
            <a:ext cx="9190620" cy="4525963"/>
          </a:xfrm>
        </p:spPr>
        <p:txBody>
          <a:bodyPr>
            <a:normAutofit lnSpcReduction="10000"/>
          </a:bodyPr>
          <a:lstStyle/>
          <a:p>
            <a:pPr marL="660400" indent="-457200"/>
            <a:r>
              <a:rPr lang="en-US" sz="2000" dirty="0"/>
              <a:t>Published by John Von Neuman in 1945</a:t>
            </a:r>
          </a:p>
          <a:p>
            <a:pPr marL="660400" indent="-457200"/>
            <a:r>
              <a:rPr lang="en-US" sz="2000" dirty="0"/>
              <a:t>Implicit model of all modern ISAs (sequential) </a:t>
            </a:r>
          </a:p>
          <a:p>
            <a:pPr marL="660400" indent="-457200"/>
            <a:r>
              <a:rPr lang="en-US" sz="2000" dirty="0"/>
              <a:t>Basic feature: program counter (PC)</a:t>
            </a:r>
          </a:p>
          <a:p>
            <a:pPr marL="1060450" lvl="1" indent="-457200"/>
            <a:r>
              <a:rPr lang="en-US" sz="1800" dirty="0"/>
              <a:t>Currently executing instructions at Memory[PC]</a:t>
            </a:r>
          </a:p>
          <a:p>
            <a:pPr marL="1060450" lvl="1" indent="-457200"/>
            <a:r>
              <a:rPr lang="en-US" sz="1800" dirty="0"/>
              <a:t>Defines total order on dynamic instructions (program order)</a:t>
            </a:r>
          </a:p>
          <a:p>
            <a:pPr marL="1460500" lvl="2" indent="-457200"/>
            <a:r>
              <a:rPr lang="en-US" sz="1600" dirty="0"/>
              <a:t>Next PC is PC++ unless current instruction says otherwise </a:t>
            </a:r>
          </a:p>
          <a:p>
            <a:pPr marL="1060450" lvl="1" indent="-457200"/>
            <a:r>
              <a:rPr lang="en-US" sz="1800" dirty="0"/>
              <a:t>Order and named storage define computation</a:t>
            </a:r>
          </a:p>
          <a:p>
            <a:pPr marL="1460500" lvl="2" indent="-457200"/>
            <a:r>
              <a:rPr lang="en-US" sz="1600" dirty="0"/>
              <a:t>Value flows from instruction X to Y via storage A</a:t>
            </a:r>
          </a:p>
          <a:p>
            <a:pPr marL="1460500" lvl="2" indent="-457200"/>
            <a:r>
              <a:rPr lang="en-US" sz="1600" dirty="0"/>
              <a:t>A=X’s output, Y after X in program order</a:t>
            </a:r>
          </a:p>
          <a:p>
            <a:pPr marL="1460500" lvl="2" indent="-457200"/>
            <a:r>
              <a:rPr lang="en-US" sz="1600" dirty="0"/>
              <a:t>No interceding instruction Z where A=Z’s output</a:t>
            </a:r>
          </a:p>
          <a:p>
            <a:pPr marL="660400" indent="-457200"/>
            <a:r>
              <a:rPr lang="en-US" sz="2000" dirty="0"/>
              <a:t>Processor logically executes loop on the left</a:t>
            </a:r>
          </a:p>
          <a:p>
            <a:pPr marL="1060450" lvl="1" indent="-457200"/>
            <a:r>
              <a:rPr lang="en-US" sz="1800" dirty="0"/>
              <a:t>Sometimes shortened to fetch-decode-execute</a:t>
            </a:r>
          </a:p>
          <a:p>
            <a:pPr marL="1060450" lvl="1" indent="-457200"/>
            <a:r>
              <a:rPr lang="en-US" sz="1800" dirty="0"/>
              <a:t>“Atomicity”: instruction X finishes before instruction X+1 starts</a:t>
            </a:r>
          </a:p>
          <a:p>
            <a:pPr marL="1060450" lvl="1" indent="-457200"/>
            <a:r>
              <a:rPr lang="en-US" sz="1800" dirty="0"/>
              <a:t>Important thing is appearance of atomicity</a:t>
            </a:r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DF21B3-9D91-204D-8D5D-8D38AE77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Von Neumann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491D4-B30D-AC4C-AD17-56A2D346C4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 vert="horz" lIns="91440" tIns="45720" rIns="91440" bIns="45720" rtlCol="0" anchor="ctr"/>
          <a:lstStyle/>
          <a:p>
            <a:fld id="{00000000-1234-1234-1234-123412341234}" type="slidenum">
              <a:rPr lang="en-US">
                <a:sym typeface="Calibri"/>
              </a:rPr>
              <a:pPr/>
              <a:t>10</a:t>
            </a:fld>
            <a:endParaRPr lang="en-US" dirty="0">
              <a:sym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59353D-0EC0-8E42-92D6-4C7DDE46970E}"/>
              </a:ext>
            </a:extLst>
          </p:cNvPr>
          <p:cNvSpPr/>
          <p:nvPr/>
        </p:nvSpPr>
        <p:spPr>
          <a:xfrm>
            <a:off x="978802" y="1976601"/>
            <a:ext cx="1477108" cy="515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7EFDD3-68F7-244C-A15D-32608E1D7E2C}"/>
              </a:ext>
            </a:extLst>
          </p:cNvPr>
          <p:cNvSpPr/>
          <p:nvPr/>
        </p:nvSpPr>
        <p:spPr>
          <a:xfrm>
            <a:off x="978802" y="2486556"/>
            <a:ext cx="1477108" cy="515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B4ECB5-EB96-D948-8431-87FE596CDA13}"/>
              </a:ext>
            </a:extLst>
          </p:cNvPr>
          <p:cNvSpPr/>
          <p:nvPr/>
        </p:nvSpPr>
        <p:spPr>
          <a:xfrm>
            <a:off x="978802" y="3495047"/>
            <a:ext cx="1477108" cy="515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Execute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1976ED-3E28-DD43-BB3E-01EB160D4CED}"/>
              </a:ext>
            </a:extLst>
          </p:cNvPr>
          <p:cNvSpPr/>
          <p:nvPr/>
        </p:nvSpPr>
        <p:spPr>
          <a:xfrm>
            <a:off x="978802" y="4016028"/>
            <a:ext cx="1477108" cy="515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Output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F7A1EF-13F8-AD4C-ACD4-C1B1113F7CEC}"/>
              </a:ext>
            </a:extLst>
          </p:cNvPr>
          <p:cNvSpPr/>
          <p:nvPr/>
        </p:nvSpPr>
        <p:spPr>
          <a:xfrm>
            <a:off x="978802" y="4535548"/>
            <a:ext cx="1477108" cy="515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PC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41E26B89-F78B-604A-9EB6-A5927013203A}"/>
              </a:ext>
            </a:extLst>
          </p:cNvPr>
          <p:cNvCxnSpPr>
            <a:cxnSpLocks/>
            <a:stCxn id="25" idx="3"/>
            <a:endCxn id="21" idx="3"/>
          </p:cNvCxnSpPr>
          <p:nvPr/>
        </p:nvCxnSpPr>
        <p:spPr>
          <a:xfrm flipV="1">
            <a:off x="2455910" y="2234509"/>
            <a:ext cx="12700" cy="2558947"/>
          </a:xfrm>
          <a:prstGeom prst="bentConnector3">
            <a:avLst>
              <a:gd name="adj1" fmla="val 18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CD8E960-DBC5-3F44-BD10-8C440D8A6255}"/>
              </a:ext>
            </a:extLst>
          </p:cNvPr>
          <p:cNvSpPr/>
          <p:nvPr/>
        </p:nvSpPr>
        <p:spPr>
          <a:xfrm>
            <a:off x="979354" y="2990057"/>
            <a:ext cx="1477108" cy="515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Read Inputs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D965A-174B-DE9D-05CC-12BB54D5C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DAAECAB-F6DD-7F5F-0562-1407B15A02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lang="en-US" sz="1200" smtClean="0">
                <a:solidFill>
                  <a:schemeClr val="dk1"/>
                </a:solidFill>
                <a:latin typeface="+mj-lt"/>
                <a:cs typeface="Calibri"/>
              </a:defRPr>
            </a:lvl1pPr>
          </a:lstStyle>
          <a:p>
            <a:pPr>
              <a:buSzPct val="25000"/>
            </a:pPr>
            <a:r>
              <a:rPr lang="en-US" dirty="0"/>
              <a:t>Tamara </a:t>
            </a:r>
            <a:r>
              <a:rPr lang="en-US" dirty="0" err="1"/>
              <a:t>Silbergleit</a:t>
            </a:r>
            <a:r>
              <a:rPr lang="en-US" dirty="0"/>
              <a:t> Lehman </a:t>
            </a:r>
            <a:r>
              <a:rPr lang="en-US" dirty="0" err="1"/>
              <a:t>tamara.lehman@colorado.edu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74D5BEB-2550-7F76-3AF0-F14AFE77FC7B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Latin America gem5 Bootcamp</a:t>
            </a:r>
          </a:p>
        </p:txBody>
      </p:sp>
    </p:spTree>
    <p:extLst>
      <p:ext uri="{BB962C8B-B14F-4D97-AF65-F5344CB8AC3E}">
        <p14:creationId xmlns:p14="http://schemas.microsoft.com/office/powerpoint/2010/main" val="3177806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F008D825-E3FF-AF47-A4BC-3EA3A182E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3821033"/>
            <a:ext cx="10515599" cy="2185466"/>
          </a:xfrm>
        </p:spPr>
        <p:txBody>
          <a:bodyPr>
            <a:normAutofit fontScale="92500"/>
          </a:bodyPr>
          <a:lstStyle/>
          <a:p>
            <a:pPr marL="660400" indent="-457200"/>
            <a:r>
              <a:rPr lang="en-US" sz="2400" dirty="0"/>
              <a:t>Canonical 5-Stage pipeline (one cycle per stage)</a:t>
            </a:r>
          </a:p>
          <a:p>
            <a:pPr marL="1117600" lvl="1" indent="-457200"/>
            <a:r>
              <a:rPr lang="en-US" sz="2000" dirty="0"/>
              <a:t>Fetch, Decode, Execute, Memory, Writeback. Use latches to hold value until next cycle</a:t>
            </a:r>
          </a:p>
          <a:p>
            <a:pPr marL="660400" indent="-457200"/>
            <a:r>
              <a:rPr lang="en-US" sz="2400" dirty="0"/>
              <a:t>Read input registers in decode stage</a:t>
            </a:r>
          </a:p>
          <a:p>
            <a:pPr marL="660400" indent="-457200"/>
            <a:r>
              <a:rPr lang="en-US" sz="2400" dirty="0"/>
              <a:t>Read/write memory in the memory stage</a:t>
            </a:r>
          </a:p>
          <a:p>
            <a:pPr marL="660400" indent="-457200"/>
            <a:r>
              <a:rPr lang="en-US" sz="2400" dirty="0"/>
              <a:t>Write to registers in the last stage, writeback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262640-956B-0B4A-804D-88E0C8DD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In-Order Pipelined Processor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3046C-F76B-A040-8E0C-11E416DC51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 vert="horz" lIns="91440" tIns="45720" rIns="91440" bIns="45720" rtlCol="0" anchor="ctr"/>
          <a:lstStyle/>
          <a:p>
            <a:fld id="{00000000-1234-1234-1234-123412341234}" type="slidenum">
              <a:rPr lang="en-US">
                <a:sym typeface="Calibri"/>
              </a:rPr>
              <a:pPr/>
              <a:t>11</a:t>
            </a:fld>
            <a:endParaRPr lang="en-US" dirty="0"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CBE33-0E28-8D45-8FA2-6DC871C8573F}"/>
              </a:ext>
            </a:extLst>
          </p:cNvPr>
          <p:cNvSpPr/>
          <p:nvPr/>
        </p:nvSpPr>
        <p:spPr>
          <a:xfrm>
            <a:off x="3153503" y="2368063"/>
            <a:ext cx="468923" cy="902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8F25E4C4-5B6C-2F42-BEC7-851E8336E52F}"/>
              </a:ext>
            </a:extLst>
          </p:cNvPr>
          <p:cNvSpPr/>
          <p:nvPr/>
        </p:nvSpPr>
        <p:spPr>
          <a:xfrm rot="5400000">
            <a:off x="3223841" y="3024554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53F369-5EE3-334B-A1D3-00278B9F8488}"/>
              </a:ext>
            </a:extLst>
          </p:cNvPr>
          <p:cNvSpPr/>
          <p:nvPr/>
        </p:nvSpPr>
        <p:spPr>
          <a:xfrm>
            <a:off x="4583719" y="2368063"/>
            <a:ext cx="468923" cy="902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F/D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63AE38AA-1A88-6246-A3CC-47A89AB90A9C}"/>
              </a:ext>
            </a:extLst>
          </p:cNvPr>
          <p:cNvSpPr/>
          <p:nvPr/>
        </p:nvSpPr>
        <p:spPr>
          <a:xfrm rot="5400000">
            <a:off x="4654057" y="3024554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38A015-6F18-D94D-86AA-6C1B9B61E1F4}"/>
              </a:ext>
            </a:extLst>
          </p:cNvPr>
          <p:cNvSpPr/>
          <p:nvPr/>
        </p:nvSpPr>
        <p:spPr>
          <a:xfrm>
            <a:off x="3856887" y="2379786"/>
            <a:ext cx="468923" cy="902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Instr</a:t>
            </a:r>
            <a:r>
              <a:rPr lang="en-US" sz="1000" dirty="0">
                <a:solidFill>
                  <a:schemeClr val="tx1"/>
                </a:solidFill>
              </a:rPr>
              <a:t> Mem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4EC567F0-8275-CD48-A140-4E0E814A9000}"/>
              </a:ext>
            </a:extLst>
          </p:cNvPr>
          <p:cNvSpPr/>
          <p:nvPr/>
        </p:nvSpPr>
        <p:spPr>
          <a:xfrm rot="5400000">
            <a:off x="3927225" y="3024554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EED28-A92F-9C4C-BAED-6A27E9D4ED58}"/>
              </a:ext>
            </a:extLst>
          </p:cNvPr>
          <p:cNvSpPr/>
          <p:nvPr/>
        </p:nvSpPr>
        <p:spPr>
          <a:xfrm>
            <a:off x="5603626" y="2368063"/>
            <a:ext cx="609601" cy="902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D/X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3B398D8C-D414-1344-807F-C73159DE37F0}"/>
              </a:ext>
            </a:extLst>
          </p:cNvPr>
          <p:cNvSpPr/>
          <p:nvPr/>
        </p:nvSpPr>
        <p:spPr>
          <a:xfrm rot="5400000">
            <a:off x="5673964" y="3024554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FAD8AF-6D4C-AB4E-A0BF-FB7F4F931F65}"/>
              </a:ext>
            </a:extLst>
          </p:cNvPr>
          <p:cNvSpPr/>
          <p:nvPr/>
        </p:nvSpPr>
        <p:spPr>
          <a:xfrm>
            <a:off x="7420706" y="2368063"/>
            <a:ext cx="609601" cy="902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X/M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CC092B1F-955F-8B4C-80A6-811990031C37}"/>
              </a:ext>
            </a:extLst>
          </p:cNvPr>
          <p:cNvSpPr/>
          <p:nvPr/>
        </p:nvSpPr>
        <p:spPr>
          <a:xfrm rot="5400000">
            <a:off x="7491044" y="3024554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458686-A55D-7943-AEBA-3DC317340E2C}"/>
              </a:ext>
            </a:extLst>
          </p:cNvPr>
          <p:cNvCxnSpPr>
            <a:cxnSpLocks/>
          </p:cNvCxnSpPr>
          <p:nvPr/>
        </p:nvCxnSpPr>
        <p:spPr>
          <a:xfrm>
            <a:off x="6564921" y="2667000"/>
            <a:ext cx="0" cy="113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0B8D68-2C35-8742-8ECC-71191216DA4E}"/>
              </a:ext>
            </a:extLst>
          </p:cNvPr>
          <p:cNvCxnSpPr>
            <a:cxnSpLocks/>
          </p:cNvCxnSpPr>
          <p:nvPr/>
        </p:nvCxnSpPr>
        <p:spPr>
          <a:xfrm>
            <a:off x="6564921" y="2862682"/>
            <a:ext cx="0" cy="113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2C7FB4-0942-AB45-AAE0-3A23708E9435}"/>
              </a:ext>
            </a:extLst>
          </p:cNvPr>
          <p:cNvCxnSpPr>
            <a:cxnSpLocks/>
          </p:cNvCxnSpPr>
          <p:nvPr/>
        </p:nvCxnSpPr>
        <p:spPr>
          <a:xfrm>
            <a:off x="6564922" y="2780786"/>
            <a:ext cx="78349" cy="25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A0F847-96F7-AD4C-BE0A-9A0C38900F33}"/>
              </a:ext>
            </a:extLst>
          </p:cNvPr>
          <p:cNvCxnSpPr>
            <a:cxnSpLocks/>
          </p:cNvCxnSpPr>
          <p:nvPr/>
        </p:nvCxnSpPr>
        <p:spPr>
          <a:xfrm flipV="1">
            <a:off x="6564922" y="2814101"/>
            <a:ext cx="78349" cy="56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800ACE-5A84-4445-90A1-A8BE02998002}"/>
              </a:ext>
            </a:extLst>
          </p:cNvPr>
          <p:cNvCxnSpPr>
            <a:cxnSpLocks/>
          </p:cNvCxnSpPr>
          <p:nvPr/>
        </p:nvCxnSpPr>
        <p:spPr>
          <a:xfrm>
            <a:off x="6564922" y="2667000"/>
            <a:ext cx="322291" cy="68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9C6D7B-7BBA-454B-B0F6-E69CF393927C}"/>
              </a:ext>
            </a:extLst>
          </p:cNvPr>
          <p:cNvCxnSpPr>
            <a:cxnSpLocks/>
          </p:cNvCxnSpPr>
          <p:nvPr/>
        </p:nvCxnSpPr>
        <p:spPr>
          <a:xfrm>
            <a:off x="6881444" y="2729987"/>
            <a:ext cx="0" cy="155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7D7057-B078-9644-A01B-415CA41C05BF}"/>
              </a:ext>
            </a:extLst>
          </p:cNvPr>
          <p:cNvCxnSpPr>
            <a:cxnSpLocks/>
          </p:cNvCxnSpPr>
          <p:nvPr/>
        </p:nvCxnSpPr>
        <p:spPr>
          <a:xfrm flipH="1">
            <a:off x="6564922" y="2880576"/>
            <a:ext cx="322291" cy="95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BA92CFB-1C30-B647-A097-A17D73A6139A}"/>
              </a:ext>
            </a:extLst>
          </p:cNvPr>
          <p:cNvSpPr/>
          <p:nvPr/>
        </p:nvSpPr>
        <p:spPr>
          <a:xfrm>
            <a:off x="6201502" y="1737581"/>
            <a:ext cx="1699847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 File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C165A36E-DE0A-214C-A363-CA87D00423B4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5044491" y="3141786"/>
            <a:ext cx="55913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AF4FACE4-5FBB-4945-9B75-CA5AA4ADA30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91994" y="1784473"/>
            <a:ext cx="597876" cy="1204912"/>
          </a:xfrm>
          <a:prstGeom prst="bentConnector3">
            <a:avLst>
              <a:gd name="adj1" fmla="val 16176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2DDE5813-4281-3946-95BA-4D44DEA1A090}"/>
              </a:ext>
            </a:extLst>
          </p:cNvPr>
          <p:cNvCxnSpPr>
            <a:cxnSpLocks/>
            <a:stCxn id="37" idx="1"/>
            <a:endCxn id="12" idx="1"/>
          </p:cNvCxnSpPr>
          <p:nvPr/>
        </p:nvCxnSpPr>
        <p:spPr>
          <a:xfrm rot="10800000" flipV="1">
            <a:off x="5603625" y="1889981"/>
            <a:ext cx="597876" cy="929420"/>
          </a:xfrm>
          <a:prstGeom prst="bentConnector3">
            <a:avLst>
              <a:gd name="adj1" fmla="val 138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41509082-6AA2-BC40-883F-A0EBA20C7DBD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325810" y="2819402"/>
            <a:ext cx="257909" cy="117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59">
            <a:extLst>
              <a:ext uri="{FF2B5EF4-FFF2-40B4-BE49-F238E27FC236}">
                <a16:creationId xmlns:a16="http://schemas.microsoft.com/office/drawing/2014/main" id="{7F435BA2-471E-4F4D-8113-D3F9AF5974D3}"/>
              </a:ext>
            </a:extLst>
          </p:cNvPr>
          <p:cNvCxnSpPr>
            <a:cxnSpLocks/>
          </p:cNvCxnSpPr>
          <p:nvPr/>
        </p:nvCxnSpPr>
        <p:spPr>
          <a:xfrm flipV="1">
            <a:off x="3598983" y="2831125"/>
            <a:ext cx="257909" cy="117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rapezoid 64">
            <a:extLst>
              <a:ext uri="{FF2B5EF4-FFF2-40B4-BE49-F238E27FC236}">
                <a16:creationId xmlns:a16="http://schemas.microsoft.com/office/drawing/2014/main" id="{5474349D-5E97-004F-8012-7C06449D4016}"/>
              </a:ext>
            </a:extLst>
          </p:cNvPr>
          <p:cNvSpPr/>
          <p:nvPr/>
        </p:nvSpPr>
        <p:spPr>
          <a:xfrm rot="5563667">
            <a:off x="2579090" y="2711409"/>
            <a:ext cx="384511" cy="215982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Elbow Connector 59">
            <a:extLst>
              <a:ext uri="{FF2B5EF4-FFF2-40B4-BE49-F238E27FC236}">
                <a16:creationId xmlns:a16="http://schemas.microsoft.com/office/drawing/2014/main" id="{4E0A8F89-0564-824A-BA84-2AF26099495D}"/>
              </a:ext>
            </a:extLst>
          </p:cNvPr>
          <p:cNvCxnSpPr>
            <a:cxnSpLocks/>
          </p:cNvCxnSpPr>
          <p:nvPr/>
        </p:nvCxnSpPr>
        <p:spPr>
          <a:xfrm flipV="1">
            <a:off x="2895593" y="2819401"/>
            <a:ext cx="257909" cy="117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59">
            <a:extLst>
              <a:ext uri="{FF2B5EF4-FFF2-40B4-BE49-F238E27FC236}">
                <a16:creationId xmlns:a16="http://schemas.microsoft.com/office/drawing/2014/main" id="{2E3FD4B1-AD14-C245-B4A9-BE3E208CA6F3}"/>
              </a:ext>
            </a:extLst>
          </p:cNvPr>
          <p:cNvCxnSpPr>
            <a:cxnSpLocks/>
            <a:stCxn id="5" idx="3"/>
            <a:endCxn id="69" idx="2"/>
          </p:cNvCxnSpPr>
          <p:nvPr/>
        </p:nvCxnSpPr>
        <p:spPr>
          <a:xfrm flipV="1">
            <a:off x="3622426" y="1973691"/>
            <a:ext cx="401395" cy="845710"/>
          </a:xfrm>
          <a:prstGeom prst="bentConnector3">
            <a:avLst>
              <a:gd name="adj1" fmla="val 266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rapezoid 68">
            <a:extLst>
              <a:ext uri="{FF2B5EF4-FFF2-40B4-BE49-F238E27FC236}">
                <a16:creationId xmlns:a16="http://schemas.microsoft.com/office/drawing/2014/main" id="{A86DDD69-E018-894D-8E72-BC7B2198EBAF}"/>
              </a:ext>
            </a:extLst>
          </p:cNvPr>
          <p:cNvSpPr/>
          <p:nvPr/>
        </p:nvSpPr>
        <p:spPr>
          <a:xfrm rot="5400000">
            <a:off x="3968060" y="1809568"/>
            <a:ext cx="439766" cy="328247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B0332C3-0909-FB45-A513-1847B52D45D6}"/>
              </a:ext>
            </a:extLst>
          </p:cNvPr>
          <p:cNvSpPr/>
          <p:nvPr/>
        </p:nvSpPr>
        <p:spPr>
          <a:xfrm>
            <a:off x="4019295" y="1872739"/>
            <a:ext cx="3449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+4</a:t>
            </a:r>
          </a:p>
        </p:txBody>
      </p:sp>
      <p:cxnSp>
        <p:nvCxnSpPr>
          <p:cNvPr id="74" name="Elbow Connector 59">
            <a:extLst>
              <a:ext uri="{FF2B5EF4-FFF2-40B4-BE49-F238E27FC236}">
                <a16:creationId xmlns:a16="http://schemas.microsoft.com/office/drawing/2014/main" id="{B1545B01-4761-1E40-86A7-8EBC8AFC7E0A}"/>
              </a:ext>
            </a:extLst>
          </p:cNvPr>
          <p:cNvCxnSpPr>
            <a:cxnSpLocks/>
            <a:stCxn id="70" idx="3"/>
            <a:endCxn id="65" idx="2"/>
          </p:cNvCxnSpPr>
          <p:nvPr/>
        </p:nvCxnSpPr>
        <p:spPr>
          <a:xfrm flipH="1">
            <a:off x="2663477" y="2003545"/>
            <a:ext cx="1700785" cy="810717"/>
          </a:xfrm>
          <a:prstGeom prst="bentConnector5">
            <a:avLst>
              <a:gd name="adj1" fmla="val -13441"/>
              <a:gd name="adj2" fmla="val -45159"/>
              <a:gd name="adj3" fmla="val 11344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58DFC128-94EC-6F4E-8AF0-239D5D43D73E}"/>
              </a:ext>
            </a:extLst>
          </p:cNvPr>
          <p:cNvCxnSpPr>
            <a:cxnSpLocks/>
          </p:cNvCxnSpPr>
          <p:nvPr/>
        </p:nvCxnSpPr>
        <p:spPr>
          <a:xfrm>
            <a:off x="6247929" y="2701389"/>
            <a:ext cx="326931" cy="163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79">
            <a:extLst>
              <a:ext uri="{FF2B5EF4-FFF2-40B4-BE49-F238E27FC236}">
                <a16:creationId xmlns:a16="http://schemas.microsoft.com/office/drawing/2014/main" id="{4B556206-D8AC-7949-8DE1-B0132FB4EE18}"/>
              </a:ext>
            </a:extLst>
          </p:cNvPr>
          <p:cNvCxnSpPr>
            <a:cxnSpLocks/>
          </p:cNvCxnSpPr>
          <p:nvPr/>
        </p:nvCxnSpPr>
        <p:spPr>
          <a:xfrm>
            <a:off x="6247929" y="2912173"/>
            <a:ext cx="326931" cy="163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D37AC27-4E4A-3749-BBDA-95B625EFB539}"/>
              </a:ext>
            </a:extLst>
          </p:cNvPr>
          <p:cNvCxnSpPr>
            <a:cxnSpLocks/>
            <a:endCxn id="14" idx="0"/>
          </p:cNvCxnSpPr>
          <p:nvPr/>
        </p:nvCxnSpPr>
        <p:spPr>
          <a:xfrm flipV="1">
            <a:off x="6236674" y="2368062"/>
            <a:ext cx="1488832" cy="333052"/>
          </a:xfrm>
          <a:prstGeom prst="bentConnector4">
            <a:avLst>
              <a:gd name="adj1" fmla="val 8268"/>
              <a:gd name="adj2" fmla="val 16863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79">
            <a:extLst>
              <a:ext uri="{FF2B5EF4-FFF2-40B4-BE49-F238E27FC236}">
                <a16:creationId xmlns:a16="http://schemas.microsoft.com/office/drawing/2014/main" id="{BB719936-37BD-554D-B343-A348F2360149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876329" y="2797753"/>
            <a:ext cx="544377" cy="216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1AE7CDD2-63E1-4E41-A383-EACE948BCA2C}"/>
              </a:ext>
            </a:extLst>
          </p:cNvPr>
          <p:cNvSpPr/>
          <p:nvPr/>
        </p:nvSpPr>
        <p:spPr>
          <a:xfrm>
            <a:off x="8280863" y="2581479"/>
            <a:ext cx="427987" cy="487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D$</a:t>
            </a:r>
          </a:p>
        </p:txBody>
      </p:sp>
      <p:cxnSp>
        <p:nvCxnSpPr>
          <p:cNvPr id="93" name="Elbow Connector 79">
            <a:extLst>
              <a:ext uri="{FF2B5EF4-FFF2-40B4-BE49-F238E27FC236}">
                <a16:creationId xmlns:a16="http://schemas.microsoft.com/office/drawing/2014/main" id="{5435C5CF-DD69-5447-AC7F-CC9680337191}"/>
              </a:ext>
            </a:extLst>
          </p:cNvPr>
          <p:cNvCxnSpPr>
            <a:cxnSpLocks/>
            <a:stCxn id="14" idx="3"/>
            <a:endCxn id="92" idx="1"/>
          </p:cNvCxnSpPr>
          <p:nvPr/>
        </p:nvCxnSpPr>
        <p:spPr>
          <a:xfrm>
            <a:off x="8030306" y="2819401"/>
            <a:ext cx="250556" cy="58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36F8185F-C318-0340-9DF0-5EDAF5A0632A}"/>
              </a:ext>
            </a:extLst>
          </p:cNvPr>
          <p:cNvSpPr/>
          <p:nvPr/>
        </p:nvSpPr>
        <p:spPr>
          <a:xfrm>
            <a:off x="8959407" y="2379786"/>
            <a:ext cx="609601" cy="902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M/W</a:t>
            </a:r>
          </a:p>
        </p:txBody>
      </p:sp>
      <p:sp>
        <p:nvSpPr>
          <p:cNvPr id="97" name="Triangle 96">
            <a:extLst>
              <a:ext uri="{FF2B5EF4-FFF2-40B4-BE49-F238E27FC236}">
                <a16:creationId xmlns:a16="http://schemas.microsoft.com/office/drawing/2014/main" id="{950849A0-F937-4A41-BFB2-E9B2624B19E6}"/>
              </a:ext>
            </a:extLst>
          </p:cNvPr>
          <p:cNvSpPr/>
          <p:nvPr/>
        </p:nvSpPr>
        <p:spPr>
          <a:xfrm rot="5400000">
            <a:off x="9029745" y="3036277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Elbow Connector 79">
            <a:extLst>
              <a:ext uri="{FF2B5EF4-FFF2-40B4-BE49-F238E27FC236}">
                <a16:creationId xmlns:a16="http://schemas.microsoft.com/office/drawing/2014/main" id="{93BD25F8-ABB2-9F4B-94C1-BEB0315E7F80}"/>
              </a:ext>
            </a:extLst>
          </p:cNvPr>
          <p:cNvCxnSpPr>
            <a:cxnSpLocks/>
            <a:stCxn id="96" idx="3"/>
            <a:endCxn id="37" idx="3"/>
          </p:cNvCxnSpPr>
          <p:nvPr/>
        </p:nvCxnSpPr>
        <p:spPr>
          <a:xfrm flipH="1" flipV="1">
            <a:off x="7901349" y="1889982"/>
            <a:ext cx="1667659" cy="941143"/>
          </a:xfrm>
          <a:prstGeom prst="bentConnector3">
            <a:avLst>
              <a:gd name="adj1" fmla="val -1370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79">
            <a:extLst>
              <a:ext uri="{FF2B5EF4-FFF2-40B4-BE49-F238E27FC236}">
                <a16:creationId xmlns:a16="http://schemas.microsoft.com/office/drawing/2014/main" id="{1E94BA86-A8DD-6E46-8507-8F2AC1ADCE1D}"/>
              </a:ext>
            </a:extLst>
          </p:cNvPr>
          <p:cNvCxnSpPr>
            <a:cxnSpLocks/>
            <a:stCxn id="92" idx="3"/>
            <a:endCxn id="96" idx="1"/>
          </p:cNvCxnSpPr>
          <p:nvPr/>
        </p:nvCxnSpPr>
        <p:spPr>
          <a:xfrm>
            <a:off x="8708850" y="2825262"/>
            <a:ext cx="250557" cy="58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79">
            <a:extLst>
              <a:ext uri="{FF2B5EF4-FFF2-40B4-BE49-F238E27FC236}">
                <a16:creationId xmlns:a16="http://schemas.microsoft.com/office/drawing/2014/main" id="{D1CE1B7A-8F82-2747-A1A8-1F2F0B89287B}"/>
              </a:ext>
            </a:extLst>
          </p:cNvPr>
          <p:cNvCxnSpPr>
            <a:cxnSpLocks/>
            <a:stCxn id="92" idx="1"/>
          </p:cNvCxnSpPr>
          <p:nvPr/>
        </p:nvCxnSpPr>
        <p:spPr>
          <a:xfrm rot="10800000" flipH="1">
            <a:off x="8280862" y="2666999"/>
            <a:ext cx="666819" cy="158262"/>
          </a:xfrm>
          <a:prstGeom prst="bentConnector5">
            <a:avLst>
              <a:gd name="adj1" fmla="val -21976"/>
              <a:gd name="adj2" fmla="val 298481"/>
              <a:gd name="adj3" fmla="val 8209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9167FF8B-0BC2-7944-BAEB-0EC9F5A4F045}"/>
              </a:ext>
            </a:extLst>
          </p:cNvPr>
          <p:cNvCxnSpPr>
            <a:cxnSpLocks/>
            <a:endCxn id="65" idx="3"/>
          </p:cNvCxnSpPr>
          <p:nvPr/>
        </p:nvCxnSpPr>
        <p:spPr>
          <a:xfrm rot="10800000" flipV="1">
            <a:off x="2763482" y="2814100"/>
            <a:ext cx="4328979" cy="170370"/>
          </a:xfrm>
          <a:prstGeom prst="bentConnector4">
            <a:avLst>
              <a:gd name="adj1" fmla="val 27"/>
              <a:gd name="adj2" fmla="val 54472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EC0626-51F6-6DE7-4B5B-0C35AD5D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CFC38D54-A359-766A-67EC-49A4AC7C24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lang="en-US" sz="1200" smtClean="0">
                <a:solidFill>
                  <a:schemeClr val="dk1"/>
                </a:solidFill>
                <a:latin typeface="+mj-lt"/>
                <a:cs typeface="Calibri"/>
              </a:defRPr>
            </a:lvl1pPr>
          </a:lstStyle>
          <a:p>
            <a:pPr>
              <a:buSzPct val="25000"/>
            </a:pPr>
            <a:r>
              <a:rPr lang="en-US" dirty="0"/>
              <a:t>Tamara </a:t>
            </a:r>
            <a:r>
              <a:rPr lang="en-US" dirty="0" err="1"/>
              <a:t>Silbergleit</a:t>
            </a:r>
            <a:r>
              <a:rPr lang="en-US" dirty="0"/>
              <a:t> Lehman </a:t>
            </a:r>
            <a:r>
              <a:rPr lang="en-US" dirty="0" err="1"/>
              <a:t>tamara.lehman@colorado.edu</a:t>
            </a:r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3D44D47C-CFB6-8F3D-93CC-B0C42BC03D2D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Latin America gem5 Bootcamp</a:t>
            </a:r>
          </a:p>
        </p:txBody>
      </p:sp>
    </p:spTree>
    <p:extLst>
      <p:ext uri="{BB962C8B-B14F-4D97-AF65-F5344CB8AC3E}">
        <p14:creationId xmlns:p14="http://schemas.microsoft.com/office/powerpoint/2010/main" val="662715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A04121D9-1307-D65D-46C5-2FF1D51E920A}"/>
              </a:ext>
            </a:extLst>
          </p:cNvPr>
          <p:cNvSpPr/>
          <p:nvPr/>
        </p:nvSpPr>
        <p:spPr>
          <a:xfrm>
            <a:off x="9917735" y="1994060"/>
            <a:ext cx="907511" cy="902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88" name="Text Placeholder 124">
            <a:extLst>
              <a:ext uri="{FF2B5EF4-FFF2-40B4-BE49-F238E27FC236}">
                <a16:creationId xmlns:a16="http://schemas.microsoft.com/office/drawing/2014/main" id="{E4DF9836-ED83-9645-9B1E-D3EBFFF57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094653"/>
            <a:ext cx="10906125" cy="1911846"/>
          </a:xfrm>
        </p:spPr>
        <p:txBody>
          <a:bodyPr>
            <a:normAutofit/>
          </a:bodyPr>
          <a:lstStyle/>
          <a:p>
            <a:pPr marL="660400" indent="-457200"/>
            <a:r>
              <a:rPr lang="en-US" sz="2400" dirty="0"/>
              <a:t>In-order pipeline limitations: structural hazards, one instruction per stage</a:t>
            </a:r>
          </a:p>
          <a:p>
            <a:pPr marL="660400" indent="-457200"/>
            <a:r>
              <a:rPr lang="en-US" sz="2400" dirty="0"/>
              <a:t>Out of order execution: </a:t>
            </a:r>
          </a:p>
          <a:p>
            <a:pPr marL="1117600" lvl="1" indent="-457200"/>
            <a:r>
              <a:rPr lang="en-US" sz="2000" dirty="0"/>
              <a:t>reduces stalls, </a:t>
            </a:r>
          </a:p>
          <a:p>
            <a:pPr marL="1117600" lvl="1" indent="-457200"/>
            <a:r>
              <a:rPr lang="en-US" sz="2000" dirty="0"/>
              <a:t>improves functional unit utilization, </a:t>
            </a:r>
          </a:p>
          <a:p>
            <a:pPr marL="1117600" lvl="1" indent="-457200"/>
            <a:r>
              <a:rPr lang="en-US" sz="2000" dirty="0"/>
              <a:t>enables parallel execution (more instruction level parallelism)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44B074-02C7-2646-A337-00AD2D51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Out-of-Order Pipeline Processor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34B55-135F-2E46-94E1-D6D6368B6C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 vert="horz" lIns="91440" tIns="45720" rIns="91440" bIns="45720" rtlCol="0" anchor="ctr"/>
          <a:lstStyle/>
          <a:p>
            <a:fld id="{00000000-1234-1234-1234-123412341234}" type="slidenum">
              <a:rPr lang="en-US">
                <a:sym typeface="Calibri"/>
              </a:rPr>
              <a:pPr/>
              <a:t>12</a:t>
            </a:fld>
            <a:endParaRPr lang="en-US" dirty="0"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6032EE-E1D6-9D4A-8BF4-B4C9FD55985F}"/>
              </a:ext>
            </a:extLst>
          </p:cNvPr>
          <p:cNvSpPr/>
          <p:nvPr/>
        </p:nvSpPr>
        <p:spPr>
          <a:xfrm>
            <a:off x="3153503" y="2368063"/>
            <a:ext cx="468923" cy="902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3D2B08DA-0897-F743-AB8D-4D6C17ED7951}"/>
              </a:ext>
            </a:extLst>
          </p:cNvPr>
          <p:cNvSpPr/>
          <p:nvPr/>
        </p:nvSpPr>
        <p:spPr>
          <a:xfrm rot="5400000">
            <a:off x="3223841" y="3024554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14F9DD-B146-B847-8B97-3A815090BF6D}"/>
              </a:ext>
            </a:extLst>
          </p:cNvPr>
          <p:cNvSpPr/>
          <p:nvPr/>
        </p:nvSpPr>
        <p:spPr>
          <a:xfrm>
            <a:off x="4583719" y="2368063"/>
            <a:ext cx="468923" cy="902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F/D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C5E67078-0BB7-DF40-AEA3-E16250F245D7}"/>
              </a:ext>
            </a:extLst>
          </p:cNvPr>
          <p:cNvSpPr/>
          <p:nvPr/>
        </p:nvSpPr>
        <p:spPr>
          <a:xfrm rot="5400000">
            <a:off x="4654057" y="3024554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3D647B-2CC7-8C4A-BAAE-9A112918C682}"/>
              </a:ext>
            </a:extLst>
          </p:cNvPr>
          <p:cNvSpPr/>
          <p:nvPr/>
        </p:nvSpPr>
        <p:spPr>
          <a:xfrm>
            <a:off x="3856887" y="2379786"/>
            <a:ext cx="468923" cy="902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Instr</a:t>
            </a:r>
            <a:r>
              <a:rPr lang="en-US" sz="1000" dirty="0">
                <a:solidFill>
                  <a:schemeClr val="tx1"/>
                </a:solidFill>
              </a:rPr>
              <a:t> Mem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7D202FE5-261C-9548-8FB0-795D616BF9DB}"/>
              </a:ext>
            </a:extLst>
          </p:cNvPr>
          <p:cNvSpPr/>
          <p:nvPr/>
        </p:nvSpPr>
        <p:spPr>
          <a:xfrm rot="5400000">
            <a:off x="3927225" y="3024554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C7D5EA-770A-2C45-BEEB-6EEA251E59B2}"/>
              </a:ext>
            </a:extLst>
          </p:cNvPr>
          <p:cNvSpPr/>
          <p:nvPr/>
        </p:nvSpPr>
        <p:spPr>
          <a:xfrm>
            <a:off x="5673975" y="2385650"/>
            <a:ext cx="609601" cy="902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D/X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867E0B92-EF73-6941-B356-10074496EF95}"/>
              </a:ext>
            </a:extLst>
          </p:cNvPr>
          <p:cNvSpPr/>
          <p:nvPr/>
        </p:nvSpPr>
        <p:spPr>
          <a:xfrm rot="5400000">
            <a:off x="5744313" y="3042141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6A683-639B-6743-89C0-834A073A171D}"/>
              </a:ext>
            </a:extLst>
          </p:cNvPr>
          <p:cNvSpPr/>
          <p:nvPr/>
        </p:nvSpPr>
        <p:spPr>
          <a:xfrm>
            <a:off x="7491055" y="2385650"/>
            <a:ext cx="609601" cy="902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X/C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520F9440-7BD3-8543-873C-16FE3EB1F4A5}"/>
              </a:ext>
            </a:extLst>
          </p:cNvPr>
          <p:cNvSpPr/>
          <p:nvPr/>
        </p:nvSpPr>
        <p:spPr>
          <a:xfrm rot="5400000">
            <a:off x="7561393" y="3042141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38E3E0-F4D3-7740-BC33-E8E5A785CD07}"/>
              </a:ext>
            </a:extLst>
          </p:cNvPr>
          <p:cNvCxnSpPr>
            <a:cxnSpLocks/>
          </p:cNvCxnSpPr>
          <p:nvPr/>
        </p:nvCxnSpPr>
        <p:spPr>
          <a:xfrm>
            <a:off x="6635270" y="2684587"/>
            <a:ext cx="0" cy="113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98BD6-AE7B-CD4A-82FE-BB9390446F75}"/>
              </a:ext>
            </a:extLst>
          </p:cNvPr>
          <p:cNvCxnSpPr>
            <a:cxnSpLocks/>
          </p:cNvCxnSpPr>
          <p:nvPr/>
        </p:nvCxnSpPr>
        <p:spPr>
          <a:xfrm>
            <a:off x="6635270" y="2880269"/>
            <a:ext cx="0" cy="113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7BF5B5-64E7-E14E-BB0A-18F3145A26E1}"/>
              </a:ext>
            </a:extLst>
          </p:cNvPr>
          <p:cNvCxnSpPr>
            <a:cxnSpLocks/>
          </p:cNvCxnSpPr>
          <p:nvPr/>
        </p:nvCxnSpPr>
        <p:spPr>
          <a:xfrm>
            <a:off x="6635271" y="2798373"/>
            <a:ext cx="78349" cy="25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E87B1E-55AA-5142-99EA-C59E3F1EAB77}"/>
              </a:ext>
            </a:extLst>
          </p:cNvPr>
          <p:cNvCxnSpPr>
            <a:cxnSpLocks/>
          </p:cNvCxnSpPr>
          <p:nvPr/>
        </p:nvCxnSpPr>
        <p:spPr>
          <a:xfrm flipV="1">
            <a:off x="6635271" y="2831688"/>
            <a:ext cx="78349" cy="56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1D2D25-614D-544D-AF28-AA27800EC030}"/>
              </a:ext>
            </a:extLst>
          </p:cNvPr>
          <p:cNvCxnSpPr>
            <a:cxnSpLocks/>
          </p:cNvCxnSpPr>
          <p:nvPr/>
        </p:nvCxnSpPr>
        <p:spPr>
          <a:xfrm>
            <a:off x="6635271" y="2684587"/>
            <a:ext cx="322291" cy="68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C5CB80-2A21-524B-9EA8-674A6F431372}"/>
              </a:ext>
            </a:extLst>
          </p:cNvPr>
          <p:cNvCxnSpPr>
            <a:cxnSpLocks/>
          </p:cNvCxnSpPr>
          <p:nvPr/>
        </p:nvCxnSpPr>
        <p:spPr>
          <a:xfrm>
            <a:off x="6951793" y="2747574"/>
            <a:ext cx="0" cy="155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4D3A53-B0B3-2D48-83B8-F8B2B64431D3}"/>
              </a:ext>
            </a:extLst>
          </p:cNvPr>
          <p:cNvCxnSpPr>
            <a:cxnSpLocks/>
          </p:cNvCxnSpPr>
          <p:nvPr/>
        </p:nvCxnSpPr>
        <p:spPr>
          <a:xfrm flipH="1">
            <a:off x="6635271" y="2898163"/>
            <a:ext cx="322291" cy="95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EAE78B8-812A-0A48-8BBC-AAA6CEAFF0FD}"/>
              </a:ext>
            </a:extLst>
          </p:cNvPr>
          <p:cNvSpPr/>
          <p:nvPr/>
        </p:nvSpPr>
        <p:spPr>
          <a:xfrm>
            <a:off x="6271851" y="1755168"/>
            <a:ext cx="1699847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 File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92F28C8-73E3-8A4D-992D-3BD2AA43207C}"/>
              </a:ext>
            </a:extLst>
          </p:cNvPr>
          <p:cNvCxnSpPr>
            <a:cxnSpLocks/>
            <a:stCxn id="7" idx="0"/>
            <a:endCxn id="46" idx="1"/>
          </p:cNvCxnSpPr>
          <p:nvPr/>
        </p:nvCxnSpPr>
        <p:spPr>
          <a:xfrm rot="5400000" flipH="1" flipV="1">
            <a:off x="4619984" y="1734331"/>
            <a:ext cx="831928" cy="43553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3391D802-3DB5-7E44-B7C9-2E9D9A12A3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62343" y="1802060"/>
            <a:ext cx="597876" cy="1204912"/>
          </a:xfrm>
          <a:prstGeom prst="bentConnector3">
            <a:avLst>
              <a:gd name="adj1" fmla="val 16176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68717B2-D59A-5D4C-A05C-07711F35BD8D}"/>
              </a:ext>
            </a:extLst>
          </p:cNvPr>
          <p:cNvCxnSpPr>
            <a:cxnSpLocks/>
            <a:stCxn id="22" idx="1"/>
            <a:endCxn id="11" idx="1"/>
          </p:cNvCxnSpPr>
          <p:nvPr/>
        </p:nvCxnSpPr>
        <p:spPr>
          <a:xfrm rot="10800000" flipV="1">
            <a:off x="5673974" y="1907568"/>
            <a:ext cx="597876" cy="929420"/>
          </a:xfrm>
          <a:prstGeom prst="bentConnector3">
            <a:avLst>
              <a:gd name="adj1" fmla="val 138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9">
            <a:extLst>
              <a:ext uri="{FF2B5EF4-FFF2-40B4-BE49-F238E27FC236}">
                <a16:creationId xmlns:a16="http://schemas.microsoft.com/office/drawing/2014/main" id="{7839382B-94C9-FF4F-B259-05E92B541BF5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325810" y="2819402"/>
            <a:ext cx="257909" cy="117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59">
            <a:extLst>
              <a:ext uri="{FF2B5EF4-FFF2-40B4-BE49-F238E27FC236}">
                <a16:creationId xmlns:a16="http://schemas.microsoft.com/office/drawing/2014/main" id="{75EDD55F-F458-CE4C-B814-242E0D5E94C0}"/>
              </a:ext>
            </a:extLst>
          </p:cNvPr>
          <p:cNvCxnSpPr>
            <a:cxnSpLocks/>
          </p:cNvCxnSpPr>
          <p:nvPr/>
        </p:nvCxnSpPr>
        <p:spPr>
          <a:xfrm flipV="1">
            <a:off x="3598983" y="2831125"/>
            <a:ext cx="257909" cy="117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rapezoid 27">
            <a:extLst>
              <a:ext uri="{FF2B5EF4-FFF2-40B4-BE49-F238E27FC236}">
                <a16:creationId xmlns:a16="http://schemas.microsoft.com/office/drawing/2014/main" id="{41DD5FBA-8A48-0447-90A7-E45970472539}"/>
              </a:ext>
            </a:extLst>
          </p:cNvPr>
          <p:cNvSpPr/>
          <p:nvPr/>
        </p:nvSpPr>
        <p:spPr>
          <a:xfrm rot="5563667">
            <a:off x="2579090" y="2711409"/>
            <a:ext cx="384511" cy="215982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Elbow Connector 59">
            <a:extLst>
              <a:ext uri="{FF2B5EF4-FFF2-40B4-BE49-F238E27FC236}">
                <a16:creationId xmlns:a16="http://schemas.microsoft.com/office/drawing/2014/main" id="{25A30D1F-E67C-B847-B97D-579605392387}"/>
              </a:ext>
            </a:extLst>
          </p:cNvPr>
          <p:cNvCxnSpPr>
            <a:cxnSpLocks/>
          </p:cNvCxnSpPr>
          <p:nvPr/>
        </p:nvCxnSpPr>
        <p:spPr>
          <a:xfrm flipV="1">
            <a:off x="2895593" y="2819401"/>
            <a:ext cx="257909" cy="117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59">
            <a:extLst>
              <a:ext uri="{FF2B5EF4-FFF2-40B4-BE49-F238E27FC236}">
                <a16:creationId xmlns:a16="http://schemas.microsoft.com/office/drawing/2014/main" id="{13EF8538-464D-5C4F-82F1-A32E5CB18943}"/>
              </a:ext>
            </a:extLst>
          </p:cNvPr>
          <p:cNvCxnSpPr>
            <a:cxnSpLocks/>
            <a:stCxn id="5" idx="3"/>
            <a:endCxn id="31" idx="2"/>
          </p:cNvCxnSpPr>
          <p:nvPr/>
        </p:nvCxnSpPr>
        <p:spPr>
          <a:xfrm flipV="1">
            <a:off x="3622426" y="1973691"/>
            <a:ext cx="401395" cy="845710"/>
          </a:xfrm>
          <a:prstGeom prst="bentConnector3">
            <a:avLst>
              <a:gd name="adj1" fmla="val 266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apezoid 30">
            <a:extLst>
              <a:ext uri="{FF2B5EF4-FFF2-40B4-BE49-F238E27FC236}">
                <a16:creationId xmlns:a16="http://schemas.microsoft.com/office/drawing/2014/main" id="{1AE997F1-A980-EA4E-B239-90D11F1EEDD6}"/>
              </a:ext>
            </a:extLst>
          </p:cNvPr>
          <p:cNvSpPr/>
          <p:nvPr/>
        </p:nvSpPr>
        <p:spPr>
          <a:xfrm rot="5400000">
            <a:off x="3968060" y="1809568"/>
            <a:ext cx="439766" cy="328247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F0F5C4-3A9F-BC4B-B3B9-3B86F651A21C}"/>
              </a:ext>
            </a:extLst>
          </p:cNvPr>
          <p:cNvSpPr/>
          <p:nvPr/>
        </p:nvSpPr>
        <p:spPr>
          <a:xfrm>
            <a:off x="4019295" y="1872739"/>
            <a:ext cx="3449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+4</a:t>
            </a:r>
          </a:p>
        </p:txBody>
      </p:sp>
      <p:cxnSp>
        <p:nvCxnSpPr>
          <p:cNvPr id="33" name="Elbow Connector 59">
            <a:extLst>
              <a:ext uri="{FF2B5EF4-FFF2-40B4-BE49-F238E27FC236}">
                <a16:creationId xmlns:a16="http://schemas.microsoft.com/office/drawing/2014/main" id="{2AB94D34-49DA-9C4F-B3C0-5E0F3DC0197D}"/>
              </a:ext>
            </a:extLst>
          </p:cNvPr>
          <p:cNvCxnSpPr>
            <a:cxnSpLocks/>
            <a:stCxn id="32" idx="3"/>
            <a:endCxn id="28" idx="2"/>
          </p:cNvCxnSpPr>
          <p:nvPr/>
        </p:nvCxnSpPr>
        <p:spPr>
          <a:xfrm flipH="1">
            <a:off x="2663477" y="2003545"/>
            <a:ext cx="1700785" cy="810717"/>
          </a:xfrm>
          <a:prstGeom prst="bentConnector5">
            <a:avLst>
              <a:gd name="adj1" fmla="val -13441"/>
              <a:gd name="adj2" fmla="val -45159"/>
              <a:gd name="adj3" fmla="val 11344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79">
            <a:extLst>
              <a:ext uri="{FF2B5EF4-FFF2-40B4-BE49-F238E27FC236}">
                <a16:creationId xmlns:a16="http://schemas.microsoft.com/office/drawing/2014/main" id="{02B71A0D-B684-A949-9511-C2954DCAC85F}"/>
              </a:ext>
            </a:extLst>
          </p:cNvPr>
          <p:cNvCxnSpPr>
            <a:cxnSpLocks/>
          </p:cNvCxnSpPr>
          <p:nvPr/>
        </p:nvCxnSpPr>
        <p:spPr>
          <a:xfrm>
            <a:off x="6318278" y="2718976"/>
            <a:ext cx="326931" cy="163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79">
            <a:extLst>
              <a:ext uri="{FF2B5EF4-FFF2-40B4-BE49-F238E27FC236}">
                <a16:creationId xmlns:a16="http://schemas.microsoft.com/office/drawing/2014/main" id="{607EFA25-B0AC-C645-9025-B71745407D3F}"/>
              </a:ext>
            </a:extLst>
          </p:cNvPr>
          <p:cNvCxnSpPr>
            <a:cxnSpLocks/>
          </p:cNvCxnSpPr>
          <p:nvPr/>
        </p:nvCxnSpPr>
        <p:spPr>
          <a:xfrm>
            <a:off x="6318278" y="2929760"/>
            <a:ext cx="326931" cy="163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0EF29214-0B7A-9A49-8069-16C1FC9BFEAE}"/>
              </a:ext>
            </a:extLst>
          </p:cNvPr>
          <p:cNvCxnSpPr>
            <a:cxnSpLocks/>
            <a:endCxn id="13" idx="0"/>
          </p:cNvCxnSpPr>
          <p:nvPr/>
        </p:nvCxnSpPr>
        <p:spPr>
          <a:xfrm flipV="1">
            <a:off x="6307023" y="2385649"/>
            <a:ext cx="1488832" cy="333052"/>
          </a:xfrm>
          <a:prstGeom prst="bentConnector4">
            <a:avLst>
              <a:gd name="adj1" fmla="val 8268"/>
              <a:gd name="adj2" fmla="val 16863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79">
            <a:extLst>
              <a:ext uri="{FF2B5EF4-FFF2-40B4-BE49-F238E27FC236}">
                <a16:creationId xmlns:a16="http://schemas.microsoft.com/office/drawing/2014/main" id="{5B3AD01E-3FAC-6B43-9253-5A61A8AA8401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946678" y="2815340"/>
            <a:ext cx="544377" cy="216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79">
            <a:extLst>
              <a:ext uri="{FF2B5EF4-FFF2-40B4-BE49-F238E27FC236}">
                <a16:creationId xmlns:a16="http://schemas.microsoft.com/office/drawing/2014/main" id="{0482D51F-8536-8440-868B-BB54E9470C9E}"/>
              </a:ext>
            </a:extLst>
          </p:cNvPr>
          <p:cNvCxnSpPr>
            <a:cxnSpLocks/>
            <a:stCxn id="46" idx="3"/>
            <a:endCxn id="22" idx="3"/>
          </p:cNvCxnSpPr>
          <p:nvPr/>
        </p:nvCxnSpPr>
        <p:spPr>
          <a:xfrm flipH="1">
            <a:off x="7971698" y="1536134"/>
            <a:ext cx="1610999" cy="371434"/>
          </a:xfrm>
          <a:prstGeom prst="bentConnector3">
            <a:avLst>
              <a:gd name="adj1" fmla="val -1419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39190A4-0720-FC42-9B1F-992B4AC4B9F8}"/>
              </a:ext>
            </a:extLst>
          </p:cNvPr>
          <p:cNvSpPr/>
          <p:nvPr/>
        </p:nvSpPr>
        <p:spPr>
          <a:xfrm>
            <a:off x="5253718" y="1383734"/>
            <a:ext cx="4328979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Reorder Buffer (ROB)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5BD5A948-8CE9-FE47-9F7A-22C8595F19B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67864" y="2812650"/>
            <a:ext cx="4328979" cy="170370"/>
          </a:xfrm>
          <a:prstGeom prst="bentConnector4">
            <a:avLst>
              <a:gd name="adj1" fmla="val 27"/>
              <a:gd name="adj2" fmla="val 36581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C6399BC-9777-1C4E-A955-472B36C095E0}"/>
              </a:ext>
            </a:extLst>
          </p:cNvPr>
          <p:cNvCxnSpPr>
            <a:cxnSpLocks/>
            <a:stCxn id="46" idx="1"/>
            <a:endCxn id="12" idx="3"/>
          </p:cNvCxnSpPr>
          <p:nvPr/>
        </p:nvCxnSpPr>
        <p:spPr>
          <a:xfrm rot="10800000" flipH="1" flipV="1">
            <a:off x="5253717" y="1536134"/>
            <a:ext cx="420257" cy="1623239"/>
          </a:xfrm>
          <a:prstGeom prst="bentConnector3">
            <a:avLst>
              <a:gd name="adj1" fmla="val -2928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9">
            <a:extLst>
              <a:ext uri="{FF2B5EF4-FFF2-40B4-BE49-F238E27FC236}">
                <a16:creationId xmlns:a16="http://schemas.microsoft.com/office/drawing/2014/main" id="{1B7495E2-4882-AA4D-9285-EBD35D6AFDFF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100655" y="1688536"/>
            <a:ext cx="753258" cy="114845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riangle 82">
            <a:extLst>
              <a:ext uri="{FF2B5EF4-FFF2-40B4-BE49-F238E27FC236}">
                <a16:creationId xmlns:a16="http://schemas.microsoft.com/office/drawing/2014/main" id="{B45EE442-A317-0146-9D0D-8E1B247BC6F0}"/>
              </a:ext>
            </a:extLst>
          </p:cNvPr>
          <p:cNvSpPr/>
          <p:nvPr/>
        </p:nvSpPr>
        <p:spPr>
          <a:xfrm rot="5400000">
            <a:off x="9992940" y="2668336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3AC12A5-B831-014D-AC46-2E379E8308D4}"/>
              </a:ext>
            </a:extLst>
          </p:cNvPr>
          <p:cNvSpPr/>
          <p:nvPr/>
        </p:nvSpPr>
        <p:spPr>
          <a:xfrm>
            <a:off x="5290098" y="3706901"/>
            <a:ext cx="4328979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Memory Ordering Buffer (MOB)</a:t>
            </a:r>
          </a:p>
        </p:txBody>
      </p:sp>
      <p:cxnSp>
        <p:nvCxnSpPr>
          <p:cNvPr id="95" name="Elbow Connector 79">
            <a:extLst>
              <a:ext uri="{FF2B5EF4-FFF2-40B4-BE49-F238E27FC236}">
                <a16:creationId xmlns:a16="http://schemas.microsoft.com/office/drawing/2014/main" id="{DC02730B-EF8F-3742-B562-52271BB18577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9582697" y="1536134"/>
            <a:ext cx="639839" cy="45792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79">
            <a:extLst>
              <a:ext uri="{FF2B5EF4-FFF2-40B4-BE49-F238E27FC236}">
                <a16:creationId xmlns:a16="http://schemas.microsoft.com/office/drawing/2014/main" id="{DDC38ACE-0DE7-6340-A094-7B6651449BD1}"/>
              </a:ext>
            </a:extLst>
          </p:cNvPr>
          <p:cNvCxnSpPr>
            <a:cxnSpLocks/>
          </p:cNvCxnSpPr>
          <p:nvPr/>
        </p:nvCxnSpPr>
        <p:spPr>
          <a:xfrm flipH="1">
            <a:off x="6852857" y="2943794"/>
            <a:ext cx="5149" cy="76829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D54440-0262-E54D-8A0B-5072CFA87C62}"/>
              </a:ext>
            </a:extLst>
          </p:cNvPr>
          <p:cNvSpPr/>
          <p:nvPr/>
        </p:nvSpPr>
        <p:spPr>
          <a:xfrm>
            <a:off x="9023806" y="3159372"/>
            <a:ext cx="427987" cy="487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D$</a:t>
            </a:r>
          </a:p>
        </p:txBody>
      </p:sp>
      <p:cxnSp>
        <p:nvCxnSpPr>
          <p:cNvPr id="104" name="Elbow Connector 79">
            <a:extLst>
              <a:ext uri="{FF2B5EF4-FFF2-40B4-BE49-F238E27FC236}">
                <a16:creationId xmlns:a16="http://schemas.microsoft.com/office/drawing/2014/main" id="{A72E015D-C80F-EE4E-AA8D-BF0BFB0EC227}"/>
              </a:ext>
            </a:extLst>
          </p:cNvPr>
          <p:cNvCxnSpPr>
            <a:cxnSpLocks/>
            <a:stCxn id="94" idx="3"/>
            <a:endCxn id="103" idx="3"/>
          </p:cNvCxnSpPr>
          <p:nvPr/>
        </p:nvCxnSpPr>
        <p:spPr>
          <a:xfrm flipH="1" flipV="1">
            <a:off x="9451792" y="3403155"/>
            <a:ext cx="167284" cy="456147"/>
          </a:xfrm>
          <a:prstGeom prst="bentConnector3">
            <a:avLst>
              <a:gd name="adj1" fmla="val -805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79">
            <a:extLst>
              <a:ext uri="{FF2B5EF4-FFF2-40B4-BE49-F238E27FC236}">
                <a16:creationId xmlns:a16="http://schemas.microsoft.com/office/drawing/2014/main" id="{4E3682A0-E6D7-2C4F-BFF1-28A46E242D69}"/>
              </a:ext>
            </a:extLst>
          </p:cNvPr>
          <p:cNvCxnSpPr>
            <a:cxnSpLocks/>
          </p:cNvCxnSpPr>
          <p:nvPr/>
        </p:nvCxnSpPr>
        <p:spPr>
          <a:xfrm flipH="1" flipV="1">
            <a:off x="6852858" y="3526393"/>
            <a:ext cx="2148227" cy="41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79">
            <a:extLst>
              <a:ext uri="{FF2B5EF4-FFF2-40B4-BE49-F238E27FC236}">
                <a16:creationId xmlns:a16="http://schemas.microsoft.com/office/drawing/2014/main" id="{1C1567D7-AD17-4340-81E2-9200BDC636DA}"/>
              </a:ext>
            </a:extLst>
          </p:cNvPr>
          <p:cNvCxnSpPr>
            <a:cxnSpLocks/>
          </p:cNvCxnSpPr>
          <p:nvPr/>
        </p:nvCxnSpPr>
        <p:spPr>
          <a:xfrm>
            <a:off x="6667430" y="2990363"/>
            <a:ext cx="9421" cy="73198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4EB1B014-0A95-CA48-9409-1CFB070108E3}"/>
              </a:ext>
            </a:extLst>
          </p:cNvPr>
          <p:cNvCxnSpPr>
            <a:cxnSpLocks/>
            <a:endCxn id="94" idx="1"/>
          </p:cNvCxnSpPr>
          <p:nvPr/>
        </p:nvCxnSpPr>
        <p:spPr>
          <a:xfrm rot="16200000" flipH="1">
            <a:off x="4759860" y="3329063"/>
            <a:ext cx="576837" cy="4836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3778BFF-C56E-3448-9D4B-9B416892CD0E}"/>
              </a:ext>
            </a:extLst>
          </p:cNvPr>
          <p:cNvSpPr txBox="1"/>
          <p:nvPr/>
        </p:nvSpPr>
        <p:spPr>
          <a:xfrm>
            <a:off x="9370176" y="3151657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stores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2F2738-7F57-AEFD-CDA6-B86197370E26}"/>
              </a:ext>
            </a:extLst>
          </p:cNvPr>
          <p:cNvSpPr txBox="1"/>
          <p:nvPr/>
        </p:nvSpPr>
        <p:spPr>
          <a:xfrm>
            <a:off x="5899096" y="3414814"/>
            <a:ext cx="80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F6A7CA-2087-E222-8794-69108D17FFCC}"/>
              </a:ext>
            </a:extLst>
          </p:cNvPr>
          <p:cNvSpPr txBox="1"/>
          <p:nvPr/>
        </p:nvSpPr>
        <p:spPr>
          <a:xfrm>
            <a:off x="7815418" y="342855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loads</a:t>
            </a:r>
          </a:p>
        </p:txBody>
      </p:sp>
      <p:sp>
        <p:nvSpPr>
          <p:cNvPr id="38" name="Footer Placeholder 37">
            <a:extLst>
              <a:ext uri="{FF2B5EF4-FFF2-40B4-BE49-F238E27FC236}">
                <a16:creationId xmlns:a16="http://schemas.microsoft.com/office/drawing/2014/main" id="{C0D5139F-AC9A-85BF-4565-64A2309E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8ED22071-EFEC-11D4-D7E3-00688980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lang="en-US" sz="1200" smtClean="0">
                <a:solidFill>
                  <a:schemeClr val="dk1"/>
                </a:solidFill>
                <a:latin typeface="+mj-lt"/>
                <a:cs typeface="Calibri"/>
              </a:defRPr>
            </a:lvl1pPr>
          </a:lstStyle>
          <a:p>
            <a:pPr>
              <a:buSzPct val="25000"/>
            </a:pPr>
            <a:r>
              <a:rPr lang="en-US" dirty="0"/>
              <a:t>Tamara </a:t>
            </a:r>
            <a:r>
              <a:rPr lang="en-US" dirty="0" err="1"/>
              <a:t>Silbergleit</a:t>
            </a:r>
            <a:r>
              <a:rPr lang="en-US" dirty="0"/>
              <a:t> Lehman </a:t>
            </a:r>
            <a:r>
              <a:rPr lang="en-US" dirty="0" err="1"/>
              <a:t>tamara.lehman@colorado.edu</a:t>
            </a:r>
            <a:endParaRPr lang="en-US" dirty="0"/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55BD5938-2CCB-BBE9-C9FF-8866D6C8CA36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Latin America gem5 Bootcamp</a:t>
            </a:r>
          </a:p>
        </p:txBody>
      </p:sp>
    </p:spTree>
    <p:extLst>
      <p:ext uri="{BB962C8B-B14F-4D97-AF65-F5344CB8AC3E}">
        <p14:creationId xmlns:p14="http://schemas.microsoft.com/office/powerpoint/2010/main" val="3290457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3AAE25B-E908-E632-5C4A-9C725D466D5D}"/>
              </a:ext>
            </a:extLst>
          </p:cNvPr>
          <p:cNvSpPr/>
          <p:nvPr/>
        </p:nvSpPr>
        <p:spPr>
          <a:xfrm>
            <a:off x="9881828" y="1349894"/>
            <a:ext cx="1078201" cy="2754512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4114FC-4CA9-77F9-E318-F268A9F3DB53}"/>
              </a:ext>
            </a:extLst>
          </p:cNvPr>
          <p:cNvSpPr/>
          <p:nvPr/>
        </p:nvSpPr>
        <p:spPr>
          <a:xfrm>
            <a:off x="9917735" y="1994060"/>
            <a:ext cx="907511" cy="902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6538BBB-D82D-954F-BCE7-EFC445837934}"/>
              </a:ext>
            </a:extLst>
          </p:cNvPr>
          <p:cNvSpPr/>
          <p:nvPr/>
        </p:nvSpPr>
        <p:spPr>
          <a:xfrm>
            <a:off x="2157047" y="1383734"/>
            <a:ext cx="2989385" cy="2754512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76A3DC1-ECFC-5C4E-831E-9BF4850BACD3}"/>
              </a:ext>
            </a:extLst>
          </p:cNvPr>
          <p:cNvSpPr/>
          <p:nvPr/>
        </p:nvSpPr>
        <p:spPr>
          <a:xfrm>
            <a:off x="5146431" y="1340149"/>
            <a:ext cx="4823031" cy="2827693"/>
          </a:xfrm>
          <a:prstGeom prst="rect">
            <a:avLst/>
          </a:prstGeom>
          <a:solidFill>
            <a:schemeClr val="accent2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44B074-02C7-2646-A337-00AD2D51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Order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34B55-135F-2E46-94E1-D6D6368B6C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pPr>
                <a:buSzPct val="25000"/>
              </a:pPr>
              <a:t>13</a:t>
            </a:fld>
            <a:endParaRPr lang="en-US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6032EE-E1D6-9D4A-8BF4-B4C9FD55985F}"/>
              </a:ext>
            </a:extLst>
          </p:cNvPr>
          <p:cNvSpPr/>
          <p:nvPr/>
        </p:nvSpPr>
        <p:spPr>
          <a:xfrm>
            <a:off x="3153503" y="2368063"/>
            <a:ext cx="468923" cy="902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BBF4C56-19B1-8144-B12E-CB50A08044A2}"/>
              </a:ext>
            </a:extLst>
          </p:cNvPr>
          <p:cNvSpPr/>
          <p:nvPr/>
        </p:nvSpPr>
        <p:spPr>
          <a:xfrm>
            <a:off x="9229051" y="4174447"/>
            <a:ext cx="1257696" cy="1412325"/>
          </a:xfrm>
          <a:prstGeom prst="rect">
            <a:avLst/>
          </a:prstGeom>
          <a:solidFill>
            <a:schemeClr val="bg2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3D2B08DA-0897-F743-AB8D-4D6C17ED7951}"/>
              </a:ext>
            </a:extLst>
          </p:cNvPr>
          <p:cNvSpPr/>
          <p:nvPr/>
        </p:nvSpPr>
        <p:spPr>
          <a:xfrm rot="5400000">
            <a:off x="3223841" y="3024554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14F9DD-B146-B847-8B97-3A815090BF6D}"/>
              </a:ext>
            </a:extLst>
          </p:cNvPr>
          <p:cNvSpPr/>
          <p:nvPr/>
        </p:nvSpPr>
        <p:spPr>
          <a:xfrm>
            <a:off x="4583719" y="2368063"/>
            <a:ext cx="468923" cy="902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F/D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C5E67078-0BB7-DF40-AEA3-E16250F245D7}"/>
              </a:ext>
            </a:extLst>
          </p:cNvPr>
          <p:cNvSpPr/>
          <p:nvPr/>
        </p:nvSpPr>
        <p:spPr>
          <a:xfrm rot="5400000">
            <a:off x="4654057" y="3024554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3D647B-2CC7-8C4A-BAAE-9A112918C682}"/>
              </a:ext>
            </a:extLst>
          </p:cNvPr>
          <p:cNvSpPr/>
          <p:nvPr/>
        </p:nvSpPr>
        <p:spPr>
          <a:xfrm>
            <a:off x="3856887" y="2379786"/>
            <a:ext cx="468923" cy="9026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Instr</a:t>
            </a:r>
            <a:r>
              <a:rPr lang="en-US" sz="1000" dirty="0">
                <a:solidFill>
                  <a:schemeClr val="tx1"/>
                </a:solidFill>
              </a:rPr>
              <a:t> Mem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7D202FE5-261C-9548-8FB0-795D616BF9DB}"/>
              </a:ext>
            </a:extLst>
          </p:cNvPr>
          <p:cNvSpPr/>
          <p:nvPr/>
        </p:nvSpPr>
        <p:spPr>
          <a:xfrm rot="5400000">
            <a:off x="3927225" y="3024554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C7D5EA-770A-2C45-BEEB-6EEA251E59B2}"/>
              </a:ext>
            </a:extLst>
          </p:cNvPr>
          <p:cNvSpPr/>
          <p:nvPr/>
        </p:nvSpPr>
        <p:spPr>
          <a:xfrm>
            <a:off x="5673975" y="2385650"/>
            <a:ext cx="609601" cy="902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D/X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867E0B92-EF73-6941-B356-10074496EF95}"/>
              </a:ext>
            </a:extLst>
          </p:cNvPr>
          <p:cNvSpPr/>
          <p:nvPr/>
        </p:nvSpPr>
        <p:spPr>
          <a:xfrm rot="5400000">
            <a:off x="5744313" y="3042141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6A683-639B-6743-89C0-834A073A171D}"/>
              </a:ext>
            </a:extLst>
          </p:cNvPr>
          <p:cNvSpPr/>
          <p:nvPr/>
        </p:nvSpPr>
        <p:spPr>
          <a:xfrm>
            <a:off x="7491055" y="2385650"/>
            <a:ext cx="609601" cy="902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X/C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520F9440-7BD3-8543-873C-16FE3EB1F4A5}"/>
              </a:ext>
            </a:extLst>
          </p:cNvPr>
          <p:cNvSpPr/>
          <p:nvPr/>
        </p:nvSpPr>
        <p:spPr>
          <a:xfrm rot="5400000">
            <a:off x="7561393" y="3042141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38E3E0-F4D3-7740-BC33-E8E5A785CD07}"/>
              </a:ext>
            </a:extLst>
          </p:cNvPr>
          <p:cNvCxnSpPr>
            <a:cxnSpLocks/>
          </p:cNvCxnSpPr>
          <p:nvPr/>
        </p:nvCxnSpPr>
        <p:spPr>
          <a:xfrm>
            <a:off x="6635270" y="2684587"/>
            <a:ext cx="0" cy="113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98BD6-AE7B-CD4A-82FE-BB9390446F75}"/>
              </a:ext>
            </a:extLst>
          </p:cNvPr>
          <p:cNvCxnSpPr>
            <a:cxnSpLocks/>
          </p:cNvCxnSpPr>
          <p:nvPr/>
        </p:nvCxnSpPr>
        <p:spPr>
          <a:xfrm>
            <a:off x="6635270" y="2880269"/>
            <a:ext cx="0" cy="113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7BF5B5-64E7-E14E-BB0A-18F3145A26E1}"/>
              </a:ext>
            </a:extLst>
          </p:cNvPr>
          <p:cNvCxnSpPr>
            <a:cxnSpLocks/>
          </p:cNvCxnSpPr>
          <p:nvPr/>
        </p:nvCxnSpPr>
        <p:spPr>
          <a:xfrm>
            <a:off x="6635271" y="2798373"/>
            <a:ext cx="78349" cy="25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E87B1E-55AA-5142-99EA-C59E3F1EAB77}"/>
              </a:ext>
            </a:extLst>
          </p:cNvPr>
          <p:cNvCxnSpPr>
            <a:cxnSpLocks/>
          </p:cNvCxnSpPr>
          <p:nvPr/>
        </p:nvCxnSpPr>
        <p:spPr>
          <a:xfrm flipV="1">
            <a:off x="6635271" y="2831688"/>
            <a:ext cx="78349" cy="56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1D2D25-614D-544D-AF28-AA27800EC030}"/>
              </a:ext>
            </a:extLst>
          </p:cNvPr>
          <p:cNvCxnSpPr>
            <a:cxnSpLocks/>
          </p:cNvCxnSpPr>
          <p:nvPr/>
        </p:nvCxnSpPr>
        <p:spPr>
          <a:xfrm>
            <a:off x="6635271" y="2684587"/>
            <a:ext cx="322291" cy="68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C5CB80-2A21-524B-9EA8-674A6F431372}"/>
              </a:ext>
            </a:extLst>
          </p:cNvPr>
          <p:cNvCxnSpPr>
            <a:cxnSpLocks/>
          </p:cNvCxnSpPr>
          <p:nvPr/>
        </p:nvCxnSpPr>
        <p:spPr>
          <a:xfrm>
            <a:off x="6951793" y="2747574"/>
            <a:ext cx="0" cy="155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4D3A53-B0B3-2D48-83B8-F8B2B64431D3}"/>
              </a:ext>
            </a:extLst>
          </p:cNvPr>
          <p:cNvCxnSpPr>
            <a:cxnSpLocks/>
          </p:cNvCxnSpPr>
          <p:nvPr/>
        </p:nvCxnSpPr>
        <p:spPr>
          <a:xfrm flipH="1">
            <a:off x="6635271" y="2898163"/>
            <a:ext cx="322291" cy="95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EAE78B8-812A-0A48-8BBC-AAA6CEAFF0FD}"/>
              </a:ext>
            </a:extLst>
          </p:cNvPr>
          <p:cNvSpPr/>
          <p:nvPr/>
        </p:nvSpPr>
        <p:spPr>
          <a:xfrm>
            <a:off x="6271851" y="1755168"/>
            <a:ext cx="1699847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 File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92F28C8-73E3-8A4D-992D-3BD2AA43207C}"/>
              </a:ext>
            </a:extLst>
          </p:cNvPr>
          <p:cNvCxnSpPr>
            <a:cxnSpLocks/>
            <a:stCxn id="7" idx="0"/>
            <a:endCxn id="46" idx="1"/>
          </p:cNvCxnSpPr>
          <p:nvPr/>
        </p:nvCxnSpPr>
        <p:spPr>
          <a:xfrm rot="5400000" flipH="1" flipV="1">
            <a:off x="4619984" y="1734331"/>
            <a:ext cx="831928" cy="43553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3391D802-3DB5-7E44-B7C9-2E9D9A12A3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62343" y="1802060"/>
            <a:ext cx="597876" cy="1204912"/>
          </a:xfrm>
          <a:prstGeom prst="bentConnector3">
            <a:avLst>
              <a:gd name="adj1" fmla="val 16176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68717B2-D59A-5D4C-A05C-07711F35BD8D}"/>
              </a:ext>
            </a:extLst>
          </p:cNvPr>
          <p:cNvCxnSpPr>
            <a:cxnSpLocks/>
            <a:stCxn id="22" idx="1"/>
            <a:endCxn id="11" idx="1"/>
          </p:cNvCxnSpPr>
          <p:nvPr/>
        </p:nvCxnSpPr>
        <p:spPr>
          <a:xfrm rot="10800000" flipV="1">
            <a:off x="5673974" y="1907568"/>
            <a:ext cx="597876" cy="929420"/>
          </a:xfrm>
          <a:prstGeom prst="bentConnector3">
            <a:avLst>
              <a:gd name="adj1" fmla="val 138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9">
            <a:extLst>
              <a:ext uri="{FF2B5EF4-FFF2-40B4-BE49-F238E27FC236}">
                <a16:creationId xmlns:a16="http://schemas.microsoft.com/office/drawing/2014/main" id="{7839382B-94C9-FF4F-B259-05E92B541BF5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325810" y="2819402"/>
            <a:ext cx="257909" cy="117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59">
            <a:extLst>
              <a:ext uri="{FF2B5EF4-FFF2-40B4-BE49-F238E27FC236}">
                <a16:creationId xmlns:a16="http://schemas.microsoft.com/office/drawing/2014/main" id="{75EDD55F-F458-CE4C-B814-242E0D5E94C0}"/>
              </a:ext>
            </a:extLst>
          </p:cNvPr>
          <p:cNvCxnSpPr>
            <a:cxnSpLocks/>
          </p:cNvCxnSpPr>
          <p:nvPr/>
        </p:nvCxnSpPr>
        <p:spPr>
          <a:xfrm flipV="1">
            <a:off x="3598983" y="2831125"/>
            <a:ext cx="257909" cy="117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rapezoid 27">
            <a:extLst>
              <a:ext uri="{FF2B5EF4-FFF2-40B4-BE49-F238E27FC236}">
                <a16:creationId xmlns:a16="http://schemas.microsoft.com/office/drawing/2014/main" id="{41DD5FBA-8A48-0447-90A7-E45970472539}"/>
              </a:ext>
            </a:extLst>
          </p:cNvPr>
          <p:cNvSpPr/>
          <p:nvPr/>
        </p:nvSpPr>
        <p:spPr>
          <a:xfrm rot="5563667">
            <a:off x="2579090" y="2711409"/>
            <a:ext cx="384511" cy="215982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Elbow Connector 59">
            <a:extLst>
              <a:ext uri="{FF2B5EF4-FFF2-40B4-BE49-F238E27FC236}">
                <a16:creationId xmlns:a16="http://schemas.microsoft.com/office/drawing/2014/main" id="{25A30D1F-E67C-B847-B97D-579605392387}"/>
              </a:ext>
            </a:extLst>
          </p:cNvPr>
          <p:cNvCxnSpPr>
            <a:cxnSpLocks/>
          </p:cNvCxnSpPr>
          <p:nvPr/>
        </p:nvCxnSpPr>
        <p:spPr>
          <a:xfrm flipV="1">
            <a:off x="2895593" y="2819401"/>
            <a:ext cx="257909" cy="117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59">
            <a:extLst>
              <a:ext uri="{FF2B5EF4-FFF2-40B4-BE49-F238E27FC236}">
                <a16:creationId xmlns:a16="http://schemas.microsoft.com/office/drawing/2014/main" id="{13EF8538-464D-5C4F-82F1-A32E5CB18943}"/>
              </a:ext>
            </a:extLst>
          </p:cNvPr>
          <p:cNvCxnSpPr>
            <a:cxnSpLocks/>
            <a:stCxn id="5" idx="3"/>
            <a:endCxn id="31" idx="2"/>
          </p:cNvCxnSpPr>
          <p:nvPr/>
        </p:nvCxnSpPr>
        <p:spPr>
          <a:xfrm flipV="1">
            <a:off x="3622426" y="1973691"/>
            <a:ext cx="401395" cy="845710"/>
          </a:xfrm>
          <a:prstGeom prst="bentConnector3">
            <a:avLst>
              <a:gd name="adj1" fmla="val 266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apezoid 30">
            <a:extLst>
              <a:ext uri="{FF2B5EF4-FFF2-40B4-BE49-F238E27FC236}">
                <a16:creationId xmlns:a16="http://schemas.microsoft.com/office/drawing/2014/main" id="{1AE997F1-A980-EA4E-B239-90D11F1EEDD6}"/>
              </a:ext>
            </a:extLst>
          </p:cNvPr>
          <p:cNvSpPr/>
          <p:nvPr/>
        </p:nvSpPr>
        <p:spPr>
          <a:xfrm rot="5400000">
            <a:off x="3968060" y="1809568"/>
            <a:ext cx="439766" cy="328247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F0F5C4-3A9F-BC4B-B3B9-3B86F651A21C}"/>
              </a:ext>
            </a:extLst>
          </p:cNvPr>
          <p:cNvSpPr/>
          <p:nvPr/>
        </p:nvSpPr>
        <p:spPr>
          <a:xfrm>
            <a:off x="4019295" y="1872739"/>
            <a:ext cx="3449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+4</a:t>
            </a:r>
          </a:p>
        </p:txBody>
      </p:sp>
      <p:cxnSp>
        <p:nvCxnSpPr>
          <p:cNvPr id="33" name="Elbow Connector 59">
            <a:extLst>
              <a:ext uri="{FF2B5EF4-FFF2-40B4-BE49-F238E27FC236}">
                <a16:creationId xmlns:a16="http://schemas.microsoft.com/office/drawing/2014/main" id="{2AB94D34-49DA-9C4F-B3C0-5E0F3DC0197D}"/>
              </a:ext>
            </a:extLst>
          </p:cNvPr>
          <p:cNvCxnSpPr>
            <a:cxnSpLocks/>
            <a:stCxn id="32" idx="3"/>
            <a:endCxn id="28" idx="2"/>
          </p:cNvCxnSpPr>
          <p:nvPr/>
        </p:nvCxnSpPr>
        <p:spPr>
          <a:xfrm flipH="1">
            <a:off x="2663477" y="2003545"/>
            <a:ext cx="1700785" cy="810717"/>
          </a:xfrm>
          <a:prstGeom prst="bentConnector5">
            <a:avLst>
              <a:gd name="adj1" fmla="val -13441"/>
              <a:gd name="adj2" fmla="val -45159"/>
              <a:gd name="adj3" fmla="val 11344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79">
            <a:extLst>
              <a:ext uri="{FF2B5EF4-FFF2-40B4-BE49-F238E27FC236}">
                <a16:creationId xmlns:a16="http://schemas.microsoft.com/office/drawing/2014/main" id="{02B71A0D-B684-A949-9511-C2954DCAC85F}"/>
              </a:ext>
            </a:extLst>
          </p:cNvPr>
          <p:cNvCxnSpPr>
            <a:cxnSpLocks/>
          </p:cNvCxnSpPr>
          <p:nvPr/>
        </p:nvCxnSpPr>
        <p:spPr>
          <a:xfrm>
            <a:off x="6318278" y="2718976"/>
            <a:ext cx="326931" cy="163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79">
            <a:extLst>
              <a:ext uri="{FF2B5EF4-FFF2-40B4-BE49-F238E27FC236}">
                <a16:creationId xmlns:a16="http://schemas.microsoft.com/office/drawing/2014/main" id="{607EFA25-B0AC-C645-9025-B71745407D3F}"/>
              </a:ext>
            </a:extLst>
          </p:cNvPr>
          <p:cNvCxnSpPr>
            <a:cxnSpLocks/>
          </p:cNvCxnSpPr>
          <p:nvPr/>
        </p:nvCxnSpPr>
        <p:spPr>
          <a:xfrm>
            <a:off x="6318278" y="2929760"/>
            <a:ext cx="326931" cy="163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0EF29214-0B7A-9A49-8069-16C1FC9BFEAE}"/>
              </a:ext>
            </a:extLst>
          </p:cNvPr>
          <p:cNvCxnSpPr>
            <a:cxnSpLocks/>
            <a:endCxn id="13" idx="0"/>
          </p:cNvCxnSpPr>
          <p:nvPr/>
        </p:nvCxnSpPr>
        <p:spPr>
          <a:xfrm flipV="1">
            <a:off x="6307023" y="2385649"/>
            <a:ext cx="1488832" cy="333052"/>
          </a:xfrm>
          <a:prstGeom prst="bentConnector4">
            <a:avLst>
              <a:gd name="adj1" fmla="val 8268"/>
              <a:gd name="adj2" fmla="val 16863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79">
            <a:extLst>
              <a:ext uri="{FF2B5EF4-FFF2-40B4-BE49-F238E27FC236}">
                <a16:creationId xmlns:a16="http://schemas.microsoft.com/office/drawing/2014/main" id="{5B3AD01E-3FAC-6B43-9253-5A61A8AA8401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946678" y="2815340"/>
            <a:ext cx="544377" cy="216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79">
            <a:extLst>
              <a:ext uri="{FF2B5EF4-FFF2-40B4-BE49-F238E27FC236}">
                <a16:creationId xmlns:a16="http://schemas.microsoft.com/office/drawing/2014/main" id="{0482D51F-8536-8440-868B-BB54E9470C9E}"/>
              </a:ext>
            </a:extLst>
          </p:cNvPr>
          <p:cNvCxnSpPr>
            <a:cxnSpLocks/>
            <a:stCxn id="46" idx="3"/>
            <a:endCxn id="22" idx="3"/>
          </p:cNvCxnSpPr>
          <p:nvPr/>
        </p:nvCxnSpPr>
        <p:spPr>
          <a:xfrm flipH="1">
            <a:off x="7971698" y="1536134"/>
            <a:ext cx="1610999" cy="371434"/>
          </a:xfrm>
          <a:prstGeom prst="bentConnector3">
            <a:avLst>
              <a:gd name="adj1" fmla="val -1419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39190A4-0720-FC42-9B1F-992B4AC4B9F8}"/>
              </a:ext>
            </a:extLst>
          </p:cNvPr>
          <p:cNvSpPr/>
          <p:nvPr/>
        </p:nvSpPr>
        <p:spPr>
          <a:xfrm>
            <a:off x="5253718" y="1383734"/>
            <a:ext cx="4328979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Reorder Buffer (ROB)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5BD5A948-8CE9-FE47-9F7A-22C8595F19B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67864" y="2812650"/>
            <a:ext cx="4328979" cy="170370"/>
          </a:xfrm>
          <a:prstGeom prst="bentConnector4">
            <a:avLst>
              <a:gd name="adj1" fmla="val 27"/>
              <a:gd name="adj2" fmla="val 36581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C6399BC-9777-1C4E-A955-472B36C095E0}"/>
              </a:ext>
            </a:extLst>
          </p:cNvPr>
          <p:cNvCxnSpPr>
            <a:cxnSpLocks/>
            <a:stCxn id="46" idx="1"/>
            <a:endCxn id="12" idx="3"/>
          </p:cNvCxnSpPr>
          <p:nvPr/>
        </p:nvCxnSpPr>
        <p:spPr>
          <a:xfrm rot="10800000" flipH="1" flipV="1">
            <a:off x="5253717" y="1536134"/>
            <a:ext cx="420257" cy="1623239"/>
          </a:xfrm>
          <a:prstGeom prst="bentConnector3">
            <a:avLst>
              <a:gd name="adj1" fmla="val -2928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9">
            <a:extLst>
              <a:ext uri="{FF2B5EF4-FFF2-40B4-BE49-F238E27FC236}">
                <a16:creationId xmlns:a16="http://schemas.microsoft.com/office/drawing/2014/main" id="{1B7495E2-4882-AA4D-9285-EBD35D6AFDFF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100655" y="1688536"/>
            <a:ext cx="753258" cy="114845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Placeholder 124">
            <a:extLst>
              <a:ext uri="{FF2B5EF4-FFF2-40B4-BE49-F238E27FC236}">
                <a16:creationId xmlns:a16="http://schemas.microsoft.com/office/drawing/2014/main" id="{E4DF9836-ED83-9645-9B1E-D3EBFFF57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709288"/>
            <a:ext cx="9689136" cy="1911846"/>
          </a:xfrm>
        </p:spPr>
        <p:txBody>
          <a:bodyPr>
            <a:normAutofit/>
          </a:bodyPr>
          <a:lstStyle/>
          <a:p>
            <a:pPr marL="546100" indent="-342900"/>
            <a:r>
              <a:rPr lang="en-US" sz="2400" dirty="0"/>
              <a:t>Decode split into two: </a:t>
            </a:r>
            <a:r>
              <a:rPr lang="en-US" sz="2400" b="1" dirty="0"/>
              <a:t>decode</a:t>
            </a:r>
            <a:r>
              <a:rPr lang="en-US" sz="2400" dirty="0"/>
              <a:t> and rename 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3AC12A5-B831-014D-AC46-2E379E8308D4}"/>
              </a:ext>
            </a:extLst>
          </p:cNvPr>
          <p:cNvSpPr/>
          <p:nvPr/>
        </p:nvSpPr>
        <p:spPr>
          <a:xfrm>
            <a:off x="5290098" y="3706901"/>
            <a:ext cx="4328979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Memory Ordering Buffer (MOB)</a:t>
            </a:r>
          </a:p>
        </p:txBody>
      </p:sp>
      <p:cxnSp>
        <p:nvCxnSpPr>
          <p:cNvPr id="100" name="Elbow Connector 79">
            <a:extLst>
              <a:ext uri="{FF2B5EF4-FFF2-40B4-BE49-F238E27FC236}">
                <a16:creationId xmlns:a16="http://schemas.microsoft.com/office/drawing/2014/main" id="{DDC38ACE-0DE7-6340-A094-7B6651449BD1}"/>
              </a:ext>
            </a:extLst>
          </p:cNvPr>
          <p:cNvCxnSpPr>
            <a:cxnSpLocks/>
          </p:cNvCxnSpPr>
          <p:nvPr/>
        </p:nvCxnSpPr>
        <p:spPr>
          <a:xfrm flipH="1">
            <a:off x="6852857" y="2943794"/>
            <a:ext cx="5149" cy="76829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D54440-0262-E54D-8A0B-5072CFA87C62}"/>
              </a:ext>
            </a:extLst>
          </p:cNvPr>
          <p:cNvSpPr/>
          <p:nvPr/>
        </p:nvSpPr>
        <p:spPr>
          <a:xfrm>
            <a:off x="9023806" y="3159372"/>
            <a:ext cx="427987" cy="487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D$</a:t>
            </a:r>
          </a:p>
        </p:txBody>
      </p:sp>
      <p:cxnSp>
        <p:nvCxnSpPr>
          <p:cNvPr id="104" name="Elbow Connector 79">
            <a:extLst>
              <a:ext uri="{FF2B5EF4-FFF2-40B4-BE49-F238E27FC236}">
                <a16:creationId xmlns:a16="http://schemas.microsoft.com/office/drawing/2014/main" id="{A72E015D-C80F-EE4E-AA8D-BF0BFB0EC227}"/>
              </a:ext>
            </a:extLst>
          </p:cNvPr>
          <p:cNvCxnSpPr>
            <a:cxnSpLocks/>
            <a:stCxn id="94" idx="3"/>
            <a:endCxn id="103" idx="3"/>
          </p:cNvCxnSpPr>
          <p:nvPr/>
        </p:nvCxnSpPr>
        <p:spPr>
          <a:xfrm flipH="1" flipV="1">
            <a:off x="9451792" y="3403155"/>
            <a:ext cx="167284" cy="456147"/>
          </a:xfrm>
          <a:prstGeom prst="bentConnector3">
            <a:avLst>
              <a:gd name="adj1" fmla="val -805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79">
            <a:extLst>
              <a:ext uri="{FF2B5EF4-FFF2-40B4-BE49-F238E27FC236}">
                <a16:creationId xmlns:a16="http://schemas.microsoft.com/office/drawing/2014/main" id="{4E3682A0-E6D7-2C4F-BFF1-28A46E242D69}"/>
              </a:ext>
            </a:extLst>
          </p:cNvPr>
          <p:cNvCxnSpPr>
            <a:cxnSpLocks/>
          </p:cNvCxnSpPr>
          <p:nvPr/>
        </p:nvCxnSpPr>
        <p:spPr>
          <a:xfrm flipH="1" flipV="1">
            <a:off x="6852858" y="3526393"/>
            <a:ext cx="2148227" cy="41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79">
            <a:extLst>
              <a:ext uri="{FF2B5EF4-FFF2-40B4-BE49-F238E27FC236}">
                <a16:creationId xmlns:a16="http://schemas.microsoft.com/office/drawing/2014/main" id="{1C1567D7-AD17-4340-81E2-9200BDC636DA}"/>
              </a:ext>
            </a:extLst>
          </p:cNvPr>
          <p:cNvCxnSpPr>
            <a:cxnSpLocks/>
          </p:cNvCxnSpPr>
          <p:nvPr/>
        </p:nvCxnSpPr>
        <p:spPr>
          <a:xfrm>
            <a:off x="6667430" y="2990363"/>
            <a:ext cx="9421" cy="73198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4EB1B014-0A95-CA48-9409-1CFB070108E3}"/>
              </a:ext>
            </a:extLst>
          </p:cNvPr>
          <p:cNvCxnSpPr>
            <a:cxnSpLocks/>
            <a:endCxn id="94" idx="1"/>
          </p:cNvCxnSpPr>
          <p:nvPr/>
        </p:nvCxnSpPr>
        <p:spPr>
          <a:xfrm rot="16200000" flipH="1">
            <a:off x="4759860" y="3329063"/>
            <a:ext cx="576837" cy="4836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3778BFF-C56E-3448-9D4B-9B416892CD0E}"/>
              </a:ext>
            </a:extLst>
          </p:cNvPr>
          <p:cNvSpPr txBox="1"/>
          <p:nvPr/>
        </p:nvSpPr>
        <p:spPr>
          <a:xfrm>
            <a:off x="9370176" y="3151657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stores</a:t>
            </a: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71AB4ADB-3DDD-68B1-01F1-123EAA6432B6}"/>
              </a:ext>
            </a:extLst>
          </p:cNvPr>
          <p:cNvSpPr/>
          <p:nvPr/>
        </p:nvSpPr>
        <p:spPr>
          <a:xfrm rot="5400000">
            <a:off x="9992940" y="2668336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lbow Connector 79">
            <a:extLst>
              <a:ext uri="{FF2B5EF4-FFF2-40B4-BE49-F238E27FC236}">
                <a16:creationId xmlns:a16="http://schemas.microsoft.com/office/drawing/2014/main" id="{3DFE0C70-0C91-CBB8-9AD2-1E78E6A4A099}"/>
              </a:ext>
            </a:extLst>
          </p:cNvPr>
          <p:cNvCxnSpPr>
            <a:cxnSpLocks/>
          </p:cNvCxnSpPr>
          <p:nvPr/>
        </p:nvCxnSpPr>
        <p:spPr>
          <a:xfrm>
            <a:off x="9582697" y="1536134"/>
            <a:ext cx="639839" cy="45792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6761076-7CF4-2201-06AA-5F03505DE40A}"/>
              </a:ext>
            </a:extLst>
          </p:cNvPr>
          <p:cNvSpPr txBox="1"/>
          <p:nvPr/>
        </p:nvSpPr>
        <p:spPr>
          <a:xfrm>
            <a:off x="3065526" y="4071507"/>
            <a:ext cx="101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In-Order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1549BF-ECF8-81EA-C2E5-7C6A032AE30F}"/>
              </a:ext>
            </a:extLst>
          </p:cNvPr>
          <p:cNvSpPr txBox="1"/>
          <p:nvPr/>
        </p:nvSpPr>
        <p:spPr>
          <a:xfrm>
            <a:off x="9952688" y="4098426"/>
            <a:ext cx="101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In-Order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499EA2-8FA1-C365-8045-76BB96F6B0D7}"/>
              </a:ext>
            </a:extLst>
          </p:cNvPr>
          <p:cNvSpPr txBox="1"/>
          <p:nvPr/>
        </p:nvSpPr>
        <p:spPr>
          <a:xfrm>
            <a:off x="6640809" y="4140926"/>
            <a:ext cx="216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Out-of-Order (OOO)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F73648E-4960-D1EA-2BE5-5798EDD28E7A}"/>
              </a:ext>
            </a:extLst>
          </p:cNvPr>
          <p:cNvSpPr/>
          <p:nvPr/>
        </p:nvSpPr>
        <p:spPr>
          <a:xfrm>
            <a:off x="5052642" y="1340150"/>
            <a:ext cx="584929" cy="2822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982781F-F927-3D7D-B3AF-3A23E0525C9E}"/>
              </a:ext>
            </a:extLst>
          </p:cNvPr>
          <p:cNvSpPr txBox="1"/>
          <p:nvPr/>
        </p:nvSpPr>
        <p:spPr>
          <a:xfrm>
            <a:off x="4535883" y="4175873"/>
            <a:ext cx="193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 (in-order)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F294C4F-37CD-C899-F5F0-C3698BCC4411}"/>
              </a:ext>
            </a:extLst>
          </p:cNvPr>
          <p:cNvSpPr txBox="1"/>
          <p:nvPr/>
        </p:nvSpPr>
        <p:spPr>
          <a:xfrm>
            <a:off x="5899096" y="3414814"/>
            <a:ext cx="80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D68B58-F80C-3708-A3AF-6DD30815FE60}"/>
              </a:ext>
            </a:extLst>
          </p:cNvPr>
          <p:cNvSpPr txBox="1"/>
          <p:nvPr/>
        </p:nvSpPr>
        <p:spPr>
          <a:xfrm>
            <a:off x="7815418" y="342855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loads</a:t>
            </a:r>
          </a:p>
        </p:txBody>
      </p:sp>
      <p:sp>
        <p:nvSpPr>
          <p:cNvPr id="38" name="Footer Placeholder 37">
            <a:extLst>
              <a:ext uri="{FF2B5EF4-FFF2-40B4-BE49-F238E27FC236}">
                <a16:creationId xmlns:a16="http://schemas.microsoft.com/office/drawing/2014/main" id="{ABE40D81-7BEA-7913-6BFB-4B82841D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" name="Date Placeholder 3">
            <a:extLst>
              <a:ext uri="{FF2B5EF4-FFF2-40B4-BE49-F238E27FC236}">
                <a16:creationId xmlns:a16="http://schemas.microsoft.com/office/drawing/2014/main" id="{5EEC3F8C-6BD6-C4AA-9408-5CC6C16E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lang="en-US" sz="1200" smtClean="0">
                <a:solidFill>
                  <a:schemeClr val="dk1"/>
                </a:solidFill>
                <a:latin typeface="+mj-lt"/>
                <a:cs typeface="Calibri"/>
              </a:defRPr>
            </a:lvl1pPr>
          </a:lstStyle>
          <a:p>
            <a:pPr>
              <a:buSzPct val="25000"/>
            </a:pPr>
            <a:r>
              <a:rPr lang="en-US" dirty="0"/>
              <a:t>Tamara </a:t>
            </a:r>
            <a:r>
              <a:rPr lang="en-US" dirty="0" err="1"/>
              <a:t>Silbergleit</a:t>
            </a:r>
            <a:r>
              <a:rPr lang="en-US" dirty="0"/>
              <a:t> Lehman </a:t>
            </a:r>
            <a:r>
              <a:rPr lang="en-US" dirty="0" err="1"/>
              <a:t>tamara.lehman@colorado.edu</a:t>
            </a:r>
            <a:endParaRPr lang="en-US" dirty="0"/>
          </a:p>
        </p:txBody>
      </p:sp>
      <p:sp>
        <p:nvSpPr>
          <p:cNvPr id="49" name="Footer Placeholder 4">
            <a:extLst>
              <a:ext uri="{FF2B5EF4-FFF2-40B4-BE49-F238E27FC236}">
                <a16:creationId xmlns:a16="http://schemas.microsoft.com/office/drawing/2014/main" id="{5331E002-46D1-C891-DF05-57F745A5CC18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Latin America gem5 Bootcamp</a:t>
            </a:r>
          </a:p>
        </p:txBody>
      </p:sp>
    </p:spTree>
    <p:extLst>
      <p:ext uri="{BB962C8B-B14F-4D97-AF65-F5344CB8AC3E}">
        <p14:creationId xmlns:p14="http://schemas.microsoft.com/office/powerpoint/2010/main" val="3120777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9DE04-1565-5F26-5F3A-F77DDE457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6D052853-E638-FDEA-158B-ED1BB101B499}"/>
              </a:ext>
            </a:extLst>
          </p:cNvPr>
          <p:cNvSpPr/>
          <p:nvPr/>
        </p:nvSpPr>
        <p:spPr>
          <a:xfrm>
            <a:off x="9881828" y="1349894"/>
            <a:ext cx="1078201" cy="2754512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92D6C0-BB9D-DCC2-B008-4AB8D02D8EEA}"/>
              </a:ext>
            </a:extLst>
          </p:cNvPr>
          <p:cNvSpPr/>
          <p:nvPr/>
        </p:nvSpPr>
        <p:spPr>
          <a:xfrm>
            <a:off x="9917735" y="1994060"/>
            <a:ext cx="907511" cy="902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4280E09-2D16-6384-F686-AAF1DF4F8ED2}"/>
              </a:ext>
            </a:extLst>
          </p:cNvPr>
          <p:cNvSpPr/>
          <p:nvPr/>
        </p:nvSpPr>
        <p:spPr>
          <a:xfrm>
            <a:off x="2157047" y="1383734"/>
            <a:ext cx="2989385" cy="2754512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CBA6DFE-0293-29BD-971F-0A89EA8D0543}"/>
              </a:ext>
            </a:extLst>
          </p:cNvPr>
          <p:cNvSpPr/>
          <p:nvPr/>
        </p:nvSpPr>
        <p:spPr>
          <a:xfrm>
            <a:off x="5146431" y="1340149"/>
            <a:ext cx="4823031" cy="2827693"/>
          </a:xfrm>
          <a:prstGeom prst="rect">
            <a:avLst/>
          </a:prstGeom>
          <a:solidFill>
            <a:schemeClr val="accent2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25D9D9-8DBC-0F24-4C4E-A16EA115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Order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5C1E1-981D-AA14-6A05-E5E5D2AA10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 vert="horz" lIns="91440" tIns="45720" rIns="91440" bIns="45720" rtlCol="0" anchor="ctr"/>
          <a:lstStyle/>
          <a:p>
            <a:pPr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+mj-lt"/>
                <a:cs typeface="Calibri"/>
                <a:sym typeface="Calibri"/>
              </a:rPr>
              <a:pPr>
                <a:buSzPct val="25000"/>
              </a:pPr>
              <a:t>14</a:t>
            </a:fld>
            <a:endParaRPr lang="en-US">
              <a:solidFill>
                <a:schemeClr val="dk1"/>
              </a:solidFill>
              <a:latin typeface="+mj-lt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39B947-0BA6-3044-077F-02405024E6CB}"/>
              </a:ext>
            </a:extLst>
          </p:cNvPr>
          <p:cNvSpPr/>
          <p:nvPr/>
        </p:nvSpPr>
        <p:spPr>
          <a:xfrm>
            <a:off x="3153503" y="2368063"/>
            <a:ext cx="468923" cy="902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668C377-865B-217A-ABC4-38A888793768}"/>
              </a:ext>
            </a:extLst>
          </p:cNvPr>
          <p:cNvSpPr/>
          <p:nvPr/>
        </p:nvSpPr>
        <p:spPr>
          <a:xfrm>
            <a:off x="9229051" y="4174447"/>
            <a:ext cx="1257696" cy="1412325"/>
          </a:xfrm>
          <a:prstGeom prst="rect">
            <a:avLst/>
          </a:prstGeom>
          <a:solidFill>
            <a:schemeClr val="bg2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E187EAE9-8E3C-D272-E3D2-78DC379FFB42}"/>
              </a:ext>
            </a:extLst>
          </p:cNvPr>
          <p:cNvSpPr/>
          <p:nvPr/>
        </p:nvSpPr>
        <p:spPr>
          <a:xfrm rot="5400000">
            <a:off x="3223841" y="3024554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B4DB86-394C-0C89-CA4D-E8A453489F2B}"/>
              </a:ext>
            </a:extLst>
          </p:cNvPr>
          <p:cNvSpPr/>
          <p:nvPr/>
        </p:nvSpPr>
        <p:spPr>
          <a:xfrm>
            <a:off x="4583719" y="2368063"/>
            <a:ext cx="468923" cy="902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F/D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80EDE45D-D3A9-E6C9-819E-EE49830C02CB}"/>
              </a:ext>
            </a:extLst>
          </p:cNvPr>
          <p:cNvSpPr/>
          <p:nvPr/>
        </p:nvSpPr>
        <p:spPr>
          <a:xfrm rot="5400000">
            <a:off x="4654057" y="3024554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00D6F7-9DA8-6C60-89D3-C09BEBDB4806}"/>
              </a:ext>
            </a:extLst>
          </p:cNvPr>
          <p:cNvSpPr/>
          <p:nvPr/>
        </p:nvSpPr>
        <p:spPr>
          <a:xfrm>
            <a:off x="3856887" y="2379786"/>
            <a:ext cx="468923" cy="9026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Instr</a:t>
            </a:r>
            <a:r>
              <a:rPr lang="en-US" sz="1000" dirty="0">
                <a:solidFill>
                  <a:schemeClr val="tx1"/>
                </a:solidFill>
              </a:rPr>
              <a:t> Mem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19C55F1B-A19C-A4E3-1121-D0C7B18A180E}"/>
              </a:ext>
            </a:extLst>
          </p:cNvPr>
          <p:cNvSpPr/>
          <p:nvPr/>
        </p:nvSpPr>
        <p:spPr>
          <a:xfrm rot="5400000">
            <a:off x="3927225" y="3024554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D2603A-86DD-FF00-BCD7-874BBAFD3200}"/>
              </a:ext>
            </a:extLst>
          </p:cNvPr>
          <p:cNvSpPr/>
          <p:nvPr/>
        </p:nvSpPr>
        <p:spPr>
          <a:xfrm>
            <a:off x="5673975" y="2385650"/>
            <a:ext cx="609601" cy="902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D/X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8C182FA5-05C6-5071-AFF9-AA3A6494BF53}"/>
              </a:ext>
            </a:extLst>
          </p:cNvPr>
          <p:cNvSpPr/>
          <p:nvPr/>
        </p:nvSpPr>
        <p:spPr>
          <a:xfrm rot="5400000">
            <a:off x="5744313" y="3042141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7CB0A6-4314-F342-DED7-76F61B06145C}"/>
              </a:ext>
            </a:extLst>
          </p:cNvPr>
          <p:cNvSpPr/>
          <p:nvPr/>
        </p:nvSpPr>
        <p:spPr>
          <a:xfrm>
            <a:off x="7491055" y="2385650"/>
            <a:ext cx="609601" cy="902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X/C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D192CC9-27DF-58F4-798E-189487BB2412}"/>
              </a:ext>
            </a:extLst>
          </p:cNvPr>
          <p:cNvSpPr/>
          <p:nvPr/>
        </p:nvSpPr>
        <p:spPr>
          <a:xfrm rot="5400000">
            <a:off x="7561393" y="3042141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4CFA79-4040-30DD-C5F6-4AC9975EB15E}"/>
              </a:ext>
            </a:extLst>
          </p:cNvPr>
          <p:cNvCxnSpPr>
            <a:cxnSpLocks/>
          </p:cNvCxnSpPr>
          <p:nvPr/>
        </p:nvCxnSpPr>
        <p:spPr>
          <a:xfrm>
            <a:off x="6635270" y="2684587"/>
            <a:ext cx="0" cy="113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57E169-7C4C-192D-5AE8-6FF7D909DAD7}"/>
              </a:ext>
            </a:extLst>
          </p:cNvPr>
          <p:cNvCxnSpPr>
            <a:cxnSpLocks/>
          </p:cNvCxnSpPr>
          <p:nvPr/>
        </p:nvCxnSpPr>
        <p:spPr>
          <a:xfrm>
            <a:off x="6635270" y="2880269"/>
            <a:ext cx="0" cy="113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3A8784-FAB5-8D80-7A64-EFFD382CC1E0}"/>
              </a:ext>
            </a:extLst>
          </p:cNvPr>
          <p:cNvCxnSpPr>
            <a:cxnSpLocks/>
          </p:cNvCxnSpPr>
          <p:nvPr/>
        </p:nvCxnSpPr>
        <p:spPr>
          <a:xfrm>
            <a:off x="6635271" y="2798373"/>
            <a:ext cx="78349" cy="25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F9EED6-6ED9-D6B0-0FE1-DCE19C790595}"/>
              </a:ext>
            </a:extLst>
          </p:cNvPr>
          <p:cNvCxnSpPr>
            <a:cxnSpLocks/>
          </p:cNvCxnSpPr>
          <p:nvPr/>
        </p:nvCxnSpPr>
        <p:spPr>
          <a:xfrm flipV="1">
            <a:off x="6635271" y="2831688"/>
            <a:ext cx="78349" cy="56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64EB87-B1A8-2960-F7AB-E27187A8DF70}"/>
              </a:ext>
            </a:extLst>
          </p:cNvPr>
          <p:cNvCxnSpPr>
            <a:cxnSpLocks/>
          </p:cNvCxnSpPr>
          <p:nvPr/>
        </p:nvCxnSpPr>
        <p:spPr>
          <a:xfrm>
            <a:off x="6635271" y="2684587"/>
            <a:ext cx="322291" cy="68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C2F1E23-0FCF-D7A2-FAAE-B8C9F5C4C063}"/>
              </a:ext>
            </a:extLst>
          </p:cNvPr>
          <p:cNvCxnSpPr>
            <a:cxnSpLocks/>
          </p:cNvCxnSpPr>
          <p:nvPr/>
        </p:nvCxnSpPr>
        <p:spPr>
          <a:xfrm>
            <a:off x="6951793" y="2747574"/>
            <a:ext cx="0" cy="155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4D03CA-B5BF-73E0-1EC4-FD6AC9D8B87F}"/>
              </a:ext>
            </a:extLst>
          </p:cNvPr>
          <p:cNvCxnSpPr>
            <a:cxnSpLocks/>
          </p:cNvCxnSpPr>
          <p:nvPr/>
        </p:nvCxnSpPr>
        <p:spPr>
          <a:xfrm flipH="1">
            <a:off x="6635271" y="2898163"/>
            <a:ext cx="322291" cy="95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8DCDBAF-03EF-CF78-A548-3872191293BC}"/>
              </a:ext>
            </a:extLst>
          </p:cNvPr>
          <p:cNvSpPr/>
          <p:nvPr/>
        </p:nvSpPr>
        <p:spPr>
          <a:xfrm>
            <a:off x="6271851" y="1755168"/>
            <a:ext cx="1699847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 File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E88D3C6F-3D1A-BBDC-871B-8D02C8D5D5E6}"/>
              </a:ext>
            </a:extLst>
          </p:cNvPr>
          <p:cNvCxnSpPr>
            <a:cxnSpLocks/>
            <a:stCxn id="7" idx="0"/>
            <a:endCxn id="46" idx="1"/>
          </p:cNvCxnSpPr>
          <p:nvPr/>
        </p:nvCxnSpPr>
        <p:spPr>
          <a:xfrm rot="5400000" flipH="1" flipV="1">
            <a:off x="4619984" y="1734331"/>
            <a:ext cx="831928" cy="43553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482F2AC1-BF68-B079-0322-D70C73F0B13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62343" y="1802060"/>
            <a:ext cx="597876" cy="1204912"/>
          </a:xfrm>
          <a:prstGeom prst="bentConnector3">
            <a:avLst>
              <a:gd name="adj1" fmla="val 16176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9FDA4AB8-5C3D-A893-C728-3C998A6892C1}"/>
              </a:ext>
            </a:extLst>
          </p:cNvPr>
          <p:cNvCxnSpPr>
            <a:cxnSpLocks/>
            <a:stCxn id="22" idx="1"/>
            <a:endCxn id="11" idx="1"/>
          </p:cNvCxnSpPr>
          <p:nvPr/>
        </p:nvCxnSpPr>
        <p:spPr>
          <a:xfrm rot="10800000" flipV="1">
            <a:off x="5673974" y="1907568"/>
            <a:ext cx="597876" cy="929420"/>
          </a:xfrm>
          <a:prstGeom prst="bentConnector3">
            <a:avLst>
              <a:gd name="adj1" fmla="val 138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9">
            <a:extLst>
              <a:ext uri="{FF2B5EF4-FFF2-40B4-BE49-F238E27FC236}">
                <a16:creationId xmlns:a16="http://schemas.microsoft.com/office/drawing/2014/main" id="{F11891E0-21A2-B9A7-2E31-ED362D474D74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325810" y="2819402"/>
            <a:ext cx="257909" cy="117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59">
            <a:extLst>
              <a:ext uri="{FF2B5EF4-FFF2-40B4-BE49-F238E27FC236}">
                <a16:creationId xmlns:a16="http://schemas.microsoft.com/office/drawing/2014/main" id="{7980797A-FFA3-3BD9-9907-5CA23B20C5CD}"/>
              </a:ext>
            </a:extLst>
          </p:cNvPr>
          <p:cNvCxnSpPr>
            <a:cxnSpLocks/>
          </p:cNvCxnSpPr>
          <p:nvPr/>
        </p:nvCxnSpPr>
        <p:spPr>
          <a:xfrm flipV="1">
            <a:off x="3598983" y="2831125"/>
            <a:ext cx="257909" cy="117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rapezoid 27">
            <a:extLst>
              <a:ext uri="{FF2B5EF4-FFF2-40B4-BE49-F238E27FC236}">
                <a16:creationId xmlns:a16="http://schemas.microsoft.com/office/drawing/2014/main" id="{BF93D9EB-5239-2B39-B291-68BD556D3561}"/>
              </a:ext>
            </a:extLst>
          </p:cNvPr>
          <p:cNvSpPr/>
          <p:nvPr/>
        </p:nvSpPr>
        <p:spPr>
          <a:xfrm rot="5563667">
            <a:off x="2579090" y="2711409"/>
            <a:ext cx="384511" cy="215982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Elbow Connector 59">
            <a:extLst>
              <a:ext uri="{FF2B5EF4-FFF2-40B4-BE49-F238E27FC236}">
                <a16:creationId xmlns:a16="http://schemas.microsoft.com/office/drawing/2014/main" id="{1ACA2380-C88C-7FFD-4A26-550B20C32897}"/>
              </a:ext>
            </a:extLst>
          </p:cNvPr>
          <p:cNvCxnSpPr>
            <a:cxnSpLocks/>
          </p:cNvCxnSpPr>
          <p:nvPr/>
        </p:nvCxnSpPr>
        <p:spPr>
          <a:xfrm flipV="1">
            <a:off x="2895593" y="2819401"/>
            <a:ext cx="257909" cy="117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59">
            <a:extLst>
              <a:ext uri="{FF2B5EF4-FFF2-40B4-BE49-F238E27FC236}">
                <a16:creationId xmlns:a16="http://schemas.microsoft.com/office/drawing/2014/main" id="{DEEE7686-F6BE-AEC4-60D5-A656295B52CE}"/>
              </a:ext>
            </a:extLst>
          </p:cNvPr>
          <p:cNvCxnSpPr>
            <a:cxnSpLocks/>
            <a:stCxn id="5" idx="3"/>
            <a:endCxn id="31" idx="2"/>
          </p:cNvCxnSpPr>
          <p:nvPr/>
        </p:nvCxnSpPr>
        <p:spPr>
          <a:xfrm flipV="1">
            <a:off x="3622426" y="1973691"/>
            <a:ext cx="401395" cy="845710"/>
          </a:xfrm>
          <a:prstGeom prst="bentConnector3">
            <a:avLst>
              <a:gd name="adj1" fmla="val 266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apezoid 30">
            <a:extLst>
              <a:ext uri="{FF2B5EF4-FFF2-40B4-BE49-F238E27FC236}">
                <a16:creationId xmlns:a16="http://schemas.microsoft.com/office/drawing/2014/main" id="{54786928-5F5E-47FE-925C-DDA357B31FA7}"/>
              </a:ext>
            </a:extLst>
          </p:cNvPr>
          <p:cNvSpPr/>
          <p:nvPr/>
        </p:nvSpPr>
        <p:spPr>
          <a:xfrm rot="5400000">
            <a:off x="3968060" y="1809568"/>
            <a:ext cx="439766" cy="328247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A83AB2-4EFB-05FE-8EE6-E68E2B011140}"/>
              </a:ext>
            </a:extLst>
          </p:cNvPr>
          <p:cNvSpPr/>
          <p:nvPr/>
        </p:nvSpPr>
        <p:spPr>
          <a:xfrm>
            <a:off x="4019295" y="1872739"/>
            <a:ext cx="3449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+4</a:t>
            </a:r>
          </a:p>
        </p:txBody>
      </p:sp>
      <p:cxnSp>
        <p:nvCxnSpPr>
          <p:cNvPr id="33" name="Elbow Connector 59">
            <a:extLst>
              <a:ext uri="{FF2B5EF4-FFF2-40B4-BE49-F238E27FC236}">
                <a16:creationId xmlns:a16="http://schemas.microsoft.com/office/drawing/2014/main" id="{EB8AC58E-CF45-112D-F6D8-2DB989110080}"/>
              </a:ext>
            </a:extLst>
          </p:cNvPr>
          <p:cNvCxnSpPr>
            <a:cxnSpLocks/>
            <a:stCxn id="32" idx="3"/>
            <a:endCxn id="28" idx="2"/>
          </p:cNvCxnSpPr>
          <p:nvPr/>
        </p:nvCxnSpPr>
        <p:spPr>
          <a:xfrm flipH="1">
            <a:off x="2663477" y="2003545"/>
            <a:ext cx="1700785" cy="810717"/>
          </a:xfrm>
          <a:prstGeom prst="bentConnector5">
            <a:avLst>
              <a:gd name="adj1" fmla="val -13441"/>
              <a:gd name="adj2" fmla="val -45159"/>
              <a:gd name="adj3" fmla="val 11344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79">
            <a:extLst>
              <a:ext uri="{FF2B5EF4-FFF2-40B4-BE49-F238E27FC236}">
                <a16:creationId xmlns:a16="http://schemas.microsoft.com/office/drawing/2014/main" id="{8B178254-DA0A-C262-DB08-057974BB54C7}"/>
              </a:ext>
            </a:extLst>
          </p:cNvPr>
          <p:cNvCxnSpPr>
            <a:cxnSpLocks/>
          </p:cNvCxnSpPr>
          <p:nvPr/>
        </p:nvCxnSpPr>
        <p:spPr>
          <a:xfrm>
            <a:off x="6318278" y="2718976"/>
            <a:ext cx="326931" cy="163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79">
            <a:extLst>
              <a:ext uri="{FF2B5EF4-FFF2-40B4-BE49-F238E27FC236}">
                <a16:creationId xmlns:a16="http://schemas.microsoft.com/office/drawing/2014/main" id="{3A42E7E6-35B9-7A31-0173-C21D2E3395AD}"/>
              </a:ext>
            </a:extLst>
          </p:cNvPr>
          <p:cNvCxnSpPr>
            <a:cxnSpLocks/>
          </p:cNvCxnSpPr>
          <p:nvPr/>
        </p:nvCxnSpPr>
        <p:spPr>
          <a:xfrm>
            <a:off x="6318278" y="2929760"/>
            <a:ext cx="326931" cy="163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57A1C4F-78DD-D749-9F34-F512D26EBD7B}"/>
              </a:ext>
            </a:extLst>
          </p:cNvPr>
          <p:cNvCxnSpPr>
            <a:cxnSpLocks/>
            <a:endCxn id="13" idx="0"/>
          </p:cNvCxnSpPr>
          <p:nvPr/>
        </p:nvCxnSpPr>
        <p:spPr>
          <a:xfrm flipV="1">
            <a:off x="6307023" y="2385649"/>
            <a:ext cx="1488832" cy="333052"/>
          </a:xfrm>
          <a:prstGeom prst="bentConnector4">
            <a:avLst>
              <a:gd name="adj1" fmla="val 8268"/>
              <a:gd name="adj2" fmla="val 16863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79">
            <a:extLst>
              <a:ext uri="{FF2B5EF4-FFF2-40B4-BE49-F238E27FC236}">
                <a16:creationId xmlns:a16="http://schemas.microsoft.com/office/drawing/2014/main" id="{3E1C7DDD-2B5E-ECB3-CC6E-E52D76D2852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946678" y="2815340"/>
            <a:ext cx="544377" cy="216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79">
            <a:extLst>
              <a:ext uri="{FF2B5EF4-FFF2-40B4-BE49-F238E27FC236}">
                <a16:creationId xmlns:a16="http://schemas.microsoft.com/office/drawing/2014/main" id="{96328250-6C0D-68ED-AE6F-1BD32BC9A2F5}"/>
              </a:ext>
            </a:extLst>
          </p:cNvPr>
          <p:cNvCxnSpPr>
            <a:cxnSpLocks/>
            <a:stCxn id="46" idx="3"/>
            <a:endCxn id="22" idx="3"/>
          </p:cNvCxnSpPr>
          <p:nvPr/>
        </p:nvCxnSpPr>
        <p:spPr>
          <a:xfrm flipH="1">
            <a:off x="7971698" y="1536134"/>
            <a:ext cx="1610999" cy="371434"/>
          </a:xfrm>
          <a:prstGeom prst="bentConnector3">
            <a:avLst>
              <a:gd name="adj1" fmla="val -1419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AD32FAA-4168-AD9E-4EFA-694E766F4EE8}"/>
              </a:ext>
            </a:extLst>
          </p:cNvPr>
          <p:cNvSpPr/>
          <p:nvPr/>
        </p:nvSpPr>
        <p:spPr>
          <a:xfrm>
            <a:off x="5253718" y="1383734"/>
            <a:ext cx="4328979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Reorder Buffer (ROB)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1BBF54CE-7BF5-0839-84F0-7CB9092C98A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67864" y="2812650"/>
            <a:ext cx="4328979" cy="170370"/>
          </a:xfrm>
          <a:prstGeom prst="bentConnector4">
            <a:avLst>
              <a:gd name="adj1" fmla="val 27"/>
              <a:gd name="adj2" fmla="val 36581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66F3E0-90EA-0E1A-5245-0CE9E104F7FD}"/>
              </a:ext>
            </a:extLst>
          </p:cNvPr>
          <p:cNvCxnSpPr>
            <a:cxnSpLocks/>
            <a:stCxn id="46" idx="1"/>
            <a:endCxn id="12" idx="3"/>
          </p:cNvCxnSpPr>
          <p:nvPr/>
        </p:nvCxnSpPr>
        <p:spPr>
          <a:xfrm rot="10800000" flipH="1" flipV="1">
            <a:off x="5253717" y="1536134"/>
            <a:ext cx="420257" cy="1623239"/>
          </a:xfrm>
          <a:prstGeom prst="bentConnector3">
            <a:avLst>
              <a:gd name="adj1" fmla="val -2928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9">
            <a:extLst>
              <a:ext uri="{FF2B5EF4-FFF2-40B4-BE49-F238E27FC236}">
                <a16:creationId xmlns:a16="http://schemas.microsoft.com/office/drawing/2014/main" id="{02E097A5-9842-9EED-D28D-85F437E3038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100655" y="1688536"/>
            <a:ext cx="753258" cy="114845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Placeholder 124">
            <a:extLst>
              <a:ext uri="{FF2B5EF4-FFF2-40B4-BE49-F238E27FC236}">
                <a16:creationId xmlns:a16="http://schemas.microsoft.com/office/drawing/2014/main" id="{9159097F-E807-8505-7C04-44DF55E13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709288"/>
            <a:ext cx="9689136" cy="1911846"/>
          </a:xfrm>
        </p:spPr>
        <p:txBody>
          <a:bodyPr>
            <a:normAutofit/>
          </a:bodyPr>
          <a:lstStyle/>
          <a:p>
            <a:pPr marL="546100" indent="-342900"/>
            <a:r>
              <a:rPr lang="en-US" sz="2400" dirty="0"/>
              <a:t>Decode split into two: decode and </a:t>
            </a:r>
            <a:r>
              <a:rPr lang="en-US" sz="2400" b="1" dirty="0"/>
              <a:t>rename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DCDE8ED-D310-2D87-7211-56FB594C24EF}"/>
              </a:ext>
            </a:extLst>
          </p:cNvPr>
          <p:cNvSpPr/>
          <p:nvPr/>
        </p:nvSpPr>
        <p:spPr>
          <a:xfrm>
            <a:off x="5290098" y="3706901"/>
            <a:ext cx="4328979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Memory Ordering Buffer (MOB)</a:t>
            </a:r>
          </a:p>
        </p:txBody>
      </p:sp>
      <p:cxnSp>
        <p:nvCxnSpPr>
          <p:cNvPr id="100" name="Elbow Connector 79">
            <a:extLst>
              <a:ext uri="{FF2B5EF4-FFF2-40B4-BE49-F238E27FC236}">
                <a16:creationId xmlns:a16="http://schemas.microsoft.com/office/drawing/2014/main" id="{6FD1B855-A8B9-1F97-208E-2652C1728555}"/>
              </a:ext>
            </a:extLst>
          </p:cNvPr>
          <p:cNvCxnSpPr>
            <a:cxnSpLocks/>
          </p:cNvCxnSpPr>
          <p:nvPr/>
        </p:nvCxnSpPr>
        <p:spPr>
          <a:xfrm flipH="1">
            <a:off x="6852857" y="2943794"/>
            <a:ext cx="5149" cy="76829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D4661DE-1D46-7BD9-4F9E-D5BE11C5688A}"/>
              </a:ext>
            </a:extLst>
          </p:cNvPr>
          <p:cNvSpPr/>
          <p:nvPr/>
        </p:nvSpPr>
        <p:spPr>
          <a:xfrm>
            <a:off x="9023806" y="3159372"/>
            <a:ext cx="427987" cy="487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D$</a:t>
            </a:r>
          </a:p>
        </p:txBody>
      </p:sp>
      <p:cxnSp>
        <p:nvCxnSpPr>
          <p:cNvPr id="104" name="Elbow Connector 79">
            <a:extLst>
              <a:ext uri="{FF2B5EF4-FFF2-40B4-BE49-F238E27FC236}">
                <a16:creationId xmlns:a16="http://schemas.microsoft.com/office/drawing/2014/main" id="{E8167C2E-CA40-E0D3-A789-9FEB3B43D466}"/>
              </a:ext>
            </a:extLst>
          </p:cNvPr>
          <p:cNvCxnSpPr>
            <a:cxnSpLocks/>
            <a:stCxn id="94" idx="3"/>
            <a:endCxn id="103" idx="3"/>
          </p:cNvCxnSpPr>
          <p:nvPr/>
        </p:nvCxnSpPr>
        <p:spPr>
          <a:xfrm flipH="1" flipV="1">
            <a:off x="9451792" y="3403155"/>
            <a:ext cx="167284" cy="456147"/>
          </a:xfrm>
          <a:prstGeom prst="bentConnector3">
            <a:avLst>
              <a:gd name="adj1" fmla="val -805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79">
            <a:extLst>
              <a:ext uri="{FF2B5EF4-FFF2-40B4-BE49-F238E27FC236}">
                <a16:creationId xmlns:a16="http://schemas.microsoft.com/office/drawing/2014/main" id="{E3D2D7BC-C014-1887-CD65-50DDB5858FD1}"/>
              </a:ext>
            </a:extLst>
          </p:cNvPr>
          <p:cNvCxnSpPr>
            <a:cxnSpLocks/>
          </p:cNvCxnSpPr>
          <p:nvPr/>
        </p:nvCxnSpPr>
        <p:spPr>
          <a:xfrm flipH="1" flipV="1">
            <a:off x="6852858" y="3526393"/>
            <a:ext cx="2148227" cy="41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79">
            <a:extLst>
              <a:ext uri="{FF2B5EF4-FFF2-40B4-BE49-F238E27FC236}">
                <a16:creationId xmlns:a16="http://schemas.microsoft.com/office/drawing/2014/main" id="{747D30D1-4752-9A25-C3CC-34389544E901}"/>
              </a:ext>
            </a:extLst>
          </p:cNvPr>
          <p:cNvCxnSpPr>
            <a:cxnSpLocks/>
          </p:cNvCxnSpPr>
          <p:nvPr/>
        </p:nvCxnSpPr>
        <p:spPr>
          <a:xfrm>
            <a:off x="6667430" y="2990363"/>
            <a:ext cx="9421" cy="73198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C09C5F60-EE5A-8815-06A9-982E45C777E6}"/>
              </a:ext>
            </a:extLst>
          </p:cNvPr>
          <p:cNvCxnSpPr>
            <a:cxnSpLocks/>
            <a:endCxn id="94" idx="1"/>
          </p:cNvCxnSpPr>
          <p:nvPr/>
        </p:nvCxnSpPr>
        <p:spPr>
          <a:xfrm rot="16200000" flipH="1">
            <a:off x="4759860" y="3329063"/>
            <a:ext cx="576837" cy="4836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6794BD8-0E61-5D4A-4F0F-CECA2DBFDFEB}"/>
              </a:ext>
            </a:extLst>
          </p:cNvPr>
          <p:cNvSpPr txBox="1"/>
          <p:nvPr/>
        </p:nvSpPr>
        <p:spPr>
          <a:xfrm>
            <a:off x="9370176" y="3151657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stores</a:t>
            </a: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9CB8D2D2-122F-0BAC-011B-6D3D2B92E317}"/>
              </a:ext>
            </a:extLst>
          </p:cNvPr>
          <p:cNvSpPr/>
          <p:nvPr/>
        </p:nvSpPr>
        <p:spPr>
          <a:xfrm rot="5400000">
            <a:off x="9992940" y="2668336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lbow Connector 79">
            <a:extLst>
              <a:ext uri="{FF2B5EF4-FFF2-40B4-BE49-F238E27FC236}">
                <a16:creationId xmlns:a16="http://schemas.microsoft.com/office/drawing/2014/main" id="{6CAAA2EA-FDF2-425A-7F63-AE6C5FE0B92A}"/>
              </a:ext>
            </a:extLst>
          </p:cNvPr>
          <p:cNvCxnSpPr>
            <a:cxnSpLocks/>
          </p:cNvCxnSpPr>
          <p:nvPr/>
        </p:nvCxnSpPr>
        <p:spPr>
          <a:xfrm>
            <a:off x="9582697" y="1536134"/>
            <a:ext cx="639839" cy="45792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40AA315-2932-07EE-CBCF-29DAAC09B461}"/>
              </a:ext>
            </a:extLst>
          </p:cNvPr>
          <p:cNvSpPr txBox="1"/>
          <p:nvPr/>
        </p:nvSpPr>
        <p:spPr>
          <a:xfrm>
            <a:off x="3065526" y="4071507"/>
            <a:ext cx="101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In-Order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FF648D-FDDC-F4B3-B503-B921350B0B63}"/>
              </a:ext>
            </a:extLst>
          </p:cNvPr>
          <p:cNvSpPr txBox="1"/>
          <p:nvPr/>
        </p:nvSpPr>
        <p:spPr>
          <a:xfrm>
            <a:off x="9952688" y="4098426"/>
            <a:ext cx="101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In-Order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6BB08D-9483-D6F1-E436-89469E01823A}"/>
              </a:ext>
            </a:extLst>
          </p:cNvPr>
          <p:cNvSpPr txBox="1"/>
          <p:nvPr/>
        </p:nvSpPr>
        <p:spPr>
          <a:xfrm>
            <a:off x="6640809" y="4140926"/>
            <a:ext cx="216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Out-of-Order (OOO)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55C5C89-FF3E-4B2C-4AB8-7ECAFEF4DD39}"/>
              </a:ext>
            </a:extLst>
          </p:cNvPr>
          <p:cNvSpPr/>
          <p:nvPr/>
        </p:nvSpPr>
        <p:spPr>
          <a:xfrm>
            <a:off x="6281465" y="2067309"/>
            <a:ext cx="1197035" cy="16623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5B8706-7F9B-6891-35EC-7713BB72FCF5}"/>
              </a:ext>
            </a:extLst>
          </p:cNvPr>
          <p:cNvSpPr txBox="1"/>
          <p:nvPr/>
        </p:nvSpPr>
        <p:spPr>
          <a:xfrm>
            <a:off x="6337591" y="3079569"/>
            <a:ext cx="1104032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Rename (</a:t>
            </a:r>
            <a:r>
              <a:rPr lang="en-US" sz="1600" dirty="0" err="1"/>
              <a:t>ooo</a:t>
            </a:r>
            <a:r>
              <a:rPr lang="en-US" sz="1600" dirty="0"/>
              <a:t>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05E663-7B08-A2E5-27B6-9FCC0CFAC5EE}"/>
              </a:ext>
            </a:extLst>
          </p:cNvPr>
          <p:cNvSpPr txBox="1"/>
          <p:nvPr/>
        </p:nvSpPr>
        <p:spPr>
          <a:xfrm>
            <a:off x="5899096" y="3414814"/>
            <a:ext cx="80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165D4A-4CBE-AE37-5E94-BD9A6A3B23CB}"/>
              </a:ext>
            </a:extLst>
          </p:cNvPr>
          <p:cNvSpPr txBox="1"/>
          <p:nvPr/>
        </p:nvSpPr>
        <p:spPr>
          <a:xfrm>
            <a:off x="7815418" y="342855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loads</a:t>
            </a:r>
          </a:p>
        </p:txBody>
      </p:sp>
      <p:sp>
        <p:nvSpPr>
          <p:cNvPr id="38" name="Footer Placeholder 37">
            <a:extLst>
              <a:ext uri="{FF2B5EF4-FFF2-40B4-BE49-F238E27FC236}">
                <a16:creationId xmlns:a16="http://schemas.microsoft.com/office/drawing/2014/main" id="{3086D876-5331-CC4C-C2C7-1C17E02DE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" name="Date Placeholder 3">
            <a:extLst>
              <a:ext uri="{FF2B5EF4-FFF2-40B4-BE49-F238E27FC236}">
                <a16:creationId xmlns:a16="http://schemas.microsoft.com/office/drawing/2014/main" id="{2F1CFF55-E711-E283-5A2F-9D9074A9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lang="en-US" sz="1200" smtClean="0">
                <a:solidFill>
                  <a:schemeClr val="dk1"/>
                </a:solidFill>
                <a:latin typeface="+mj-lt"/>
                <a:cs typeface="Calibri"/>
              </a:defRPr>
            </a:lvl1pPr>
          </a:lstStyle>
          <a:p>
            <a:pPr>
              <a:buSzPct val="25000"/>
            </a:pPr>
            <a:r>
              <a:rPr lang="en-US" dirty="0"/>
              <a:t>Tamara </a:t>
            </a:r>
            <a:r>
              <a:rPr lang="en-US" dirty="0" err="1"/>
              <a:t>Silbergleit</a:t>
            </a:r>
            <a:r>
              <a:rPr lang="en-US" dirty="0"/>
              <a:t> Lehman </a:t>
            </a:r>
            <a:r>
              <a:rPr lang="en-US" dirty="0" err="1"/>
              <a:t>tamara.lehman@colorado.edu</a:t>
            </a:r>
            <a:endParaRPr lang="en-US" dirty="0"/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B0A5C8D5-15D6-A87A-6315-0FE1F029891C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Latin America gem5 Bootcamp</a:t>
            </a:r>
          </a:p>
        </p:txBody>
      </p:sp>
    </p:spTree>
    <p:extLst>
      <p:ext uri="{BB962C8B-B14F-4D97-AF65-F5344CB8AC3E}">
        <p14:creationId xmlns:p14="http://schemas.microsoft.com/office/powerpoint/2010/main" val="1590696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028C8-B9C1-4329-06DC-91F3233A0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FD77EE1B-CB73-B033-3F00-2E6AF421D935}"/>
              </a:ext>
            </a:extLst>
          </p:cNvPr>
          <p:cNvSpPr/>
          <p:nvPr/>
        </p:nvSpPr>
        <p:spPr>
          <a:xfrm>
            <a:off x="2157047" y="1383734"/>
            <a:ext cx="2989385" cy="2754512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0924E4-9D1A-D059-0285-6517D04BD0E3}"/>
              </a:ext>
            </a:extLst>
          </p:cNvPr>
          <p:cNvSpPr/>
          <p:nvPr/>
        </p:nvSpPr>
        <p:spPr>
          <a:xfrm>
            <a:off x="9881828" y="1349894"/>
            <a:ext cx="1078201" cy="2754512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7ADF401-0944-93ED-F719-F176B1C06C9D}"/>
              </a:ext>
            </a:extLst>
          </p:cNvPr>
          <p:cNvSpPr/>
          <p:nvPr/>
        </p:nvSpPr>
        <p:spPr>
          <a:xfrm>
            <a:off x="5146431" y="1340149"/>
            <a:ext cx="4823031" cy="2827693"/>
          </a:xfrm>
          <a:prstGeom prst="rect">
            <a:avLst/>
          </a:prstGeom>
          <a:solidFill>
            <a:schemeClr val="accent2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219676-4509-8BDE-281A-C0079771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Order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187FC-1C22-5483-72B1-1113515F26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 vert="horz" lIns="91440" tIns="45720" rIns="91440" bIns="45720" rtlCol="0" anchor="ctr"/>
          <a:lstStyle/>
          <a:p>
            <a:pPr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+mj-lt"/>
                <a:cs typeface="Calibri"/>
                <a:sym typeface="Calibri"/>
              </a:rPr>
              <a:pPr>
                <a:buSzPct val="25000"/>
              </a:pPr>
              <a:t>15</a:t>
            </a:fld>
            <a:endParaRPr lang="en-US">
              <a:solidFill>
                <a:schemeClr val="dk1"/>
              </a:solidFill>
              <a:latin typeface="+mj-lt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D3FCC1-F252-5AC6-5138-C9B75CF601CF}"/>
              </a:ext>
            </a:extLst>
          </p:cNvPr>
          <p:cNvSpPr/>
          <p:nvPr/>
        </p:nvSpPr>
        <p:spPr>
          <a:xfrm>
            <a:off x="3153503" y="2368063"/>
            <a:ext cx="468923" cy="902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0697C92-96E9-16A1-1210-34E0BD7A16CA}"/>
              </a:ext>
            </a:extLst>
          </p:cNvPr>
          <p:cNvSpPr/>
          <p:nvPr/>
        </p:nvSpPr>
        <p:spPr>
          <a:xfrm>
            <a:off x="9229051" y="4174447"/>
            <a:ext cx="1257696" cy="1412325"/>
          </a:xfrm>
          <a:prstGeom prst="rect">
            <a:avLst/>
          </a:prstGeom>
          <a:solidFill>
            <a:schemeClr val="bg2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1DE03693-B19E-049F-1A62-FED1A841E698}"/>
              </a:ext>
            </a:extLst>
          </p:cNvPr>
          <p:cNvSpPr/>
          <p:nvPr/>
        </p:nvSpPr>
        <p:spPr>
          <a:xfrm rot="5400000">
            <a:off x="3223841" y="3024554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B1EBD-E8CB-A2D5-F820-28DC6B9B36EF}"/>
              </a:ext>
            </a:extLst>
          </p:cNvPr>
          <p:cNvSpPr/>
          <p:nvPr/>
        </p:nvSpPr>
        <p:spPr>
          <a:xfrm>
            <a:off x="4583719" y="2368063"/>
            <a:ext cx="468923" cy="902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F/D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F32D4614-0A16-36A1-E8C5-290F9D1991F3}"/>
              </a:ext>
            </a:extLst>
          </p:cNvPr>
          <p:cNvSpPr/>
          <p:nvPr/>
        </p:nvSpPr>
        <p:spPr>
          <a:xfrm rot="5400000">
            <a:off x="4654057" y="3024554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645630-9E41-6A0D-8370-F83427EC1FA4}"/>
              </a:ext>
            </a:extLst>
          </p:cNvPr>
          <p:cNvSpPr/>
          <p:nvPr/>
        </p:nvSpPr>
        <p:spPr>
          <a:xfrm>
            <a:off x="3856887" y="2379786"/>
            <a:ext cx="468923" cy="9026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Instr</a:t>
            </a:r>
            <a:r>
              <a:rPr lang="en-US" sz="1000" dirty="0">
                <a:solidFill>
                  <a:schemeClr val="tx1"/>
                </a:solidFill>
              </a:rPr>
              <a:t> Mem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2E5C729D-3BA1-CEDB-B220-C773CCEDA222}"/>
              </a:ext>
            </a:extLst>
          </p:cNvPr>
          <p:cNvSpPr/>
          <p:nvPr/>
        </p:nvSpPr>
        <p:spPr>
          <a:xfrm rot="5400000">
            <a:off x="3927225" y="3024554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5233BA-72A7-8229-9DA6-7141A8E2E567}"/>
              </a:ext>
            </a:extLst>
          </p:cNvPr>
          <p:cNvSpPr/>
          <p:nvPr/>
        </p:nvSpPr>
        <p:spPr>
          <a:xfrm>
            <a:off x="5673975" y="2385650"/>
            <a:ext cx="609601" cy="902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D/X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1069693-539D-03F5-E8A9-2198F646F01F}"/>
              </a:ext>
            </a:extLst>
          </p:cNvPr>
          <p:cNvSpPr/>
          <p:nvPr/>
        </p:nvSpPr>
        <p:spPr>
          <a:xfrm rot="5400000">
            <a:off x="5744313" y="3042141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0988DB-B331-63CB-3C08-1243B44FD377}"/>
              </a:ext>
            </a:extLst>
          </p:cNvPr>
          <p:cNvSpPr/>
          <p:nvPr/>
        </p:nvSpPr>
        <p:spPr>
          <a:xfrm>
            <a:off x="7491055" y="2385650"/>
            <a:ext cx="609601" cy="902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X/C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EE04AC5-E7E8-BBFE-7461-2E2A07F71D70}"/>
              </a:ext>
            </a:extLst>
          </p:cNvPr>
          <p:cNvSpPr/>
          <p:nvPr/>
        </p:nvSpPr>
        <p:spPr>
          <a:xfrm rot="5400000">
            <a:off x="7561393" y="3042141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FB3555-04D1-EE0E-7E9A-69AB3877CEB0}"/>
              </a:ext>
            </a:extLst>
          </p:cNvPr>
          <p:cNvCxnSpPr>
            <a:cxnSpLocks/>
          </p:cNvCxnSpPr>
          <p:nvPr/>
        </p:nvCxnSpPr>
        <p:spPr>
          <a:xfrm>
            <a:off x="6635270" y="2684587"/>
            <a:ext cx="0" cy="113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42934F-6D8A-BE13-C788-7FDD9A91B48B}"/>
              </a:ext>
            </a:extLst>
          </p:cNvPr>
          <p:cNvCxnSpPr>
            <a:cxnSpLocks/>
          </p:cNvCxnSpPr>
          <p:nvPr/>
        </p:nvCxnSpPr>
        <p:spPr>
          <a:xfrm>
            <a:off x="6635270" y="2880269"/>
            <a:ext cx="0" cy="113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C5C8A6-EC39-50F2-17C3-91FC8A638A4D}"/>
              </a:ext>
            </a:extLst>
          </p:cNvPr>
          <p:cNvCxnSpPr>
            <a:cxnSpLocks/>
          </p:cNvCxnSpPr>
          <p:nvPr/>
        </p:nvCxnSpPr>
        <p:spPr>
          <a:xfrm>
            <a:off x="6635271" y="2798373"/>
            <a:ext cx="78349" cy="25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874675-CA92-51B5-B657-546CB03B29D0}"/>
              </a:ext>
            </a:extLst>
          </p:cNvPr>
          <p:cNvCxnSpPr>
            <a:cxnSpLocks/>
          </p:cNvCxnSpPr>
          <p:nvPr/>
        </p:nvCxnSpPr>
        <p:spPr>
          <a:xfrm flipV="1">
            <a:off x="6635271" y="2831688"/>
            <a:ext cx="78349" cy="56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5CF8C6-0D0C-670C-A572-3FBAEA3FA860}"/>
              </a:ext>
            </a:extLst>
          </p:cNvPr>
          <p:cNvCxnSpPr>
            <a:cxnSpLocks/>
          </p:cNvCxnSpPr>
          <p:nvPr/>
        </p:nvCxnSpPr>
        <p:spPr>
          <a:xfrm>
            <a:off x="6635271" y="2684587"/>
            <a:ext cx="322291" cy="68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3476A95-90DE-B34E-1B70-37625784CA65}"/>
              </a:ext>
            </a:extLst>
          </p:cNvPr>
          <p:cNvCxnSpPr>
            <a:cxnSpLocks/>
          </p:cNvCxnSpPr>
          <p:nvPr/>
        </p:nvCxnSpPr>
        <p:spPr>
          <a:xfrm>
            <a:off x="6951793" y="2747574"/>
            <a:ext cx="0" cy="155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BB2C9F-E42E-4B3E-5BF6-289893DF5EE0}"/>
              </a:ext>
            </a:extLst>
          </p:cNvPr>
          <p:cNvCxnSpPr>
            <a:cxnSpLocks/>
          </p:cNvCxnSpPr>
          <p:nvPr/>
        </p:nvCxnSpPr>
        <p:spPr>
          <a:xfrm flipH="1">
            <a:off x="6635271" y="2898163"/>
            <a:ext cx="322291" cy="95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34C2F28-4F62-CD82-0D8E-CC9EFD5ACAE3}"/>
              </a:ext>
            </a:extLst>
          </p:cNvPr>
          <p:cNvSpPr/>
          <p:nvPr/>
        </p:nvSpPr>
        <p:spPr>
          <a:xfrm>
            <a:off x="6271851" y="1755168"/>
            <a:ext cx="1699847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 File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6433A71-057B-4B40-EAD1-79F5575E8DFE}"/>
              </a:ext>
            </a:extLst>
          </p:cNvPr>
          <p:cNvCxnSpPr>
            <a:cxnSpLocks/>
            <a:stCxn id="7" idx="0"/>
            <a:endCxn id="46" idx="1"/>
          </p:cNvCxnSpPr>
          <p:nvPr/>
        </p:nvCxnSpPr>
        <p:spPr>
          <a:xfrm rot="5400000" flipH="1" flipV="1">
            <a:off x="4619984" y="1734331"/>
            <a:ext cx="831928" cy="43553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17249FB2-D97F-E851-B2AE-7CB10AFE7DC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62343" y="1802060"/>
            <a:ext cx="597876" cy="1204912"/>
          </a:xfrm>
          <a:prstGeom prst="bentConnector3">
            <a:avLst>
              <a:gd name="adj1" fmla="val 16176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9AE7BB66-4CFB-54C8-A9C5-7A1AE1203628}"/>
              </a:ext>
            </a:extLst>
          </p:cNvPr>
          <p:cNvCxnSpPr>
            <a:cxnSpLocks/>
            <a:stCxn id="22" idx="1"/>
            <a:endCxn id="11" idx="1"/>
          </p:cNvCxnSpPr>
          <p:nvPr/>
        </p:nvCxnSpPr>
        <p:spPr>
          <a:xfrm rot="10800000" flipV="1">
            <a:off x="5673974" y="1907568"/>
            <a:ext cx="597876" cy="929420"/>
          </a:xfrm>
          <a:prstGeom prst="bentConnector3">
            <a:avLst>
              <a:gd name="adj1" fmla="val 138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9">
            <a:extLst>
              <a:ext uri="{FF2B5EF4-FFF2-40B4-BE49-F238E27FC236}">
                <a16:creationId xmlns:a16="http://schemas.microsoft.com/office/drawing/2014/main" id="{633E67A0-5882-9B28-99CC-B529DBEC4A2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325810" y="2819402"/>
            <a:ext cx="257909" cy="117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59">
            <a:extLst>
              <a:ext uri="{FF2B5EF4-FFF2-40B4-BE49-F238E27FC236}">
                <a16:creationId xmlns:a16="http://schemas.microsoft.com/office/drawing/2014/main" id="{726DCC98-968F-5BF5-3E8F-190AE8612012}"/>
              </a:ext>
            </a:extLst>
          </p:cNvPr>
          <p:cNvCxnSpPr>
            <a:cxnSpLocks/>
          </p:cNvCxnSpPr>
          <p:nvPr/>
        </p:nvCxnSpPr>
        <p:spPr>
          <a:xfrm flipV="1">
            <a:off x="3598983" y="2831125"/>
            <a:ext cx="257909" cy="117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rapezoid 27">
            <a:extLst>
              <a:ext uri="{FF2B5EF4-FFF2-40B4-BE49-F238E27FC236}">
                <a16:creationId xmlns:a16="http://schemas.microsoft.com/office/drawing/2014/main" id="{EB88935D-DD92-A574-8EAD-CEDF47A8178C}"/>
              </a:ext>
            </a:extLst>
          </p:cNvPr>
          <p:cNvSpPr/>
          <p:nvPr/>
        </p:nvSpPr>
        <p:spPr>
          <a:xfrm rot="5563667">
            <a:off x="2579090" y="2711409"/>
            <a:ext cx="384511" cy="215982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Elbow Connector 59">
            <a:extLst>
              <a:ext uri="{FF2B5EF4-FFF2-40B4-BE49-F238E27FC236}">
                <a16:creationId xmlns:a16="http://schemas.microsoft.com/office/drawing/2014/main" id="{380F398B-F402-63FB-9D5F-2924A0734B78}"/>
              </a:ext>
            </a:extLst>
          </p:cNvPr>
          <p:cNvCxnSpPr>
            <a:cxnSpLocks/>
          </p:cNvCxnSpPr>
          <p:nvPr/>
        </p:nvCxnSpPr>
        <p:spPr>
          <a:xfrm flipV="1">
            <a:off x="2895593" y="2819401"/>
            <a:ext cx="257909" cy="117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59">
            <a:extLst>
              <a:ext uri="{FF2B5EF4-FFF2-40B4-BE49-F238E27FC236}">
                <a16:creationId xmlns:a16="http://schemas.microsoft.com/office/drawing/2014/main" id="{C60496BF-150D-D5EC-CCF0-FEB0B142B2E8}"/>
              </a:ext>
            </a:extLst>
          </p:cNvPr>
          <p:cNvCxnSpPr>
            <a:cxnSpLocks/>
            <a:stCxn id="5" idx="3"/>
            <a:endCxn id="31" idx="2"/>
          </p:cNvCxnSpPr>
          <p:nvPr/>
        </p:nvCxnSpPr>
        <p:spPr>
          <a:xfrm flipV="1">
            <a:off x="3622426" y="1973691"/>
            <a:ext cx="401395" cy="845710"/>
          </a:xfrm>
          <a:prstGeom prst="bentConnector3">
            <a:avLst>
              <a:gd name="adj1" fmla="val 266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apezoid 30">
            <a:extLst>
              <a:ext uri="{FF2B5EF4-FFF2-40B4-BE49-F238E27FC236}">
                <a16:creationId xmlns:a16="http://schemas.microsoft.com/office/drawing/2014/main" id="{BC670B5E-E125-28FA-D9F3-4E3A7BDC81DB}"/>
              </a:ext>
            </a:extLst>
          </p:cNvPr>
          <p:cNvSpPr/>
          <p:nvPr/>
        </p:nvSpPr>
        <p:spPr>
          <a:xfrm rot="5400000">
            <a:off x="3968060" y="1809568"/>
            <a:ext cx="439766" cy="328247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00DBD5-0ED1-E175-867D-79DD7A90AC90}"/>
              </a:ext>
            </a:extLst>
          </p:cNvPr>
          <p:cNvSpPr/>
          <p:nvPr/>
        </p:nvSpPr>
        <p:spPr>
          <a:xfrm>
            <a:off x="4019295" y="1872739"/>
            <a:ext cx="3449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+4</a:t>
            </a:r>
          </a:p>
        </p:txBody>
      </p:sp>
      <p:cxnSp>
        <p:nvCxnSpPr>
          <p:cNvPr id="33" name="Elbow Connector 59">
            <a:extLst>
              <a:ext uri="{FF2B5EF4-FFF2-40B4-BE49-F238E27FC236}">
                <a16:creationId xmlns:a16="http://schemas.microsoft.com/office/drawing/2014/main" id="{69CAD878-5A89-2560-E45F-2EDA250854FD}"/>
              </a:ext>
            </a:extLst>
          </p:cNvPr>
          <p:cNvCxnSpPr>
            <a:cxnSpLocks/>
            <a:stCxn id="32" idx="3"/>
            <a:endCxn id="28" idx="2"/>
          </p:cNvCxnSpPr>
          <p:nvPr/>
        </p:nvCxnSpPr>
        <p:spPr>
          <a:xfrm flipH="1">
            <a:off x="2663477" y="2003545"/>
            <a:ext cx="1700785" cy="810717"/>
          </a:xfrm>
          <a:prstGeom prst="bentConnector5">
            <a:avLst>
              <a:gd name="adj1" fmla="val -13441"/>
              <a:gd name="adj2" fmla="val -45159"/>
              <a:gd name="adj3" fmla="val 11344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79">
            <a:extLst>
              <a:ext uri="{FF2B5EF4-FFF2-40B4-BE49-F238E27FC236}">
                <a16:creationId xmlns:a16="http://schemas.microsoft.com/office/drawing/2014/main" id="{42FCE8CB-760F-EE64-AF66-3996E49A3DE1}"/>
              </a:ext>
            </a:extLst>
          </p:cNvPr>
          <p:cNvCxnSpPr>
            <a:cxnSpLocks/>
          </p:cNvCxnSpPr>
          <p:nvPr/>
        </p:nvCxnSpPr>
        <p:spPr>
          <a:xfrm>
            <a:off x="6318278" y="2718976"/>
            <a:ext cx="326931" cy="163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79">
            <a:extLst>
              <a:ext uri="{FF2B5EF4-FFF2-40B4-BE49-F238E27FC236}">
                <a16:creationId xmlns:a16="http://schemas.microsoft.com/office/drawing/2014/main" id="{6C0A1570-9C31-DA2A-67AB-EA1EE9479CDA}"/>
              </a:ext>
            </a:extLst>
          </p:cNvPr>
          <p:cNvCxnSpPr>
            <a:cxnSpLocks/>
          </p:cNvCxnSpPr>
          <p:nvPr/>
        </p:nvCxnSpPr>
        <p:spPr>
          <a:xfrm>
            <a:off x="6318278" y="2929760"/>
            <a:ext cx="326931" cy="163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D2A718D-F6AE-B7E8-2771-60D69CB68674}"/>
              </a:ext>
            </a:extLst>
          </p:cNvPr>
          <p:cNvCxnSpPr>
            <a:cxnSpLocks/>
            <a:endCxn id="13" idx="0"/>
          </p:cNvCxnSpPr>
          <p:nvPr/>
        </p:nvCxnSpPr>
        <p:spPr>
          <a:xfrm flipV="1">
            <a:off x="6307023" y="2385649"/>
            <a:ext cx="1488832" cy="333052"/>
          </a:xfrm>
          <a:prstGeom prst="bentConnector4">
            <a:avLst>
              <a:gd name="adj1" fmla="val 8268"/>
              <a:gd name="adj2" fmla="val 16863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79">
            <a:extLst>
              <a:ext uri="{FF2B5EF4-FFF2-40B4-BE49-F238E27FC236}">
                <a16:creationId xmlns:a16="http://schemas.microsoft.com/office/drawing/2014/main" id="{1B165FD1-61ED-F895-28AB-A5D80EE9221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946678" y="2815340"/>
            <a:ext cx="544377" cy="216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79">
            <a:extLst>
              <a:ext uri="{FF2B5EF4-FFF2-40B4-BE49-F238E27FC236}">
                <a16:creationId xmlns:a16="http://schemas.microsoft.com/office/drawing/2014/main" id="{78170CB1-1DE0-6DCC-B6A0-DE4C6BC3C83C}"/>
              </a:ext>
            </a:extLst>
          </p:cNvPr>
          <p:cNvCxnSpPr>
            <a:cxnSpLocks/>
            <a:stCxn id="46" idx="3"/>
            <a:endCxn id="22" idx="3"/>
          </p:cNvCxnSpPr>
          <p:nvPr/>
        </p:nvCxnSpPr>
        <p:spPr>
          <a:xfrm flipH="1">
            <a:off x="7971698" y="1536134"/>
            <a:ext cx="1610999" cy="371434"/>
          </a:xfrm>
          <a:prstGeom prst="bentConnector3">
            <a:avLst>
              <a:gd name="adj1" fmla="val -1419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0876472-4A06-BB61-90D5-D407F7316832}"/>
              </a:ext>
            </a:extLst>
          </p:cNvPr>
          <p:cNvSpPr/>
          <p:nvPr/>
        </p:nvSpPr>
        <p:spPr>
          <a:xfrm>
            <a:off x="5253718" y="1383734"/>
            <a:ext cx="4328979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Reorder Buffer (ROB)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F45B681B-A854-A842-57A0-426ED2FEAA0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67864" y="2812650"/>
            <a:ext cx="4328979" cy="170370"/>
          </a:xfrm>
          <a:prstGeom prst="bentConnector4">
            <a:avLst>
              <a:gd name="adj1" fmla="val 27"/>
              <a:gd name="adj2" fmla="val 36581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D00D87AA-FCB7-B956-AC3A-20E486D9C88B}"/>
              </a:ext>
            </a:extLst>
          </p:cNvPr>
          <p:cNvCxnSpPr>
            <a:cxnSpLocks/>
            <a:stCxn id="46" idx="1"/>
            <a:endCxn id="12" idx="3"/>
          </p:cNvCxnSpPr>
          <p:nvPr/>
        </p:nvCxnSpPr>
        <p:spPr>
          <a:xfrm rot="10800000" flipH="1" flipV="1">
            <a:off x="5253717" y="1536134"/>
            <a:ext cx="420257" cy="1623239"/>
          </a:xfrm>
          <a:prstGeom prst="bentConnector3">
            <a:avLst>
              <a:gd name="adj1" fmla="val -2928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9">
            <a:extLst>
              <a:ext uri="{FF2B5EF4-FFF2-40B4-BE49-F238E27FC236}">
                <a16:creationId xmlns:a16="http://schemas.microsoft.com/office/drawing/2014/main" id="{2E89B372-5F29-F302-B781-0051AD0BBA4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100655" y="1688536"/>
            <a:ext cx="753258" cy="114845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Placeholder 124">
            <a:extLst>
              <a:ext uri="{FF2B5EF4-FFF2-40B4-BE49-F238E27FC236}">
                <a16:creationId xmlns:a16="http://schemas.microsoft.com/office/drawing/2014/main" id="{39C8012B-FCBF-4613-45FD-87D6933B8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709288"/>
            <a:ext cx="9689136" cy="1911846"/>
          </a:xfrm>
        </p:spPr>
        <p:txBody>
          <a:bodyPr>
            <a:normAutofit/>
          </a:bodyPr>
          <a:lstStyle/>
          <a:p>
            <a:pPr marL="546100" indent="-342900"/>
            <a:r>
              <a:rPr lang="en-US" sz="2400" dirty="0"/>
              <a:t>Decode split into two: decode and rename</a:t>
            </a:r>
          </a:p>
          <a:p>
            <a:pPr marL="546100" indent="-342900"/>
            <a:r>
              <a:rPr lang="en-US" sz="2400" dirty="0"/>
              <a:t>Writeback split into two: </a:t>
            </a:r>
            <a:r>
              <a:rPr lang="en-US" sz="2400" b="1" dirty="0"/>
              <a:t>writeback</a:t>
            </a:r>
            <a:r>
              <a:rPr lang="en-US" sz="2400" dirty="0"/>
              <a:t> and commit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72B7FF7-3C3B-1DC7-307F-71CADF22C9EB}"/>
              </a:ext>
            </a:extLst>
          </p:cNvPr>
          <p:cNvSpPr/>
          <p:nvPr/>
        </p:nvSpPr>
        <p:spPr>
          <a:xfrm>
            <a:off x="5290098" y="3706901"/>
            <a:ext cx="4328979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Memory Ordering Buffer (MOB)</a:t>
            </a:r>
          </a:p>
        </p:txBody>
      </p:sp>
      <p:cxnSp>
        <p:nvCxnSpPr>
          <p:cNvPr id="100" name="Elbow Connector 79">
            <a:extLst>
              <a:ext uri="{FF2B5EF4-FFF2-40B4-BE49-F238E27FC236}">
                <a16:creationId xmlns:a16="http://schemas.microsoft.com/office/drawing/2014/main" id="{2FE2E88B-56A7-C2D3-9308-55DAD1C0FC44}"/>
              </a:ext>
            </a:extLst>
          </p:cNvPr>
          <p:cNvCxnSpPr>
            <a:cxnSpLocks/>
          </p:cNvCxnSpPr>
          <p:nvPr/>
        </p:nvCxnSpPr>
        <p:spPr>
          <a:xfrm flipH="1">
            <a:off x="6852857" y="2943794"/>
            <a:ext cx="5149" cy="76829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5C99495-40B6-ADA5-7343-7EB92E0B032D}"/>
              </a:ext>
            </a:extLst>
          </p:cNvPr>
          <p:cNvSpPr/>
          <p:nvPr/>
        </p:nvSpPr>
        <p:spPr>
          <a:xfrm>
            <a:off x="9023806" y="3159372"/>
            <a:ext cx="427987" cy="487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D$</a:t>
            </a:r>
          </a:p>
        </p:txBody>
      </p:sp>
      <p:cxnSp>
        <p:nvCxnSpPr>
          <p:cNvPr id="104" name="Elbow Connector 79">
            <a:extLst>
              <a:ext uri="{FF2B5EF4-FFF2-40B4-BE49-F238E27FC236}">
                <a16:creationId xmlns:a16="http://schemas.microsoft.com/office/drawing/2014/main" id="{7782FFFE-32AC-3D69-FF5B-A6AB07C62DD2}"/>
              </a:ext>
            </a:extLst>
          </p:cNvPr>
          <p:cNvCxnSpPr>
            <a:cxnSpLocks/>
            <a:stCxn id="94" idx="3"/>
            <a:endCxn id="103" idx="3"/>
          </p:cNvCxnSpPr>
          <p:nvPr/>
        </p:nvCxnSpPr>
        <p:spPr>
          <a:xfrm flipH="1" flipV="1">
            <a:off x="9451792" y="3403155"/>
            <a:ext cx="167284" cy="456147"/>
          </a:xfrm>
          <a:prstGeom prst="bentConnector3">
            <a:avLst>
              <a:gd name="adj1" fmla="val -805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79">
            <a:extLst>
              <a:ext uri="{FF2B5EF4-FFF2-40B4-BE49-F238E27FC236}">
                <a16:creationId xmlns:a16="http://schemas.microsoft.com/office/drawing/2014/main" id="{CF5CE842-0457-973A-6F80-67CAC50D6E47}"/>
              </a:ext>
            </a:extLst>
          </p:cNvPr>
          <p:cNvCxnSpPr>
            <a:cxnSpLocks/>
          </p:cNvCxnSpPr>
          <p:nvPr/>
        </p:nvCxnSpPr>
        <p:spPr>
          <a:xfrm flipH="1" flipV="1">
            <a:off x="6852858" y="3526393"/>
            <a:ext cx="2148227" cy="41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79">
            <a:extLst>
              <a:ext uri="{FF2B5EF4-FFF2-40B4-BE49-F238E27FC236}">
                <a16:creationId xmlns:a16="http://schemas.microsoft.com/office/drawing/2014/main" id="{6CE51404-E47E-0CFB-F9A9-06607A2DABA3}"/>
              </a:ext>
            </a:extLst>
          </p:cNvPr>
          <p:cNvCxnSpPr>
            <a:cxnSpLocks/>
          </p:cNvCxnSpPr>
          <p:nvPr/>
        </p:nvCxnSpPr>
        <p:spPr>
          <a:xfrm>
            <a:off x="6667430" y="2990363"/>
            <a:ext cx="9421" cy="73198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8D91D1C9-14D2-0F8D-6520-495C48729FAC}"/>
              </a:ext>
            </a:extLst>
          </p:cNvPr>
          <p:cNvCxnSpPr>
            <a:cxnSpLocks/>
            <a:endCxn id="94" idx="1"/>
          </p:cNvCxnSpPr>
          <p:nvPr/>
        </p:nvCxnSpPr>
        <p:spPr>
          <a:xfrm rot="16200000" flipH="1">
            <a:off x="4759860" y="3329063"/>
            <a:ext cx="576837" cy="4836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5E8B286-AD59-1FC9-8C27-31B5EB6C1007}"/>
              </a:ext>
            </a:extLst>
          </p:cNvPr>
          <p:cNvSpPr txBox="1"/>
          <p:nvPr/>
        </p:nvSpPr>
        <p:spPr>
          <a:xfrm>
            <a:off x="9370176" y="3151657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stores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D13426E-DF4F-2250-05F3-F8662AE8A7CE}"/>
              </a:ext>
            </a:extLst>
          </p:cNvPr>
          <p:cNvSpPr/>
          <p:nvPr/>
        </p:nvSpPr>
        <p:spPr>
          <a:xfrm>
            <a:off x="9917735" y="1994060"/>
            <a:ext cx="907511" cy="902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CC21B270-AA77-2107-C031-A58FC64C67E5}"/>
              </a:ext>
            </a:extLst>
          </p:cNvPr>
          <p:cNvSpPr/>
          <p:nvPr/>
        </p:nvSpPr>
        <p:spPr>
          <a:xfrm rot="5400000">
            <a:off x="9992940" y="2668336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lbow Connector 79">
            <a:extLst>
              <a:ext uri="{FF2B5EF4-FFF2-40B4-BE49-F238E27FC236}">
                <a16:creationId xmlns:a16="http://schemas.microsoft.com/office/drawing/2014/main" id="{951B73D9-AB86-F371-F24C-3DAB0282F84B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9582697" y="1536134"/>
            <a:ext cx="788794" cy="45792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E50BE2-F482-25C8-C27E-8201A3184F6E}"/>
              </a:ext>
            </a:extLst>
          </p:cNvPr>
          <p:cNvSpPr txBox="1"/>
          <p:nvPr/>
        </p:nvSpPr>
        <p:spPr>
          <a:xfrm>
            <a:off x="3065526" y="4071507"/>
            <a:ext cx="101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In-Order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302240-776B-CEFF-F13F-5DBCB5BF211F}"/>
              </a:ext>
            </a:extLst>
          </p:cNvPr>
          <p:cNvSpPr txBox="1"/>
          <p:nvPr/>
        </p:nvSpPr>
        <p:spPr>
          <a:xfrm>
            <a:off x="9952688" y="4098426"/>
            <a:ext cx="101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In-Order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F38F4E-0202-FB21-59B5-7108A72292D7}"/>
              </a:ext>
            </a:extLst>
          </p:cNvPr>
          <p:cNvSpPr txBox="1"/>
          <p:nvPr/>
        </p:nvSpPr>
        <p:spPr>
          <a:xfrm>
            <a:off x="6640809" y="4140926"/>
            <a:ext cx="216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Out-of-Order (OOO)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D09C7A-654F-8255-FA41-3654CB219EE1}"/>
              </a:ext>
            </a:extLst>
          </p:cNvPr>
          <p:cNvSpPr/>
          <p:nvPr/>
        </p:nvSpPr>
        <p:spPr>
          <a:xfrm>
            <a:off x="7958887" y="1987853"/>
            <a:ext cx="1886290" cy="11816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96C9E1-8779-3A41-6BF3-DD212F525434}"/>
              </a:ext>
            </a:extLst>
          </p:cNvPr>
          <p:cNvSpPr txBox="1"/>
          <p:nvPr/>
        </p:nvSpPr>
        <p:spPr>
          <a:xfrm>
            <a:off x="7998368" y="2140056"/>
            <a:ext cx="1807327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Writeback (</a:t>
            </a:r>
            <a:r>
              <a:rPr lang="en-US" sz="1600" dirty="0" err="1"/>
              <a:t>ooo</a:t>
            </a:r>
            <a:r>
              <a:rPr lang="en-US" sz="1600" dirty="0"/>
              <a:t>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C45E1C-4709-90EF-67AC-E984DE07D1E1}"/>
              </a:ext>
            </a:extLst>
          </p:cNvPr>
          <p:cNvSpPr txBox="1"/>
          <p:nvPr/>
        </p:nvSpPr>
        <p:spPr>
          <a:xfrm>
            <a:off x="5899096" y="3414814"/>
            <a:ext cx="80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AC79ECA-9D29-33B7-D206-EED069E17B1C}"/>
              </a:ext>
            </a:extLst>
          </p:cNvPr>
          <p:cNvSpPr txBox="1"/>
          <p:nvPr/>
        </p:nvSpPr>
        <p:spPr>
          <a:xfrm>
            <a:off x="7815418" y="342855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loads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4F523228-1EDB-0F8F-5AFF-FFD533AB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" name="Date Placeholder 3">
            <a:extLst>
              <a:ext uri="{FF2B5EF4-FFF2-40B4-BE49-F238E27FC236}">
                <a16:creationId xmlns:a16="http://schemas.microsoft.com/office/drawing/2014/main" id="{D84EAA29-FBDE-8278-6BBC-7BE54B3842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lang="en-US" sz="1200" smtClean="0">
                <a:solidFill>
                  <a:schemeClr val="dk1"/>
                </a:solidFill>
                <a:latin typeface="+mj-lt"/>
                <a:cs typeface="Calibri"/>
              </a:defRPr>
            </a:lvl1pPr>
          </a:lstStyle>
          <a:p>
            <a:pPr>
              <a:buSzPct val="25000"/>
            </a:pPr>
            <a:r>
              <a:rPr lang="en-US" dirty="0"/>
              <a:t>Tamara </a:t>
            </a:r>
            <a:r>
              <a:rPr lang="en-US" dirty="0" err="1"/>
              <a:t>Silbergleit</a:t>
            </a:r>
            <a:r>
              <a:rPr lang="en-US" dirty="0"/>
              <a:t> Lehman </a:t>
            </a:r>
            <a:r>
              <a:rPr lang="en-US" dirty="0" err="1"/>
              <a:t>tamara.lehman@colorado.edu</a:t>
            </a:r>
            <a:endParaRPr lang="en-US" dirty="0"/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43CCFDA9-610A-D6A8-5936-5F47BADF3910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Latin America gem5 Bootcamp</a:t>
            </a:r>
          </a:p>
        </p:txBody>
      </p:sp>
    </p:spTree>
    <p:extLst>
      <p:ext uri="{BB962C8B-B14F-4D97-AF65-F5344CB8AC3E}">
        <p14:creationId xmlns:p14="http://schemas.microsoft.com/office/powerpoint/2010/main" val="633712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AC9C1-30F6-051C-31A0-F10CEEF58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CC18D07-5A3F-56F7-061C-A5B707412962}"/>
              </a:ext>
            </a:extLst>
          </p:cNvPr>
          <p:cNvSpPr/>
          <p:nvPr/>
        </p:nvSpPr>
        <p:spPr>
          <a:xfrm>
            <a:off x="9881828" y="1373044"/>
            <a:ext cx="1078201" cy="2754512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FEB85A0-F553-1575-D1B7-5128C6766201}"/>
              </a:ext>
            </a:extLst>
          </p:cNvPr>
          <p:cNvSpPr/>
          <p:nvPr/>
        </p:nvSpPr>
        <p:spPr>
          <a:xfrm>
            <a:off x="9917735" y="1994060"/>
            <a:ext cx="907511" cy="902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04417EC-B6D2-49E0-25F7-8FA704AFD399}"/>
              </a:ext>
            </a:extLst>
          </p:cNvPr>
          <p:cNvSpPr/>
          <p:nvPr/>
        </p:nvSpPr>
        <p:spPr>
          <a:xfrm>
            <a:off x="2157047" y="1383734"/>
            <a:ext cx="2989385" cy="2754512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0072529-EEE2-2789-090D-F4294BE8A8BA}"/>
              </a:ext>
            </a:extLst>
          </p:cNvPr>
          <p:cNvSpPr/>
          <p:nvPr/>
        </p:nvSpPr>
        <p:spPr>
          <a:xfrm>
            <a:off x="5146431" y="1340149"/>
            <a:ext cx="4823031" cy="2827693"/>
          </a:xfrm>
          <a:prstGeom prst="rect">
            <a:avLst/>
          </a:prstGeom>
          <a:solidFill>
            <a:schemeClr val="accent2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0EB2EF-53FE-E449-5EE6-C16892596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Order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5B04C-371F-5845-64B6-311D3A6FF4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 vert="horz" lIns="91440" tIns="45720" rIns="91440" bIns="45720" rtlCol="0" anchor="ctr"/>
          <a:lstStyle/>
          <a:p>
            <a:pPr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+mj-lt"/>
                <a:cs typeface="Calibri"/>
                <a:sym typeface="Calibri"/>
              </a:rPr>
              <a:pPr>
                <a:buSzPct val="25000"/>
              </a:pPr>
              <a:t>16</a:t>
            </a:fld>
            <a:endParaRPr lang="en-US">
              <a:solidFill>
                <a:schemeClr val="dk1"/>
              </a:solidFill>
              <a:latin typeface="+mj-lt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058170-6E7D-F2FE-5B81-6B25C86D6B55}"/>
              </a:ext>
            </a:extLst>
          </p:cNvPr>
          <p:cNvSpPr/>
          <p:nvPr/>
        </p:nvSpPr>
        <p:spPr>
          <a:xfrm>
            <a:off x="3153503" y="2368063"/>
            <a:ext cx="468923" cy="902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A86C4E1-D538-4C84-9D45-2629782223C3}"/>
              </a:ext>
            </a:extLst>
          </p:cNvPr>
          <p:cNvSpPr/>
          <p:nvPr/>
        </p:nvSpPr>
        <p:spPr>
          <a:xfrm>
            <a:off x="9229051" y="4174447"/>
            <a:ext cx="1257696" cy="1412325"/>
          </a:xfrm>
          <a:prstGeom prst="rect">
            <a:avLst/>
          </a:prstGeom>
          <a:solidFill>
            <a:schemeClr val="bg2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6C3538C6-1096-F4BB-75C1-B1CD7BAF606F}"/>
              </a:ext>
            </a:extLst>
          </p:cNvPr>
          <p:cNvSpPr/>
          <p:nvPr/>
        </p:nvSpPr>
        <p:spPr>
          <a:xfrm rot="5400000">
            <a:off x="3223841" y="3024554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A7305-8903-FA80-CFE7-F5AB950EF7B0}"/>
              </a:ext>
            </a:extLst>
          </p:cNvPr>
          <p:cNvSpPr/>
          <p:nvPr/>
        </p:nvSpPr>
        <p:spPr>
          <a:xfrm>
            <a:off x="4583719" y="2368063"/>
            <a:ext cx="468923" cy="902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F/D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DCA018CA-D7AE-0FD5-6905-D7060C6415CC}"/>
              </a:ext>
            </a:extLst>
          </p:cNvPr>
          <p:cNvSpPr/>
          <p:nvPr/>
        </p:nvSpPr>
        <p:spPr>
          <a:xfrm rot="5400000">
            <a:off x="4654057" y="3024554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79DA45-0206-DAD7-4702-F74E7DB40228}"/>
              </a:ext>
            </a:extLst>
          </p:cNvPr>
          <p:cNvSpPr/>
          <p:nvPr/>
        </p:nvSpPr>
        <p:spPr>
          <a:xfrm>
            <a:off x="3856887" y="2379786"/>
            <a:ext cx="468923" cy="9026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Instr</a:t>
            </a:r>
            <a:r>
              <a:rPr lang="en-US" sz="1000" dirty="0">
                <a:solidFill>
                  <a:schemeClr val="tx1"/>
                </a:solidFill>
              </a:rPr>
              <a:t> Mem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C4F4E133-E2BD-711B-DBE8-B3C0AD5FCB0F}"/>
              </a:ext>
            </a:extLst>
          </p:cNvPr>
          <p:cNvSpPr/>
          <p:nvPr/>
        </p:nvSpPr>
        <p:spPr>
          <a:xfrm rot="5400000">
            <a:off x="3927225" y="3024554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1B5DAE-1627-7107-2E76-6957C362A341}"/>
              </a:ext>
            </a:extLst>
          </p:cNvPr>
          <p:cNvSpPr/>
          <p:nvPr/>
        </p:nvSpPr>
        <p:spPr>
          <a:xfrm>
            <a:off x="5673975" y="2385650"/>
            <a:ext cx="609601" cy="902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D/X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41E243E9-1227-AD34-4AF4-447AD863ACA2}"/>
              </a:ext>
            </a:extLst>
          </p:cNvPr>
          <p:cNvSpPr/>
          <p:nvPr/>
        </p:nvSpPr>
        <p:spPr>
          <a:xfrm rot="5400000">
            <a:off x="5744313" y="3042141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923D99-7F15-3A17-A1E4-0911FF6B39C3}"/>
              </a:ext>
            </a:extLst>
          </p:cNvPr>
          <p:cNvSpPr/>
          <p:nvPr/>
        </p:nvSpPr>
        <p:spPr>
          <a:xfrm>
            <a:off x="7491055" y="2385650"/>
            <a:ext cx="609601" cy="902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X/C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FC8F54BC-EE7F-7786-F72A-D12B0A07595B}"/>
              </a:ext>
            </a:extLst>
          </p:cNvPr>
          <p:cNvSpPr/>
          <p:nvPr/>
        </p:nvSpPr>
        <p:spPr>
          <a:xfrm rot="5400000">
            <a:off x="7561393" y="3042141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9C072A-3B3B-489C-4855-2B99C8775B22}"/>
              </a:ext>
            </a:extLst>
          </p:cNvPr>
          <p:cNvCxnSpPr>
            <a:cxnSpLocks/>
          </p:cNvCxnSpPr>
          <p:nvPr/>
        </p:nvCxnSpPr>
        <p:spPr>
          <a:xfrm>
            <a:off x="6635270" y="2684587"/>
            <a:ext cx="0" cy="113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864B1A-6C81-B439-BF18-209DF39E7231}"/>
              </a:ext>
            </a:extLst>
          </p:cNvPr>
          <p:cNvCxnSpPr>
            <a:cxnSpLocks/>
          </p:cNvCxnSpPr>
          <p:nvPr/>
        </p:nvCxnSpPr>
        <p:spPr>
          <a:xfrm>
            <a:off x="6635270" y="2880269"/>
            <a:ext cx="0" cy="113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F88EA4-E888-E95F-6530-A299CA157573}"/>
              </a:ext>
            </a:extLst>
          </p:cNvPr>
          <p:cNvCxnSpPr>
            <a:cxnSpLocks/>
          </p:cNvCxnSpPr>
          <p:nvPr/>
        </p:nvCxnSpPr>
        <p:spPr>
          <a:xfrm>
            <a:off x="6635271" y="2798373"/>
            <a:ext cx="78349" cy="25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C5E5A56-F91E-9437-2157-D6B43EF37886}"/>
              </a:ext>
            </a:extLst>
          </p:cNvPr>
          <p:cNvCxnSpPr>
            <a:cxnSpLocks/>
          </p:cNvCxnSpPr>
          <p:nvPr/>
        </p:nvCxnSpPr>
        <p:spPr>
          <a:xfrm flipV="1">
            <a:off x="6635271" y="2831688"/>
            <a:ext cx="78349" cy="56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A95412-79C2-8EE8-B1C1-3900330E4C31}"/>
              </a:ext>
            </a:extLst>
          </p:cNvPr>
          <p:cNvCxnSpPr>
            <a:cxnSpLocks/>
          </p:cNvCxnSpPr>
          <p:nvPr/>
        </p:nvCxnSpPr>
        <p:spPr>
          <a:xfrm>
            <a:off x="6635271" y="2684587"/>
            <a:ext cx="322291" cy="68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9DCA1F-43EF-81EF-FCB2-98177D6A6935}"/>
              </a:ext>
            </a:extLst>
          </p:cNvPr>
          <p:cNvCxnSpPr>
            <a:cxnSpLocks/>
          </p:cNvCxnSpPr>
          <p:nvPr/>
        </p:nvCxnSpPr>
        <p:spPr>
          <a:xfrm>
            <a:off x="6951793" y="2747574"/>
            <a:ext cx="0" cy="155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7B903E2-5024-3AD6-EA79-01EB84919A08}"/>
              </a:ext>
            </a:extLst>
          </p:cNvPr>
          <p:cNvCxnSpPr>
            <a:cxnSpLocks/>
          </p:cNvCxnSpPr>
          <p:nvPr/>
        </p:nvCxnSpPr>
        <p:spPr>
          <a:xfrm flipH="1">
            <a:off x="6635271" y="2898163"/>
            <a:ext cx="322291" cy="95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DBE36-8834-29BF-3416-EC19E3E62BBD}"/>
              </a:ext>
            </a:extLst>
          </p:cNvPr>
          <p:cNvSpPr/>
          <p:nvPr/>
        </p:nvSpPr>
        <p:spPr>
          <a:xfrm>
            <a:off x="6271851" y="1755168"/>
            <a:ext cx="1699847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 File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F227A17A-3FBC-D8DC-076A-F3B936BBE3B5}"/>
              </a:ext>
            </a:extLst>
          </p:cNvPr>
          <p:cNvCxnSpPr>
            <a:cxnSpLocks/>
            <a:stCxn id="7" idx="0"/>
            <a:endCxn id="46" idx="1"/>
          </p:cNvCxnSpPr>
          <p:nvPr/>
        </p:nvCxnSpPr>
        <p:spPr>
          <a:xfrm rot="5400000" flipH="1" flipV="1">
            <a:off x="4619984" y="1734331"/>
            <a:ext cx="831928" cy="43553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BFAB5498-A2F4-24B4-7F7A-8BBDBBC249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62343" y="1802060"/>
            <a:ext cx="597876" cy="1204912"/>
          </a:xfrm>
          <a:prstGeom prst="bentConnector3">
            <a:avLst>
              <a:gd name="adj1" fmla="val 16176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6129D54D-204A-1FED-2054-6A76CF727FC3}"/>
              </a:ext>
            </a:extLst>
          </p:cNvPr>
          <p:cNvCxnSpPr>
            <a:cxnSpLocks/>
            <a:stCxn id="22" idx="1"/>
            <a:endCxn id="11" idx="1"/>
          </p:cNvCxnSpPr>
          <p:nvPr/>
        </p:nvCxnSpPr>
        <p:spPr>
          <a:xfrm rot="10800000" flipV="1">
            <a:off x="5673974" y="1907568"/>
            <a:ext cx="597876" cy="929420"/>
          </a:xfrm>
          <a:prstGeom prst="bentConnector3">
            <a:avLst>
              <a:gd name="adj1" fmla="val 138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9">
            <a:extLst>
              <a:ext uri="{FF2B5EF4-FFF2-40B4-BE49-F238E27FC236}">
                <a16:creationId xmlns:a16="http://schemas.microsoft.com/office/drawing/2014/main" id="{BB702C3F-A83E-7F7A-8553-C300113684DE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325810" y="2819402"/>
            <a:ext cx="257909" cy="117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59">
            <a:extLst>
              <a:ext uri="{FF2B5EF4-FFF2-40B4-BE49-F238E27FC236}">
                <a16:creationId xmlns:a16="http://schemas.microsoft.com/office/drawing/2014/main" id="{E9A27182-567A-E57A-5951-8C175210771A}"/>
              </a:ext>
            </a:extLst>
          </p:cNvPr>
          <p:cNvCxnSpPr>
            <a:cxnSpLocks/>
          </p:cNvCxnSpPr>
          <p:nvPr/>
        </p:nvCxnSpPr>
        <p:spPr>
          <a:xfrm flipV="1">
            <a:off x="3598983" y="2831125"/>
            <a:ext cx="257909" cy="117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rapezoid 27">
            <a:extLst>
              <a:ext uri="{FF2B5EF4-FFF2-40B4-BE49-F238E27FC236}">
                <a16:creationId xmlns:a16="http://schemas.microsoft.com/office/drawing/2014/main" id="{68D81895-57F5-362A-BDB1-CBE8F282A30B}"/>
              </a:ext>
            </a:extLst>
          </p:cNvPr>
          <p:cNvSpPr/>
          <p:nvPr/>
        </p:nvSpPr>
        <p:spPr>
          <a:xfrm rot="5563667">
            <a:off x="2579090" y="2711409"/>
            <a:ext cx="384511" cy="215982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Elbow Connector 59">
            <a:extLst>
              <a:ext uri="{FF2B5EF4-FFF2-40B4-BE49-F238E27FC236}">
                <a16:creationId xmlns:a16="http://schemas.microsoft.com/office/drawing/2014/main" id="{789B4147-5388-0B9A-FBA0-AEF1B3A57FB2}"/>
              </a:ext>
            </a:extLst>
          </p:cNvPr>
          <p:cNvCxnSpPr>
            <a:cxnSpLocks/>
          </p:cNvCxnSpPr>
          <p:nvPr/>
        </p:nvCxnSpPr>
        <p:spPr>
          <a:xfrm flipV="1">
            <a:off x="2895593" y="2819401"/>
            <a:ext cx="257909" cy="117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59">
            <a:extLst>
              <a:ext uri="{FF2B5EF4-FFF2-40B4-BE49-F238E27FC236}">
                <a16:creationId xmlns:a16="http://schemas.microsoft.com/office/drawing/2014/main" id="{2F415135-C040-E69E-7F31-523025F5FA50}"/>
              </a:ext>
            </a:extLst>
          </p:cNvPr>
          <p:cNvCxnSpPr>
            <a:cxnSpLocks/>
            <a:stCxn id="5" idx="3"/>
            <a:endCxn id="31" idx="2"/>
          </p:cNvCxnSpPr>
          <p:nvPr/>
        </p:nvCxnSpPr>
        <p:spPr>
          <a:xfrm flipV="1">
            <a:off x="3622426" y="1973691"/>
            <a:ext cx="401395" cy="845710"/>
          </a:xfrm>
          <a:prstGeom prst="bentConnector3">
            <a:avLst>
              <a:gd name="adj1" fmla="val 266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apezoid 30">
            <a:extLst>
              <a:ext uri="{FF2B5EF4-FFF2-40B4-BE49-F238E27FC236}">
                <a16:creationId xmlns:a16="http://schemas.microsoft.com/office/drawing/2014/main" id="{0F398A26-605D-2DD5-336A-E68A16033864}"/>
              </a:ext>
            </a:extLst>
          </p:cNvPr>
          <p:cNvSpPr/>
          <p:nvPr/>
        </p:nvSpPr>
        <p:spPr>
          <a:xfrm rot="5400000">
            <a:off x="3968060" y="1809568"/>
            <a:ext cx="439766" cy="328247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38EF8B-D673-4B44-EA35-B0D508AB83DB}"/>
              </a:ext>
            </a:extLst>
          </p:cNvPr>
          <p:cNvSpPr/>
          <p:nvPr/>
        </p:nvSpPr>
        <p:spPr>
          <a:xfrm>
            <a:off x="4019295" y="1872739"/>
            <a:ext cx="3449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+4</a:t>
            </a:r>
          </a:p>
        </p:txBody>
      </p:sp>
      <p:cxnSp>
        <p:nvCxnSpPr>
          <p:cNvPr id="33" name="Elbow Connector 59">
            <a:extLst>
              <a:ext uri="{FF2B5EF4-FFF2-40B4-BE49-F238E27FC236}">
                <a16:creationId xmlns:a16="http://schemas.microsoft.com/office/drawing/2014/main" id="{702DBCCE-1148-EACE-FBEB-5BA7C81E8CDB}"/>
              </a:ext>
            </a:extLst>
          </p:cNvPr>
          <p:cNvCxnSpPr>
            <a:cxnSpLocks/>
            <a:stCxn id="32" idx="3"/>
            <a:endCxn id="28" idx="2"/>
          </p:cNvCxnSpPr>
          <p:nvPr/>
        </p:nvCxnSpPr>
        <p:spPr>
          <a:xfrm flipH="1">
            <a:off x="2663477" y="2003545"/>
            <a:ext cx="1700785" cy="810717"/>
          </a:xfrm>
          <a:prstGeom prst="bentConnector5">
            <a:avLst>
              <a:gd name="adj1" fmla="val -13441"/>
              <a:gd name="adj2" fmla="val -45159"/>
              <a:gd name="adj3" fmla="val 11344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79">
            <a:extLst>
              <a:ext uri="{FF2B5EF4-FFF2-40B4-BE49-F238E27FC236}">
                <a16:creationId xmlns:a16="http://schemas.microsoft.com/office/drawing/2014/main" id="{7310B7EB-E71A-882A-7765-891FBD3686C3}"/>
              </a:ext>
            </a:extLst>
          </p:cNvPr>
          <p:cNvCxnSpPr>
            <a:cxnSpLocks/>
          </p:cNvCxnSpPr>
          <p:nvPr/>
        </p:nvCxnSpPr>
        <p:spPr>
          <a:xfrm>
            <a:off x="6318278" y="2718976"/>
            <a:ext cx="326931" cy="163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79">
            <a:extLst>
              <a:ext uri="{FF2B5EF4-FFF2-40B4-BE49-F238E27FC236}">
                <a16:creationId xmlns:a16="http://schemas.microsoft.com/office/drawing/2014/main" id="{66705266-E3B9-700F-B66E-367BB028B98B}"/>
              </a:ext>
            </a:extLst>
          </p:cNvPr>
          <p:cNvCxnSpPr>
            <a:cxnSpLocks/>
          </p:cNvCxnSpPr>
          <p:nvPr/>
        </p:nvCxnSpPr>
        <p:spPr>
          <a:xfrm>
            <a:off x="6318278" y="2929760"/>
            <a:ext cx="326931" cy="163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EBB0DBD-EF7A-7FBF-0AAE-88812C4F8D00}"/>
              </a:ext>
            </a:extLst>
          </p:cNvPr>
          <p:cNvCxnSpPr>
            <a:cxnSpLocks/>
            <a:endCxn id="13" idx="0"/>
          </p:cNvCxnSpPr>
          <p:nvPr/>
        </p:nvCxnSpPr>
        <p:spPr>
          <a:xfrm flipV="1">
            <a:off x="6307023" y="2385649"/>
            <a:ext cx="1488832" cy="333052"/>
          </a:xfrm>
          <a:prstGeom prst="bentConnector4">
            <a:avLst>
              <a:gd name="adj1" fmla="val 8268"/>
              <a:gd name="adj2" fmla="val 16863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79">
            <a:extLst>
              <a:ext uri="{FF2B5EF4-FFF2-40B4-BE49-F238E27FC236}">
                <a16:creationId xmlns:a16="http://schemas.microsoft.com/office/drawing/2014/main" id="{7DE6269F-BE3D-3692-39C8-5BB2E52401A1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946678" y="2815340"/>
            <a:ext cx="544377" cy="216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79">
            <a:extLst>
              <a:ext uri="{FF2B5EF4-FFF2-40B4-BE49-F238E27FC236}">
                <a16:creationId xmlns:a16="http://schemas.microsoft.com/office/drawing/2014/main" id="{68736683-78CD-B393-F5A5-D8FF421D5713}"/>
              </a:ext>
            </a:extLst>
          </p:cNvPr>
          <p:cNvCxnSpPr>
            <a:cxnSpLocks/>
            <a:stCxn id="46" idx="3"/>
            <a:endCxn id="22" idx="3"/>
          </p:cNvCxnSpPr>
          <p:nvPr/>
        </p:nvCxnSpPr>
        <p:spPr>
          <a:xfrm flipH="1">
            <a:off x="7971698" y="1536134"/>
            <a:ext cx="1610999" cy="371434"/>
          </a:xfrm>
          <a:prstGeom prst="bentConnector3">
            <a:avLst>
              <a:gd name="adj1" fmla="val -1419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4AFF441-4119-3897-64A6-7DB9581893C5}"/>
              </a:ext>
            </a:extLst>
          </p:cNvPr>
          <p:cNvSpPr/>
          <p:nvPr/>
        </p:nvSpPr>
        <p:spPr>
          <a:xfrm>
            <a:off x="5253718" y="1383734"/>
            <a:ext cx="4328979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Reorder Buffer (ROB)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CC59A869-BF8D-82A2-DC26-7948E95BC9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67864" y="2812650"/>
            <a:ext cx="4328979" cy="170370"/>
          </a:xfrm>
          <a:prstGeom prst="bentConnector4">
            <a:avLst>
              <a:gd name="adj1" fmla="val 27"/>
              <a:gd name="adj2" fmla="val 36581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410C42E2-5E57-98B0-D8F5-4A5A8CDE0027}"/>
              </a:ext>
            </a:extLst>
          </p:cNvPr>
          <p:cNvCxnSpPr>
            <a:cxnSpLocks/>
            <a:stCxn id="46" idx="1"/>
            <a:endCxn id="12" idx="3"/>
          </p:cNvCxnSpPr>
          <p:nvPr/>
        </p:nvCxnSpPr>
        <p:spPr>
          <a:xfrm rot="10800000" flipH="1" flipV="1">
            <a:off x="5253717" y="1536134"/>
            <a:ext cx="420257" cy="1623239"/>
          </a:xfrm>
          <a:prstGeom prst="bentConnector3">
            <a:avLst>
              <a:gd name="adj1" fmla="val -2928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9">
            <a:extLst>
              <a:ext uri="{FF2B5EF4-FFF2-40B4-BE49-F238E27FC236}">
                <a16:creationId xmlns:a16="http://schemas.microsoft.com/office/drawing/2014/main" id="{B31C8A22-CE91-17EE-F0A8-91BF6E3D3E74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100655" y="1688536"/>
            <a:ext cx="753258" cy="114845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Placeholder 124">
            <a:extLst>
              <a:ext uri="{FF2B5EF4-FFF2-40B4-BE49-F238E27FC236}">
                <a16:creationId xmlns:a16="http://schemas.microsoft.com/office/drawing/2014/main" id="{0ED35FF5-F7C6-690F-F814-7CD906150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709288"/>
            <a:ext cx="9689136" cy="1911846"/>
          </a:xfrm>
        </p:spPr>
        <p:txBody>
          <a:bodyPr>
            <a:normAutofit/>
          </a:bodyPr>
          <a:lstStyle/>
          <a:p>
            <a:pPr marL="546100" indent="-342900"/>
            <a:r>
              <a:rPr lang="en-US" sz="2400" dirty="0"/>
              <a:t>Decode split into two: decode and rename</a:t>
            </a:r>
          </a:p>
          <a:p>
            <a:pPr marL="546100" indent="-342900"/>
            <a:r>
              <a:rPr lang="en-US" sz="2400" dirty="0"/>
              <a:t>Writeback split into two: writeback and </a:t>
            </a:r>
            <a:r>
              <a:rPr lang="en-US" sz="2400" b="1" dirty="0"/>
              <a:t>commit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294911E-326D-5E49-E189-4188C9D7716D}"/>
              </a:ext>
            </a:extLst>
          </p:cNvPr>
          <p:cNvSpPr/>
          <p:nvPr/>
        </p:nvSpPr>
        <p:spPr>
          <a:xfrm>
            <a:off x="5290098" y="3706901"/>
            <a:ext cx="4328979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Memory Ordering Buffer (MOB)</a:t>
            </a:r>
          </a:p>
        </p:txBody>
      </p:sp>
      <p:cxnSp>
        <p:nvCxnSpPr>
          <p:cNvPr id="100" name="Elbow Connector 79">
            <a:extLst>
              <a:ext uri="{FF2B5EF4-FFF2-40B4-BE49-F238E27FC236}">
                <a16:creationId xmlns:a16="http://schemas.microsoft.com/office/drawing/2014/main" id="{FDC89369-B747-CE93-A1CB-0095C4B3E34C}"/>
              </a:ext>
            </a:extLst>
          </p:cNvPr>
          <p:cNvCxnSpPr>
            <a:cxnSpLocks/>
          </p:cNvCxnSpPr>
          <p:nvPr/>
        </p:nvCxnSpPr>
        <p:spPr>
          <a:xfrm flipH="1">
            <a:off x="6852857" y="2943794"/>
            <a:ext cx="5149" cy="76829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9875DB7-F6E9-796A-ACDC-9380FD14E930}"/>
              </a:ext>
            </a:extLst>
          </p:cNvPr>
          <p:cNvSpPr/>
          <p:nvPr/>
        </p:nvSpPr>
        <p:spPr>
          <a:xfrm>
            <a:off x="9023806" y="3159372"/>
            <a:ext cx="427987" cy="487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D$</a:t>
            </a:r>
          </a:p>
        </p:txBody>
      </p:sp>
      <p:cxnSp>
        <p:nvCxnSpPr>
          <p:cNvPr id="104" name="Elbow Connector 79">
            <a:extLst>
              <a:ext uri="{FF2B5EF4-FFF2-40B4-BE49-F238E27FC236}">
                <a16:creationId xmlns:a16="http://schemas.microsoft.com/office/drawing/2014/main" id="{832159F0-5DAF-95B1-670C-3E73CB87DD34}"/>
              </a:ext>
            </a:extLst>
          </p:cNvPr>
          <p:cNvCxnSpPr>
            <a:cxnSpLocks/>
            <a:stCxn id="94" idx="3"/>
            <a:endCxn id="103" idx="3"/>
          </p:cNvCxnSpPr>
          <p:nvPr/>
        </p:nvCxnSpPr>
        <p:spPr>
          <a:xfrm flipH="1" flipV="1">
            <a:off x="9451792" y="3403155"/>
            <a:ext cx="167284" cy="456147"/>
          </a:xfrm>
          <a:prstGeom prst="bentConnector3">
            <a:avLst>
              <a:gd name="adj1" fmla="val -805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79">
            <a:extLst>
              <a:ext uri="{FF2B5EF4-FFF2-40B4-BE49-F238E27FC236}">
                <a16:creationId xmlns:a16="http://schemas.microsoft.com/office/drawing/2014/main" id="{87237C5F-C2E7-3F2E-4BD7-26BF3B656F1B}"/>
              </a:ext>
            </a:extLst>
          </p:cNvPr>
          <p:cNvCxnSpPr>
            <a:cxnSpLocks/>
          </p:cNvCxnSpPr>
          <p:nvPr/>
        </p:nvCxnSpPr>
        <p:spPr>
          <a:xfrm flipH="1" flipV="1">
            <a:off x="6852858" y="3526393"/>
            <a:ext cx="2148227" cy="41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79">
            <a:extLst>
              <a:ext uri="{FF2B5EF4-FFF2-40B4-BE49-F238E27FC236}">
                <a16:creationId xmlns:a16="http://schemas.microsoft.com/office/drawing/2014/main" id="{874B8442-BAAE-8D89-A6E6-0885A67847D3}"/>
              </a:ext>
            </a:extLst>
          </p:cNvPr>
          <p:cNvCxnSpPr>
            <a:cxnSpLocks/>
          </p:cNvCxnSpPr>
          <p:nvPr/>
        </p:nvCxnSpPr>
        <p:spPr>
          <a:xfrm>
            <a:off x="6667430" y="2990363"/>
            <a:ext cx="9421" cy="73198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1FD76CF4-B1FB-920D-25CF-77696D289B13}"/>
              </a:ext>
            </a:extLst>
          </p:cNvPr>
          <p:cNvCxnSpPr>
            <a:cxnSpLocks/>
            <a:endCxn id="94" idx="1"/>
          </p:cNvCxnSpPr>
          <p:nvPr/>
        </p:nvCxnSpPr>
        <p:spPr>
          <a:xfrm rot="16200000" flipH="1">
            <a:off x="4759860" y="3329063"/>
            <a:ext cx="576837" cy="4836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8D509B64-61DE-E8E3-6CF3-079010651E4F}"/>
              </a:ext>
            </a:extLst>
          </p:cNvPr>
          <p:cNvSpPr txBox="1"/>
          <p:nvPr/>
        </p:nvSpPr>
        <p:spPr>
          <a:xfrm>
            <a:off x="9370176" y="3151657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stores</a:t>
            </a: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B5425C21-A0DB-BC6A-0A91-FFDB790991A3}"/>
              </a:ext>
            </a:extLst>
          </p:cNvPr>
          <p:cNvSpPr/>
          <p:nvPr/>
        </p:nvSpPr>
        <p:spPr>
          <a:xfrm rot="5400000">
            <a:off x="9992940" y="2668336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lbow Connector 79">
            <a:extLst>
              <a:ext uri="{FF2B5EF4-FFF2-40B4-BE49-F238E27FC236}">
                <a16:creationId xmlns:a16="http://schemas.microsoft.com/office/drawing/2014/main" id="{8037CCEA-D32F-C095-7247-43E063355DB3}"/>
              </a:ext>
            </a:extLst>
          </p:cNvPr>
          <p:cNvCxnSpPr>
            <a:cxnSpLocks/>
          </p:cNvCxnSpPr>
          <p:nvPr/>
        </p:nvCxnSpPr>
        <p:spPr>
          <a:xfrm>
            <a:off x="9582697" y="1536134"/>
            <a:ext cx="639839" cy="45792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E149A2B-2ECA-CDEA-40AB-CA4E19FD5346}"/>
              </a:ext>
            </a:extLst>
          </p:cNvPr>
          <p:cNvSpPr txBox="1"/>
          <p:nvPr/>
        </p:nvSpPr>
        <p:spPr>
          <a:xfrm>
            <a:off x="3065526" y="4071507"/>
            <a:ext cx="101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In-Order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36B4C7-78AB-C426-B047-8B87C6599B71}"/>
              </a:ext>
            </a:extLst>
          </p:cNvPr>
          <p:cNvSpPr txBox="1"/>
          <p:nvPr/>
        </p:nvSpPr>
        <p:spPr>
          <a:xfrm>
            <a:off x="9952688" y="4098426"/>
            <a:ext cx="101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In-Order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A98B5-F4BA-4A7B-299D-F2C4FD396993}"/>
              </a:ext>
            </a:extLst>
          </p:cNvPr>
          <p:cNvSpPr txBox="1"/>
          <p:nvPr/>
        </p:nvSpPr>
        <p:spPr>
          <a:xfrm>
            <a:off x="6640809" y="4140926"/>
            <a:ext cx="216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Out-of-Order (OOO)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596E00B-EE69-C13F-6E6E-D14026AEF5AD}"/>
              </a:ext>
            </a:extLst>
          </p:cNvPr>
          <p:cNvSpPr/>
          <p:nvPr/>
        </p:nvSpPr>
        <p:spPr>
          <a:xfrm>
            <a:off x="9811415" y="1339807"/>
            <a:ext cx="1184994" cy="2834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C01810-EB06-B7A5-46F0-E47708C4F11E}"/>
              </a:ext>
            </a:extLst>
          </p:cNvPr>
          <p:cNvSpPr txBox="1"/>
          <p:nvPr/>
        </p:nvSpPr>
        <p:spPr>
          <a:xfrm>
            <a:off x="5899096" y="3414814"/>
            <a:ext cx="80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A22CEA-C520-C4AD-7C66-5B717B113C6F}"/>
              </a:ext>
            </a:extLst>
          </p:cNvPr>
          <p:cNvSpPr txBox="1"/>
          <p:nvPr/>
        </p:nvSpPr>
        <p:spPr>
          <a:xfrm>
            <a:off x="7815418" y="342855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loads</a:t>
            </a:r>
          </a:p>
        </p:txBody>
      </p:sp>
      <p:sp>
        <p:nvSpPr>
          <p:cNvPr id="38" name="Footer Placeholder 37">
            <a:extLst>
              <a:ext uri="{FF2B5EF4-FFF2-40B4-BE49-F238E27FC236}">
                <a16:creationId xmlns:a16="http://schemas.microsoft.com/office/drawing/2014/main" id="{33F3E4CB-553B-88EC-3D5E-A6955F16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" name="Date Placeholder 3">
            <a:extLst>
              <a:ext uri="{FF2B5EF4-FFF2-40B4-BE49-F238E27FC236}">
                <a16:creationId xmlns:a16="http://schemas.microsoft.com/office/drawing/2014/main" id="{8FB5EF7D-03B7-21E5-1032-C45FDBC60B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lang="en-US" sz="1200" smtClean="0">
                <a:solidFill>
                  <a:schemeClr val="dk1"/>
                </a:solidFill>
                <a:latin typeface="+mj-lt"/>
                <a:cs typeface="Calibri"/>
              </a:defRPr>
            </a:lvl1pPr>
          </a:lstStyle>
          <a:p>
            <a:pPr>
              <a:buSzPct val="25000"/>
            </a:pPr>
            <a:r>
              <a:rPr lang="en-US" dirty="0"/>
              <a:t>Tamara </a:t>
            </a:r>
            <a:r>
              <a:rPr lang="en-US" dirty="0" err="1"/>
              <a:t>Silbergleit</a:t>
            </a:r>
            <a:r>
              <a:rPr lang="en-US" dirty="0"/>
              <a:t> Lehman </a:t>
            </a:r>
            <a:r>
              <a:rPr lang="en-US" dirty="0" err="1"/>
              <a:t>tamara.lehman@colorado.edu</a:t>
            </a:r>
            <a:endParaRPr lang="en-US" dirty="0"/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E4E667F9-5068-8496-7BEF-07164A3E3ED7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Latin America gem5 Bootcamp</a:t>
            </a:r>
          </a:p>
        </p:txBody>
      </p:sp>
    </p:spTree>
    <p:extLst>
      <p:ext uri="{BB962C8B-B14F-4D97-AF65-F5344CB8AC3E}">
        <p14:creationId xmlns:p14="http://schemas.microsoft.com/office/powerpoint/2010/main" val="3200748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81219-6F4F-8D2A-BF13-CD8AB86FD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A42DAC16-7BCD-550B-14AD-3F9DB195F007}"/>
              </a:ext>
            </a:extLst>
          </p:cNvPr>
          <p:cNvSpPr/>
          <p:nvPr/>
        </p:nvSpPr>
        <p:spPr>
          <a:xfrm>
            <a:off x="2157047" y="1383734"/>
            <a:ext cx="2989385" cy="2754512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4633F77-478B-ABFE-37B1-2C48957583B5}"/>
              </a:ext>
            </a:extLst>
          </p:cNvPr>
          <p:cNvSpPr/>
          <p:nvPr/>
        </p:nvSpPr>
        <p:spPr>
          <a:xfrm>
            <a:off x="9881828" y="1349894"/>
            <a:ext cx="1078201" cy="2754512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8FADB12-34C8-AA79-00F4-679D53FBF6F9}"/>
              </a:ext>
            </a:extLst>
          </p:cNvPr>
          <p:cNvSpPr/>
          <p:nvPr/>
        </p:nvSpPr>
        <p:spPr>
          <a:xfrm>
            <a:off x="5146431" y="1340149"/>
            <a:ext cx="4823031" cy="2827693"/>
          </a:xfrm>
          <a:prstGeom prst="rect">
            <a:avLst/>
          </a:prstGeom>
          <a:solidFill>
            <a:schemeClr val="accent2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3C8E50-5624-38FD-DA3E-B52652EE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Order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F9023-4E9C-3560-B07C-65DE54DB81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 vert="horz" lIns="91440" tIns="45720" rIns="91440" bIns="45720" rtlCol="0" anchor="ctr"/>
          <a:lstStyle/>
          <a:p>
            <a:pPr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+mj-lt"/>
                <a:cs typeface="Calibri"/>
                <a:sym typeface="Calibri"/>
              </a:rPr>
              <a:pPr>
                <a:buSzPct val="25000"/>
              </a:pPr>
              <a:t>17</a:t>
            </a:fld>
            <a:endParaRPr lang="en-US">
              <a:solidFill>
                <a:schemeClr val="dk1"/>
              </a:solidFill>
              <a:latin typeface="+mj-lt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E9DFE-2C12-3C6D-6AD3-7DA6EEB6CAE3}"/>
              </a:ext>
            </a:extLst>
          </p:cNvPr>
          <p:cNvSpPr/>
          <p:nvPr/>
        </p:nvSpPr>
        <p:spPr>
          <a:xfrm>
            <a:off x="3153503" y="2368063"/>
            <a:ext cx="468923" cy="902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FFA1D87-2631-349F-F624-279F39D3BE11}"/>
              </a:ext>
            </a:extLst>
          </p:cNvPr>
          <p:cNvSpPr/>
          <p:nvPr/>
        </p:nvSpPr>
        <p:spPr>
          <a:xfrm>
            <a:off x="9229051" y="4174447"/>
            <a:ext cx="1257696" cy="1412325"/>
          </a:xfrm>
          <a:prstGeom prst="rect">
            <a:avLst/>
          </a:prstGeom>
          <a:solidFill>
            <a:schemeClr val="bg2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F9063BF6-542C-B260-7365-402CC3D826B6}"/>
              </a:ext>
            </a:extLst>
          </p:cNvPr>
          <p:cNvSpPr/>
          <p:nvPr/>
        </p:nvSpPr>
        <p:spPr>
          <a:xfrm rot="5400000">
            <a:off x="3223841" y="3024554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F254D5-CAA9-DE58-21E3-AB2A3FA93335}"/>
              </a:ext>
            </a:extLst>
          </p:cNvPr>
          <p:cNvSpPr/>
          <p:nvPr/>
        </p:nvSpPr>
        <p:spPr>
          <a:xfrm>
            <a:off x="4583719" y="2368063"/>
            <a:ext cx="468923" cy="902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F/D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6AE3D281-C8B5-4596-3701-F198FED50DF8}"/>
              </a:ext>
            </a:extLst>
          </p:cNvPr>
          <p:cNvSpPr/>
          <p:nvPr/>
        </p:nvSpPr>
        <p:spPr>
          <a:xfrm rot="5400000">
            <a:off x="4654057" y="3024554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2519B3-2276-3805-1B05-B208A4ABDB47}"/>
              </a:ext>
            </a:extLst>
          </p:cNvPr>
          <p:cNvSpPr/>
          <p:nvPr/>
        </p:nvSpPr>
        <p:spPr>
          <a:xfrm>
            <a:off x="3856887" y="2379786"/>
            <a:ext cx="468923" cy="9026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Instr</a:t>
            </a:r>
            <a:r>
              <a:rPr lang="en-US" sz="1000" dirty="0">
                <a:solidFill>
                  <a:schemeClr val="tx1"/>
                </a:solidFill>
              </a:rPr>
              <a:t> Mem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F2E44236-8B7C-A83E-635E-89FB17A6C8B6}"/>
              </a:ext>
            </a:extLst>
          </p:cNvPr>
          <p:cNvSpPr/>
          <p:nvPr/>
        </p:nvSpPr>
        <p:spPr>
          <a:xfrm rot="5400000">
            <a:off x="3927225" y="3024554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3C21DC-E615-2277-20E7-FEF8F073B282}"/>
              </a:ext>
            </a:extLst>
          </p:cNvPr>
          <p:cNvSpPr/>
          <p:nvPr/>
        </p:nvSpPr>
        <p:spPr>
          <a:xfrm>
            <a:off x="5673975" y="2385650"/>
            <a:ext cx="609601" cy="902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D/X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BFDADA7A-1D6D-C5DF-EA5F-1D6C9A2D5D81}"/>
              </a:ext>
            </a:extLst>
          </p:cNvPr>
          <p:cNvSpPr/>
          <p:nvPr/>
        </p:nvSpPr>
        <p:spPr>
          <a:xfrm rot="5400000">
            <a:off x="5744313" y="3042141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426412-3E00-39B0-D74F-6713759BE921}"/>
              </a:ext>
            </a:extLst>
          </p:cNvPr>
          <p:cNvSpPr/>
          <p:nvPr/>
        </p:nvSpPr>
        <p:spPr>
          <a:xfrm>
            <a:off x="7491055" y="2385650"/>
            <a:ext cx="609601" cy="902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X/C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F21A2112-E0B0-B44C-FB24-01FB2C57F552}"/>
              </a:ext>
            </a:extLst>
          </p:cNvPr>
          <p:cNvSpPr/>
          <p:nvPr/>
        </p:nvSpPr>
        <p:spPr>
          <a:xfrm rot="5400000">
            <a:off x="7561393" y="3042141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E841AD-7225-6AAA-3E36-0AE2BA49333A}"/>
              </a:ext>
            </a:extLst>
          </p:cNvPr>
          <p:cNvCxnSpPr>
            <a:cxnSpLocks/>
          </p:cNvCxnSpPr>
          <p:nvPr/>
        </p:nvCxnSpPr>
        <p:spPr>
          <a:xfrm>
            <a:off x="6635270" y="2684587"/>
            <a:ext cx="0" cy="113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365298-C51A-29A5-FE68-2DDFFDB6699A}"/>
              </a:ext>
            </a:extLst>
          </p:cNvPr>
          <p:cNvCxnSpPr>
            <a:cxnSpLocks/>
          </p:cNvCxnSpPr>
          <p:nvPr/>
        </p:nvCxnSpPr>
        <p:spPr>
          <a:xfrm>
            <a:off x="6635270" y="2880269"/>
            <a:ext cx="0" cy="113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34B358-EFB9-15C1-F434-A233EA7F4F3F}"/>
              </a:ext>
            </a:extLst>
          </p:cNvPr>
          <p:cNvCxnSpPr>
            <a:cxnSpLocks/>
          </p:cNvCxnSpPr>
          <p:nvPr/>
        </p:nvCxnSpPr>
        <p:spPr>
          <a:xfrm>
            <a:off x="6635271" y="2798373"/>
            <a:ext cx="78349" cy="25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96FC9CE-B6E4-FB1B-3508-5F5A7766250C}"/>
              </a:ext>
            </a:extLst>
          </p:cNvPr>
          <p:cNvCxnSpPr>
            <a:cxnSpLocks/>
          </p:cNvCxnSpPr>
          <p:nvPr/>
        </p:nvCxnSpPr>
        <p:spPr>
          <a:xfrm flipV="1">
            <a:off x="6635271" y="2831688"/>
            <a:ext cx="78349" cy="56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D50276-41D5-E42D-BA93-7B4FCF9BCD18}"/>
              </a:ext>
            </a:extLst>
          </p:cNvPr>
          <p:cNvCxnSpPr>
            <a:cxnSpLocks/>
          </p:cNvCxnSpPr>
          <p:nvPr/>
        </p:nvCxnSpPr>
        <p:spPr>
          <a:xfrm>
            <a:off x="6635271" y="2684587"/>
            <a:ext cx="322291" cy="68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95FF60-AC0A-232D-0296-04E5AB92423E}"/>
              </a:ext>
            </a:extLst>
          </p:cNvPr>
          <p:cNvCxnSpPr>
            <a:cxnSpLocks/>
          </p:cNvCxnSpPr>
          <p:nvPr/>
        </p:nvCxnSpPr>
        <p:spPr>
          <a:xfrm>
            <a:off x="6951793" y="2747574"/>
            <a:ext cx="0" cy="155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138E918-03AE-A1AF-C695-721C554CC9E3}"/>
              </a:ext>
            </a:extLst>
          </p:cNvPr>
          <p:cNvCxnSpPr>
            <a:cxnSpLocks/>
          </p:cNvCxnSpPr>
          <p:nvPr/>
        </p:nvCxnSpPr>
        <p:spPr>
          <a:xfrm flipH="1">
            <a:off x="6635271" y="2898163"/>
            <a:ext cx="322291" cy="95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796F8BB-CF21-8A09-23E6-7083830F88E5}"/>
              </a:ext>
            </a:extLst>
          </p:cNvPr>
          <p:cNvSpPr/>
          <p:nvPr/>
        </p:nvSpPr>
        <p:spPr>
          <a:xfrm>
            <a:off x="6271851" y="1755168"/>
            <a:ext cx="1699847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 File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47754CED-16CD-0007-7882-1ECAC6EABD46}"/>
              </a:ext>
            </a:extLst>
          </p:cNvPr>
          <p:cNvCxnSpPr>
            <a:cxnSpLocks/>
            <a:stCxn id="7" idx="0"/>
            <a:endCxn id="46" idx="1"/>
          </p:cNvCxnSpPr>
          <p:nvPr/>
        </p:nvCxnSpPr>
        <p:spPr>
          <a:xfrm rot="5400000" flipH="1" flipV="1">
            <a:off x="4619984" y="1734331"/>
            <a:ext cx="831928" cy="43553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41D3A0A6-16F3-12C1-E5C9-1B218D2DF39D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62343" y="1802060"/>
            <a:ext cx="597876" cy="1204912"/>
          </a:xfrm>
          <a:prstGeom prst="bentConnector3">
            <a:avLst>
              <a:gd name="adj1" fmla="val 16176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8B14F08-1B2E-3E27-E142-12E46BDB6684}"/>
              </a:ext>
            </a:extLst>
          </p:cNvPr>
          <p:cNvCxnSpPr>
            <a:cxnSpLocks/>
            <a:stCxn id="22" idx="1"/>
            <a:endCxn id="11" idx="1"/>
          </p:cNvCxnSpPr>
          <p:nvPr/>
        </p:nvCxnSpPr>
        <p:spPr>
          <a:xfrm rot="10800000" flipV="1">
            <a:off x="5673974" y="1907568"/>
            <a:ext cx="597876" cy="929420"/>
          </a:xfrm>
          <a:prstGeom prst="bentConnector3">
            <a:avLst>
              <a:gd name="adj1" fmla="val 138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9">
            <a:extLst>
              <a:ext uri="{FF2B5EF4-FFF2-40B4-BE49-F238E27FC236}">
                <a16:creationId xmlns:a16="http://schemas.microsoft.com/office/drawing/2014/main" id="{1B7884A6-D3EF-402E-77D7-93660EB1644B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325810" y="2819402"/>
            <a:ext cx="257909" cy="117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59">
            <a:extLst>
              <a:ext uri="{FF2B5EF4-FFF2-40B4-BE49-F238E27FC236}">
                <a16:creationId xmlns:a16="http://schemas.microsoft.com/office/drawing/2014/main" id="{9FF61DB9-30EA-F36A-5EE2-5D4E87AB1874}"/>
              </a:ext>
            </a:extLst>
          </p:cNvPr>
          <p:cNvCxnSpPr>
            <a:cxnSpLocks/>
          </p:cNvCxnSpPr>
          <p:nvPr/>
        </p:nvCxnSpPr>
        <p:spPr>
          <a:xfrm flipV="1">
            <a:off x="3598983" y="2831125"/>
            <a:ext cx="257909" cy="117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rapezoid 27">
            <a:extLst>
              <a:ext uri="{FF2B5EF4-FFF2-40B4-BE49-F238E27FC236}">
                <a16:creationId xmlns:a16="http://schemas.microsoft.com/office/drawing/2014/main" id="{10F7BC9B-B23A-F81F-DD4B-CAC25341A752}"/>
              </a:ext>
            </a:extLst>
          </p:cNvPr>
          <p:cNvSpPr/>
          <p:nvPr/>
        </p:nvSpPr>
        <p:spPr>
          <a:xfrm rot="5563667">
            <a:off x="2579090" y="2711409"/>
            <a:ext cx="384511" cy="215982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Elbow Connector 59">
            <a:extLst>
              <a:ext uri="{FF2B5EF4-FFF2-40B4-BE49-F238E27FC236}">
                <a16:creationId xmlns:a16="http://schemas.microsoft.com/office/drawing/2014/main" id="{51F432CF-E662-B5B5-41D4-BF766DB84FF4}"/>
              </a:ext>
            </a:extLst>
          </p:cNvPr>
          <p:cNvCxnSpPr>
            <a:cxnSpLocks/>
          </p:cNvCxnSpPr>
          <p:nvPr/>
        </p:nvCxnSpPr>
        <p:spPr>
          <a:xfrm flipV="1">
            <a:off x="2895593" y="2819401"/>
            <a:ext cx="257909" cy="117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59">
            <a:extLst>
              <a:ext uri="{FF2B5EF4-FFF2-40B4-BE49-F238E27FC236}">
                <a16:creationId xmlns:a16="http://schemas.microsoft.com/office/drawing/2014/main" id="{9D5951AF-59A3-D22A-C96C-72D8D663B37A}"/>
              </a:ext>
            </a:extLst>
          </p:cNvPr>
          <p:cNvCxnSpPr>
            <a:cxnSpLocks/>
            <a:stCxn id="5" idx="3"/>
            <a:endCxn id="31" idx="2"/>
          </p:cNvCxnSpPr>
          <p:nvPr/>
        </p:nvCxnSpPr>
        <p:spPr>
          <a:xfrm flipV="1">
            <a:off x="3622426" y="1973691"/>
            <a:ext cx="401395" cy="845710"/>
          </a:xfrm>
          <a:prstGeom prst="bentConnector3">
            <a:avLst>
              <a:gd name="adj1" fmla="val 266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apezoid 30">
            <a:extLst>
              <a:ext uri="{FF2B5EF4-FFF2-40B4-BE49-F238E27FC236}">
                <a16:creationId xmlns:a16="http://schemas.microsoft.com/office/drawing/2014/main" id="{587098AE-FD36-DDF1-33CF-F5490283E8BB}"/>
              </a:ext>
            </a:extLst>
          </p:cNvPr>
          <p:cNvSpPr/>
          <p:nvPr/>
        </p:nvSpPr>
        <p:spPr>
          <a:xfrm rot="5400000">
            <a:off x="3968060" y="1809568"/>
            <a:ext cx="439766" cy="328247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0CA31D-5E84-3458-31FA-D9426F5740EA}"/>
              </a:ext>
            </a:extLst>
          </p:cNvPr>
          <p:cNvSpPr/>
          <p:nvPr/>
        </p:nvSpPr>
        <p:spPr>
          <a:xfrm>
            <a:off x="4019295" y="1872739"/>
            <a:ext cx="3449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+4</a:t>
            </a:r>
          </a:p>
        </p:txBody>
      </p:sp>
      <p:cxnSp>
        <p:nvCxnSpPr>
          <p:cNvPr id="33" name="Elbow Connector 59">
            <a:extLst>
              <a:ext uri="{FF2B5EF4-FFF2-40B4-BE49-F238E27FC236}">
                <a16:creationId xmlns:a16="http://schemas.microsoft.com/office/drawing/2014/main" id="{AC7E56AC-9703-80F5-6A00-2FC6E596A8A2}"/>
              </a:ext>
            </a:extLst>
          </p:cNvPr>
          <p:cNvCxnSpPr>
            <a:cxnSpLocks/>
            <a:stCxn id="32" idx="3"/>
            <a:endCxn id="28" idx="2"/>
          </p:cNvCxnSpPr>
          <p:nvPr/>
        </p:nvCxnSpPr>
        <p:spPr>
          <a:xfrm flipH="1">
            <a:off x="2663477" y="2003545"/>
            <a:ext cx="1700785" cy="810717"/>
          </a:xfrm>
          <a:prstGeom prst="bentConnector5">
            <a:avLst>
              <a:gd name="adj1" fmla="val -13441"/>
              <a:gd name="adj2" fmla="val -45159"/>
              <a:gd name="adj3" fmla="val 11344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79">
            <a:extLst>
              <a:ext uri="{FF2B5EF4-FFF2-40B4-BE49-F238E27FC236}">
                <a16:creationId xmlns:a16="http://schemas.microsoft.com/office/drawing/2014/main" id="{2CD06B04-7290-F3BE-5778-6E9B0622D1A5}"/>
              </a:ext>
            </a:extLst>
          </p:cNvPr>
          <p:cNvCxnSpPr>
            <a:cxnSpLocks/>
          </p:cNvCxnSpPr>
          <p:nvPr/>
        </p:nvCxnSpPr>
        <p:spPr>
          <a:xfrm>
            <a:off x="6318278" y="2718976"/>
            <a:ext cx="326931" cy="163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79">
            <a:extLst>
              <a:ext uri="{FF2B5EF4-FFF2-40B4-BE49-F238E27FC236}">
                <a16:creationId xmlns:a16="http://schemas.microsoft.com/office/drawing/2014/main" id="{65C66055-250F-FA24-2B7C-D22869EC3F60}"/>
              </a:ext>
            </a:extLst>
          </p:cNvPr>
          <p:cNvCxnSpPr>
            <a:cxnSpLocks/>
          </p:cNvCxnSpPr>
          <p:nvPr/>
        </p:nvCxnSpPr>
        <p:spPr>
          <a:xfrm>
            <a:off x="6318278" y="2929760"/>
            <a:ext cx="326931" cy="163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5FC59E0-718F-BF0D-888D-6EB3EED8EC55}"/>
              </a:ext>
            </a:extLst>
          </p:cNvPr>
          <p:cNvCxnSpPr>
            <a:cxnSpLocks/>
            <a:endCxn id="13" idx="0"/>
          </p:cNvCxnSpPr>
          <p:nvPr/>
        </p:nvCxnSpPr>
        <p:spPr>
          <a:xfrm flipV="1">
            <a:off x="6307023" y="2385649"/>
            <a:ext cx="1488832" cy="333052"/>
          </a:xfrm>
          <a:prstGeom prst="bentConnector4">
            <a:avLst>
              <a:gd name="adj1" fmla="val 8268"/>
              <a:gd name="adj2" fmla="val 16863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79">
            <a:extLst>
              <a:ext uri="{FF2B5EF4-FFF2-40B4-BE49-F238E27FC236}">
                <a16:creationId xmlns:a16="http://schemas.microsoft.com/office/drawing/2014/main" id="{848D469D-B210-16DC-E33B-3EE1EC22ED7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946678" y="2815340"/>
            <a:ext cx="544377" cy="216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79">
            <a:extLst>
              <a:ext uri="{FF2B5EF4-FFF2-40B4-BE49-F238E27FC236}">
                <a16:creationId xmlns:a16="http://schemas.microsoft.com/office/drawing/2014/main" id="{9DC08FE2-2DCD-85CA-D8BA-286404D5C4EA}"/>
              </a:ext>
            </a:extLst>
          </p:cNvPr>
          <p:cNvCxnSpPr>
            <a:cxnSpLocks/>
            <a:stCxn id="46" idx="3"/>
            <a:endCxn id="22" idx="3"/>
          </p:cNvCxnSpPr>
          <p:nvPr/>
        </p:nvCxnSpPr>
        <p:spPr>
          <a:xfrm flipH="1">
            <a:off x="7971698" y="1536134"/>
            <a:ext cx="1610999" cy="371434"/>
          </a:xfrm>
          <a:prstGeom prst="bentConnector3">
            <a:avLst>
              <a:gd name="adj1" fmla="val -1419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4DB3F21-8D78-D67F-B1A5-D3840DFC2C40}"/>
              </a:ext>
            </a:extLst>
          </p:cNvPr>
          <p:cNvSpPr/>
          <p:nvPr/>
        </p:nvSpPr>
        <p:spPr>
          <a:xfrm>
            <a:off x="5253718" y="1383734"/>
            <a:ext cx="4328979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Reorder Buffer (ROB)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916ECE0D-01D5-13E4-528B-B61B5786C1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67864" y="2812650"/>
            <a:ext cx="4328979" cy="170370"/>
          </a:xfrm>
          <a:prstGeom prst="bentConnector4">
            <a:avLst>
              <a:gd name="adj1" fmla="val 27"/>
              <a:gd name="adj2" fmla="val 36581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3DFDF7A5-CD90-2BFC-8A00-8646901C4113}"/>
              </a:ext>
            </a:extLst>
          </p:cNvPr>
          <p:cNvCxnSpPr>
            <a:cxnSpLocks/>
            <a:stCxn id="46" idx="1"/>
            <a:endCxn id="12" idx="3"/>
          </p:cNvCxnSpPr>
          <p:nvPr/>
        </p:nvCxnSpPr>
        <p:spPr>
          <a:xfrm rot="10800000" flipH="1" flipV="1">
            <a:off x="5253717" y="1536134"/>
            <a:ext cx="420257" cy="1623239"/>
          </a:xfrm>
          <a:prstGeom prst="bentConnector3">
            <a:avLst>
              <a:gd name="adj1" fmla="val -2928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9">
            <a:extLst>
              <a:ext uri="{FF2B5EF4-FFF2-40B4-BE49-F238E27FC236}">
                <a16:creationId xmlns:a16="http://schemas.microsoft.com/office/drawing/2014/main" id="{CEF2FF25-7505-6073-203C-AE9D7DDAB304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100655" y="1688536"/>
            <a:ext cx="753258" cy="114845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Placeholder 124">
            <a:extLst>
              <a:ext uri="{FF2B5EF4-FFF2-40B4-BE49-F238E27FC236}">
                <a16:creationId xmlns:a16="http://schemas.microsoft.com/office/drawing/2014/main" id="{0177F86B-5FAC-FCB7-DF0F-1D83DB948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709288"/>
            <a:ext cx="9689136" cy="1911846"/>
          </a:xfrm>
        </p:spPr>
        <p:txBody>
          <a:bodyPr>
            <a:normAutofit/>
          </a:bodyPr>
          <a:lstStyle/>
          <a:p>
            <a:pPr marL="546100" indent="-342900"/>
            <a:r>
              <a:rPr lang="en-US" sz="2400" dirty="0"/>
              <a:t>Decode split into two: decode and rename</a:t>
            </a:r>
          </a:p>
          <a:p>
            <a:pPr marL="546100" indent="-342900"/>
            <a:r>
              <a:rPr lang="en-US" sz="2400" dirty="0"/>
              <a:t>Writeback split into two: writeback and commit</a:t>
            </a:r>
          </a:p>
          <a:p>
            <a:pPr marL="546100" indent="-342900"/>
            <a:r>
              <a:rPr lang="en-US" sz="2400" dirty="0"/>
              <a:t>ROB writes to register file in order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97BD6A9-A11D-E9F2-5982-CC0105758448}"/>
              </a:ext>
            </a:extLst>
          </p:cNvPr>
          <p:cNvSpPr/>
          <p:nvPr/>
        </p:nvSpPr>
        <p:spPr>
          <a:xfrm>
            <a:off x="5290098" y="3706901"/>
            <a:ext cx="4328979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Memory Ordering Buffer (MOB)</a:t>
            </a:r>
          </a:p>
        </p:txBody>
      </p:sp>
      <p:cxnSp>
        <p:nvCxnSpPr>
          <p:cNvPr id="100" name="Elbow Connector 79">
            <a:extLst>
              <a:ext uri="{FF2B5EF4-FFF2-40B4-BE49-F238E27FC236}">
                <a16:creationId xmlns:a16="http://schemas.microsoft.com/office/drawing/2014/main" id="{D8F698DE-3A5C-912C-FCA2-D330E9FF08A3}"/>
              </a:ext>
            </a:extLst>
          </p:cNvPr>
          <p:cNvCxnSpPr>
            <a:cxnSpLocks/>
          </p:cNvCxnSpPr>
          <p:nvPr/>
        </p:nvCxnSpPr>
        <p:spPr>
          <a:xfrm flipH="1">
            <a:off x="6852857" y="2943794"/>
            <a:ext cx="5149" cy="76829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39727BA-0D37-A7A9-53B7-EDF10AED59E6}"/>
              </a:ext>
            </a:extLst>
          </p:cNvPr>
          <p:cNvSpPr/>
          <p:nvPr/>
        </p:nvSpPr>
        <p:spPr>
          <a:xfrm>
            <a:off x="9023806" y="3159372"/>
            <a:ext cx="427987" cy="487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D$</a:t>
            </a:r>
          </a:p>
        </p:txBody>
      </p:sp>
      <p:cxnSp>
        <p:nvCxnSpPr>
          <p:cNvPr id="104" name="Elbow Connector 79">
            <a:extLst>
              <a:ext uri="{FF2B5EF4-FFF2-40B4-BE49-F238E27FC236}">
                <a16:creationId xmlns:a16="http://schemas.microsoft.com/office/drawing/2014/main" id="{AA958E10-E042-8F3F-2C12-7FE6D44CEBB7}"/>
              </a:ext>
            </a:extLst>
          </p:cNvPr>
          <p:cNvCxnSpPr>
            <a:cxnSpLocks/>
            <a:stCxn id="94" idx="3"/>
            <a:endCxn id="103" idx="3"/>
          </p:cNvCxnSpPr>
          <p:nvPr/>
        </p:nvCxnSpPr>
        <p:spPr>
          <a:xfrm flipH="1" flipV="1">
            <a:off x="9451792" y="3403155"/>
            <a:ext cx="167284" cy="456147"/>
          </a:xfrm>
          <a:prstGeom prst="bentConnector3">
            <a:avLst>
              <a:gd name="adj1" fmla="val -805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79">
            <a:extLst>
              <a:ext uri="{FF2B5EF4-FFF2-40B4-BE49-F238E27FC236}">
                <a16:creationId xmlns:a16="http://schemas.microsoft.com/office/drawing/2014/main" id="{6E56E02A-9D8C-3566-A6ED-883676DF8C9F}"/>
              </a:ext>
            </a:extLst>
          </p:cNvPr>
          <p:cNvCxnSpPr>
            <a:cxnSpLocks/>
          </p:cNvCxnSpPr>
          <p:nvPr/>
        </p:nvCxnSpPr>
        <p:spPr>
          <a:xfrm flipH="1" flipV="1">
            <a:off x="6852858" y="3526393"/>
            <a:ext cx="2148227" cy="41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79">
            <a:extLst>
              <a:ext uri="{FF2B5EF4-FFF2-40B4-BE49-F238E27FC236}">
                <a16:creationId xmlns:a16="http://schemas.microsoft.com/office/drawing/2014/main" id="{8B6B83C7-262C-7993-0CA7-F4EF476B180F}"/>
              </a:ext>
            </a:extLst>
          </p:cNvPr>
          <p:cNvCxnSpPr>
            <a:cxnSpLocks/>
          </p:cNvCxnSpPr>
          <p:nvPr/>
        </p:nvCxnSpPr>
        <p:spPr>
          <a:xfrm>
            <a:off x="6667430" y="2990363"/>
            <a:ext cx="9421" cy="73198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3C5E13F4-C8E0-4A52-3C27-D5B6803D15EE}"/>
              </a:ext>
            </a:extLst>
          </p:cNvPr>
          <p:cNvCxnSpPr>
            <a:cxnSpLocks/>
            <a:endCxn id="94" idx="1"/>
          </p:cNvCxnSpPr>
          <p:nvPr/>
        </p:nvCxnSpPr>
        <p:spPr>
          <a:xfrm rot="16200000" flipH="1">
            <a:off x="4759860" y="3329063"/>
            <a:ext cx="576837" cy="4836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BC70BD30-CCEC-85BC-F24A-8B00EF6208FD}"/>
              </a:ext>
            </a:extLst>
          </p:cNvPr>
          <p:cNvSpPr txBox="1"/>
          <p:nvPr/>
        </p:nvSpPr>
        <p:spPr>
          <a:xfrm>
            <a:off x="9370176" y="3151657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stores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90E7B99-961E-44D8-74B6-C3BD7C929305}"/>
              </a:ext>
            </a:extLst>
          </p:cNvPr>
          <p:cNvSpPr txBox="1"/>
          <p:nvPr/>
        </p:nvSpPr>
        <p:spPr>
          <a:xfrm>
            <a:off x="5899096" y="3414814"/>
            <a:ext cx="80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58CD5FC-40D7-0FF7-76E4-624557E389C2}"/>
              </a:ext>
            </a:extLst>
          </p:cNvPr>
          <p:cNvSpPr/>
          <p:nvPr/>
        </p:nvSpPr>
        <p:spPr>
          <a:xfrm>
            <a:off x="9917735" y="1994060"/>
            <a:ext cx="907511" cy="902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8FA8FFE3-2A56-5CCF-8205-B4FE8ACFF0B5}"/>
              </a:ext>
            </a:extLst>
          </p:cNvPr>
          <p:cNvSpPr/>
          <p:nvPr/>
        </p:nvSpPr>
        <p:spPr>
          <a:xfrm rot="5400000">
            <a:off x="9992940" y="2668336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lbow Connector 79">
            <a:extLst>
              <a:ext uri="{FF2B5EF4-FFF2-40B4-BE49-F238E27FC236}">
                <a16:creationId xmlns:a16="http://schemas.microsoft.com/office/drawing/2014/main" id="{698B73EB-1C2D-C8E8-A939-94423D512960}"/>
              </a:ext>
            </a:extLst>
          </p:cNvPr>
          <p:cNvCxnSpPr>
            <a:cxnSpLocks/>
          </p:cNvCxnSpPr>
          <p:nvPr/>
        </p:nvCxnSpPr>
        <p:spPr>
          <a:xfrm>
            <a:off x="9582697" y="1536134"/>
            <a:ext cx="639839" cy="45792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0C63670-754E-5C58-10D6-40C3F276CFE3}"/>
              </a:ext>
            </a:extLst>
          </p:cNvPr>
          <p:cNvSpPr txBox="1"/>
          <p:nvPr/>
        </p:nvSpPr>
        <p:spPr>
          <a:xfrm>
            <a:off x="3065526" y="4071507"/>
            <a:ext cx="101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In-Order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D5665E-B2AE-40C7-2DD7-5F2453189FAB}"/>
              </a:ext>
            </a:extLst>
          </p:cNvPr>
          <p:cNvSpPr txBox="1"/>
          <p:nvPr/>
        </p:nvSpPr>
        <p:spPr>
          <a:xfrm>
            <a:off x="9952688" y="4098426"/>
            <a:ext cx="101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In-Order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7AC519-542A-6FB4-F04C-01E7F2840ED0}"/>
              </a:ext>
            </a:extLst>
          </p:cNvPr>
          <p:cNvSpPr txBox="1"/>
          <p:nvPr/>
        </p:nvSpPr>
        <p:spPr>
          <a:xfrm>
            <a:off x="6640809" y="4140926"/>
            <a:ext cx="216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Out-of-Order (OOO)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32A549-1AE1-7EAB-9127-2D626A51DED1}"/>
              </a:ext>
            </a:extLst>
          </p:cNvPr>
          <p:cNvSpPr/>
          <p:nvPr/>
        </p:nvSpPr>
        <p:spPr>
          <a:xfrm>
            <a:off x="7845487" y="1722684"/>
            <a:ext cx="209247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94CEC2-6A0F-4050-0C29-29C364BAA664}"/>
              </a:ext>
            </a:extLst>
          </p:cNvPr>
          <p:cNvSpPr txBox="1"/>
          <p:nvPr/>
        </p:nvSpPr>
        <p:spPr>
          <a:xfrm>
            <a:off x="7815418" y="342855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loads</a:t>
            </a:r>
          </a:p>
        </p:txBody>
      </p:sp>
      <p:sp>
        <p:nvSpPr>
          <p:cNvPr id="38" name="Footer Placeholder 37">
            <a:extLst>
              <a:ext uri="{FF2B5EF4-FFF2-40B4-BE49-F238E27FC236}">
                <a16:creationId xmlns:a16="http://schemas.microsoft.com/office/drawing/2014/main" id="{3B98BA5F-D097-039A-C9FF-8996CF9F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B4A292A3-7E68-9BE0-0656-CA70FC95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lang="en-US" sz="1200" smtClean="0">
                <a:solidFill>
                  <a:schemeClr val="dk1"/>
                </a:solidFill>
                <a:latin typeface="+mj-lt"/>
                <a:cs typeface="Calibri"/>
              </a:defRPr>
            </a:lvl1pPr>
          </a:lstStyle>
          <a:p>
            <a:pPr>
              <a:buSzPct val="25000"/>
            </a:pPr>
            <a:r>
              <a:rPr lang="en-US" dirty="0"/>
              <a:t>Tamara </a:t>
            </a:r>
            <a:r>
              <a:rPr lang="en-US" dirty="0" err="1"/>
              <a:t>Silbergleit</a:t>
            </a:r>
            <a:r>
              <a:rPr lang="en-US" dirty="0"/>
              <a:t> Lehman </a:t>
            </a:r>
            <a:r>
              <a:rPr lang="en-US" dirty="0" err="1"/>
              <a:t>tamara.lehman@colorado.edu</a:t>
            </a:r>
            <a:endParaRPr lang="en-US" dirty="0"/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DD63E935-7052-275A-983D-B013C8F261A2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Latin America gem5 Bootcamp</a:t>
            </a:r>
          </a:p>
        </p:txBody>
      </p:sp>
    </p:spTree>
    <p:extLst>
      <p:ext uri="{BB962C8B-B14F-4D97-AF65-F5344CB8AC3E}">
        <p14:creationId xmlns:p14="http://schemas.microsoft.com/office/powerpoint/2010/main" val="4043156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7805760-C761-1B53-B245-1B1AD3A33583}"/>
              </a:ext>
            </a:extLst>
          </p:cNvPr>
          <p:cNvSpPr/>
          <p:nvPr/>
        </p:nvSpPr>
        <p:spPr>
          <a:xfrm>
            <a:off x="2157047" y="1383734"/>
            <a:ext cx="2989385" cy="2754512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7B93D91-160E-9945-6B7D-B7D4F3F567EE}"/>
              </a:ext>
            </a:extLst>
          </p:cNvPr>
          <p:cNvSpPr/>
          <p:nvPr/>
        </p:nvSpPr>
        <p:spPr>
          <a:xfrm>
            <a:off x="3856887" y="2379786"/>
            <a:ext cx="468923" cy="9026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Instr</a:t>
            </a:r>
            <a:r>
              <a:rPr lang="en-US" sz="1000" dirty="0">
                <a:solidFill>
                  <a:schemeClr val="tx1"/>
                </a:solidFill>
              </a:rPr>
              <a:t> Mem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76A3DC1-ECFC-5C4E-831E-9BF4850BACD3}"/>
              </a:ext>
            </a:extLst>
          </p:cNvPr>
          <p:cNvSpPr/>
          <p:nvPr/>
        </p:nvSpPr>
        <p:spPr>
          <a:xfrm>
            <a:off x="5146431" y="1340149"/>
            <a:ext cx="4823031" cy="2827693"/>
          </a:xfrm>
          <a:prstGeom prst="rect">
            <a:avLst/>
          </a:prstGeom>
          <a:solidFill>
            <a:schemeClr val="accent2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44B074-02C7-2646-A337-00AD2D51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Ordering Buffer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34B55-135F-2E46-94E1-D6D6368B6C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 vert="horz" lIns="91440" tIns="45720" rIns="91440" bIns="45720" rtlCol="0" anchor="ctr"/>
          <a:lstStyle/>
          <a:p>
            <a:pPr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+mj-lt"/>
                <a:cs typeface="Calibri"/>
                <a:sym typeface="Calibri"/>
              </a:rPr>
              <a:pPr>
                <a:buSzPct val="25000"/>
              </a:pPr>
              <a:t>18</a:t>
            </a:fld>
            <a:endParaRPr lang="en-US">
              <a:solidFill>
                <a:schemeClr val="dk1"/>
              </a:solidFill>
              <a:latin typeface="+mj-lt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6032EE-E1D6-9D4A-8BF4-B4C9FD55985F}"/>
              </a:ext>
            </a:extLst>
          </p:cNvPr>
          <p:cNvSpPr/>
          <p:nvPr/>
        </p:nvSpPr>
        <p:spPr>
          <a:xfrm>
            <a:off x="3153503" y="2368063"/>
            <a:ext cx="468923" cy="902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3D2B08DA-0897-F743-AB8D-4D6C17ED7951}"/>
              </a:ext>
            </a:extLst>
          </p:cNvPr>
          <p:cNvSpPr/>
          <p:nvPr/>
        </p:nvSpPr>
        <p:spPr>
          <a:xfrm rot="5400000">
            <a:off x="3223841" y="3024554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14F9DD-B146-B847-8B97-3A815090BF6D}"/>
              </a:ext>
            </a:extLst>
          </p:cNvPr>
          <p:cNvSpPr/>
          <p:nvPr/>
        </p:nvSpPr>
        <p:spPr>
          <a:xfrm>
            <a:off x="4583719" y="2368063"/>
            <a:ext cx="468923" cy="902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F/D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C5E67078-0BB7-DF40-AEA3-E16250F245D7}"/>
              </a:ext>
            </a:extLst>
          </p:cNvPr>
          <p:cNvSpPr/>
          <p:nvPr/>
        </p:nvSpPr>
        <p:spPr>
          <a:xfrm rot="5400000">
            <a:off x="4654057" y="3024554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7D202FE5-261C-9548-8FB0-795D616BF9DB}"/>
              </a:ext>
            </a:extLst>
          </p:cNvPr>
          <p:cNvSpPr/>
          <p:nvPr/>
        </p:nvSpPr>
        <p:spPr>
          <a:xfrm rot="5400000">
            <a:off x="3927225" y="3024554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C7D5EA-770A-2C45-BEEB-6EEA251E59B2}"/>
              </a:ext>
            </a:extLst>
          </p:cNvPr>
          <p:cNvSpPr/>
          <p:nvPr/>
        </p:nvSpPr>
        <p:spPr>
          <a:xfrm>
            <a:off x="5673975" y="2385650"/>
            <a:ext cx="609601" cy="902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D/X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867E0B92-EF73-6941-B356-10074496EF95}"/>
              </a:ext>
            </a:extLst>
          </p:cNvPr>
          <p:cNvSpPr/>
          <p:nvPr/>
        </p:nvSpPr>
        <p:spPr>
          <a:xfrm rot="5400000">
            <a:off x="5744313" y="3042141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6A683-639B-6743-89C0-834A073A171D}"/>
              </a:ext>
            </a:extLst>
          </p:cNvPr>
          <p:cNvSpPr/>
          <p:nvPr/>
        </p:nvSpPr>
        <p:spPr>
          <a:xfrm>
            <a:off x="7491055" y="2385650"/>
            <a:ext cx="609601" cy="902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X/C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520F9440-7BD3-8543-873C-16FE3EB1F4A5}"/>
              </a:ext>
            </a:extLst>
          </p:cNvPr>
          <p:cNvSpPr/>
          <p:nvPr/>
        </p:nvSpPr>
        <p:spPr>
          <a:xfrm rot="5400000">
            <a:off x="7561393" y="3042141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38E3E0-F4D3-7740-BC33-E8E5A785CD07}"/>
              </a:ext>
            </a:extLst>
          </p:cNvPr>
          <p:cNvCxnSpPr>
            <a:cxnSpLocks/>
          </p:cNvCxnSpPr>
          <p:nvPr/>
        </p:nvCxnSpPr>
        <p:spPr>
          <a:xfrm>
            <a:off x="6635270" y="2684587"/>
            <a:ext cx="0" cy="113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98BD6-AE7B-CD4A-82FE-BB9390446F75}"/>
              </a:ext>
            </a:extLst>
          </p:cNvPr>
          <p:cNvCxnSpPr>
            <a:cxnSpLocks/>
          </p:cNvCxnSpPr>
          <p:nvPr/>
        </p:nvCxnSpPr>
        <p:spPr>
          <a:xfrm>
            <a:off x="6635270" y="2880269"/>
            <a:ext cx="0" cy="113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7BF5B5-64E7-E14E-BB0A-18F3145A26E1}"/>
              </a:ext>
            </a:extLst>
          </p:cNvPr>
          <p:cNvCxnSpPr>
            <a:cxnSpLocks/>
          </p:cNvCxnSpPr>
          <p:nvPr/>
        </p:nvCxnSpPr>
        <p:spPr>
          <a:xfrm>
            <a:off x="6635271" y="2798373"/>
            <a:ext cx="78349" cy="25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E87B1E-55AA-5142-99EA-C59E3F1EAB77}"/>
              </a:ext>
            </a:extLst>
          </p:cNvPr>
          <p:cNvCxnSpPr>
            <a:cxnSpLocks/>
          </p:cNvCxnSpPr>
          <p:nvPr/>
        </p:nvCxnSpPr>
        <p:spPr>
          <a:xfrm flipV="1">
            <a:off x="6635271" y="2831688"/>
            <a:ext cx="78349" cy="56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1D2D25-614D-544D-AF28-AA27800EC030}"/>
              </a:ext>
            </a:extLst>
          </p:cNvPr>
          <p:cNvCxnSpPr>
            <a:cxnSpLocks/>
          </p:cNvCxnSpPr>
          <p:nvPr/>
        </p:nvCxnSpPr>
        <p:spPr>
          <a:xfrm>
            <a:off x="6635271" y="2684587"/>
            <a:ext cx="322291" cy="68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C5CB80-2A21-524B-9EA8-674A6F431372}"/>
              </a:ext>
            </a:extLst>
          </p:cNvPr>
          <p:cNvCxnSpPr>
            <a:cxnSpLocks/>
          </p:cNvCxnSpPr>
          <p:nvPr/>
        </p:nvCxnSpPr>
        <p:spPr>
          <a:xfrm>
            <a:off x="6951793" y="2747574"/>
            <a:ext cx="0" cy="155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4D3A53-B0B3-2D48-83B8-F8B2B64431D3}"/>
              </a:ext>
            </a:extLst>
          </p:cNvPr>
          <p:cNvCxnSpPr>
            <a:cxnSpLocks/>
          </p:cNvCxnSpPr>
          <p:nvPr/>
        </p:nvCxnSpPr>
        <p:spPr>
          <a:xfrm flipH="1">
            <a:off x="6635271" y="2898163"/>
            <a:ext cx="322291" cy="95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EAE78B8-812A-0A48-8BBC-AAA6CEAFF0FD}"/>
              </a:ext>
            </a:extLst>
          </p:cNvPr>
          <p:cNvSpPr/>
          <p:nvPr/>
        </p:nvSpPr>
        <p:spPr>
          <a:xfrm>
            <a:off x="6271851" y="1755168"/>
            <a:ext cx="1699847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 File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92F28C8-73E3-8A4D-992D-3BD2AA43207C}"/>
              </a:ext>
            </a:extLst>
          </p:cNvPr>
          <p:cNvCxnSpPr>
            <a:cxnSpLocks/>
            <a:stCxn id="7" idx="0"/>
            <a:endCxn id="46" idx="1"/>
          </p:cNvCxnSpPr>
          <p:nvPr/>
        </p:nvCxnSpPr>
        <p:spPr>
          <a:xfrm rot="5400000" flipH="1" flipV="1">
            <a:off x="4619984" y="1734331"/>
            <a:ext cx="831928" cy="43553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3391D802-3DB5-7E44-B7C9-2E9D9A12A3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62343" y="1802060"/>
            <a:ext cx="597876" cy="1204912"/>
          </a:xfrm>
          <a:prstGeom prst="bentConnector3">
            <a:avLst>
              <a:gd name="adj1" fmla="val 16176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68717B2-D59A-5D4C-A05C-07711F35BD8D}"/>
              </a:ext>
            </a:extLst>
          </p:cNvPr>
          <p:cNvCxnSpPr>
            <a:cxnSpLocks/>
            <a:stCxn id="22" idx="1"/>
            <a:endCxn id="11" idx="1"/>
          </p:cNvCxnSpPr>
          <p:nvPr/>
        </p:nvCxnSpPr>
        <p:spPr>
          <a:xfrm rot="10800000" flipV="1">
            <a:off x="5673974" y="1907568"/>
            <a:ext cx="597876" cy="929420"/>
          </a:xfrm>
          <a:prstGeom prst="bentConnector3">
            <a:avLst>
              <a:gd name="adj1" fmla="val 138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9">
            <a:extLst>
              <a:ext uri="{FF2B5EF4-FFF2-40B4-BE49-F238E27FC236}">
                <a16:creationId xmlns:a16="http://schemas.microsoft.com/office/drawing/2014/main" id="{7839382B-94C9-FF4F-B259-05E92B541BF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325810" y="2819402"/>
            <a:ext cx="257909" cy="117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59">
            <a:extLst>
              <a:ext uri="{FF2B5EF4-FFF2-40B4-BE49-F238E27FC236}">
                <a16:creationId xmlns:a16="http://schemas.microsoft.com/office/drawing/2014/main" id="{75EDD55F-F458-CE4C-B814-242E0D5E94C0}"/>
              </a:ext>
            </a:extLst>
          </p:cNvPr>
          <p:cNvCxnSpPr>
            <a:cxnSpLocks/>
          </p:cNvCxnSpPr>
          <p:nvPr/>
        </p:nvCxnSpPr>
        <p:spPr>
          <a:xfrm flipV="1">
            <a:off x="3598983" y="2831125"/>
            <a:ext cx="257909" cy="117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rapezoid 27">
            <a:extLst>
              <a:ext uri="{FF2B5EF4-FFF2-40B4-BE49-F238E27FC236}">
                <a16:creationId xmlns:a16="http://schemas.microsoft.com/office/drawing/2014/main" id="{41DD5FBA-8A48-0447-90A7-E45970472539}"/>
              </a:ext>
            </a:extLst>
          </p:cNvPr>
          <p:cNvSpPr/>
          <p:nvPr/>
        </p:nvSpPr>
        <p:spPr>
          <a:xfrm rot="5563667">
            <a:off x="2579090" y="2711409"/>
            <a:ext cx="384511" cy="215982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Elbow Connector 59">
            <a:extLst>
              <a:ext uri="{FF2B5EF4-FFF2-40B4-BE49-F238E27FC236}">
                <a16:creationId xmlns:a16="http://schemas.microsoft.com/office/drawing/2014/main" id="{25A30D1F-E67C-B847-B97D-579605392387}"/>
              </a:ext>
            </a:extLst>
          </p:cNvPr>
          <p:cNvCxnSpPr>
            <a:cxnSpLocks/>
          </p:cNvCxnSpPr>
          <p:nvPr/>
        </p:nvCxnSpPr>
        <p:spPr>
          <a:xfrm flipV="1">
            <a:off x="2895593" y="2819401"/>
            <a:ext cx="257909" cy="117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59">
            <a:extLst>
              <a:ext uri="{FF2B5EF4-FFF2-40B4-BE49-F238E27FC236}">
                <a16:creationId xmlns:a16="http://schemas.microsoft.com/office/drawing/2014/main" id="{13EF8538-464D-5C4F-82F1-A32E5CB18943}"/>
              </a:ext>
            </a:extLst>
          </p:cNvPr>
          <p:cNvCxnSpPr>
            <a:cxnSpLocks/>
            <a:stCxn id="5" idx="3"/>
            <a:endCxn id="31" idx="2"/>
          </p:cNvCxnSpPr>
          <p:nvPr/>
        </p:nvCxnSpPr>
        <p:spPr>
          <a:xfrm flipV="1">
            <a:off x="3622426" y="1973691"/>
            <a:ext cx="401395" cy="845710"/>
          </a:xfrm>
          <a:prstGeom prst="bentConnector3">
            <a:avLst>
              <a:gd name="adj1" fmla="val 266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apezoid 30">
            <a:extLst>
              <a:ext uri="{FF2B5EF4-FFF2-40B4-BE49-F238E27FC236}">
                <a16:creationId xmlns:a16="http://schemas.microsoft.com/office/drawing/2014/main" id="{1AE997F1-A980-EA4E-B239-90D11F1EEDD6}"/>
              </a:ext>
            </a:extLst>
          </p:cNvPr>
          <p:cNvSpPr/>
          <p:nvPr/>
        </p:nvSpPr>
        <p:spPr>
          <a:xfrm rot="5400000">
            <a:off x="3968060" y="1809568"/>
            <a:ext cx="439766" cy="328247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F0F5C4-3A9F-BC4B-B3B9-3B86F651A21C}"/>
              </a:ext>
            </a:extLst>
          </p:cNvPr>
          <p:cNvSpPr/>
          <p:nvPr/>
        </p:nvSpPr>
        <p:spPr>
          <a:xfrm>
            <a:off x="4019295" y="1872739"/>
            <a:ext cx="3449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+4</a:t>
            </a:r>
          </a:p>
        </p:txBody>
      </p:sp>
      <p:cxnSp>
        <p:nvCxnSpPr>
          <p:cNvPr id="33" name="Elbow Connector 59">
            <a:extLst>
              <a:ext uri="{FF2B5EF4-FFF2-40B4-BE49-F238E27FC236}">
                <a16:creationId xmlns:a16="http://schemas.microsoft.com/office/drawing/2014/main" id="{2AB94D34-49DA-9C4F-B3C0-5E0F3DC0197D}"/>
              </a:ext>
            </a:extLst>
          </p:cNvPr>
          <p:cNvCxnSpPr>
            <a:cxnSpLocks/>
            <a:stCxn id="32" idx="3"/>
            <a:endCxn id="28" idx="2"/>
          </p:cNvCxnSpPr>
          <p:nvPr/>
        </p:nvCxnSpPr>
        <p:spPr>
          <a:xfrm flipH="1">
            <a:off x="2663477" y="2003545"/>
            <a:ext cx="1700785" cy="810717"/>
          </a:xfrm>
          <a:prstGeom prst="bentConnector5">
            <a:avLst>
              <a:gd name="adj1" fmla="val -13441"/>
              <a:gd name="adj2" fmla="val -45159"/>
              <a:gd name="adj3" fmla="val 11344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79">
            <a:extLst>
              <a:ext uri="{FF2B5EF4-FFF2-40B4-BE49-F238E27FC236}">
                <a16:creationId xmlns:a16="http://schemas.microsoft.com/office/drawing/2014/main" id="{02B71A0D-B684-A949-9511-C2954DCAC85F}"/>
              </a:ext>
            </a:extLst>
          </p:cNvPr>
          <p:cNvCxnSpPr>
            <a:cxnSpLocks/>
          </p:cNvCxnSpPr>
          <p:nvPr/>
        </p:nvCxnSpPr>
        <p:spPr>
          <a:xfrm>
            <a:off x="6318278" y="2718976"/>
            <a:ext cx="326931" cy="163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79">
            <a:extLst>
              <a:ext uri="{FF2B5EF4-FFF2-40B4-BE49-F238E27FC236}">
                <a16:creationId xmlns:a16="http://schemas.microsoft.com/office/drawing/2014/main" id="{607EFA25-B0AC-C645-9025-B71745407D3F}"/>
              </a:ext>
            </a:extLst>
          </p:cNvPr>
          <p:cNvCxnSpPr>
            <a:cxnSpLocks/>
          </p:cNvCxnSpPr>
          <p:nvPr/>
        </p:nvCxnSpPr>
        <p:spPr>
          <a:xfrm>
            <a:off x="6318278" y="2929760"/>
            <a:ext cx="326931" cy="163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0EF29214-0B7A-9A49-8069-16C1FC9BFEAE}"/>
              </a:ext>
            </a:extLst>
          </p:cNvPr>
          <p:cNvCxnSpPr>
            <a:cxnSpLocks/>
            <a:endCxn id="13" idx="0"/>
          </p:cNvCxnSpPr>
          <p:nvPr/>
        </p:nvCxnSpPr>
        <p:spPr>
          <a:xfrm flipV="1">
            <a:off x="6307023" y="2385649"/>
            <a:ext cx="1488832" cy="333052"/>
          </a:xfrm>
          <a:prstGeom prst="bentConnector4">
            <a:avLst>
              <a:gd name="adj1" fmla="val 8268"/>
              <a:gd name="adj2" fmla="val 16863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79">
            <a:extLst>
              <a:ext uri="{FF2B5EF4-FFF2-40B4-BE49-F238E27FC236}">
                <a16:creationId xmlns:a16="http://schemas.microsoft.com/office/drawing/2014/main" id="{5B3AD01E-3FAC-6B43-9253-5A61A8AA8401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946678" y="2815340"/>
            <a:ext cx="544377" cy="216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79">
            <a:extLst>
              <a:ext uri="{FF2B5EF4-FFF2-40B4-BE49-F238E27FC236}">
                <a16:creationId xmlns:a16="http://schemas.microsoft.com/office/drawing/2014/main" id="{0482D51F-8536-8440-868B-BB54E9470C9E}"/>
              </a:ext>
            </a:extLst>
          </p:cNvPr>
          <p:cNvCxnSpPr>
            <a:cxnSpLocks/>
            <a:stCxn id="46" idx="3"/>
            <a:endCxn id="22" idx="3"/>
          </p:cNvCxnSpPr>
          <p:nvPr/>
        </p:nvCxnSpPr>
        <p:spPr>
          <a:xfrm flipH="1">
            <a:off x="7971698" y="1536134"/>
            <a:ext cx="1610999" cy="371434"/>
          </a:xfrm>
          <a:prstGeom prst="bentConnector3">
            <a:avLst>
              <a:gd name="adj1" fmla="val -1419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39190A4-0720-FC42-9B1F-992B4AC4B9F8}"/>
              </a:ext>
            </a:extLst>
          </p:cNvPr>
          <p:cNvSpPr/>
          <p:nvPr/>
        </p:nvSpPr>
        <p:spPr>
          <a:xfrm>
            <a:off x="5253718" y="1383734"/>
            <a:ext cx="4328979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Reorder Buffer (ROB)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5BD5A948-8CE9-FE47-9F7A-22C8595F19B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67864" y="2812650"/>
            <a:ext cx="4328979" cy="170370"/>
          </a:xfrm>
          <a:prstGeom prst="bentConnector4">
            <a:avLst>
              <a:gd name="adj1" fmla="val 27"/>
              <a:gd name="adj2" fmla="val 36581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C6399BC-9777-1C4E-A955-472B36C095E0}"/>
              </a:ext>
            </a:extLst>
          </p:cNvPr>
          <p:cNvCxnSpPr>
            <a:cxnSpLocks/>
            <a:stCxn id="46" idx="1"/>
            <a:endCxn id="12" idx="3"/>
          </p:cNvCxnSpPr>
          <p:nvPr/>
        </p:nvCxnSpPr>
        <p:spPr>
          <a:xfrm rot="10800000" flipH="1" flipV="1">
            <a:off x="5253717" y="1536134"/>
            <a:ext cx="420257" cy="1623239"/>
          </a:xfrm>
          <a:prstGeom prst="bentConnector3">
            <a:avLst>
              <a:gd name="adj1" fmla="val -2928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9">
            <a:extLst>
              <a:ext uri="{FF2B5EF4-FFF2-40B4-BE49-F238E27FC236}">
                <a16:creationId xmlns:a16="http://schemas.microsoft.com/office/drawing/2014/main" id="{1B7495E2-4882-AA4D-9285-EBD35D6AFDFF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100655" y="1688536"/>
            <a:ext cx="753258" cy="114845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Placeholder 124">
            <a:extLst>
              <a:ext uri="{FF2B5EF4-FFF2-40B4-BE49-F238E27FC236}">
                <a16:creationId xmlns:a16="http://schemas.microsoft.com/office/drawing/2014/main" id="{E4DF9836-ED83-9645-9B1E-D3EBFFF57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304285"/>
            <a:ext cx="10296646" cy="1911846"/>
          </a:xfrm>
        </p:spPr>
        <p:txBody>
          <a:bodyPr>
            <a:normAutofit/>
          </a:bodyPr>
          <a:lstStyle/>
          <a:p>
            <a:pPr marL="660400" indent="-457200"/>
            <a:r>
              <a:rPr lang="en-US" sz="2400" dirty="0"/>
              <a:t>Read and write to memory in order?</a:t>
            </a:r>
          </a:p>
          <a:p>
            <a:pPr marL="660400" indent="-457200"/>
            <a:r>
              <a:rPr lang="en-US" sz="2400" dirty="0"/>
              <a:t>Memory ordering buffer (MOB), </a:t>
            </a:r>
            <a:r>
              <a:rPr lang="en-US" sz="2400" b="1" dirty="0"/>
              <a:t>orders memory instructions</a:t>
            </a:r>
          </a:p>
          <a:p>
            <a:pPr marL="660400" indent="-457200"/>
            <a:r>
              <a:rPr lang="en-US" sz="2400" dirty="0"/>
              <a:t>Takes care of address aliasing</a:t>
            </a:r>
          </a:p>
          <a:p>
            <a:pPr marL="1060450" lvl="1" indent="-457200"/>
            <a:r>
              <a:rPr lang="en-US" sz="2000" dirty="0"/>
              <a:t>Load to an address that has a store that still in-flight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3AC12A5-B831-014D-AC46-2E379E8308D4}"/>
              </a:ext>
            </a:extLst>
          </p:cNvPr>
          <p:cNvSpPr/>
          <p:nvPr/>
        </p:nvSpPr>
        <p:spPr>
          <a:xfrm>
            <a:off x="5290098" y="3706901"/>
            <a:ext cx="4328979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Memory Ordering Buffer (MOB)</a:t>
            </a:r>
          </a:p>
        </p:txBody>
      </p:sp>
      <p:cxnSp>
        <p:nvCxnSpPr>
          <p:cNvPr id="100" name="Elbow Connector 79">
            <a:extLst>
              <a:ext uri="{FF2B5EF4-FFF2-40B4-BE49-F238E27FC236}">
                <a16:creationId xmlns:a16="http://schemas.microsoft.com/office/drawing/2014/main" id="{DDC38ACE-0DE7-6340-A094-7B6651449BD1}"/>
              </a:ext>
            </a:extLst>
          </p:cNvPr>
          <p:cNvCxnSpPr>
            <a:cxnSpLocks/>
          </p:cNvCxnSpPr>
          <p:nvPr/>
        </p:nvCxnSpPr>
        <p:spPr>
          <a:xfrm flipH="1">
            <a:off x="6852857" y="2943794"/>
            <a:ext cx="5149" cy="76829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D54440-0262-E54D-8A0B-5072CFA87C62}"/>
              </a:ext>
            </a:extLst>
          </p:cNvPr>
          <p:cNvSpPr/>
          <p:nvPr/>
        </p:nvSpPr>
        <p:spPr>
          <a:xfrm>
            <a:off x="9023806" y="3159372"/>
            <a:ext cx="427987" cy="487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D$</a:t>
            </a:r>
          </a:p>
        </p:txBody>
      </p:sp>
      <p:cxnSp>
        <p:nvCxnSpPr>
          <p:cNvPr id="104" name="Elbow Connector 79">
            <a:extLst>
              <a:ext uri="{FF2B5EF4-FFF2-40B4-BE49-F238E27FC236}">
                <a16:creationId xmlns:a16="http://schemas.microsoft.com/office/drawing/2014/main" id="{A72E015D-C80F-EE4E-AA8D-BF0BFB0EC227}"/>
              </a:ext>
            </a:extLst>
          </p:cNvPr>
          <p:cNvCxnSpPr>
            <a:cxnSpLocks/>
            <a:stCxn id="94" idx="3"/>
            <a:endCxn id="103" idx="3"/>
          </p:cNvCxnSpPr>
          <p:nvPr/>
        </p:nvCxnSpPr>
        <p:spPr>
          <a:xfrm flipH="1" flipV="1">
            <a:off x="9451792" y="3403155"/>
            <a:ext cx="167284" cy="456147"/>
          </a:xfrm>
          <a:prstGeom prst="bentConnector3">
            <a:avLst>
              <a:gd name="adj1" fmla="val -805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79">
            <a:extLst>
              <a:ext uri="{FF2B5EF4-FFF2-40B4-BE49-F238E27FC236}">
                <a16:creationId xmlns:a16="http://schemas.microsoft.com/office/drawing/2014/main" id="{4E3682A0-E6D7-2C4F-BFF1-28A46E242D69}"/>
              </a:ext>
            </a:extLst>
          </p:cNvPr>
          <p:cNvCxnSpPr>
            <a:cxnSpLocks/>
          </p:cNvCxnSpPr>
          <p:nvPr/>
        </p:nvCxnSpPr>
        <p:spPr>
          <a:xfrm flipH="1" flipV="1">
            <a:off x="6852858" y="3526393"/>
            <a:ext cx="2148227" cy="41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79">
            <a:extLst>
              <a:ext uri="{FF2B5EF4-FFF2-40B4-BE49-F238E27FC236}">
                <a16:creationId xmlns:a16="http://schemas.microsoft.com/office/drawing/2014/main" id="{1C1567D7-AD17-4340-81E2-9200BDC636DA}"/>
              </a:ext>
            </a:extLst>
          </p:cNvPr>
          <p:cNvCxnSpPr>
            <a:cxnSpLocks/>
          </p:cNvCxnSpPr>
          <p:nvPr/>
        </p:nvCxnSpPr>
        <p:spPr>
          <a:xfrm>
            <a:off x="6667430" y="2990363"/>
            <a:ext cx="9421" cy="73198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4EB1B014-0A95-CA48-9409-1CFB070108E3}"/>
              </a:ext>
            </a:extLst>
          </p:cNvPr>
          <p:cNvCxnSpPr>
            <a:cxnSpLocks/>
            <a:endCxn id="94" idx="1"/>
          </p:cNvCxnSpPr>
          <p:nvPr/>
        </p:nvCxnSpPr>
        <p:spPr>
          <a:xfrm rot="16200000" flipH="1">
            <a:off x="4759860" y="3329063"/>
            <a:ext cx="576837" cy="4836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73117FE7-80E2-554B-ADDE-BF3B28B40226}"/>
              </a:ext>
            </a:extLst>
          </p:cNvPr>
          <p:cNvSpPr txBox="1"/>
          <p:nvPr/>
        </p:nvSpPr>
        <p:spPr>
          <a:xfrm>
            <a:off x="7815418" y="342855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3778BFF-C56E-3448-9D4B-9B416892CD0E}"/>
              </a:ext>
            </a:extLst>
          </p:cNvPr>
          <p:cNvSpPr txBox="1"/>
          <p:nvPr/>
        </p:nvSpPr>
        <p:spPr>
          <a:xfrm>
            <a:off x="9370176" y="3151657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stores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55EEAD1-B6E0-5E4E-862E-3F316D96154E}"/>
              </a:ext>
            </a:extLst>
          </p:cNvPr>
          <p:cNvSpPr txBox="1"/>
          <p:nvPr/>
        </p:nvSpPr>
        <p:spPr>
          <a:xfrm>
            <a:off x="5881413" y="3415618"/>
            <a:ext cx="80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9223DB3-031E-8384-546E-D948211383DC}"/>
              </a:ext>
            </a:extLst>
          </p:cNvPr>
          <p:cNvSpPr/>
          <p:nvPr/>
        </p:nvSpPr>
        <p:spPr>
          <a:xfrm>
            <a:off x="9881828" y="1349894"/>
            <a:ext cx="1078201" cy="2754512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733CFA9-F182-1C7C-F8C7-ED0354B0AB5C}"/>
              </a:ext>
            </a:extLst>
          </p:cNvPr>
          <p:cNvSpPr/>
          <p:nvPr/>
        </p:nvSpPr>
        <p:spPr>
          <a:xfrm>
            <a:off x="9917735" y="1994060"/>
            <a:ext cx="907511" cy="902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40" name="Triangle 39">
            <a:extLst>
              <a:ext uri="{FF2B5EF4-FFF2-40B4-BE49-F238E27FC236}">
                <a16:creationId xmlns:a16="http://schemas.microsoft.com/office/drawing/2014/main" id="{1D65292E-6B48-4987-A454-AE9D6D3D9491}"/>
              </a:ext>
            </a:extLst>
          </p:cNvPr>
          <p:cNvSpPr/>
          <p:nvPr/>
        </p:nvSpPr>
        <p:spPr>
          <a:xfrm rot="5400000">
            <a:off x="9992940" y="2668336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Elbow Connector 79">
            <a:extLst>
              <a:ext uri="{FF2B5EF4-FFF2-40B4-BE49-F238E27FC236}">
                <a16:creationId xmlns:a16="http://schemas.microsoft.com/office/drawing/2014/main" id="{A3AE1627-0068-1BEB-EA7F-8B03FA306FE8}"/>
              </a:ext>
            </a:extLst>
          </p:cNvPr>
          <p:cNvCxnSpPr>
            <a:cxnSpLocks/>
          </p:cNvCxnSpPr>
          <p:nvPr/>
        </p:nvCxnSpPr>
        <p:spPr>
          <a:xfrm>
            <a:off x="9582697" y="1536134"/>
            <a:ext cx="639839" cy="45792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FCBD0EC-0F9F-0D15-342C-5BA3C4346B3E}"/>
              </a:ext>
            </a:extLst>
          </p:cNvPr>
          <p:cNvSpPr txBox="1"/>
          <p:nvPr/>
        </p:nvSpPr>
        <p:spPr>
          <a:xfrm>
            <a:off x="9952688" y="4098426"/>
            <a:ext cx="101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In-Order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18563A-7573-8888-0A57-39162B689E09}"/>
              </a:ext>
            </a:extLst>
          </p:cNvPr>
          <p:cNvSpPr/>
          <p:nvPr/>
        </p:nvSpPr>
        <p:spPr>
          <a:xfrm>
            <a:off x="4816053" y="3471331"/>
            <a:ext cx="5101681" cy="778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2BDD22-6A73-FD90-80C0-74ADFDB51F13}"/>
              </a:ext>
            </a:extLst>
          </p:cNvPr>
          <p:cNvSpPr txBox="1"/>
          <p:nvPr/>
        </p:nvSpPr>
        <p:spPr>
          <a:xfrm>
            <a:off x="3065526" y="4071507"/>
            <a:ext cx="101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In-Order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6C6B2F-4618-3D87-F99E-9BF9D99B2076}"/>
              </a:ext>
            </a:extLst>
          </p:cNvPr>
          <p:cNvSpPr txBox="1"/>
          <p:nvPr/>
        </p:nvSpPr>
        <p:spPr>
          <a:xfrm>
            <a:off x="6640809" y="4140926"/>
            <a:ext cx="216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Out-of-Order (OOO)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C160DCF-560C-0938-62D0-698DBE00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76ACF254-932B-1A2C-68DF-4FD993A4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lang="en-US" sz="1200" smtClean="0">
                <a:solidFill>
                  <a:schemeClr val="dk1"/>
                </a:solidFill>
                <a:latin typeface="+mj-lt"/>
                <a:cs typeface="Calibri"/>
              </a:defRPr>
            </a:lvl1pPr>
          </a:lstStyle>
          <a:p>
            <a:pPr>
              <a:buSzPct val="25000"/>
            </a:pPr>
            <a:r>
              <a:rPr lang="en-US" dirty="0"/>
              <a:t>Tamara </a:t>
            </a:r>
            <a:r>
              <a:rPr lang="en-US" dirty="0" err="1"/>
              <a:t>Silbergleit</a:t>
            </a:r>
            <a:r>
              <a:rPr lang="en-US" dirty="0"/>
              <a:t> Lehman </a:t>
            </a:r>
            <a:r>
              <a:rPr lang="en-US" dirty="0" err="1"/>
              <a:t>tamara.lehman@colorado.edu</a:t>
            </a:r>
            <a:endParaRPr lang="en-US" dirty="0"/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BB67E72C-E3A9-3D49-D4F4-56A882D9EE3C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Latin America gem5 Bootcamp</a:t>
            </a:r>
          </a:p>
        </p:txBody>
      </p:sp>
    </p:spTree>
    <p:extLst>
      <p:ext uri="{BB962C8B-B14F-4D97-AF65-F5344CB8AC3E}">
        <p14:creationId xmlns:p14="http://schemas.microsoft.com/office/powerpoint/2010/main" val="2966960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91057-C13F-C30A-86C7-9A00BCD40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EE7FFAB3-D609-C726-D003-7AFA073B8A85}"/>
              </a:ext>
            </a:extLst>
          </p:cNvPr>
          <p:cNvSpPr/>
          <p:nvPr/>
        </p:nvSpPr>
        <p:spPr>
          <a:xfrm>
            <a:off x="2157047" y="1383734"/>
            <a:ext cx="2989385" cy="2754512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D39185A-0014-CE41-8725-D9B670F051FD}"/>
              </a:ext>
            </a:extLst>
          </p:cNvPr>
          <p:cNvSpPr/>
          <p:nvPr/>
        </p:nvSpPr>
        <p:spPr>
          <a:xfrm>
            <a:off x="3856887" y="2379786"/>
            <a:ext cx="468923" cy="9026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Instr</a:t>
            </a:r>
            <a:r>
              <a:rPr lang="en-US" sz="1000" dirty="0">
                <a:solidFill>
                  <a:schemeClr val="tx1"/>
                </a:solidFill>
              </a:rPr>
              <a:t> Mem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D36E788-6389-85AC-968B-B53209036DAD}"/>
              </a:ext>
            </a:extLst>
          </p:cNvPr>
          <p:cNvSpPr/>
          <p:nvPr/>
        </p:nvSpPr>
        <p:spPr>
          <a:xfrm>
            <a:off x="5146431" y="1340149"/>
            <a:ext cx="4823031" cy="2827693"/>
          </a:xfrm>
          <a:prstGeom prst="rect">
            <a:avLst/>
          </a:prstGeom>
          <a:solidFill>
            <a:schemeClr val="accent2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4EFEDD-ABBD-0542-1FA8-F86CE8D7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124F3-DE21-2442-E06B-162D0CDAC4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 vert="horz" lIns="91440" tIns="45720" rIns="91440" bIns="45720" rtlCol="0" anchor="ctr"/>
          <a:lstStyle/>
          <a:p>
            <a:pPr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+mj-lt"/>
                <a:cs typeface="Calibri"/>
                <a:sym typeface="Calibri"/>
              </a:rPr>
              <a:pPr>
                <a:buSzPct val="25000"/>
              </a:pPr>
              <a:t>19</a:t>
            </a:fld>
            <a:endParaRPr lang="en-US">
              <a:solidFill>
                <a:schemeClr val="dk1"/>
              </a:solidFill>
              <a:latin typeface="+mj-lt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8223CF-9899-E548-8539-3FC935C3C13C}"/>
              </a:ext>
            </a:extLst>
          </p:cNvPr>
          <p:cNvSpPr/>
          <p:nvPr/>
        </p:nvSpPr>
        <p:spPr>
          <a:xfrm>
            <a:off x="3153503" y="2368063"/>
            <a:ext cx="468923" cy="902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1CD1DDF7-33A8-ECA6-98F0-7A44C45E1C9C}"/>
              </a:ext>
            </a:extLst>
          </p:cNvPr>
          <p:cNvSpPr/>
          <p:nvPr/>
        </p:nvSpPr>
        <p:spPr>
          <a:xfrm rot="5400000">
            <a:off x="3223841" y="3024554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8BCF0A-DE90-3CF5-A4B6-6F1C8E04175B}"/>
              </a:ext>
            </a:extLst>
          </p:cNvPr>
          <p:cNvSpPr/>
          <p:nvPr/>
        </p:nvSpPr>
        <p:spPr>
          <a:xfrm>
            <a:off x="4583719" y="2368063"/>
            <a:ext cx="468923" cy="902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F/D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D62E4061-9EF6-CE42-0724-FEF6081E54F3}"/>
              </a:ext>
            </a:extLst>
          </p:cNvPr>
          <p:cNvSpPr/>
          <p:nvPr/>
        </p:nvSpPr>
        <p:spPr>
          <a:xfrm rot="5400000">
            <a:off x="4654057" y="3024554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E0DF9E4B-2ACF-B976-4E8E-85E4FDFB287D}"/>
              </a:ext>
            </a:extLst>
          </p:cNvPr>
          <p:cNvSpPr/>
          <p:nvPr/>
        </p:nvSpPr>
        <p:spPr>
          <a:xfrm rot="5400000">
            <a:off x="3927225" y="3024554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2CD680-4F21-2674-557F-6AD3C7FDFEC3}"/>
              </a:ext>
            </a:extLst>
          </p:cNvPr>
          <p:cNvSpPr/>
          <p:nvPr/>
        </p:nvSpPr>
        <p:spPr>
          <a:xfrm>
            <a:off x="5673975" y="2385650"/>
            <a:ext cx="609601" cy="902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D/X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721F87D0-553F-89DF-E366-7FDD0237D261}"/>
              </a:ext>
            </a:extLst>
          </p:cNvPr>
          <p:cNvSpPr/>
          <p:nvPr/>
        </p:nvSpPr>
        <p:spPr>
          <a:xfrm rot="5400000">
            <a:off x="5744313" y="3042141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582C4-408B-8A2D-47CE-840A42F74B8A}"/>
              </a:ext>
            </a:extLst>
          </p:cNvPr>
          <p:cNvSpPr/>
          <p:nvPr/>
        </p:nvSpPr>
        <p:spPr>
          <a:xfrm>
            <a:off x="7491055" y="2385650"/>
            <a:ext cx="609601" cy="902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X/C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DDBB6B93-3F0D-CB43-037B-F13C0D8EE24D}"/>
              </a:ext>
            </a:extLst>
          </p:cNvPr>
          <p:cNvSpPr/>
          <p:nvPr/>
        </p:nvSpPr>
        <p:spPr>
          <a:xfrm rot="5400000">
            <a:off x="7561393" y="3042141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4E1F3E-A0DF-B117-CEBA-0B46BBD09D7A}"/>
              </a:ext>
            </a:extLst>
          </p:cNvPr>
          <p:cNvCxnSpPr>
            <a:cxnSpLocks/>
          </p:cNvCxnSpPr>
          <p:nvPr/>
        </p:nvCxnSpPr>
        <p:spPr>
          <a:xfrm>
            <a:off x="6635270" y="2684587"/>
            <a:ext cx="0" cy="113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FD76D-F3BA-7584-1310-BB66907BC563}"/>
              </a:ext>
            </a:extLst>
          </p:cNvPr>
          <p:cNvCxnSpPr>
            <a:cxnSpLocks/>
          </p:cNvCxnSpPr>
          <p:nvPr/>
        </p:nvCxnSpPr>
        <p:spPr>
          <a:xfrm>
            <a:off x="6635270" y="2880269"/>
            <a:ext cx="0" cy="113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151B0B-C953-37E4-0912-8B8DB41796B7}"/>
              </a:ext>
            </a:extLst>
          </p:cNvPr>
          <p:cNvCxnSpPr>
            <a:cxnSpLocks/>
          </p:cNvCxnSpPr>
          <p:nvPr/>
        </p:nvCxnSpPr>
        <p:spPr>
          <a:xfrm>
            <a:off x="6635271" y="2798373"/>
            <a:ext cx="78349" cy="25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AB86CB-0360-7725-9F15-71705C26E593}"/>
              </a:ext>
            </a:extLst>
          </p:cNvPr>
          <p:cNvCxnSpPr>
            <a:cxnSpLocks/>
          </p:cNvCxnSpPr>
          <p:nvPr/>
        </p:nvCxnSpPr>
        <p:spPr>
          <a:xfrm flipV="1">
            <a:off x="6635271" y="2831688"/>
            <a:ext cx="78349" cy="56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03ADBB-9A7C-4D7C-7621-80AD01B6648B}"/>
              </a:ext>
            </a:extLst>
          </p:cNvPr>
          <p:cNvCxnSpPr>
            <a:cxnSpLocks/>
          </p:cNvCxnSpPr>
          <p:nvPr/>
        </p:nvCxnSpPr>
        <p:spPr>
          <a:xfrm>
            <a:off x="6635271" y="2684587"/>
            <a:ext cx="322291" cy="68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D0FB48-066B-B7E1-8D7E-11F04CAF03FC}"/>
              </a:ext>
            </a:extLst>
          </p:cNvPr>
          <p:cNvCxnSpPr>
            <a:cxnSpLocks/>
          </p:cNvCxnSpPr>
          <p:nvPr/>
        </p:nvCxnSpPr>
        <p:spPr>
          <a:xfrm>
            <a:off x="6951793" y="2747574"/>
            <a:ext cx="0" cy="155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925073-8601-4C98-E6BE-819C5610C372}"/>
              </a:ext>
            </a:extLst>
          </p:cNvPr>
          <p:cNvCxnSpPr>
            <a:cxnSpLocks/>
          </p:cNvCxnSpPr>
          <p:nvPr/>
        </p:nvCxnSpPr>
        <p:spPr>
          <a:xfrm flipH="1">
            <a:off x="6635271" y="2898163"/>
            <a:ext cx="322291" cy="95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B67D2BC-5DD6-D327-19D9-9E975F591389}"/>
              </a:ext>
            </a:extLst>
          </p:cNvPr>
          <p:cNvSpPr/>
          <p:nvPr/>
        </p:nvSpPr>
        <p:spPr>
          <a:xfrm>
            <a:off x="6271851" y="1755168"/>
            <a:ext cx="1699847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 File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9DEA325-04FD-2ECA-2721-BA76931B8238}"/>
              </a:ext>
            </a:extLst>
          </p:cNvPr>
          <p:cNvCxnSpPr>
            <a:cxnSpLocks/>
            <a:stCxn id="7" idx="0"/>
            <a:endCxn id="46" idx="1"/>
          </p:cNvCxnSpPr>
          <p:nvPr/>
        </p:nvCxnSpPr>
        <p:spPr>
          <a:xfrm rot="5400000" flipH="1" flipV="1">
            <a:off x="4619984" y="1734331"/>
            <a:ext cx="831928" cy="43553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0A25EC4B-A666-0A8C-7DE5-897E4540A2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62343" y="1802060"/>
            <a:ext cx="597876" cy="1204912"/>
          </a:xfrm>
          <a:prstGeom prst="bentConnector3">
            <a:avLst>
              <a:gd name="adj1" fmla="val 16176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D99336AE-4C21-BDF5-61A2-A009CF6BE8B2}"/>
              </a:ext>
            </a:extLst>
          </p:cNvPr>
          <p:cNvCxnSpPr>
            <a:cxnSpLocks/>
            <a:stCxn id="22" idx="1"/>
            <a:endCxn id="11" idx="1"/>
          </p:cNvCxnSpPr>
          <p:nvPr/>
        </p:nvCxnSpPr>
        <p:spPr>
          <a:xfrm rot="10800000" flipV="1">
            <a:off x="5673974" y="1907568"/>
            <a:ext cx="597876" cy="929420"/>
          </a:xfrm>
          <a:prstGeom prst="bentConnector3">
            <a:avLst>
              <a:gd name="adj1" fmla="val 138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9">
            <a:extLst>
              <a:ext uri="{FF2B5EF4-FFF2-40B4-BE49-F238E27FC236}">
                <a16:creationId xmlns:a16="http://schemas.microsoft.com/office/drawing/2014/main" id="{60E420DB-77E3-2E6B-6F30-2EAACFBC9B4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325810" y="2819402"/>
            <a:ext cx="257909" cy="117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59">
            <a:extLst>
              <a:ext uri="{FF2B5EF4-FFF2-40B4-BE49-F238E27FC236}">
                <a16:creationId xmlns:a16="http://schemas.microsoft.com/office/drawing/2014/main" id="{7548F416-5FD1-8E08-5001-36CD5990BB6C}"/>
              </a:ext>
            </a:extLst>
          </p:cNvPr>
          <p:cNvCxnSpPr>
            <a:cxnSpLocks/>
          </p:cNvCxnSpPr>
          <p:nvPr/>
        </p:nvCxnSpPr>
        <p:spPr>
          <a:xfrm flipV="1">
            <a:off x="3598983" y="2831125"/>
            <a:ext cx="257909" cy="117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rapezoid 27">
            <a:extLst>
              <a:ext uri="{FF2B5EF4-FFF2-40B4-BE49-F238E27FC236}">
                <a16:creationId xmlns:a16="http://schemas.microsoft.com/office/drawing/2014/main" id="{143AEE66-80DF-BCD0-3FF3-DAD4B911A3DA}"/>
              </a:ext>
            </a:extLst>
          </p:cNvPr>
          <p:cNvSpPr/>
          <p:nvPr/>
        </p:nvSpPr>
        <p:spPr>
          <a:xfrm rot="5563667">
            <a:off x="2579090" y="2711409"/>
            <a:ext cx="384511" cy="215982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Elbow Connector 59">
            <a:extLst>
              <a:ext uri="{FF2B5EF4-FFF2-40B4-BE49-F238E27FC236}">
                <a16:creationId xmlns:a16="http://schemas.microsoft.com/office/drawing/2014/main" id="{F3D93722-F38A-8E47-9D61-EA3BF286B709}"/>
              </a:ext>
            </a:extLst>
          </p:cNvPr>
          <p:cNvCxnSpPr>
            <a:cxnSpLocks/>
          </p:cNvCxnSpPr>
          <p:nvPr/>
        </p:nvCxnSpPr>
        <p:spPr>
          <a:xfrm flipV="1">
            <a:off x="2895593" y="2819401"/>
            <a:ext cx="257909" cy="117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59">
            <a:extLst>
              <a:ext uri="{FF2B5EF4-FFF2-40B4-BE49-F238E27FC236}">
                <a16:creationId xmlns:a16="http://schemas.microsoft.com/office/drawing/2014/main" id="{7CE327E9-3830-73BE-D1F7-EE2DB0BFB8C9}"/>
              </a:ext>
            </a:extLst>
          </p:cNvPr>
          <p:cNvCxnSpPr>
            <a:cxnSpLocks/>
            <a:stCxn id="5" idx="3"/>
            <a:endCxn id="31" idx="2"/>
          </p:cNvCxnSpPr>
          <p:nvPr/>
        </p:nvCxnSpPr>
        <p:spPr>
          <a:xfrm flipV="1">
            <a:off x="3622426" y="1973691"/>
            <a:ext cx="401395" cy="845710"/>
          </a:xfrm>
          <a:prstGeom prst="bentConnector3">
            <a:avLst>
              <a:gd name="adj1" fmla="val 266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apezoid 30">
            <a:extLst>
              <a:ext uri="{FF2B5EF4-FFF2-40B4-BE49-F238E27FC236}">
                <a16:creationId xmlns:a16="http://schemas.microsoft.com/office/drawing/2014/main" id="{D7348B30-0254-D0A9-FC9A-FBCF286C5D6F}"/>
              </a:ext>
            </a:extLst>
          </p:cNvPr>
          <p:cNvSpPr/>
          <p:nvPr/>
        </p:nvSpPr>
        <p:spPr>
          <a:xfrm rot="5400000">
            <a:off x="3968060" y="1809568"/>
            <a:ext cx="439766" cy="328247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7D747DC-C63A-865E-9273-EB8BAE3F9686}"/>
              </a:ext>
            </a:extLst>
          </p:cNvPr>
          <p:cNvSpPr/>
          <p:nvPr/>
        </p:nvSpPr>
        <p:spPr>
          <a:xfrm>
            <a:off x="4019295" y="1872739"/>
            <a:ext cx="3449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+4</a:t>
            </a:r>
          </a:p>
        </p:txBody>
      </p:sp>
      <p:cxnSp>
        <p:nvCxnSpPr>
          <p:cNvPr id="33" name="Elbow Connector 59">
            <a:extLst>
              <a:ext uri="{FF2B5EF4-FFF2-40B4-BE49-F238E27FC236}">
                <a16:creationId xmlns:a16="http://schemas.microsoft.com/office/drawing/2014/main" id="{BDF90800-DB73-C5D3-EC15-F67F264557D1}"/>
              </a:ext>
            </a:extLst>
          </p:cNvPr>
          <p:cNvCxnSpPr>
            <a:cxnSpLocks/>
            <a:stCxn id="32" idx="3"/>
            <a:endCxn id="28" idx="2"/>
          </p:cNvCxnSpPr>
          <p:nvPr/>
        </p:nvCxnSpPr>
        <p:spPr>
          <a:xfrm flipH="1">
            <a:off x="2663477" y="2003545"/>
            <a:ext cx="1700785" cy="810717"/>
          </a:xfrm>
          <a:prstGeom prst="bentConnector5">
            <a:avLst>
              <a:gd name="adj1" fmla="val -13441"/>
              <a:gd name="adj2" fmla="val -45159"/>
              <a:gd name="adj3" fmla="val 11344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79">
            <a:extLst>
              <a:ext uri="{FF2B5EF4-FFF2-40B4-BE49-F238E27FC236}">
                <a16:creationId xmlns:a16="http://schemas.microsoft.com/office/drawing/2014/main" id="{F20D358B-F47C-F84D-5385-494116387465}"/>
              </a:ext>
            </a:extLst>
          </p:cNvPr>
          <p:cNvCxnSpPr>
            <a:cxnSpLocks/>
          </p:cNvCxnSpPr>
          <p:nvPr/>
        </p:nvCxnSpPr>
        <p:spPr>
          <a:xfrm>
            <a:off x="6318278" y="2718976"/>
            <a:ext cx="326931" cy="163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79">
            <a:extLst>
              <a:ext uri="{FF2B5EF4-FFF2-40B4-BE49-F238E27FC236}">
                <a16:creationId xmlns:a16="http://schemas.microsoft.com/office/drawing/2014/main" id="{8C32A5B5-B028-92C1-7B7A-ED698584F0C3}"/>
              </a:ext>
            </a:extLst>
          </p:cNvPr>
          <p:cNvCxnSpPr>
            <a:cxnSpLocks/>
          </p:cNvCxnSpPr>
          <p:nvPr/>
        </p:nvCxnSpPr>
        <p:spPr>
          <a:xfrm>
            <a:off x="6318278" y="2929760"/>
            <a:ext cx="326931" cy="163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35973114-9BC7-553A-BBF4-5AB0C6A436EF}"/>
              </a:ext>
            </a:extLst>
          </p:cNvPr>
          <p:cNvCxnSpPr>
            <a:cxnSpLocks/>
            <a:endCxn id="13" idx="0"/>
          </p:cNvCxnSpPr>
          <p:nvPr/>
        </p:nvCxnSpPr>
        <p:spPr>
          <a:xfrm flipV="1">
            <a:off x="6307023" y="2385649"/>
            <a:ext cx="1488832" cy="333052"/>
          </a:xfrm>
          <a:prstGeom prst="bentConnector4">
            <a:avLst>
              <a:gd name="adj1" fmla="val 8268"/>
              <a:gd name="adj2" fmla="val 16863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79">
            <a:extLst>
              <a:ext uri="{FF2B5EF4-FFF2-40B4-BE49-F238E27FC236}">
                <a16:creationId xmlns:a16="http://schemas.microsoft.com/office/drawing/2014/main" id="{60A3E89A-F234-AC04-51C9-0637A515589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946678" y="2815340"/>
            <a:ext cx="544377" cy="216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79">
            <a:extLst>
              <a:ext uri="{FF2B5EF4-FFF2-40B4-BE49-F238E27FC236}">
                <a16:creationId xmlns:a16="http://schemas.microsoft.com/office/drawing/2014/main" id="{836C6641-D0B0-FE25-A2C6-9593996CA67F}"/>
              </a:ext>
            </a:extLst>
          </p:cNvPr>
          <p:cNvCxnSpPr>
            <a:cxnSpLocks/>
            <a:stCxn id="46" idx="3"/>
            <a:endCxn id="22" idx="3"/>
          </p:cNvCxnSpPr>
          <p:nvPr/>
        </p:nvCxnSpPr>
        <p:spPr>
          <a:xfrm flipH="1">
            <a:off x="7971698" y="1536134"/>
            <a:ext cx="1610999" cy="371434"/>
          </a:xfrm>
          <a:prstGeom prst="bentConnector3">
            <a:avLst>
              <a:gd name="adj1" fmla="val -1419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DD683F3-0073-986F-33EF-718FBB8DED1C}"/>
              </a:ext>
            </a:extLst>
          </p:cNvPr>
          <p:cNvSpPr/>
          <p:nvPr/>
        </p:nvSpPr>
        <p:spPr>
          <a:xfrm>
            <a:off x="5253718" y="1383734"/>
            <a:ext cx="4328979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Reorder Buffer (ROB)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1AA4C316-57AD-7D8B-0BEC-5E9E29DB456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67864" y="2812650"/>
            <a:ext cx="4328979" cy="170370"/>
          </a:xfrm>
          <a:prstGeom prst="bentConnector4">
            <a:avLst>
              <a:gd name="adj1" fmla="val 27"/>
              <a:gd name="adj2" fmla="val 36581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0E281F5A-B876-179E-3F66-6BC363772E72}"/>
              </a:ext>
            </a:extLst>
          </p:cNvPr>
          <p:cNvCxnSpPr>
            <a:cxnSpLocks/>
            <a:stCxn id="46" idx="1"/>
            <a:endCxn id="12" idx="3"/>
          </p:cNvCxnSpPr>
          <p:nvPr/>
        </p:nvCxnSpPr>
        <p:spPr>
          <a:xfrm rot="10800000" flipH="1" flipV="1">
            <a:off x="5253717" y="1536134"/>
            <a:ext cx="420257" cy="1623239"/>
          </a:xfrm>
          <a:prstGeom prst="bentConnector3">
            <a:avLst>
              <a:gd name="adj1" fmla="val -2928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9">
            <a:extLst>
              <a:ext uri="{FF2B5EF4-FFF2-40B4-BE49-F238E27FC236}">
                <a16:creationId xmlns:a16="http://schemas.microsoft.com/office/drawing/2014/main" id="{96035ED0-D8F2-7D13-159A-A18D6EDC9525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100655" y="1688536"/>
            <a:ext cx="753258" cy="114845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Placeholder 124">
            <a:extLst>
              <a:ext uri="{FF2B5EF4-FFF2-40B4-BE49-F238E27FC236}">
                <a16:creationId xmlns:a16="http://schemas.microsoft.com/office/drawing/2014/main" id="{FDF01144-FC20-F404-1D53-628595468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498183"/>
            <a:ext cx="10296646" cy="1717947"/>
          </a:xfrm>
        </p:spPr>
        <p:txBody>
          <a:bodyPr>
            <a:normAutofit/>
          </a:bodyPr>
          <a:lstStyle/>
          <a:p>
            <a:pPr marL="660400" indent="-457200"/>
            <a:r>
              <a:rPr lang="en-US" sz="2400" dirty="0"/>
              <a:t>Memory system is also part of the microarchitecture</a:t>
            </a:r>
            <a:endParaRPr lang="en-US" sz="2000" dirty="0"/>
          </a:p>
          <a:p>
            <a:pPr marL="660400" indent="-457200"/>
            <a:r>
              <a:rPr lang="en-US" sz="2400" dirty="0"/>
              <a:t>We can also design it intentionally to optimize some metric (performance, energy,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017FF33-A981-1BFC-E726-4FD6D3A85171}"/>
              </a:ext>
            </a:extLst>
          </p:cNvPr>
          <p:cNvSpPr/>
          <p:nvPr/>
        </p:nvSpPr>
        <p:spPr>
          <a:xfrm>
            <a:off x="5290098" y="3706901"/>
            <a:ext cx="4328979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Memory Ordering Buffer (MOB)</a:t>
            </a:r>
          </a:p>
        </p:txBody>
      </p:sp>
      <p:cxnSp>
        <p:nvCxnSpPr>
          <p:cNvPr id="100" name="Elbow Connector 79">
            <a:extLst>
              <a:ext uri="{FF2B5EF4-FFF2-40B4-BE49-F238E27FC236}">
                <a16:creationId xmlns:a16="http://schemas.microsoft.com/office/drawing/2014/main" id="{0019C437-5112-7B1F-EE36-FDE407F8B21A}"/>
              </a:ext>
            </a:extLst>
          </p:cNvPr>
          <p:cNvCxnSpPr>
            <a:cxnSpLocks/>
          </p:cNvCxnSpPr>
          <p:nvPr/>
        </p:nvCxnSpPr>
        <p:spPr>
          <a:xfrm flipH="1">
            <a:off x="6852857" y="2943794"/>
            <a:ext cx="5149" cy="76829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5E76672-ED77-AC5F-BC30-6E781C1D240C}"/>
              </a:ext>
            </a:extLst>
          </p:cNvPr>
          <p:cNvSpPr/>
          <p:nvPr/>
        </p:nvSpPr>
        <p:spPr>
          <a:xfrm>
            <a:off x="9023806" y="3159372"/>
            <a:ext cx="427987" cy="487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D$</a:t>
            </a:r>
          </a:p>
        </p:txBody>
      </p:sp>
      <p:cxnSp>
        <p:nvCxnSpPr>
          <p:cNvPr id="104" name="Elbow Connector 79">
            <a:extLst>
              <a:ext uri="{FF2B5EF4-FFF2-40B4-BE49-F238E27FC236}">
                <a16:creationId xmlns:a16="http://schemas.microsoft.com/office/drawing/2014/main" id="{10C20D7D-4C2C-76C7-8260-49F15B2E5577}"/>
              </a:ext>
            </a:extLst>
          </p:cNvPr>
          <p:cNvCxnSpPr>
            <a:cxnSpLocks/>
            <a:stCxn id="94" idx="3"/>
            <a:endCxn id="103" idx="3"/>
          </p:cNvCxnSpPr>
          <p:nvPr/>
        </p:nvCxnSpPr>
        <p:spPr>
          <a:xfrm flipH="1" flipV="1">
            <a:off x="9451792" y="3403155"/>
            <a:ext cx="167284" cy="456147"/>
          </a:xfrm>
          <a:prstGeom prst="bentConnector3">
            <a:avLst>
              <a:gd name="adj1" fmla="val -805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79">
            <a:extLst>
              <a:ext uri="{FF2B5EF4-FFF2-40B4-BE49-F238E27FC236}">
                <a16:creationId xmlns:a16="http://schemas.microsoft.com/office/drawing/2014/main" id="{F70D0F50-3945-1FD6-80F6-23F58DFB15E3}"/>
              </a:ext>
            </a:extLst>
          </p:cNvPr>
          <p:cNvCxnSpPr>
            <a:cxnSpLocks/>
          </p:cNvCxnSpPr>
          <p:nvPr/>
        </p:nvCxnSpPr>
        <p:spPr>
          <a:xfrm flipH="1" flipV="1">
            <a:off x="6852858" y="3526393"/>
            <a:ext cx="2148227" cy="41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79">
            <a:extLst>
              <a:ext uri="{FF2B5EF4-FFF2-40B4-BE49-F238E27FC236}">
                <a16:creationId xmlns:a16="http://schemas.microsoft.com/office/drawing/2014/main" id="{851EFEF4-F42D-3895-F71E-8C5FD257AB35}"/>
              </a:ext>
            </a:extLst>
          </p:cNvPr>
          <p:cNvCxnSpPr>
            <a:cxnSpLocks/>
          </p:cNvCxnSpPr>
          <p:nvPr/>
        </p:nvCxnSpPr>
        <p:spPr>
          <a:xfrm>
            <a:off x="6667430" y="2990363"/>
            <a:ext cx="9421" cy="73198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855FCCF4-0333-62CF-ED82-976F382C634B}"/>
              </a:ext>
            </a:extLst>
          </p:cNvPr>
          <p:cNvCxnSpPr>
            <a:cxnSpLocks/>
            <a:endCxn id="94" idx="1"/>
          </p:cNvCxnSpPr>
          <p:nvPr/>
        </p:nvCxnSpPr>
        <p:spPr>
          <a:xfrm rot="16200000" flipH="1">
            <a:off x="4759860" y="3329063"/>
            <a:ext cx="576837" cy="4836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EEF1EBC-0D4B-D88C-E642-843DFE2CC2C2}"/>
              </a:ext>
            </a:extLst>
          </p:cNvPr>
          <p:cNvSpPr txBox="1"/>
          <p:nvPr/>
        </p:nvSpPr>
        <p:spPr>
          <a:xfrm>
            <a:off x="7815418" y="342855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0B95220-2773-8C06-6E6E-EEA522DBC4F0}"/>
              </a:ext>
            </a:extLst>
          </p:cNvPr>
          <p:cNvSpPr txBox="1"/>
          <p:nvPr/>
        </p:nvSpPr>
        <p:spPr>
          <a:xfrm>
            <a:off x="9370176" y="3151657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stores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71690F6-C7B4-2748-56DD-AC4A01C9AB35}"/>
              </a:ext>
            </a:extLst>
          </p:cNvPr>
          <p:cNvSpPr txBox="1"/>
          <p:nvPr/>
        </p:nvSpPr>
        <p:spPr>
          <a:xfrm>
            <a:off x="5881413" y="3415618"/>
            <a:ext cx="80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E9373F5-EE4F-1865-198B-C68F5698646B}"/>
              </a:ext>
            </a:extLst>
          </p:cNvPr>
          <p:cNvSpPr/>
          <p:nvPr/>
        </p:nvSpPr>
        <p:spPr>
          <a:xfrm>
            <a:off x="9881828" y="1349894"/>
            <a:ext cx="1078201" cy="2754512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9800995-58C2-4969-659B-83374DCA1640}"/>
              </a:ext>
            </a:extLst>
          </p:cNvPr>
          <p:cNvSpPr/>
          <p:nvPr/>
        </p:nvSpPr>
        <p:spPr>
          <a:xfrm>
            <a:off x="9917735" y="1994060"/>
            <a:ext cx="907511" cy="902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40" name="Triangle 39">
            <a:extLst>
              <a:ext uri="{FF2B5EF4-FFF2-40B4-BE49-F238E27FC236}">
                <a16:creationId xmlns:a16="http://schemas.microsoft.com/office/drawing/2014/main" id="{3E12B81B-654A-9148-264A-40D7E5BABF19}"/>
              </a:ext>
            </a:extLst>
          </p:cNvPr>
          <p:cNvSpPr/>
          <p:nvPr/>
        </p:nvSpPr>
        <p:spPr>
          <a:xfrm rot="5400000">
            <a:off x="9992940" y="2668336"/>
            <a:ext cx="93785" cy="2344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Elbow Connector 79">
            <a:extLst>
              <a:ext uri="{FF2B5EF4-FFF2-40B4-BE49-F238E27FC236}">
                <a16:creationId xmlns:a16="http://schemas.microsoft.com/office/drawing/2014/main" id="{71AE52FD-32B5-5617-35F9-45DB7B109FF5}"/>
              </a:ext>
            </a:extLst>
          </p:cNvPr>
          <p:cNvCxnSpPr>
            <a:cxnSpLocks/>
          </p:cNvCxnSpPr>
          <p:nvPr/>
        </p:nvCxnSpPr>
        <p:spPr>
          <a:xfrm>
            <a:off x="9582697" y="1536134"/>
            <a:ext cx="639839" cy="45792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1F9FEFA-7E36-31E3-E49B-A01985049CF2}"/>
              </a:ext>
            </a:extLst>
          </p:cNvPr>
          <p:cNvSpPr txBox="1"/>
          <p:nvPr/>
        </p:nvSpPr>
        <p:spPr>
          <a:xfrm>
            <a:off x="9952688" y="4098426"/>
            <a:ext cx="101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In-Order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E6FBE12-E0D2-ECB7-441A-33D2B63CF7CF}"/>
              </a:ext>
            </a:extLst>
          </p:cNvPr>
          <p:cNvSpPr/>
          <p:nvPr/>
        </p:nvSpPr>
        <p:spPr>
          <a:xfrm>
            <a:off x="8937504" y="3064824"/>
            <a:ext cx="569185" cy="6766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6FDF98-01CA-6F62-13A4-CFD126865A70}"/>
              </a:ext>
            </a:extLst>
          </p:cNvPr>
          <p:cNvSpPr txBox="1"/>
          <p:nvPr/>
        </p:nvSpPr>
        <p:spPr>
          <a:xfrm>
            <a:off x="3065526" y="4071507"/>
            <a:ext cx="101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In-Order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E55AD9E-0940-C74F-5369-6B8CAEAC70AD}"/>
              </a:ext>
            </a:extLst>
          </p:cNvPr>
          <p:cNvSpPr txBox="1"/>
          <p:nvPr/>
        </p:nvSpPr>
        <p:spPr>
          <a:xfrm>
            <a:off x="6640809" y="4140926"/>
            <a:ext cx="216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Out-of-Order (OOO)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35EFDC-6267-09A8-64BA-6CB43AD1FE8F}"/>
              </a:ext>
            </a:extLst>
          </p:cNvPr>
          <p:cNvSpPr/>
          <p:nvPr/>
        </p:nvSpPr>
        <p:spPr>
          <a:xfrm>
            <a:off x="3789675" y="2288109"/>
            <a:ext cx="618000" cy="11150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7415104D-7ADE-CE9B-A839-757EC110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" name="Date Placeholder 3">
            <a:extLst>
              <a:ext uri="{FF2B5EF4-FFF2-40B4-BE49-F238E27FC236}">
                <a16:creationId xmlns:a16="http://schemas.microsoft.com/office/drawing/2014/main" id="{5969FE30-5C59-AA3E-9F89-734421303C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lang="en-US" sz="1200" smtClean="0">
                <a:solidFill>
                  <a:schemeClr val="dk1"/>
                </a:solidFill>
                <a:latin typeface="+mj-lt"/>
                <a:cs typeface="Calibri"/>
              </a:defRPr>
            </a:lvl1pPr>
          </a:lstStyle>
          <a:p>
            <a:pPr>
              <a:buSzPct val="25000"/>
            </a:pPr>
            <a:r>
              <a:rPr lang="en-US" dirty="0"/>
              <a:t>Tamara </a:t>
            </a:r>
            <a:r>
              <a:rPr lang="en-US" dirty="0" err="1"/>
              <a:t>Silbergleit</a:t>
            </a:r>
            <a:r>
              <a:rPr lang="en-US" dirty="0"/>
              <a:t> Lehman </a:t>
            </a:r>
            <a:r>
              <a:rPr lang="en-US" dirty="0" err="1"/>
              <a:t>tamara.lehman@colorado.edu</a:t>
            </a:r>
            <a:endParaRPr lang="en-US" dirty="0"/>
          </a:p>
        </p:txBody>
      </p:sp>
      <p:sp>
        <p:nvSpPr>
          <p:cNvPr id="52" name="Footer Placeholder 4">
            <a:extLst>
              <a:ext uri="{FF2B5EF4-FFF2-40B4-BE49-F238E27FC236}">
                <a16:creationId xmlns:a16="http://schemas.microsoft.com/office/drawing/2014/main" id="{74CFF81D-720C-DC17-C434-2BBEF862696F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Latin America gem5 Bootcamp</a:t>
            </a:r>
          </a:p>
        </p:txBody>
      </p:sp>
    </p:spTree>
    <p:extLst>
      <p:ext uri="{BB962C8B-B14F-4D97-AF65-F5344CB8AC3E}">
        <p14:creationId xmlns:p14="http://schemas.microsoft.com/office/powerpoint/2010/main" val="157973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EB31D-9A2B-6608-6153-4FE5E560F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Trends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369A6-B8F7-650A-6E0C-D86C3D27B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Latin America gem5 Bootcamp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DD66B-DF7C-E354-9B25-B5B320C6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820A-7217-6540-AE89-A3E7858522C1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2" descr="40 years of microprocessor trend data">
            <a:extLst>
              <a:ext uri="{FF2B5EF4-FFF2-40B4-BE49-F238E27FC236}">
                <a16:creationId xmlns:a16="http://schemas.microsoft.com/office/drawing/2014/main" id="{889354B6-F255-C9C4-62A4-1C516FDAD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74" y="1429759"/>
            <a:ext cx="8086364" cy="529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B62D72C-156F-2438-082E-A76E462415CC}"/>
              </a:ext>
            </a:extLst>
          </p:cNvPr>
          <p:cNvSpPr/>
          <p:nvPr/>
        </p:nvSpPr>
        <p:spPr>
          <a:xfrm rot="19634495">
            <a:off x="5485526" y="2571382"/>
            <a:ext cx="2987040" cy="5219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559703-10AB-CEB9-B49B-F45FC71948E8}"/>
              </a:ext>
            </a:extLst>
          </p:cNvPr>
          <p:cNvSpPr/>
          <p:nvPr/>
        </p:nvSpPr>
        <p:spPr>
          <a:xfrm rot="20997931">
            <a:off x="6374078" y="3002150"/>
            <a:ext cx="1983249" cy="3913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098C32A-01FF-D3FA-966A-112DEA23FB60}"/>
              </a:ext>
            </a:extLst>
          </p:cNvPr>
          <p:cNvSpPr/>
          <p:nvPr/>
        </p:nvSpPr>
        <p:spPr>
          <a:xfrm>
            <a:off x="6462337" y="3515959"/>
            <a:ext cx="1806730" cy="3913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4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8AC8-6055-B8CE-3806-7F0F83FD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Memory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B5AC8-EAED-5639-AEB0-A78CAC5C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F467-8160-7847-8D1F-7209F63DD43D}" type="slidenum">
              <a:rPr lang="en-US" smtClean="0"/>
              <a:t>20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F8C97C-6F59-10E4-CE11-CB4C7B29C325}"/>
              </a:ext>
            </a:extLst>
          </p:cNvPr>
          <p:cNvSpPr/>
          <p:nvPr/>
        </p:nvSpPr>
        <p:spPr>
          <a:xfrm>
            <a:off x="4997818" y="1942116"/>
            <a:ext cx="572030" cy="2472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/>
                <a:cs typeface="Helvetica"/>
              </a:rPr>
              <a:t>Core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9EB2E5-8024-C4C5-B0CD-2787FB3651C4}"/>
              </a:ext>
            </a:extLst>
          </p:cNvPr>
          <p:cNvSpPr/>
          <p:nvPr/>
        </p:nvSpPr>
        <p:spPr>
          <a:xfrm>
            <a:off x="4520785" y="2297726"/>
            <a:ext cx="724657" cy="439876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/>
                <a:cs typeface="Helvetica"/>
              </a:rPr>
              <a:t>L1 Data Cache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9D364F-4491-FFA6-9729-896F132A899F}"/>
              </a:ext>
            </a:extLst>
          </p:cNvPr>
          <p:cNvSpPr/>
          <p:nvPr/>
        </p:nvSpPr>
        <p:spPr>
          <a:xfrm>
            <a:off x="5366812" y="2281554"/>
            <a:ext cx="724657" cy="45604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/>
                <a:cs typeface="Helvetica"/>
              </a:rPr>
              <a:t>L1 </a:t>
            </a:r>
            <a:r>
              <a:rPr lang="en-US" sz="1200" dirty="0" err="1">
                <a:latin typeface="Helvetica"/>
                <a:cs typeface="Helvetica"/>
              </a:rPr>
              <a:t>Instr</a:t>
            </a:r>
            <a:r>
              <a:rPr lang="en-US" sz="1200" dirty="0">
                <a:latin typeface="Helvetica"/>
                <a:cs typeface="Helvetica"/>
              </a:rPr>
              <a:t> Cache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49BB70-BBFB-1433-22A0-5B19E41E0A64}"/>
              </a:ext>
            </a:extLst>
          </p:cNvPr>
          <p:cNvSpPr/>
          <p:nvPr/>
        </p:nvSpPr>
        <p:spPr>
          <a:xfrm>
            <a:off x="4473353" y="2966855"/>
            <a:ext cx="2967345" cy="596681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/>
                <a:cs typeface="Helvetica"/>
              </a:rPr>
              <a:t>Last Level Cache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58968E-338F-4935-51BA-166CE1604F3D}"/>
              </a:ext>
            </a:extLst>
          </p:cNvPr>
          <p:cNvSpPr/>
          <p:nvPr/>
        </p:nvSpPr>
        <p:spPr>
          <a:xfrm>
            <a:off x="4386257" y="4663882"/>
            <a:ext cx="3410385" cy="18359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/>
                <a:cs typeface="Helvetica"/>
              </a:rPr>
              <a:t>Memory Controller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4C2736-5D9D-0849-47E2-00A2F7510776}"/>
              </a:ext>
            </a:extLst>
          </p:cNvPr>
          <p:cNvSpPr/>
          <p:nvPr/>
        </p:nvSpPr>
        <p:spPr>
          <a:xfrm>
            <a:off x="2061930" y="5217276"/>
            <a:ext cx="8046855" cy="9479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/>
                <a:cs typeface="Helvetica"/>
              </a:rPr>
              <a:t>Main Memory</a:t>
            </a:r>
          </a:p>
          <a:p>
            <a:pPr algn="ctr"/>
            <a:r>
              <a:rPr lang="en-US" dirty="0">
                <a:latin typeface="Helvetica"/>
                <a:cs typeface="Helvetica"/>
              </a:rPr>
              <a:t>(i.e. DRAM)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FBD00F-65AE-47E2-24E0-C47409B82071}"/>
              </a:ext>
            </a:extLst>
          </p:cNvPr>
          <p:cNvSpPr/>
          <p:nvPr/>
        </p:nvSpPr>
        <p:spPr>
          <a:xfrm>
            <a:off x="4370953" y="1549912"/>
            <a:ext cx="3537912" cy="333824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Processor Package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01E6A9-1753-3941-F340-368D6D55B381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6085357" y="4847474"/>
            <a:ext cx="6092" cy="3698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43">
            <a:extLst>
              <a:ext uri="{FF2B5EF4-FFF2-40B4-BE49-F238E27FC236}">
                <a16:creationId xmlns:a16="http://schemas.microsoft.com/office/drawing/2014/main" id="{617C60F2-49A2-ADE8-470B-08DF2A8CAA9B}"/>
              </a:ext>
            </a:extLst>
          </p:cNvPr>
          <p:cNvCxnSpPr>
            <a:cxnSpLocks/>
            <a:stCxn id="13" idx="3"/>
            <a:endCxn id="14" idx="3"/>
          </p:cNvCxnSpPr>
          <p:nvPr/>
        </p:nvCxnSpPr>
        <p:spPr>
          <a:xfrm>
            <a:off x="7440697" y="3265196"/>
            <a:ext cx="355944" cy="1490483"/>
          </a:xfrm>
          <a:prstGeom prst="bentConnector3">
            <a:avLst>
              <a:gd name="adj1" fmla="val 1136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DFB175-A223-EE62-53D8-11771B14B32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4883113" y="2737602"/>
            <a:ext cx="1073912" cy="2292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D08242-5BBD-9AAD-D0ED-1BBF07E8FA3F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5729141" y="2737602"/>
            <a:ext cx="227885" cy="2292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9">
            <a:extLst>
              <a:ext uri="{FF2B5EF4-FFF2-40B4-BE49-F238E27FC236}">
                <a16:creationId xmlns:a16="http://schemas.microsoft.com/office/drawing/2014/main" id="{C4BC049D-7B47-790A-3997-E447DFB01F67}"/>
              </a:ext>
            </a:extLst>
          </p:cNvPr>
          <p:cNvCxnSpPr>
            <a:cxnSpLocks/>
            <a:stCxn id="10" idx="1"/>
            <a:endCxn id="11" idx="0"/>
          </p:cNvCxnSpPr>
          <p:nvPr/>
        </p:nvCxnSpPr>
        <p:spPr>
          <a:xfrm rot="10800000" flipV="1">
            <a:off x="4883115" y="2065716"/>
            <a:ext cx="114705" cy="23201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2">
            <a:extLst>
              <a:ext uri="{FF2B5EF4-FFF2-40B4-BE49-F238E27FC236}">
                <a16:creationId xmlns:a16="http://schemas.microsoft.com/office/drawing/2014/main" id="{626BE57D-2615-226A-011F-AFC3A500E6AF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5569848" y="2065717"/>
            <a:ext cx="159292" cy="21583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9DB0493-2781-B581-4422-FBFF5DAB56B4}"/>
              </a:ext>
            </a:extLst>
          </p:cNvPr>
          <p:cNvSpPr/>
          <p:nvPr/>
        </p:nvSpPr>
        <p:spPr>
          <a:xfrm>
            <a:off x="6675833" y="1928452"/>
            <a:ext cx="572030" cy="2472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/>
                <a:cs typeface="Helvetica"/>
              </a:rPr>
              <a:t>Core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4D2037-B679-A23E-9A52-2606C43761CE}"/>
              </a:ext>
            </a:extLst>
          </p:cNvPr>
          <p:cNvSpPr/>
          <p:nvPr/>
        </p:nvSpPr>
        <p:spPr>
          <a:xfrm>
            <a:off x="6198800" y="2284062"/>
            <a:ext cx="724657" cy="439876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/>
                <a:cs typeface="Helvetica"/>
              </a:rPr>
              <a:t>L1 Data Cache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DB8FC0-409F-5E9A-0DB4-4A5D719312FB}"/>
              </a:ext>
            </a:extLst>
          </p:cNvPr>
          <p:cNvSpPr/>
          <p:nvPr/>
        </p:nvSpPr>
        <p:spPr>
          <a:xfrm>
            <a:off x="7044827" y="2267889"/>
            <a:ext cx="724657" cy="45124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/>
                <a:cs typeface="Helvetica"/>
              </a:rPr>
              <a:t>L1 </a:t>
            </a:r>
            <a:r>
              <a:rPr lang="en-US" sz="1200" dirty="0" err="1">
                <a:latin typeface="Helvetica"/>
                <a:cs typeface="Helvetica"/>
              </a:rPr>
              <a:t>Instr</a:t>
            </a:r>
            <a:r>
              <a:rPr lang="en-US" sz="1200" dirty="0">
                <a:latin typeface="Helvetica"/>
                <a:cs typeface="Helvetica"/>
              </a:rPr>
              <a:t> Cache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7AAA89-D637-E565-DD6E-B33892A9161B}"/>
              </a:ext>
            </a:extLst>
          </p:cNvPr>
          <p:cNvCxnSpPr>
            <a:cxnSpLocks/>
            <a:stCxn id="24" idx="2"/>
            <a:endCxn id="13" idx="0"/>
          </p:cNvCxnSpPr>
          <p:nvPr/>
        </p:nvCxnSpPr>
        <p:spPr>
          <a:xfrm flipH="1">
            <a:off x="5957026" y="2723938"/>
            <a:ext cx="604103" cy="242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22F18F-BD28-7D6C-9C0F-18C814D5637E}"/>
              </a:ext>
            </a:extLst>
          </p:cNvPr>
          <p:cNvCxnSpPr>
            <a:cxnSpLocks/>
            <a:stCxn id="25" idx="2"/>
            <a:endCxn id="13" idx="0"/>
          </p:cNvCxnSpPr>
          <p:nvPr/>
        </p:nvCxnSpPr>
        <p:spPr>
          <a:xfrm flipH="1">
            <a:off x="5957025" y="2719130"/>
            <a:ext cx="1450130" cy="2477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9">
            <a:extLst>
              <a:ext uri="{FF2B5EF4-FFF2-40B4-BE49-F238E27FC236}">
                <a16:creationId xmlns:a16="http://schemas.microsoft.com/office/drawing/2014/main" id="{EF7CE155-1BFF-8588-EFB1-AF133A887CED}"/>
              </a:ext>
            </a:extLst>
          </p:cNvPr>
          <p:cNvCxnSpPr>
            <a:cxnSpLocks/>
            <a:stCxn id="23" idx="1"/>
            <a:endCxn id="24" idx="0"/>
          </p:cNvCxnSpPr>
          <p:nvPr/>
        </p:nvCxnSpPr>
        <p:spPr>
          <a:xfrm rot="10800000" flipV="1">
            <a:off x="6561130" y="2052052"/>
            <a:ext cx="114705" cy="23201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2">
            <a:extLst>
              <a:ext uri="{FF2B5EF4-FFF2-40B4-BE49-F238E27FC236}">
                <a16:creationId xmlns:a16="http://schemas.microsoft.com/office/drawing/2014/main" id="{89015639-03A5-C15A-258F-853BB4A3E4DE}"/>
              </a:ext>
            </a:extLst>
          </p:cNvPr>
          <p:cNvCxnSpPr>
            <a:cxnSpLocks/>
            <a:stCxn id="23" idx="3"/>
            <a:endCxn id="25" idx="0"/>
          </p:cNvCxnSpPr>
          <p:nvPr/>
        </p:nvCxnSpPr>
        <p:spPr>
          <a:xfrm>
            <a:off x="7247863" y="2052053"/>
            <a:ext cx="159292" cy="21583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CE5C4B8-F463-C791-47DA-B26EA9FAB84D}"/>
              </a:ext>
            </a:extLst>
          </p:cNvPr>
          <p:cNvSpPr/>
          <p:nvPr/>
        </p:nvSpPr>
        <p:spPr>
          <a:xfrm>
            <a:off x="4967957" y="4342818"/>
            <a:ext cx="572030" cy="2472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/>
                <a:cs typeface="Helvetica"/>
              </a:rPr>
              <a:t>Core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85DF9F-4BF6-2931-F56F-C7EE1C1F1363}"/>
              </a:ext>
            </a:extLst>
          </p:cNvPr>
          <p:cNvSpPr/>
          <p:nvPr/>
        </p:nvSpPr>
        <p:spPr>
          <a:xfrm>
            <a:off x="4485646" y="3754129"/>
            <a:ext cx="724657" cy="439876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/>
                <a:cs typeface="Helvetica"/>
              </a:rPr>
              <a:t>L1 Data Cache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0898DE-A5D3-23FD-CC26-6C1D40FB5AC0}"/>
              </a:ext>
            </a:extLst>
          </p:cNvPr>
          <p:cNvSpPr/>
          <p:nvPr/>
        </p:nvSpPr>
        <p:spPr>
          <a:xfrm>
            <a:off x="5331673" y="3737957"/>
            <a:ext cx="724657" cy="45604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/>
                <a:cs typeface="Helvetica"/>
              </a:rPr>
              <a:t>L1 </a:t>
            </a:r>
            <a:r>
              <a:rPr lang="en-US" sz="1200" dirty="0" err="1">
                <a:latin typeface="Helvetica"/>
                <a:cs typeface="Helvetica"/>
              </a:rPr>
              <a:t>Instr</a:t>
            </a:r>
            <a:r>
              <a:rPr lang="en-US" sz="1200" dirty="0">
                <a:latin typeface="Helvetica"/>
                <a:cs typeface="Helvetica"/>
              </a:rPr>
              <a:t> Cache</a:t>
            </a:r>
          </a:p>
        </p:txBody>
      </p:sp>
      <p:cxnSp>
        <p:nvCxnSpPr>
          <p:cNvPr id="33" name="Straight Connector 19">
            <a:extLst>
              <a:ext uri="{FF2B5EF4-FFF2-40B4-BE49-F238E27FC236}">
                <a16:creationId xmlns:a16="http://schemas.microsoft.com/office/drawing/2014/main" id="{C241E8A4-1F25-E268-A463-98DE6BFAB473}"/>
              </a:ext>
            </a:extLst>
          </p:cNvPr>
          <p:cNvCxnSpPr>
            <a:cxnSpLocks/>
            <a:stCxn id="30" idx="1"/>
            <a:endCxn id="31" idx="2"/>
          </p:cNvCxnSpPr>
          <p:nvPr/>
        </p:nvCxnSpPr>
        <p:spPr>
          <a:xfrm rot="10800000">
            <a:off x="4847976" y="4194007"/>
            <a:ext cx="119983" cy="27241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2">
            <a:extLst>
              <a:ext uri="{FF2B5EF4-FFF2-40B4-BE49-F238E27FC236}">
                <a16:creationId xmlns:a16="http://schemas.microsoft.com/office/drawing/2014/main" id="{837F268E-13DD-9FAB-C702-6529B86C76D1}"/>
              </a:ext>
            </a:extLst>
          </p:cNvPr>
          <p:cNvCxnSpPr>
            <a:cxnSpLocks/>
            <a:stCxn id="30" idx="3"/>
            <a:endCxn id="32" idx="2"/>
          </p:cNvCxnSpPr>
          <p:nvPr/>
        </p:nvCxnSpPr>
        <p:spPr>
          <a:xfrm flipV="1">
            <a:off x="5539987" y="4194006"/>
            <a:ext cx="154014" cy="27241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D8D7570-3A93-90A2-D765-E4265A33A210}"/>
              </a:ext>
            </a:extLst>
          </p:cNvPr>
          <p:cNvSpPr/>
          <p:nvPr/>
        </p:nvSpPr>
        <p:spPr>
          <a:xfrm>
            <a:off x="6653162" y="4331177"/>
            <a:ext cx="572030" cy="2472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/>
                <a:cs typeface="Helvetica"/>
              </a:rPr>
              <a:t>Core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F1385F2-9A9D-FDAC-4C0F-2B9DD307D9F9}"/>
              </a:ext>
            </a:extLst>
          </p:cNvPr>
          <p:cNvSpPr/>
          <p:nvPr/>
        </p:nvSpPr>
        <p:spPr>
          <a:xfrm>
            <a:off x="6163661" y="3740465"/>
            <a:ext cx="724657" cy="439876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/>
                <a:cs typeface="Helvetica"/>
              </a:rPr>
              <a:t>L1 Data Cache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38F6F11-060C-6C04-B554-D2ECCAEAA206}"/>
              </a:ext>
            </a:extLst>
          </p:cNvPr>
          <p:cNvSpPr/>
          <p:nvPr/>
        </p:nvSpPr>
        <p:spPr>
          <a:xfrm>
            <a:off x="7009688" y="3724292"/>
            <a:ext cx="724657" cy="45124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/>
                <a:cs typeface="Helvetica"/>
              </a:rPr>
              <a:t>L1 </a:t>
            </a:r>
            <a:r>
              <a:rPr lang="en-US" sz="1200" dirty="0" err="1">
                <a:latin typeface="Helvetica"/>
                <a:cs typeface="Helvetica"/>
              </a:rPr>
              <a:t>Instr</a:t>
            </a:r>
            <a:r>
              <a:rPr lang="en-US" sz="1200" dirty="0">
                <a:latin typeface="Helvetica"/>
                <a:cs typeface="Helvetica"/>
              </a:rPr>
              <a:t> Cache</a:t>
            </a:r>
          </a:p>
        </p:txBody>
      </p:sp>
      <p:cxnSp>
        <p:nvCxnSpPr>
          <p:cNvPr id="38" name="Straight Connector 19">
            <a:extLst>
              <a:ext uri="{FF2B5EF4-FFF2-40B4-BE49-F238E27FC236}">
                <a16:creationId xmlns:a16="http://schemas.microsoft.com/office/drawing/2014/main" id="{B831A666-8F90-5A93-D413-BC4E8EBCA72A}"/>
              </a:ext>
            </a:extLst>
          </p:cNvPr>
          <p:cNvCxnSpPr>
            <a:cxnSpLocks/>
            <a:stCxn id="35" idx="1"/>
            <a:endCxn id="36" idx="2"/>
          </p:cNvCxnSpPr>
          <p:nvPr/>
        </p:nvCxnSpPr>
        <p:spPr>
          <a:xfrm rot="10800000">
            <a:off x="6525991" y="4180341"/>
            <a:ext cx="127173" cy="27443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2">
            <a:extLst>
              <a:ext uri="{FF2B5EF4-FFF2-40B4-BE49-F238E27FC236}">
                <a16:creationId xmlns:a16="http://schemas.microsoft.com/office/drawing/2014/main" id="{6BD504C2-D3DA-29B8-1F4B-A88A4F25E7AE}"/>
              </a:ext>
            </a:extLst>
          </p:cNvPr>
          <p:cNvCxnSpPr>
            <a:cxnSpLocks/>
            <a:stCxn id="35" idx="3"/>
            <a:endCxn id="37" idx="2"/>
          </p:cNvCxnSpPr>
          <p:nvPr/>
        </p:nvCxnSpPr>
        <p:spPr>
          <a:xfrm flipV="1">
            <a:off x="7225192" y="4175533"/>
            <a:ext cx="146824" cy="27924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C3B9D32-6EAB-AD00-D79E-C08DF67376F8}"/>
              </a:ext>
            </a:extLst>
          </p:cNvPr>
          <p:cNvCxnSpPr>
            <a:cxnSpLocks/>
            <a:stCxn id="31" idx="0"/>
            <a:endCxn id="13" idx="2"/>
          </p:cNvCxnSpPr>
          <p:nvPr/>
        </p:nvCxnSpPr>
        <p:spPr>
          <a:xfrm flipV="1">
            <a:off x="4847975" y="3563535"/>
            <a:ext cx="1109051" cy="1905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19C42DC-1007-1D56-4058-C34CDF98E274}"/>
              </a:ext>
            </a:extLst>
          </p:cNvPr>
          <p:cNvCxnSpPr>
            <a:cxnSpLocks/>
            <a:stCxn id="13" idx="2"/>
            <a:endCxn id="32" idx="0"/>
          </p:cNvCxnSpPr>
          <p:nvPr/>
        </p:nvCxnSpPr>
        <p:spPr>
          <a:xfrm flipH="1">
            <a:off x="5694001" y="3563536"/>
            <a:ext cx="263024" cy="1744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40F0EBE-E108-F211-595C-DC3DA79A8C4B}"/>
              </a:ext>
            </a:extLst>
          </p:cNvPr>
          <p:cNvCxnSpPr>
            <a:cxnSpLocks/>
            <a:stCxn id="13" idx="2"/>
            <a:endCxn id="36" idx="0"/>
          </p:cNvCxnSpPr>
          <p:nvPr/>
        </p:nvCxnSpPr>
        <p:spPr>
          <a:xfrm>
            <a:off x="5957025" y="3563535"/>
            <a:ext cx="568964" cy="1769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A7E9143-BD48-6412-D247-B9BA2B54F42A}"/>
              </a:ext>
            </a:extLst>
          </p:cNvPr>
          <p:cNvCxnSpPr>
            <a:cxnSpLocks/>
            <a:stCxn id="37" idx="0"/>
            <a:endCxn id="13" idx="2"/>
          </p:cNvCxnSpPr>
          <p:nvPr/>
        </p:nvCxnSpPr>
        <p:spPr>
          <a:xfrm flipH="1" flipV="1">
            <a:off x="5957026" y="3563536"/>
            <a:ext cx="1414991" cy="1607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DFD16-534C-EFA9-6B8C-3C8E7044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51DC0E-127D-69B1-16F3-8B819521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lang="en-US" sz="1200" smtClean="0">
                <a:solidFill>
                  <a:schemeClr val="dk1"/>
                </a:solidFill>
                <a:latin typeface="+mj-lt"/>
                <a:cs typeface="Calibri"/>
              </a:defRPr>
            </a:lvl1pPr>
          </a:lstStyle>
          <a:p>
            <a:pPr>
              <a:buSzPct val="25000"/>
            </a:pPr>
            <a:r>
              <a:rPr lang="en-US" dirty="0"/>
              <a:t>Tamara </a:t>
            </a:r>
            <a:r>
              <a:rPr lang="en-US" dirty="0" err="1"/>
              <a:t>Silbergleit</a:t>
            </a:r>
            <a:r>
              <a:rPr lang="en-US" dirty="0"/>
              <a:t> Lehman </a:t>
            </a:r>
            <a:r>
              <a:rPr lang="en-US" dirty="0" err="1"/>
              <a:t>tamara.lehman@colorado.edu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1A70E14-0932-45DD-0239-04DADD5833DB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Latin America gem5 Bootcamp</a:t>
            </a:r>
          </a:p>
        </p:txBody>
      </p:sp>
    </p:spTree>
    <p:extLst>
      <p:ext uri="{BB962C8B-B14F-4D97-AF65-F5344CB8AC3E}">
        <p14:creationId xmlns:p14="http://schemas.microsoft.com/office/powerpoint/2010/main" val="987851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F1202-DEE3-36C4-316D-D8AB0D4E7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get here?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EF4E7-40AC-94F4-ED63-1B586B5B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Latin America gem5 Bootcamp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4FC9-B962-F758-F5BD-8CB07AD1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820A-7217-6540-AE89-A3E7858522C1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2" descr="40 years of microprocessor trend data">
            <a:extLst>
              <a:ext uri="{FF2B5EF4-FFF2-40B4-BE49-F238E27FC236}">
                <a16:creationId xmlns:a16="http://schemas.microsoft.com/office/drawing/2014/main" id="{5FD9114A-10E0-974B-26E3-93AF1541B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1400175"/>
            <a:ext cx="7177389" cy="469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1B2F32-1513-6CCF-C022-DC9FC2C07737}"/>
              </a:ext>
            </a:extLst>
          </p:cNvPr>
          <p:cNvSpPr txBox="1"/>
          <p:nvPr/>
        </p:nvSpPr>
        <p:spPr>
          <a:xfrm>
            <a:off x="2048599" y="3429000"/>
            <a:ext cx="750051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Answer: research across many domains including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2709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78BA-38FD-E184-E6B1-B51A7A2E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Architecture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CFFF3-8C81-A0CD-8B6E-C9B951F4A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Research: Investigate </a:t>
            </a:r>
            <a:r>
              <a:rPr lang="en-US" u="sng" dirty="0"/>
              <a:t>innovative</a:t>
            </a:r>
            <a:r>
              <a:rPr lang="en-US" dirty="0"/>
              <a:t> ways of building processors</a:t>
            </a:r>
          </a:p>
          <a:p>
            <a:r>
              <a:rPr lang="en-US" dirty="0"/>
              <a:t>Processor design opportunities: how many cores to use? Should they be all the same? Can we instrument the hardware to do more complex functions? Can we accelerate certain operations? etc.</a:t>
            </a:r>
          </a:p>
          <a:p>
            <a:r>
              <a:rPr lang="en-US" dirty="0"/>
              <a:t>Memory design opportunities: which technology to use? How should the cache architecture look like? How about the hierarchy? Etc. </a:t>
            </a:r>
          </a:p>
          <a:p>
            <a:r>
              <a:rPr lang="en-US" dirty="0"/>
              <a:t>Overall system design opportunities: how should cores communicate? How should the network architecture look like? Should chips be able to share data? If so how? And how about consistency and coherence? etc.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63E1D-959B-15EA-15F7-EDAEC32A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820A-7217-6540-AE89-A3E7858522C1}" type="slidenum">
              <a:rPr lang="en-US" smtClean="0"/>
              <a:t>22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04CEE2A-3C97-1418-1448-849ED273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lang="en-US" sz="1200" smtClean="0">
                <a:solidFill>
                  <a:schemeClr val="dk1"/>
                </a:solidFill>
                <a:latin typeface="+mj-lt"/>
                <a:cs typeface="Calibri"/>
              </a:defRPr>
            </a:lvl1pPr>
          </a:lstStyle>
          <a:p>
            <a:pPr>
              <a:buSzPct val="25000"/>
            </a:pPr>
            <a:r>
              <a:rPr lang="en-US" dirty="0"/>
              <a:t>Tamara </a:t>
            </a:r>
            <a:r>
              <a:rPr lang="en-US" dirty="0" err="1"/>
              <a:t>Silbergleit</a:t>
            </a:r>
            <a:r>
              <a:rPr lang="en-US" dirty="0"/>
              <a:t> Lehman </a:t>
            </a:r>
            <a:r>
              <a:rPr lang="en-US" dirty="0" err="1"/>
              <a:t>tamara.lehman@colorado.edu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41E5C03-2659-E5CB-854E-451E6C56E24D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Latin America gem5 Bootcamp</a:t>
            </a:r>
          </a:p>
        </p:txBody>
      </p:sp>
    </p:spTree>
    <p:extLst>
      <p:ext uri="{BB962C8B-B14F-4D97-AF65-F5344CB8AC3E}">
        <p14:creationId xmlns:p14="http://schemas.microsoft.com/office/powerpoint/2010/main" val="4094879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0DDF-6075-85E2-73B4-EE395114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35A4C-E0EC-AD8F-60A6-5889B00C2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When working on all of these, we need a way to evaluate new designs</a:t>
            </a:r>
          </a:p>
          <a:p>
            <a:r>
              <a:rPr lang="en-US" sz="2800" dirty="0"/>
              <a:t>Cannot run tests on our laptops</a:t>
            </a:r>
            <a:r>
              <a:rPr lang="en-US" sz="2800" dirty="0">
                <a:sym typeface="Wingdings" pitchFamily="2" charset="2"/>
              </a:rPr>
              <a:t> hardware does not exist yet</a:t>
            </a:r>
          </a:p>
          <a:p>
            <a:r>
              <a:rPr lang="en-US" sz="2800" dirty="0">
                <a:sym typeface="Wingdings" pitchFamily="2" charset="2"/>
              </a:rPr>
              <a:t>Typical evaluation frameworks: </a:t>
            </a:r>
          </a:p>
          <a:p>
            <a:pPr lvl="1"/>
            <a:r>
              <a:rPr lang="en-US" dirty="0">
                <a:sym typeface="Wingdings" pitchFamily="2" charset="2"/>
              </a:rPr>
              <a:t>FPGA prototypes:  high barrier of entry, complex process</a:t>
            </a:r>
          </a:p>
          <a:p>
            <a:pPr lvl="1"/>
            <a:r>
              <a:rPr lang="en-US" dirty="0">
                <a:sym typeface="Wingdings" pitchFamily="2" charset="2"/>
              </a:rPr>
              <a:t>Small toy models of the target system: too minimalistic, does not consider realistic systems</a:t>
            </a:r>
          </a:p>
          <a:p>
            <a:pPr lvl="1"/>
            <a:r>
              <a:rPr lang="en-US" dirty="0">
                <a:sym typeface="Wingdings" pitchFamily="2" charset="2"/>
              </a:rPr>
              <a:t>Full system Cycle accurate Processor simulators (i.e. gem5): closer to real systems, easier interface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C5459-E255-CD56-2B03-6EB938C4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Latin America gem5 Bootcamp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F27BF-0229-8B02-8716-FAAC4BD7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820A-7217-6540-AE89-A3E7858522C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8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3AB1-FAD2-C302-5CFD-7F931A72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Example: Secure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5B53D-9F7E-3A14-6ED0-DF32D17E8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possible study is to implement security at the architectural level to protect data in memory</a:t>
            </a:r>
            <a:r>
              <a:rPr lang="en-US" dirty="0"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cs typeface="Calibri" panose="020F0502020204030204" pitchFamily="34" charset="0"/>
              </a:rPr>
              <a:t>Why? Because software systems alone cannot defend against cyber-attacks</a:t>
            </a:r>
          </a:p>
          <a:p>
            <a:r>
              <a:rPr lang="en-US" dirty="0">
                <a:cs typeface="Calibri" panose="020F0502020204030204" pitchFamily="34" charset="0"/>
              </a:rPr>
              <a:t>Computers need software and hardware security solutions</a:t>
            </a:r>
          </a:p>
          <a:p>
            <a:r>
              <a:rPr lang="en-US" dirty="0">
                <a:cs typeface="Calibri" panose="020F0502020204030204" pitchFamily="34" charset="0"/>
              </a:rPr>
              <a:t>This model has been around for over 2 decades (started with IBM)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2795C-E15A-B1ED-4F82-2D390E6F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49B62-0381-F237-E403-4F69A6A3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820A-7217-6540-AE89-A3E7858522C1}" type="slidenum">
              <a:rPr lang="en-US" smtClean="0"/>
              <a:t>24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AB19FC2-E62A-03EA-3018-8FB89CBF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lang="en-US" sz="1200" smtClean="0">
                <a:solidFill>
                  <a:schemeClr val="dk1"/>
                </a:solidFill>
                <a:latin typeface="+mj-lt"/>
                <a:cs typeface="Calibri"/>
              </a:defRPr>
            </a:lvl1pPr>
          </a:lstStyle>
          <a:p>
            <a:pPr>
              <a:buSzPct val="25000"/>
            </a:pPr>
            <a:r>
              <a:rPr lang="en-US" dirty="0"/>
              <a:t>Tamara </a:t>
            </a:r>
            <a:r>
              <a:rPr lang="en-US" dirty="0" err="1"/>
              <a:t>Silbergleit</a:t>
            </a:r>
            <a:r>
              <a:rPr lang="en-US" dirty="0"/>
              <a:t> Lehman </a:t>
            </a:r>
            <a:r>
              <a:rPr lang="en-US" dirty="0" err="1"/>
              <a:t>tamara.lehman@colorado.edu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0E8D9E5-A189-7E36-9758-FD1D4655DCA8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Latin America gem5 Bootcamp</a:t>
            </a:r>
          </a:p>
        </p:txBody>
      </p:sp>
    </p:spTree>
    <p:extLst>
      <p:ext uri="{BB962C8B-B14F-4D97-AF65-F5344CB8AC3E}">
        <p14:creationId xmlns:p14="http://schemas.microsoft.com/office/powerpoint/2010/main" val="2938188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Threat Model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838200" y="1600201"/>
            <a:ext cx="6001511" cy="4702869"/>
          </a:xfrm>
        </p:spPr>
        <p:txBody>
          <a:bodyPr>
            <a:normAutofit/>
          </a:bodyPr>
          <a:lstStyle/>
          <a:p>
            <a:pPr marL="533400" indent="-457200">
              <a:buClr>
                <a:srgbClr val="000000"/>
              </a:buClr>
              <a:buSzPts val="2400"/>
            </a:pPr>
            <a:r>
              <a:rPr lang="en-US" kern="0" dirty="0">
                <a:solidFill>
                  <a:srgbClr val="000000"/>
                </a:solidFill>
                <a:ea typeface="Lato"/>
                <a:cs typeface="Calibri" panose="020F0502020204030204" pitchFamily="34" charset="0"/>
                <a:sym typeface="Lato"/>
              </a:rPr>
              <a:t>On-Device: physical control of the device (</a:t>
            </a:r>
            <a:r>
              <a:rPr lang="en-US" kern="0" dirty="0">
                <a:solidFill>
                  <a:srgbClr val="000000"/>
                </a:solidFill>
                <a:ea typeface="Lato"/>
                <a:cs typeface="Calibri" panose="020F0502020204030204" pitchFamily="34" charset="0"/>
                <a:sym typeface="Wingdings" pitchFamily="2" charset="2"/>
              </a:rPr>
              <a:t>replay, splicing and spoofing attacks, cold boot attack)</a:t>
            </a:r>
            <a:endParaRPr lang="en-US" kern="0" dirty="0">
              <a:solidFill>
                <a:srgbClr val="000000"/>
              </a:solidFill>
              <a:ea typeface="Lato"/>
              <a:cs typeface="Calibri" panose="020F0502020204030204" pitchFamily="34" charset="0"/>
              <a:sym typeface="Lato"/>
            </a:endParaRPr>
          </a:p>
          <a:p>
            <a:pPr marL="533400" indent="-457200">
              <a:buClr>
                <a:srgbClr val="000000"/>
              </a:buClr>
              <a:buSzPts val="2400"/>
            </a:pPr>
            <a:r>
              <a:rPr lang="en-US" kern="0" dirty="0">
                <a:solidFill>
                  <a:srgbClr val="000000"/>
                </a:solidFill>
                <a:ea typeface="Lato"/>
                <a:cs typeface="Calibri" panose="020F0502020204030204" pitchFamily="34" charset="0"/>
                <a:sym typeface="Lato"/>
              </a:rPr>
              <a:t>Off-device: illegal remote access</a:t>
            </a:r>
            <a:r>
              <a:rPr lang="en-US" kern="0" dirty="0">
                <a:solidFill>
                  <a:srgbClr val="000000"/>
                </a:solidFill>
                <a:ea typeface="Lato"/>
                <a:cs typeface="Calibri" panose="020F0502020204030204" pitchFamily="34" charset="0"/>
                <a:sym typeface="Wingdings" pitchFamily="2" charset="2"/>
              </a:rPr>
              <a:t> (</a:t>
            </a:r>
            <a:r>
              <a:rPr lang="en-US" kern="0" dirty="0" err="1">
                <a:solidFill>
                  <a:srgbClr val="000000"/>
                </a:solidFill>
                <a:ea typeface="Lato"/>
                <a:cs typeface="Calibri" panose="020F0502020204030204" pitchFamily="34" charset="0"/>
                <a:sym typeface="Wingdings" pitchFamily="2" charset="2"/>
              </a:rPr>
              <a:t>Rowhammer</a:t>
            </a:r>
            <a:r>
              <a:rPr lang="en-US" kern="0" dirty="0">
                <a:solidFill>
                  <a:srgbClr val="000000"/>
                </a:solidFill>
                <a:ea typeface="Lato"/>
                <a:cs typeface="Calibri" panose="020F0502020204030204" pitchFamily="34" charset="0"/>
                <a:sym typeface="Wingdings" pitchFamily="2" charset="2"/>
              </a:rPr>
              <a:t> attack, illegal malicious applications)</a:t>
            </a:r>
          </a:p>
          <a:p>
            <a:pPr marL="533400" indent="-457200">
              <a:buClr>
                <a:srgbClr val="000000"/>
              </a:buClr>
              <a:buSzPts val="2400"/>
            </a:pPr>
            <a:r>
              <a:rPr lang="en-US" dirty="0"/>
              <a:t>Solution: secure memory</a:t>
            </a:r>
          </a:p>
          <a:p>
            <a:pPr lvl="1"/>
            <a:r>
              <a:rPr lang="en-US" dirty="0"/>
              <a:t>Secure off-chip data</a:t>
            </a:r>
            <a:endParaRPr lang="en-US" dirty="0">
              <a:sym typeface="Wingdings"/>
            </a:endParaRPr>
          </a:p>
          <a:p>
            <a:pPr lvl="1"/>
            <a:r>
              <a:rPr lang="en-US" dirty="0"/>
              <a:t>Trust only data on-chip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 descr="motherboard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39711" y="1936626"/>
            <a:ext cx="3484870" cy="34848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494993" y="2748915"/>
            <a:ext cx="1261483" cy="1184506"/>
          </a:xfrm>
          <a:prstGeom prst="rect">
            <a:avLst/>
          </a:prstGeom>
          <a:solidFill>
            <a:srgbClr val="0DED21">
              <a:alpha val="16000"/>
            </a:srgbClr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Trusted</a:t>
            </a:r>
          </a:p>
        </p:txBody>
      </p:sp>
      <p:pic>
        <p:nvPicPr>
          <p:cNvPr id="3" name="Picture 2" descr="coldBoot_attack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734" y="2578255"/>
            <a:ext cx="1524000" cy="1524000"/>
          </a:xfrm>
          <a:prstGeom prst="rect">
            <a:avLst/>
          </a:prstGeom>
        </p:spPr>
      </p:pic>
      <p:pic>
        <p:nvPicPr>
          <p:cNvPr id="3074" name="Picture 2" descr="SparkFun Education - How To Use an Oscilloscope">
            <a:extLst>
              <a:ext uri="{FF2B5EF4-FFF2-40B4-BE49-F238E27FC236}">
                <a16:creationId xmlns:a16="http://schemas.microsoft.com/office/drawing/2014/main" id="{B3BA6670-5A4E-7AC9-F17E-F202C5063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734" y="844984"/>
            <a:ext cx="2153758" cy="14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AN Injection: keyless car theft | Dr. Ken Tindell">
            <a:extLst>
              <a:ext uri="{FF2B5EF4-FFF2-40B4-BE49-F238E27FC236}">
                <a16:creationId xmlns:a16="http://schemas.microsoft.com/office/drawing/2014/main" id="{FF048A21-4C21-5651-C4EA-C27B60828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993" y="3238757"/>
            <a:ext cx="1857375" cy="267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24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Memory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520" y="3300469"/>
            <a:ext cx="2218841" cy="730578"/>
          </a:xfrm>
          <a:solidFill>
            <a:schemeClr val="tx1">
              <a:lumMod val="50000"/>
              <a:lumOff val="50000"/>
              <a:alpha val="62000"/>
            </a:schemeClr>
          </a:solidFill>
        </p:spPr>
        <p:txBody>
          <a:bodyPr anchor="ctr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Helvetica "/>
                <a:cs typeface="Helvetica "/>
              </a:rPr>
              <a:t>Confidentiality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 descr="confidentiality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56" y="2269551"/>
            <a:ext cx="2856410" cy="2792417"/>
          </a:xfrm>
          <a:prstGeom prst="rect">
            <a:avLst/>
          </a:prstGeom>
        </p:spPr>
      </p:pic>
      <p:pic>
        <p:nvPicPr>
          <p:cNvPr id="7" name="Picture 6" descr="data_integrity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936" y="2398795"/>
            <a:ext cx="3800889" cy="253392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338527" y="3300469"/>
            <a:ext cx="3394374" cy="730578"/>
          </a:xfrm>
          <a:prstGeom prst="rect">
            <a:avLst/>
          </a:prstGeom>
          <a:solidFill>
            <a:srgbClr val="FFFFFF">
              <a:alpha val="71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Integrity</a:t>
            </a:r>
          </a:p>
        </p:txBody>
      </p:sp>
      <p:pic>
        <p:nvPicPr>
          <p:cNvPr id="15" name="Picture 14" descr="motherboard.jpg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4" t="47496" r="56717" b="5709"/>
          <a:stretch/>
        </p:blipFill>
        <p:spPr>
          <a:xfrm rot="16200000">
            <a:off x="5850685" y="4798023"/>
            <a:ext cx="490630" cy="163073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183651" y="5425796"/>
            <a:ext cx="119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Encryption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76223" y="544608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Hashes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4458910" y="5474942"/>
            <a:ext cx="764856" cy="32018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10800000">
            <a:off x="6911366" y="5483043"/>
            <a:ext cx="764856" cy="32018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22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8" grpId="0" animBg="1"/>
      <p:bldP spid="16" grpId="0"/>
      <p:bldP spid="17" grpId="0"/>
      <p:bldP spid="18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Secure Memory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74550" cy="4702869"/>
          </a:xfrm>
        </p:spPr>
        <p:txBody>
          <a:bodyPr>
            <a:normAutofit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Metadata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security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Initiate memory accesses to fetch metadata for each last-level-cache miss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5843586" y="1773284"/>
            <a:ext cx="308437" cy="83392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18475" y="2045584"/>
            <a:ext cx="217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STORED IN MEMORY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412118" y="4035943"/>
            <a:ext cx="4600895" cy="1865837"/>
            <a:chOff x="1888117" y="4035942"/>
            <a:chExt cx="4600895" cy="1865837"/>
          </a:xfrm>
        </p:grpSpPr>
        <p:grpSp>
          <p:nvGrpSpPr>
            <p:cNvPr id="59" name="Group 58"/>
            <p:cNvGrpSpPr/>
            <p:nvPr/>
          </p:nvGrpSpPr>
          <p:grpSpPr>
            <a:xfrm>
              <a:off x="1888117" y="4442371"/>
              <a:ext cx="1019779" cy="974181"/>
              <a:chOff x="1460332" y="4814274"/>
              <a:chExt cx="723821" cy="64292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546145" y="4873425"/>
                <a:ext cx="552195" cy="52461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1460332" y="4913685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/>
              <p:cNvSpPr/>
              <p:nvPr/>
            </p:nvSpPr>
            <p:spPr>
              <a:xfrm>
                <a:off x="1593418" y="4913685"/>
                <a:ext cx="456546" cy="441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CPU</a:t>
                </a: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1460332" y="4974584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460332" y="5036805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460332" y="5097704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60332" y="5157586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1460332" y="5218485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1460332" y="5282028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460332" y="5342927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098340" y="4913685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098340" y="4974584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2098340" y="5036805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2098340" y="5097704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098340" y="5157586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2098340" y="5218485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2098340" y="5282028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098340" y="5342927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593418" y="4814274"/>
                <a:ext cx="0" cy="5915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61638" y="4814274"/>
                <a:ext cx="0" cy="5915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731178" y="4814274"/>
                <a:ext cx="0" cy="5915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799398" y="4814274"/>
                <a:ext cx="0" cy="5915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862937" y="4814274"/>
                <a:ext cx="0" cy="5915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931157" y="4814274"/>
                <a:ext cx="0" cy="5915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996384" y="4814274"/>
                <a:ext cx="0" cy="5915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2064604" y="4814274"/>
                <a:ext cx="0" cy="5915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593418" y="5398043"/>
                <a:ext cx="0" cy="5915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661638" y="5398043"/>
                <a:ext cx="0" cy="5915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731178" y="5398043"/>
                <a:ext cx="0" cy="5915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799398" y="5398043"/>
                <a:ext cx="0" cy="5915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862937" y="5398043"/>
                <a:ext cx="0" cy="5915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931157" y="5398043"/>
                <a:ext cx="0" cy="5915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96384" y="5398043"/>
                <a:ext cx="0" cy="5915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2064604" y="5398043"/>
                <a:ext cx="0" cy="5915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5469233" y="4035942"/>
              <a:ext cx="1019779" cy="1865837"/>
              <a:chOff x="4729826" y="4895276"/>
              <a:chExt cx="723821" cy="1231377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815639" y="4895276"/>
                <a:ext cx="552195" cy="123137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4729826" y="4935537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angle 62"/>
              <p:cNvSpPr/>
              <p:nvPr/>
            </p:nvSpPr>
            <p:spPr>
              <a:xfrm>
                <a:off x="4862912" y="4935537"/>
                <a:ext cx="456546" cy="11435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RAM</a:t>
                </a: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4729826" y="4996436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729826" y="5058657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729826" y="5119556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729826" y="5179438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4729826" y="5240337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729826" y="5303880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29826" y="5364779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5367834" y="4935537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367834" y="4996436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5367834" y="5058657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5367834" y="5119556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5367834" y="5179438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5367834" y="5240337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367834" y="5303880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367834" y="5364779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4729826" y="5420908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729826" y="5481807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4729826" y="5544028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4729826" y="5604927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4729826" y="5664809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4729826" y="5725708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4729826" y="5789251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4729826" y="5850150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4729826" y="5901780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4729826" y="5962679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4729826" y="6024900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4729826" y="6085799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5367834" y="5420908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5367834" y="5481807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5367834" y="5544028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5367834" y="5604927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5367834" y="5664809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5367834" y="5725708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5367834" y="5789251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5367834" y="5850150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5367834" y="5901780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5367834" y="5962679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5367834" y="6024900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5367834" y="6085799"/>
                <a:ext cx="85813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TextBox 138"/>
            <p:cNvSpPr txBox="1"/>
            <p:nvPr/>
          </p:nvSpPr>
          <p:spPr>
            <a:xfrm>
              <a:off x="3190718" y="4531999"/>
              <a:ext cx="2002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Integrity metadata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56736" y="4189224"/>
              <a:ext cx="643220" cy="253147"/>
            </a:xfrm>
            <a:prstGeom prst="rect">
              <a:avLst/>
            </a:prstGeom>
            <a:solidFill>
              <a:srgbClr val="FFF5C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7" name="Straight Arrow Connector 126"/>
            <p:cNvCxnSpPr>
              <a:stCxn id="5" idx="3"/>
              <a:endCxn id="61" idx="1"/>
            </p:cNvCxnSpPr>
            <p:nvPr/>
          </p:nvCxnSpPr>
          <p:spPr>
            <a:xfrm>
              <a:off x="2786995" y="4929462"/>
              <a:ext cx="2803138" cy="3939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5656736" y="5482809"/>
              <a:ext cx="643220" cy="253147"/>
            </a:xfrm>
            <a:prstGeom prst="rect">
              <a:avLst/>
            </a:prstGeom>
            <a:solidFill>
              <a:srgbClr val="FFF5C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4B8C83F-FB98-216A-2886-D9AEFB704E1B}"/>
              </a:ext>
            </a:extLst>
          </p:cNvPr>
          <p:cNvSpPr txBox="1"/>
          <p:nvPr/>
        </p:nvSpPr>
        <p:spPr>
          <a:xfrm>
            <a:off x="4558613" y="4989736"/>
            <a:ext cx="24652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cs typeface="Calibri" panose="020F0502020204030204" pitchFamily="34" charset="0"/>
              </a:rPr>
              <a:t>Metadata includes counters and hashes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36523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Counter-Mode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/>
              </a:rPr>
              <a:t>Parallelize encryption and memory 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170975" y="2744661"/>
            <a:ext cx="5893053" cy="3007447"/>
          </a:xfrm>
          <a:prstGeom prst="rect">
            <a:avLst/>
          </a:prstGeom>
          <a:noFill/>
          <a:ln w="38100" cmpd="sng">
            <a:solidFill>
              <a:srgbClr val="0CDF2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Trusted Processor</a:t>
            </a:r>
          </a:p>
        </p:txBody>
      </p:sp>
      <p:sp>
        <p:nvSpPr>
          <p:cNvPr id="18" name="Oval 17"/>
          <p:cNvSpPr/>
          <p:nvPr/>
        </p:nvSpPr>
        <p:spPr>
          <a:xfrm>
            <a:off x="5836954" y="4245406"/>
            <a:ext cx="1256242" cy="8120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</a:p>
        </p:txBody>
      </p:sp>
      <p:sp>
        <p:nvSpPr>
          <p:cNvPr id="6" name="Rectangle 5"/>
          <p:cNvSpPr/>
          <p:nvPr/>
        </p:nvSpPr>
        <p:spPr>
          <a:xfrm>
            <a:off x="8541312" y="3763250"/>
            <a:ext cx="1366683" cy="1615272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92438" y="3560876"/>
            <a:ext cx="1038677" cy="654121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35557" y="3215731"/>
            <a:ext cx="5325951" cy="220891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Controller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82991" y="4469514"/>
            <a:ext cx="86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core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287706" y="4683624"/>
            <a:ext cx="366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20571" y="5055317"/>
            <a:ext cx="84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 Cycle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92438" y="4168685"/>
            <a:ext cx="102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40 cycles</a:t>
            </a:r>
          </a:p>
        </p:txBody>
      </p:sp>
      <p:cxnSp>
        <p:nvCxnSpPr>
          <p:cNvPr id="20" name="Straight Connector 19"/>
          <p:cNvCxnSpPr>
            <a:stCxn id="5" idx="1"/>
          </p:cNvCxnSpPr>
          <p:nvPr/>
        </p:nvCxnSpPr>
        <p:spPr>
          <a:xfrm flipH="1" flipV="1">
            <a:off x="7093198" y="4611339"/>
            <a:ext cx="1513828" cy="362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16" idx="1"/>
          </p:cNvCxnSpPr>
          <p:nvPr/>
        </p:nvCxnSpPr>
        <p:spPr>
          <a:xfrm>
            <a:off x="2925435" y="3887936"/>
            <a:ext cx="8670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8" idx="0"/>
            <a:endCxn id="16" idx="3"/>
          </p:cNvCxnSpPr>
          <p:nvPr/>
        </p:nvCxnSpPr>
        <p:spPr>
          <a:xfrm rot="16200000" flipV="1">
            <a:off x="5469360" y="3249691"/>
            <a:ext cx="357470" cy="163396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8" idx="2"/>
            <a:endCxn id="19" idx="3"/>
          </p:cNvCxnSpPr>
          <p:nvPr/>
        </p:nvCxnSpPr>
        <p:spPr>
          <a:xfrm flipH="1">
            <a:off x="3544318" y="4651450"/>
            <a:ext cx="2292637" cy="2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635557" y="3737234"/>
            <a:ext cx="1005840" cy="365760"/>
          </a:xfrm>
          <a:prstGeom prst="rect">
            <a:avLst/>
          </a:prstGeom>
          <a:solidFill>
            <a:srgbClr val="FFF5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Counter B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831114" y="3763250"/>
            <a:ext cx="1005840" cy="365760"/>
          </a:xfrm>
          <a:prstGeom prst="rect">
            <a:avLst/>
          </a:prstGeom>
          <a:solidFill>
            <a:srgbClr val="FFF5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OTP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607026" y="4469514"/>
            <a:ext cx="1174228" cy="3657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06518" y="4538017"/>
            <a:ext cx="1130437" cy="354320"/>
          </a:xfrm>
          <a:prstGeom prst="rect">
            <a:avLst/>
          </a:prstGeom>
          <a:solidFill>
            <a:srgbClr val="FFF5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Plaintext B</a:t>
            </a:r>
          </a:p>
        </p:txBody>
      </p:sp>
      <p:sp>
        <p:nvSpPr>
          <p:cNvPr id="5" name="Rectangle 4"/>
          <p:cNvSpPr/>
          <p:nvPr/>
        </p:nvSpPr>
        <p:spPr>
          <a:xfrm>
            <a:off x="8607026" y="4464673"/>
            <a:ext cx="1174228" cy="3657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07026" y="5364746"/>
            <a:ext cx="114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200 cycles</a:t>
            </a:r>
          </a:p>
        </p:txBody>
      </p:sp>
    </p:spTree>
    <p:extLst>
      <p:ext uri="{BB962C8B-B14F-4D97-AF65-F5344CB8AC3E}">
        <p14:creationId xmlns:p14="http://schemas.microsoft.com/office/powerpoint/2010/main" val="215545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2729E-8 -1.74919E-6 L -0.22286 -1.74919E-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5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1523E-6 1.30958E-6 L 0.05975 0.00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8" y="1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62915E-6 1.30958E-6 L 0.06131 1.30958E-6 C 0.08876 1.30958E-6 0.1228 0.00787 0.1228 0.01458 L 0.1228 0.02985 " pathEditMode="relative" rAng="0" ptsTypes="FfFF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32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2915E-6 -1.74919E-6 L -0.1447 0.0002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26" grpId="0" animBg="1"/>
      <p:bldP spid="26" grpId="1" animBg="1"/>
      <p:bldP spid="26" grpId="2" animBg="1"/>
      <p:bldP spid="28" grpId="0" animBg="1"/>
      <p:bldP spid="28" grpId="1" animBg="1"/>
      <p:bldP spid="5" grpId="0" animBg="1"/>
      <p:bldP spid="5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Integrity with Hashes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23163" y="1726540"/>
            <a:ext cx="5740864" cy="4337752"/>
          </a:xfrm>
          <a:prstGeom prst="rect">
            <a:avLst/>
          </a:prstGeom>
          <a:noFill/>
          <a:ln w="38100" cmpd="sng">
            <a:solidFill>
              <a:srgbClr val="0CDF2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Trusted Processor</a:t>
            </a:r>
          </a:p>
        </p:txBody>
      </p:sp>
      <p:sp>
        <p:nvSpPr>
          <p:cNvPr id="8" name="Rectangle 7"/>
          <p:cNvSpPr/>
          <p:nvPr/>
        </p:nvSpPr>
        <p:spPr>
          <a:xfrm>
            <a:off x="8541312" y="1884891"/>
            <a:ext cx="1366683" cy="417940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21281" y="2183146"/>
            <a:ext cx="3840226" cy="376699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Controller</a:t>
            </a:r>
          </a:p>
        </p:txBody>
      </p:sp>
      <p:cxnSp>
        <p:nvCxnSpPr>
          <p:cNvPr id="37" name="Straight Connector 26"/>
          <p:cNvCxnSpPr>
            <a:stCxn id="26" idx="2"/>
            <a:endCxn id="24" idx="2"/>
          </p:cNvCxnSpPr>
          <p:nvPr/>
        </p:nvCxnSpPr>
        <p:spPr>
          <a:xfrm rot="10800000">
            <a:off x="5836955" y="4618034"/>
            <a:ext cx="12700" cy="826180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1" idx="2"/>
            <a:endCxn id="24" idx="6"/>
          </p:cNvCxnSpPr>
          <p:nvPr/>
        </p:nvCxnSpPr>
        <p:spPr>
          <a:xfrm rot="5400000">
            <a:off x="7837332" y="3211485"/>
            <a:ext cx="662414" cy="215068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1"/>
            <a:endCxn id="26" idx="6"/>
          </p:cNvCxnSpPr>
          <p:nvPr/>
        </p:nvCxnSpPr>
        <p:spPr>
          <a:xfrm flipH="1">
            <a:off x="7093198" y="5444214"/>
            <a:ext cx="15567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658665" y="3589860"/>
            <a:ext cx="1170432" cy="3657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</a:p>
        </p:txBody>
      </p:sp>
      <p:sp>
        <p:nvSpPr>
          <p:cNvPr id="24" name="Oval 23"/>
          <p:cNvSpPr/>
          <p:nvPr/>
        </p:nvSpPr>
        <p:spPr>
          <a:xfrm>
            <a:off x="5836955" y="4211991"/>
            <a:ext cx="1256242" cy="812086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HASH</a:t>
            </a:r>
          </a:p>
        </p:txBody>
      </p:sp>
      <p:sp>
        <p:nvSpPr>
          <p:cNvPr id="26" name="Oval 25"/>
          <p:cNvSpPr/>
          <p:nvPr/>
        </p:nvSpPr>
        <p:spPr>
          <a:xfrm>
            <a:off x="5836955" y="5038171"/>
            <a:ext cx="1256242" cy="812086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Compare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649990" y="5261334"/>
            <a:ext cx="1170432" cy="3657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HMAC B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658665" y="3581288"/>
            <a:ext cx="1170432" cy="3657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721369" y="4435154"/>
            <a:ext cx="1170432" cy="3657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HMAC B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649990" y="5261335"/>
            <a:ext cx="1170432" cy="3657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HMAC B</a:t>
            </a:r>
          </a:p>
        </p:txBody>
      </p:sp>
      <p:sp>
        <p:nvSpPr>
          <p:cNvPr id="25" name="Oval 24"/>
          <p:cNvSpPr/>
          <p:nvPr/>
        </p:nvSpPr>
        <p:spPr>
          <a:xfrm>
            <a:off x="5842484" y="5044886"/>
            <a:ext cx="1256242" cy="812086"/>
          </a:xfrm>
          <a:prstGeom prst="ellipse">
            <a:avLst/>
          </a:prstGeom>
          <a:solidFill>
            <a:srgbClr val="0DED2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ea typeface="Zapf Dingbats"/>
                <a:cs typeface="Calibri" panose="020F0502020204030204" pitchFamily="34" charset="0"/>
                <a:sym typeface="Zapf Dingbats"/>
              </a:rPr>
              <a:t>✔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44118" y="3609744"/>
            <a:ext cx="86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core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848833" y="3823854"/>
            <a:ext cx="366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53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5335E-6 -4.73745E-6 L -2.35335E-6 0.05899 C -2.35335E-6 0.08559 -0.06178 0.11844 -0.11176 0.11844 L -0.22284 0.11844 " pathEditMode="relative" rAng="0" ptsTypes="FfFF">
                                      <p:cBhvr>
                                        <p:cTn id="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42" y="59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5335E-6 8.32755E-7 L -0.22284 0.0002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4096E-6 -2.3294E-6 L -2.04096E-6 0.05968 C -2.04096E-6 0.08652 0.01857 0.12029 0.03367 0.12029 L 0.06751 0.12029 " pathEditMode="relative" rAng="0" ptsTypes="FfFF">
                                      <p:cBhvr>
                                        <p:cTn id="1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7" y="6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36" grpId="0" animBg="1"/>
      <p:bldP spid="36" grpId="1" animBg="1"/>
      <p:bldP spid="36" grpId="2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697E85-BF1A-AB4E-BA09-504CF12E3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60400" indent="-457200"/>
            <a:r>
              <a:rPr lang="en-US" dirty="0"/>
              <a:t>Applications are changing rapidly</a:t>
            </a:r>
          </a:p>
          <a:p>
            <a:pPr marL="603250" indent="-457200"/>
            <a:r>
              <a:rPr lang="en-US" dirty="0"/>
              <a:t>Original applications were mostly calculator focused</a:t>
            </a:r>
          </a:p>
          <a:p>
            <a:pPr marL="603250" indent="-457200"/>
            <a:r>
              <a:rPr lang="en-US" dirty="0"/>
              <a:t>Today, wide range of applications</a:t>
            </a:r>
          </a:p>
          <a:p>
            <a:pPr marL="1003300" lvl="1" indent="-457200"/>
            <a:r>
              <a:rPr lang="en-US" dirty="0"/>
              <a:t>General desktop computing</a:t>
            </a:r>
          </a:p>
          <a:p>
            <a:pPr marL="1003300" lvl="1" indent="-457200"/>
            <a:r>
              <a:rPr lang="en-US" dirty="0"/>
              <a:t>Machine learning</a:t>
            </a:r>
          </a:p>
          <a:p>
            <a:pPr marL="1003300" lvl="1" indent="-457200"/>
            <a:r>
              <a:rPr lang="en-US" dirty="0"/>
              <a:t>Autonomous systems</a:t>
            </a:r>
          </a:p>
          <a:p>
            <a:pPr marL="1003300" lvl="1" indent="-457200"/>
            <a:r>
              <a:rPr lang="en-US" dirty="0"/>
              <a:t>Embedded devices</a:t>
            </a:r>
          </a:p>
          <a:p>
            <a:pPr marL="1003300" lvl="1" indent="-457200"/>
            <a:r>
              <a:rPr lang="en-US" dirty="0"/>
              <a:t>Accelerators</a:t>
            </a:r>
          </a:p>
          <a:p>
            <a:pPr marL="1003300" lvl="1" indent="-457200"/>
            <a:r>
              <a:rPr lang="en-US" dirty="0"/>
              <a:t>Etc.</a:t>
            </a:r>
          </a:p>
          <a:p>
            <a:pPr marL="1460500" lvl="2" indent="-457200"/>
            <a:endParaRPr lang="en-US" dirty="0"/>
          </a:p>
          <a:p>
            <a:pPr marL="1460500" lvl="2" indent="-457200"/>
            <a:endParaRPr lang="en-US" dirty="0"/>
          </a:p>
          <a:p>
            <a:pPr marL="1460500" lvl="2" indent="-45720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3489AE-012D-0348-B662-C1B5BABE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7A10A-1380-2349-BD6D-175F739CD6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>
              <a:buSzPct val="25000"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l">
                <a:buSzPct val="25000"/>
              </a:pPr>
              <a:t>3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2" descr="How 5G will change the way we communicate">
            <a:extLst>
              <a:ext uri="{FF2B5EF4-FFF2-40B4-BE49-F238E27FC236}">
                <a16:creationId xmlns:a16="http://schemas.microsoft.com/office/drawing/2014/main" id="{C115468A-FD4F-0CA9-6645-81B8D1EB7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712" y="5010886"/>
            <a:ext cx="1721972" cy="89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ntel Processor Security Investigation - Minami Tamaki LLP">
            <a:extLst>
              <a:ext uri="{FF2B5EF4-FFF2-40B4-BE49-F238E27FC236}">
                <a16:creationId xmlns:a16="http://schemas.microsoft.com/office/drawing/2014/main" id="{B1A735DE-BD78-8A91-21BB-6A5863993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428" y="3168648"/>
            <a:ext cx="1280314" cy="85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: What is it and why ...">
            <a:extLst>
              <a:ext uri="{FF2B5EF4-FFF2-40B4-BE49-F238E27FC236}">
                <a16:creationId xmlns:a16="http://schemas.microsoft.com/office/drawing/2014/main" id="{8C371A40-BF45-3663-802F-26145EECB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68" y="3910807"/>
            <a:ext cx="1415034" cy="77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TIGA Portable Basic Calculator - For ...">
            <a:extLst>
              <a:ext uri="{FF2B5EF4-FFF2-40B4-BE49-F238E27FC236}">
                <a16:creationId xmlns:a16="http://schemas.microsoft.com/office/drawing/2014/main" id="{4BAF16C0-4B0E-1530-9EAA-4DB3D270A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810" y="1105382"/>
            <a:ext cx="1457888" cy="145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Your Guide to Autonomous Vehicles">
            <a:extLst>
              <a:ext uri="{FF2B5EF4-FFF2-40B4-BE49-F238E27FC236}">
                <a16:creationId xmlns:a16="http://schemas.microsoft.com/office/drawing/2014/main" id="{0C575A27-B5D4-3CE9-1349-E3F61E91E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7" y="4377763"/>
            <a:ext cx="1666875" cy="138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luxSmart Bluetooth Light Bulb, Smart ...">
            <a:extLst>
              <a:ext uri="{FF2B5EF4-FFF2-40B4-BE49-F238E27FC236}">
                <a16:creationId xmlns:a16="http://schemas.microsoft.com/office/drawing/2014/main" id="{16DB15F7-F882-8DD9-C846-21D4BE011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207" y="4929188"/>
            <a:ext cx="12477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urface Laptop 6 for Business 13.5 inch ...">
            <a:extLst>
              <a:ext uri="{FF2B5EF4-FFF2-40B4-BE49-F238E27FC236}">
                <a16:creationId xmlns:a16="http://schemas.microsoft.com/office/drawing/2014/main" id="{80AA9975-4FBE-F849-6D4D-A99809AC8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1" y="2844007"/>
            <a:ext cx="18986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333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Replay Attacks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23163" y="1726540"/>
            <a:ext cx="5740864" cy="4337752"/>
          </a:xfrm>
          <a:prstGeom prst="rect">
            <a:avLst/>
          </a:prstGeom>
          <a:noFill/>
          <a:ln w="38100" cmpd="sng">
            <a:solidFill>
              <a:srgbClr val="0CDF2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Trusted Processor</a:t>
            </a:r>
          </a:p>
        </p:txBody>
      </p:sp>
      <p:sp>
        <p:nvSpPr>
          <p:cNvPr id="8" name="Rectangle 7"/>
          <p:cNvSpPr/>
          <p:nvPr/>
        </p:nvSpPr>
        <p:spPr>
          <a:xfrm>
            <a:off x="8541312" y="1884891"/>
            <a:ext cx="1366683" cy="417940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21281" y="2183146"/>
            <a:ext cx="3840226" cy="376699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Controller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44118" y="3609744"/>
            <a:ext cx="86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core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48833" y="3823854"/>
            <a:ext cx="366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26"/>
          <p:cNvCxnSpPr>
            <a:stCxn id="26" idx="2"/>
            <a:endCxn id="24" idx="2"/>
          </p:cNvCxnSpPr>
          <p:nvPr/>
        </p:nvCxnSpPr>
        <p:spPr>
          <a:xfrm rot="10800000">
            <a:off x="5836956" y="4618034"/>
            <a:ext cx="1" cy="826180"/>
          </a:xfrm>
          <a:prstGeom prst="bentConnector3">
            <a:avLst>
              <a:gd name="adj1" fmla="val 228601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3" idx="2"/>
            <a:endCxn id="24" idx="6"/>
          </p:cNvCxnSpPr>
          <p:nvPr/>
        </p:nvCxnSpPr>
        <p:spPr>
          <a:xfrm rot="5400000">
            <a:off x="7903374" y="3292519"/>
            <a:ext cx="668553" cy="198247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1"/>
            <a:endCxn id="26" idx="6"/>
          </p:cNvCxnSpPr>
          <p:nvPr/>
        </p:nvCxnSpPr>
        <p:spPr>
          <a:xfrm flipH="1">
            <a:off x="7246410" y="5444214"/>
            <a:ext cx="14065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643365" y="3579778"/>
            <a:ext cx="1170432" cy="3657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643672" y="3583721"/>
            <a:ext cx="1170432" cy="365760"/>
          </a:xfrm>
          <a:prstGeom prst="rect">
            <a:avLst/>
          </a:prstGeom>
          <a:solidFill>
            <a:srgbClr val="FEA2B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Old</a:t>
            </a:r>
          </a:p>
          <a:p>
            <a:pPr algn="ctr"/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</a:p>
        </p:txBody>
      </p:sp>
      <p:sp>
        <p:nvSpPr>
          <p:cNvPr id="24" name="Oval 23"/>
          <p:cNvSpPr/>
          <p:nvPr/>
        </p:nvSpPr>
        <p:spPr>
          <a:xfrm>
            <a:off x="5836955" y="4211991"/>
            <a:ext cx="1409455" cy="812086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HASH</a:t>
            </a:r>
          </a:p>
        </p:txBody>
      </p:sp>
      <p:sp>
        <p:nvSpPr>
          <p:cNvPr id="26" name="Oval 25"/>
          <p:cNvSpPr/>
          <p:nvPr/>
        </p:nvSpPr>
        <p:spPr>
          <a:xfrm>
            <a:off x="5836955" y="5038171"/>
            <a:ext cx="1409454" cy="812086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Compare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643365" y="3592086"/>
            <a:ext cx="1170432" cy="365760"/>
          </a:xfrm>
          <a:prstGeom prst="rect">
            <a:avLst/>
          </a:prstGeom>
          <a:solidFill>
            <a:srgbClr val="FEA2B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Old</a:t>
            </a:r>
          </a:p>
          <a:p>
            <a:pPr algn="ctr"/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724008" y="4435154"/>
            <a:ext cx="1170432" cy="365760"/>
          </a:xfrm>
          <a:prstGeom prst="rect">
            <a:avLst/>
          </a:prstGeom>
          <a:solidFill>
            <a:srgbClr val="FEA2B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HMAC B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653007" y="5261335"/>
            <a:ext cx="1170432" cy="3657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HMAC B</a:t>
            </a:r>
          </a:p>
        </p:txBody>
      </p:sp>
      <p:sp>
        <p:nvSpPr>
          <p:cNvPr id="25" name="Oval 24"/>
          <p:cNvSpPr/>
          <p:nvPr/>
        </p:nvSpPr>
        <p:spPr>
          <a:xfrm>
            <a:off x="5837059" y="5037524"/>
            <a:ext cx="1409457" cy="812086"/>
          </a:xfrm>
          <a:prstGeom prst="ellipse">
            <a:avLst/>
          </a:prstGeom>
          <a:solidFill>
            <a:srgbClr val="0DED2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ea typeface="Zapf Dingbats"/>
                <a:cs typeface="Calibri" panose="020F0502020204030204" pitchFamily="34" charset="0"/>
                <a:sym typeface="Zapf Dingbats"/>
              </a:rPr>
              <a:t>✔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838" y="3468482"/>
            <a:ext cx="571162" cy="789062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653006" y="5261334"/>
            <a:ext cx="1170432" cy="365760"/>
          </a:xfrm>
          <a:prstGeom prst="rect">
            <a:avLst/>
          </a:prstGeom>
          <a:solidFill>
            <a:srgbClr val="FEA2B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Old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HMAC B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643365" y="3583721"/>
            <a:ext cx="1170432" cy="365760"/>
          </a:xfrm>
          <a:prstGeom prst="rect">
            <a:avLst/>
          </a:prstGeom>
          <a:solidFill>
            <a:srgbClr val="FEA2B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Old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653007" y="5261334"/>
            <a:ext cx="1170432" cy="365760"/>
          </a:xfrm>
          <a:prstGeom prst="rect">
            <a:avLst/>
          </a:prstGeom>
          <a:solidFill>
            <a:srgbClr val="FEA2B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Old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HMAC B</a:t>
            </a:r>
          </a:p>
        </p:txBody>
      </p:sp>
    </p:spTree>
    <p:extLst>
      <p:ext uri="{BB962C8B-B14F-4D97-AF65-F5344CB8AC3E}">
        <p14:creationId xmlns:p14="http://schemas.microsoft.com/office/powerpoint/2010/main" val="139547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5335E-6 -4.73745E-6 L -2.35335E-6 0.05899 C -2.35335E-6 0.08559 -0.06178 0.11844 -0.11176 0.11844 L -0.22284 0.11844 " pathEditMode="relative" rAng="0" ptsTypes="FfFF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42" y="59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5335E-6 8.32755E-7 L -0.22284 0.00023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42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4096E-6 -2.3294E-6 L -2.04096E-6 0.05968 C -2.04096E-6 0.08652 0.01857 0.12029 0.03367 0.12029 L 0.06751 0.12029 " pathEditMode="relative" rAng="0" ptsTypes="FfFF">
                                      <p:cBhvr>
                                        <p:cTn id="3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7" y="6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8" grpId="0" animBg="1"/>
      <p:bldP spid="28" grpId="1" animBg="1"/>
      <p:bldP spid="28" grpId="2" animBg="1"/>
      <p:bldP spid="36" grpId="0" animBg="1"/>
      <p:bldP spid="36" grpId="1" animBg="1"/>
      <p:bldP spid="36" grpId="2" animBg="1"/>
      <p:bldP spid="25" grpId="0" animBg="1"/>
      <p:bldP spid="27" grpId="0" animBg="1"/>
      <p:bldP spid="27" grpId="1" animBg="1"/>
      <p:bldP spid="27" grpId="2" animBg="1"/>
      <p:bldP spid="40" grpId="0" animBg="1"/>
      <p:bldP spid="4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Integrity with Integrity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Hash tree of memory, Bonsai Merkle Tree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[Merkle 1980,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Gassend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mr-IN" sz="1800" dirty="0">
                <a:latin typeface="Calibri" panose="020F0502020204030204" pitchFamily="34" charset="0"/>
              </a:rPr>
              <a:t>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03, Rogers ‘07]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5" name="Rectangle 94"/>
          <p:cNvSpPr>
            <a:spLocks/>
          </p:cNvSpPr>
          <p:nvPr/>
        </p:nvSpPr>
        <p:spPr>
          <a:xfrm>
            <a:off x="4359119" y="3642866"/>
            <a:ext cx="1265328" cy="3657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 C</a:t>
            </a:r>
            <a:r>
              <a:rPr lang="en-US" sz="14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96" name="Rectangle 95"/>
          <p:cNvSpPr>
            <a:spLocks/>
          </p:cNvSpPr>
          <p:nvPr/>
        </p:nvSpPr>
        <p:spPr>
          <a:xfrm>
            <a:off x="6790305" y="3642866"/>
            <a:ext cx="1088136" cy="3657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 C</a:t>
            </a:r>
            <a:r>
              <a:rPr lang="en-US" sz="14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cxnSp>
        <p:nvCxnSpPr>
          <p:cNvPr id="97" name="Straight Arrow Connector 96"/>
          <p:cNvCxnSpPr>
            <a:endCxn id="95" idx="2"/>
          </p:cNvCxnSpPr>
          <p:nvPr/>
        </p:nvCxnSpPr>
        <p:spPr>
          <a:xfrm flipV="1">
            <a:off x="4603269" y="4008627"/>
            <a:ext cx="388515" cy="3101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95" idx="2"/>
          </p:cNvCxnSpPr>
          <p:nvPr/>
        </p:nvCxnSpPr>
        <p:spPr>
          <a:xfrm flipH="1" flipV="1">
            <a:off x="4991784" y="4008627"/>
            <a:ext cx="678347" cy="30784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96" idx="2"/>
          </p:cNvCxnSpPr>
          <p:nvPr/>
        </p:nvCxnSpPr>
        <p:spPr>
          <a:xfrm flipV="1">
            <a:off x="6793655" y="4008627"/>
            <a:ext cx="540718" cy="30784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96" idx="2"/>
          </p:cNvCxnSpPr>
          <p:nvPr/>
        </p:nvCxnSpPr>
        <p:spPr>
          <a:xfrm flipH="1" flipV="1">
            <a:off x="7334373" y="4008627"/>
            <a:ext cx="525094" cy="30784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5" idx="0"/>
            <a:endCxn id="107" idx="1"/>
          </p:cNvCxnSpPr>
          <p:nvPr/>
        </p:nvCxnSpPr>
        <p:spPr>
          <a:xfrm flipV="1">
            <a:off x="4991784" y="3161998"/>
            <a:ext cx="407779" cy="48086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6" idx="0"/>
            <a:endCxn id="107" idx="3"/>
          </p:cNvCxnSpPr>
          <p:nvPr/>
        </p:nvCxnSpPr>
        <p:spPr>
          <a:xfrm flipH="1" flipV="1">
            <a:off x="6935755" y="3161998"/>
            <a:ext cx="398619" cy="48086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471316" y="3642866"/>
            <a:ext cx="564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L1</a:t>
            </a:r>
          </a:p>
        </p:txBody>
      </p:sp>
      <p:cxnSp>
        <p:nvCxnSpPr>
          <p:cNvPr id="104" name="Straight Connector 103"/>
          <p:cNvCxnSpPr/>
          <p:nvPr/>
        </p:nvCxnSpPr>
        <p:spPr>
          <a:xfrm>
            <a:off x="3471316" y="4153848"/>
            <a:ext cx="5484520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3494925" y="3515601"/>
            <a:ext cx="5484520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334035" y="3100508"/>
            <a:ext cx="770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Root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5399562" y="2979117"/>
            <a:ext cx="1536192" cy="3657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 C</a:t>
            </a:r>
            <a:r>
              <a:rPr lang="en-US" sz="14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510339" y="2671814"/>
            <a:ext cx="126406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Root On chip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 flipH="1" flipV="1">
            <a:off x="4603269" y="4684551"/>
            <a:ext cx="4581" cy="218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 flipV="1">
            <a:off x="5670131" y="4682229"/>
            <a:ext cx="4581" cy="220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6790307" y="4682229"/>
            <a:ext cx="3348" cy="220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 flipV="1">
            <a:off x="7859468" y="4682229"/>
            <a:ext cx="1233" cy="220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4100348" y="4318791"/>
            <a:ext cx="1005840" cy="3657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 C</a:t>
            </a:r>
            <a:r>
              <a:rPr lang="en-US" sz="14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167210" y="4316469"/>
            <a:ext cx="1005840" cy="3657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 C</a:t>
            </a:r>
            <a:r>
              <a:rPr lang="en-US" sz="14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6290735" y="4316469"/>
            <a:ext cx="1005840" cy="3657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 C</a:t>
            </a:r>
            <a:r>
              <a:rPr lang="en-US" sz="14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356547" y="4316469"/>
            <a:ext cx="1005840" cy="3657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 C</a:t>
            </a:r>
            <a:r>
              <a:rPr lang="en-US" sz="14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488912" y="4332149"/>
            <a:ext cx="564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L0</a:t>
            </a:r>
          </a:p>
        </p:txBody>
      </p:sp>
      <p:sp>
        <p:nvSpPr>
          <p:cNvPr id="43" name="Left Brace 42"/>
          <p:cNvSpPr/>
          <p:nvPr/>
        </p:nvSpPr>
        <p:spPr>
          <a:xfrm>
            <a:off x="3032057" y="2671814"/>
            <a:ext cx="649337" cy="216513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81200" y="3534964"/>
            <a:ext cx="97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Integrity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3485763" y="4836953"/>
            <a:ext cx="5484520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109893" y="5423242"/>
            <a:ext cx="1005840" cy="3657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176755" y="5427254"/>
            <a:ext cx="1005840" cy="3657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B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84602" y="5427254"/>
            <a:ext cx="1005840" cy="3657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366092" y="5427254"/>
            <a:ext cx="1005840" cy="3657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D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100348" y="4922988"/>
            <a:ext cx="1005840" cy="3657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Counter A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167210" y="4927000"/>
            <a:ext cx="1005840" cy="3657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Counter B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275057" y="4927000"/>
            <a:ext cx="1005840" cy="3657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Counter C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356547" y="4927000"/>
            <a:ext cx="1005840" cy="3657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Counter 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64DA3B-1D7F-6D12-677B-F442FEA41FD1}"/>
              </a:ext>
            </a:extLst>
          </p:cNvPr>
          <p:cNvSpPr/>
          <p:nvPr/>
        </p:nvSpPr>
        <p:spPr>
          <a:xfrm>
            <a:off x="4126933" y="5919484"/>
            <a:ext cx="1005840" cy="3657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90C7F-9730-CE15-A1ED-EF57063ECE28}"/>
              </a:ext>
            </a:extLst>
          </p:cNvPr>
          <p:cNvSpPr/>
          <p:nvPr/>
        </p:nvSpPr>
        <p:spPr>
          <a:xfrm>
            <a:off x="5193795" y="5923496"/>
            <a:ext cx="1005840" cy="3657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ABC644-618F-C83C-836F-DFC47AB27341}"/>
              </a:ext>
            </a:extLst>
          </p:cNvPr>
          <p:cNvSpPr/>
          <p:nvPr/>
        </p:nvSpPr>
        <p:spPr>
          <a:xfrm>
            <a:off x="6301642" y="5923496"/>
            <a:ext cx="1005840" cy="3657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18AA72-9C1E-9B10-9C9D-E419FBF48043}"/>
              </a:ext>
            </a:extLst>
          </p:cNvPr>
          <p:cNvSpPr/>
          <p:nvPr/>
        </p:nvSpPr>
        <p:spPr>
          <a:xfrm>
            <a:off x="7383132" y="5923496"/>
            <a:ext cx="1005840" cy="3657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D</a:t>
            </a:r>
          </a:p>
        </p:txBody>
      </p:sp>
    </p:spTree>
    <p:extLst>
      <p:ext uri="{BB962C8B-B14F-4D97-AF65-F5344CB8AC3E}">
        <p14:creationId xmlns:p14="http://schemas.microsoft.com/office/powerpoint/2010/main" val="2658430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20EED-6E90-2C24-4B51-56A1CC94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Memory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C8F71-A14F-9FF6-7E62-F781EFB5F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Latin America gem5 Bootcamp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15984-73B9-3059-5F44-54C699CBF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820A-7217-6540-AE89-A3E7858522C1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 descr="A diagram of a tree and physical memory&#10;&#10;Description automatically generated">
            <a:extLst>
              <a:ext uri="{FF2B5EF4-FFF2-40B4-BE49-F238E27FC236}">
                <a16:creationId xmlns:a16="http://schemas.microsoft.com/office/drawing/2014/main" id="{4E2799AD-9101-550B-B572-CDC75F6FF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528" y="1817687"/>
            <a:ext cx="6877473" cy="369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72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BAB77-8EC1-963B-8C6A-487A42BA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Memory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CC28-1B40-81B2-5473-A48A9E53F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understand the overhead incurred with secure memory</a:t>
            </a:r>
          </a:p>
          <a:p>
            <a:r>
              <a:rPr lang="en-US" dirty="0"/>
              <a:t>Could implement the overarching idea on a processor simulator</a:t>
            </a:r>
          </a:p>
          <a:p>
            <a:r>
              <a:rPr lang="en-US" dirty="0"/>
              <a:t>No need to model the encryption and hashing in detail (only its latency)</a:t>
            </a:r>
          </a:p>
          <a:p>
            <a:r>
              <a:rPr lang="en-US" dirty="0"/>
              <a:t>Once we understand the overhead we can start to think of ways to improve</a:t>
            </a:r>
          </a:p>
          <a:p>
            <a:r>
              <a:rPr lang="en-US" dirty="0"/>
              <a:t>And this is what we will do during this week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15F5F-5879-BFEB-27FB-960D68E1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32135-AE2C-C0C5-B4D1-656D326F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820A-7217-6540-AE89-A3E7858522C1}" type="slidenum">
              <a:rPr lang="en-US" smtClean="0"/>
              <a:t>33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62AE242-5CD3-9A46-BC1E-426CF0DB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lang="en-US" sz="1200" smtClean="0">
                <a:solidFill>
                  <a:schemeClr val="dk1"/>
                </a:solidFill>
                <a:latin typeface="+mj-lt"/>
                <a:cs typeface="Calibri"/>
              </a:defRPr>
            </a:lvl1pPr>
          </a:lstStyle>
          <a:p>
            <a:pPr>
              <a:buSzPct val="25000"/>
            </a:pPr>
            <a:r>
              <a:rPr lang="en-US" dirty="0"/>
              <a:t>Tamara </a:t>
            </a:r>
            <a:r>
              <a:rPr lang="en-US" dirty="0" err="1"/>
              <a:t>Silbergleit</a:t>
            </a:r>
            <a:r>
              <a:rPr lang="en-US" dirty="0"/>
              <a:t> Lehman </a:t>
            </a:r>
            <a:r>
              <a:rPr lang="en-US" dirty="0" err="1"/>
              <a:t>tamara.lehman@colorado.edu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44848B-7754-B79F-2BA0-43801CEB0673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Latin America gem5 Bootcamp</a:t>
            </a:r>
          </a:p>
        </p:txBody>
      </p:sp>
    </p:spTree>
    <p:extLst>
      <p:ext uri="{BB962C8B-B14F-4D97-AF65-F5344CB8AC3E}">
        <p14:creationId xmlns:p14="http://schemas.microsoft.com/office/powerpoint/2010/main" val="1233237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5D50-AE00-27B2-64DF-E1AFD443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BC168-6BA0-4F15-E679-0EBC3DF16A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B03B3-EED9-6890-69D1-D39085A1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820A-7217-6540-AE89-A3E7858522C1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DE42E-03AF-D55C-5F46-2800924C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Latin America gem5 Bootcamp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6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D871E2-7DD3-5142-B9B7-80C22B40E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4667"/>
            <a:ext cx="9242778" cy="5138208"/>
          </a:xfrm>
        </p:spPr>
        <p:txBody>
          <a:bodyPr/>
          <a:lstStyle/>
          <a:p>
            <a:pPr marL="660400" indent="-457200"/>
            <a:r>
              <a:rPr lang="en-US" dirty="0"/>
              <a:t>Goals change often as well</a:t>
            </a:r>
          </a:p>
          <a:p>
            <a:pPr marL="1060450" lvl="1" indent="-457200"/>
            <a:r>
              <a:rPr lang="en-US" dirty="0"/>
              <a:t>Original goal more data (only 4 bits of data)</a:t>
            </a:r>
          </a:p>
          <a:p>
            <a:pPr marL="1060450" lvl="1" indent="-457200"/>
            <a:r>
              <a:rPr lang="en-US" dirty="0"/>
              <a:t>Then performance</a:t>
            </a:r>
          </a:p>
          <a:p>
            <a:pPr marL="1460500" lvl="2" indent="-457200"/>
            <a:r>
              <a:rPr lang="en-US" dirty="0"/>
              <a:t>More transistors and increasing clock frequency in the early 2000s</a:t>
            </a:r>
          </a:p>
          <a:p>
            <a:pPr marL="1060450" indent="-45720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Then energy efficiency</a:t>
            </a:r>
          </a:p>
          <a:p>
            <a:pPr marL="1460500" lvl="1" indent="-45720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you guess percentage of power globally datacenters consume today?</a:t>
            </a:r>
          </a:p>
          <a:p>
            <a:pPr marL="1060450" indent="-45720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Today, all of these plus security</a:t>
            </a:r>
          </a:p>
          <a:p>
            <a:pPr marL="1460500" lvl="1" indent="-457200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Spectre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Meltdown</a:t>
            </a:r>
          </a:p>
          <a:p>
            <a:pPr marL="1460500" lvl="2" indent="-45720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8A9EF4-B517-8549-AB08-69AFD92F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Goals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4CD90-8A76-9E4A-A6CE-ABF852E884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>
              <a:buSzPct val="25000"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l">
                <a:buSzPct val="25000"/>
              </a:pPr>
              <a:t>4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2" descr="40 years of microprocessor trend data">
            <a:extLst>
              <a:ext uri="{FF2B5EF4-FFF2-40B4-BE49-F238E27FC236}">
                <a16:creationId xmlns:a16="http://schemas.microsoft.com/office/drawing/2014/main" id="{4F887EAC-F352-684B-96D5-A6B70A37B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068" y="3960379"/>
            <a:ext cx="3558780" cy="232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3D1C77-A97A-1C48-8FE5-E2058A586540}"/>
              </a:ext>
            </a:extLst>
          </p:cNvPr>
          <p:cNvSpPr txBox="1"/>
          <p:nvPr/>
        </p:nvSpPr>
        <p:spPr>
          <a:xfrm>
            <a:off x="7618398" y="4688250"/>
            <a:ext cx="2503482" cy="1092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3% of all electricity generated worldwide (416 terawatts)</a:t>
            </a:r>
          </a:p>
          <a:p>
            <a:r>
              <a:rPr lang="en-US" sz="1100" dirty="0"/>
              <a:t>(by Ali </a:t>
            </a:r>
            <a:r>
              <a:rPr lang="en-US" sz="1100" dirty="0" err="1"/>
              <a:t>Marashi</a:t>
            </a:r>
            <a:r>
              <a:rPr lang="en-US" sz="1100" dirty="0"/>
              <a:t>, </a:t>
            </a:r>
            <a:r>
              <a:rPr lang="en-US" sz="1100" dirty="0" err="1"/>
              <a:t>Vxchnge</a:t>
            </a:r>
            <a:r>
              <a:rPr lang="en-US" sz="1100" dirty="0"/>
              <a:t>, Feb 2020)</a:t>
            </a:r>
          </a:p>
        </p:txBody>
      </p:sp>
    </p:spTree>
    <p:extLst>
      <p:ext uri="{BB962C8B-B14F-4D97-AF65-F5344CB8AC3E}">
        <p14:creationId xmlns:p14="http://schemas.microsoft.com/office/powerpoint/2010/main" val="75396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2D150-D86F-326F-328D-64E964AC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DA6F8-E30D-2567-3249-C345B952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Latin America gem5 Bootcamp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E347F-8B52-72D3-DE3C-9D4579D2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820A-7217-6540-AE89-A3E7858522C1}" type="slidenum">
              <a:rPr lang="en-US" smtClean="0"/>
              <a:t>5</a:t>
            </a:fld>
            <a:endParaRPr lang="en-US"/>
          </a:p>
        </p:txBody>
      </p:sp>
      <p:pic>
        <p:nvPicPr>
          <p:cNvPr id="10" name="Graphic 9" descr="Puzzle pieces outline">
            <a:extLst>
              <a:ext uri="{FF2B5EF4-FFF2-40B4-BE49-F238E27FC236}">
                <a16:creationId xmlns:a16="http://schemas.microsoft.com/office/drawing/2014/main" id="{DDEA0A49-1DBA-0BA1-08C5-8035819DD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1337" y="2552998"/>
            <a:ext cx="1492646" cy="1492646"/>
          </a:xfrm>
          <a:prstGeom prst="rect">
            <a:avLst/>
          </a:prstGeom>
        </p:spPr>
      </p:pic>
      <p:pic>
        <p:nvPicPr>
          <p:cNvPr id="12" name="Graphic 11" descr="Puzzle outline">
            <a:extLst>
              <a:ext uri="{FF2B5EF4-FFF2-40B4-BE49-F238E27FC236}">
                <a16:creationId xmlns:a16="http://schemas.microsoft.com/office/drawing/2014/main" id="{CECCC967-8892-FAC1-E200-B4F5A8D19F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5811337" y="4706876"/>
            <a:ext cx="1203523" cy="1203523"/>
          </a:xfrm>
          <a:prstGeom prst="rect">
            <a:avLst/>
          </a:prstGeom>
        </p:spPr>
      </p:pic>
      <p:pic>
        <p:nvPicPr>
          <p:cNvPr id="14" name="Graphic 13" descr="Puzzle with solid fill">
            <a:extLst>
              <a:ext uri="{FF2B5EF4-FFF2-40B4-BE49-F238E27FC236}">
                <a16:creationId xmlns:a16="http://schemas.microsoft.com/office/drawing/2014/main" id="{F56EF084-536B-74A1-B5F5-08B185E866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7866042">
            <a:off x="8217363" y="1484671"/>
            <a:ext cx="1264424" cy="1264424"/>
          </a:xfrm>
          <a:prstGeom prst="rect">
            <a:avLst/>
          </a:prstGeom>
        </p:spPr>
      </p:pic>
      <p:pic>
        <p:nvPicPr>
          <p:cNvPr id="17" name="Graphic 16" descr="Puzzle with solid fill">
            <a:extLst>
              <a:ext uri="{FF2B5EF4-FFF2-40B4-BE49-F238E27FC236}">
                <a16:creationId xmlns:a16="http://schemas.microsoft.com/office/drawing/2014/main" id="{39084468-2297-B6DD-965B-2FF85EA928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74176" y="1706406"/>
            <a:ext cx="1264424" cy="12644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6967B3-280F-B8F0-75F2-9CBB7E5A2DBF}"/>
              </a:ext>
            </a:extLst>
          </p:cNvPr>
          <p:cNvSpPr txBox="1"/>
          <p:nvPr/>
        </p:nvSpPr>
        <p:spPr>
          <a:xfrm>
            <a:off x="2603030" y="2970830"/>
            <a:ext cx="143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56C09A-B360-54E6-F395-B33B01998BA0}"/>
              </a:ext>
            </a:extLst>
          </p:cNvPr>
          <p:cNvSpPr txBox="1"/>
          <p:nvPr/>
        </p:nvSpPr>
        <p:spPr>
          <a:xfrm>
            <a:off x="8586046" y="2865979"/>
            <a:ext cx="849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Trends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179631-7712-B748-307D-8B85A54DEA14}"/>
              </a:ext>
            </a:extLst>
          </p:cNvPr>
          <p:cNvSpPr txBox="1"/>
          <p:nvPr/>
        </p:nvSpPr>
        <p:spPr>
          <a:xfrm>
            <a:off x="6028216" y="583833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9ABB0C2-F7D0-69E5-C3B4-980F020738EE}"/>
              </a:ext>
            </a:extLst>
          </p:cNvPr>
          <p:cNvCxnSpPr/>
          <p:nvPr/>
        </p:nvCxnSpPr>
        <p:spPr>
          <a:xfrm>
            <a:off x="4229100" y="2757488"/>
            <a:ext cx="1582237" cy="58267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4420AE6-E1D3-5D22-3120-A46BCEDAF286}"/>
              </a:ext>
            </a:extLst>
          </p:cNvPr>
          <p:cNvCxnSpPr>
            <a:cxnSpLocks/>
          </p:cNvCxnSpPr>
          <p:nvPr/>
        </p:nvCxnSpPr>
        <p:spPr>
          <a:xfrm flipV="1">
            <a:off x="6413097" y="4045644"/>
            <a:ext cx="0" cy="66123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743C73-2D93-F699-5A5C-4BD207845E3A}"/>
              </a:ext>
            </a:extLst>
          </p:cNvPr>
          <p:cNvCxnSpPr>
            <a:cxnSpLocks/>
          </p:cNvCxnSpPr>
          <p:nvPr/>
        </p:nvCxnSpPr>
        <p:spPr>
          <a:xfrm flipH="1">
            <a:off x="7303983" y="2460217"/>
            <a:ext cx="1013793" cy="87994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D639C4-7F97-F995-DDC2-2D372A46268E}"/>
              </a:ext>
            </a:extLst>
          </p:cNvPr>
          <p:cNvSpPr txBox="1"/>
          <p:nvPr/>
        </p:nvSpPr>
        <p:spPr>
          <a:xfrm>
            <a:off x="5271249" y="2116883"/>
            <a:ext cx="2456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Computer Architecture Research</a:t>
            </a:r>
          </a:p>
        </p:txBody>
      </p:sp>
    </p:spTree>
    <p:extLst>
      <p:ext uri="{BB962C8B-B14F-4D97-AF65-F5344CB8AC3E}">
        <p14:creationId xmlns:p14="http://schemas.microsoft.com/office/powerpoint/2010/main" val="3472859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5725AE-EA95-094A-8237-B858AC07E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00201"/>
            <a:ext cx="6450496" cy="4525963"/>
          </a:xfrm>
        </p:spPr>
        <p:txBody>
          <a:bodyPr>
            <a:normAutofit/>
          </a:bodyPr>
          <a:lstStyle/>
          <a:p>
            <a:pPr marL="660400" indent="-457200"/>
            <a:r>
              <a:rPr lang="en-US" sz="2400" dirty="0"/>
              <a:t>What is abstraction?</a:t>
            </a:r>
          </a:p>
          <a:p>
            <a:pPr marL="1060450" lvl="1" indent="-457200"/>
            <a:r>
              <a:rPr lang="en-US" sz="2000" dirty="0"/>
              <a:t>Divide interface from implementation</a:t>
            </a:r>
          </a:p>
          <a:p>
            <a:pPr marL="1060450" lvl="1" indent="-457200"/>
            <a:r>
              <a:rPr lang="en-US" sz="2000" dirty="0"/>
              <a:t>Interface: how it is used</a:t>
            </a:r>
          </a:p>
          <a:p>
            <a:pPr marL="1060450" lvl="1" indent="-457200"/>
            <a:r>
              <a:rPr lang="en-US" sz="2000" dirty="0"/>
              <a:t>Implementation: how does it do it</a:t>
            </a:r>
          </a:p>
          <a:p>
            <a:pPr marL="660400" indent="-457200"/>
            <a:r>
              <a:rPr lang="en-US" sz="2400" dirty="0"/>
              <a:t>Build larger components from smaller ones</a:t>
            </a:r>
          </a:p>
          <a:p>
            <a:pPr marL="1060450" lvl="1" indent="-457200"/>
            <a:r>
              <a:rPr lang="en-US" sz="2000" dirty="0"/>
              <a:t>Larger ones use interface of smaller ones to do tasks</a:t>
            </a:r>
          </a:p>
          <a:p>
            <a:pPr marL="660400" indent="-457200"/>
            <a:r>
              <a:rPr lang="en-US" sz="2400" dirty="0"/>
              <a:t>Abstraction helps to divide the work</a:t>
            </a:r>
          </a:p>
          <a:p>
            <a:pPr marL="1060450" lvl="1" indent="-457200"/>
            <a:r>
              <a:rPr lang="en-US" sz="2000" dirty="0"/>
              <a:t>Engineer A makes piece </a:t>
            </a:r>
            <a:r>
              <a:rPr lang="en-US" sz="2000" dirty="0" err="1"/>
              <a:t>xyz</a:t>
            </a:r>
            <a:r>
              <a:rPr lang="en-US" sz="2000" dirty="0"/>
              <a:t> that does </a:t>
            </a:r>
            <a:r>
              <a:rPr lang="en-US" sz="2000" dirty="0" err="1"/>
              <a:t>abc</a:t>
            </a:r>
            <a:r>
              <a:rPr lang="en-US" sz="2000" dirty="0"/>
              <a:t> and engineer B uses it to make piece </a:t>
            </a:r>
            <a:r>
              <a:rPr lang="en-US" sz="2000" dirty="0" err="1"/>
              <a:t>xkcd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551CC8-3C15-404F-98CA-0BFDB2AE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is the Key to Computing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CA879-5CC2-804C-8469-64271ABFB5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 vert="horz" lIns="91440" tIns="45720" rIns="91440" bIns="45720" rtlCol="0" anchor="ctr"/>
          <a:lstStyle/>
          <a:p>
            <a:fld id="{00000000-1234-1234-1234-123412341234}" type="slidenum">
              <a:rPr lang="en-US">
                <a:sym typeface="Calibri"/>
              </a:rPr>
              <a:pPr/>
              <a:t>6</a:t>
            </a:fld>
            <a:endParaRPr lang="en-US" dirty="0"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EB0DF4-19A1-4F4E-8D12-54B1D85BDF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589"/>
          <a:stretch/>
        </p:blipFill>
        <p:spPr>
          <a:xfrm>
            <a:off x="7288696" y="1868031"/>
            <a:ext cx="2922104" cy="385690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5419E-7D25-176D-8A6B-035F4FFF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ED61DC9-6885-6DD5-DA47-258F377B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lang="en-US" sz="1200" smtClean="0">
                <a:solidFill>
                  <a:schemeClr val="dk1"/>
                </a:solidFill>
                <a:latin typeface="+mj-lt"/>
                <a:cs typeface="Calibri"/>
              </a:defRPr>
            </a:lvl1pPr>
          </a:lstStyle>
          <a:p>
            <a:pPr>
              <a:buSzPct val="25000"/>
            </a:pPr>
            <a:r>
              <a:rPr lang="en-US" dirty="0"/>
              <a:t>Tamara </a:t>
            </a:r>
            <a:r>
              <a:rPr lang="en-US" dirty="0" err="1"/>
              <a:t>Silbergleit</a:t>
            </a:r>
            <a:r>
              <a:rPr lang="en-US" dirty="0"/>
              <a:t> Lehman </a:t>
            </a:r>
            <a:r>
              <a:rPr lang="en-US" dirty="0" err="1"/>
              <a:t>tamara.lehman@colorado.edu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FAF8E97-ECC9-F49B-5111-5416940714F6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Latin America gem5 Bootcamp</a:t>
            </a:r>
          </a:p>
        </p:txBody>
      </p:sp>
    </p:spTree>
    <p:extLst>
      <p:ext uri="{BB962C8B-B14F-4D97-AF65-F5344CB8AC3E}">
        <p14:creationId xmlns:p14="http://schemas.microsoft.com/office/powerpoint/2010/main" val="363569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E29337-6E95-8B42-A0F0-EBC5C0596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6917398" cy="4351338"/>
          </a:xfrm>
        </p:spPr>
        <p:txBody>
          <a:bodyPr/>
          <a:lstStyle/>
          <a:p>
            <a:pPr marL="660400" indent="-457200"/>
            <a:r>
              <a:rPr lang="en-US" dirty="0"/>
              <a:t>Transistor: ”electrical switch”</a:t>
            </a:r>
          </a:p>
          <a:p>
            <a:pPr marL="660400" indent="-457200"/>
            <a:r>
              <a:rPr lang="en-US" dirty="0"/>
              <a:t>Gates: a few transistors</a:t>
            </a:r>
          </a:p>
          <a:p>
            <a:pPr marL="660400" indent="-457200"/>
            <a:r>
              <a:rPr lang="en-US" dirty="0"/>
              <a:t>Logic elements: a handful of gates</a:t>
            </a:r>
          </a:p>
          <a:p>
            <a:pPr marL="660400" indent="-457200"/>
            <a:r>
              <a:rPr lang="en-US" dirty="0"/>
              <a:t>Functional elements (stages, units): combination of logic elements</a:t>
            </a:r>
          </a:p>
          <a:p>
            <a:pPr marL="660400" indent="-457200"/>
            <a:r>
              <a:rPr lang="en-US" dirty="0"/>
              <a:t>Core: multiple functional elements</a:t>
            </a:r>
          </a:p>
          <a:p>
            <a:pPr marL="660400" indent="-457200"/>
            <a:r>
              <a:rPr lang="en-US" dirty="0"/>
              <a:t>Chip: multiple cores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3BBC65-6C67-064F-BD72-43A5B330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Abstraction (Processor Building)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F34C3-66F8-F842-A310-8C01EAABFA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 vert="horz" lIns="91440" tIns="45720" rIns="91440" bIns="45720" rtlCol="0" anchor="ctr"/>
          <a:lstStyle/>
          <a:p>
            <a:fld id="{00000000-1234-1234-1234-123412341234}" type="slidenum">
              <a:rPr lang="en-US">
                <a:sym typeface="Calibri"/>
              </a:rPr>
              <a:pPr/>
              <a:t>7</a:t>
            </a:fld>
            <a:endParaRPr lang="en-US" dirty="0">
              <a:sym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7C1CF0-CCD7-4442-851B-7FFBDD5C3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510" y="5297072"/>
            <a:ext cx="1584788" cy="96933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3B59F90-A913-B14E-B450-228F7ADF3824}"/>
              </a:ext>
            </a:extLst>
          </p:cNvPr>
          <p:cNvSpPr/>
          <p:nvPr/>
        </p:nvSpPr>
        <p:spPr>
          <a:xfrm>
            <a:off x="8815754" y="4280685"/>
            <a:ext cx="1395046" cy="738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EAE4CB-98F4-F94C-91F3-DAEA486D7F87}"/>
              </a:ext>
            </a:extLst>
          </p:cNvPr>
          <p:cNvSpPr/>
          <p:nvPr/>
        </p:nvSpPr>
        <p:spPr>
          <a:xfrm>
            <a:off x="8927124" y="4383035"/>
            <a:ext cx="128953" cy="2538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DF2466-B6BD-4647-8E43-E1239B6F8624}"/>
              </a:ext>
            </a:extLst>
          </p:cNvPr>
          <p:cNvSpPr/>
          <p:nvPr/>
        </p:nvSpPr>
        <p:spPr>
          <a:xfrm>
            <a:off x="9173309" y="4383035"/>
            <a:ext cx="128953" cy="2538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9D1123-A732-0E46-AF4C-64AF4B3A241C}"/>
              </a:ext>
            </a:extLst>
          </p:cNvPr>
          <p:cNvSpPr/>
          <p:nvPr/>
        </p:nvSpPr>
        <p:spPr>
          <a:xfrm>
            <a:off x="9425355" y="4383035"/>
            <a:ext cx="128953" cy="2538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05BE85-0EC6-394E-8719-DB3DB2412390}"/>
              </a:ext>
            </a:extLst>
          </p:cNvPr>
          <p:cNvSpPr/>
          <p:nvPr/>
        </p:nvSpPr>
        <p:spPr>
          <a:xfrm>
            <a:off x="9677401" y="4383035"/>
            <a:ext cx="128953" cy="2538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540696-B5EA-534D-AB41-42387A12F8FF}"/>
              </a:ext>
            </a:extLst>
          </p:cNvPr>
          <p:cNvSpPr/>
          <p:nvPr/>
        </p:nvSpPr>
        <p:spPr>
          <a:xfrm>
            <a:off x="9935308" y="4383035"/>
            <a:ext cx="128953" cy="2538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E2BEFD-CF5B-774D-A681-83D55F495997}"/>
              </a:ext>
            </a:extLst>
          </p:cNvPr>
          <p:cNvSpPr/>
          <p:nvPr/>
        </p:nvSpPr>
        <p:spPr>
          <a:xfrm>
            <a:off x="8991600" y="4752312"/>
            <a:ext cx="937846" cy="1767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Reg File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425C15C-B0C7-D241-BAA0-4F587D4F855D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9056076" y="4509939"/>
            <a:ext cx="1172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2">
            <a:extLst>
              <a:ext uri="{FF2B5EF4-FFF2-40B4-BE49-F238E27FC236}">
                <a16:creationId xmlns:a16="http://schemas.microsoft.com/office/drawing/2014/main" id="{50A4EB46-3613-9D48-B3D2-A91BB1F5CA56}"/>
              </a:ext>
            </a:extLst>
          </p:cNvPr>
          <p:cNvCxnSpPr>
            <a:cxnSpLocks/>
          </p:cNvCxnSpPr>
          <p:nvPr/>
        </p:nvCxnSpPr>
        <p:spPr>
          <a:xfrm>
            <a:off x="9302260" y="4509940"/>
            <a:ext cx="1172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2">
            <a:extLst>
              <a:ext uri="{FF2B5EF4-FFF2-40B4-BE49-F238E27FC236}">
                <a16:creationId xmlns:a16="http://schemas.microsoft.com/office/drawing/2014/main" id="{F5B33CB6-BE33-2B44-9B66-3B762D6125F2}"/>
              </a:ext>
            </a:extLst>
          </p:cNvPr>
          <p:cNvCxnSpPr>
            <a:cxnSpLocks/>
          </p:cNvCxnSpPr>
          <p:nvPr/>
        </p:nvCxnSpPr>
        <p:spPr>
          <a:xfrm>
            <a:off x="9560166" y="4509940"/>
            <a:ext cx="1172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2">
            <a:extLst>
              <a:ext uri="{FF2B5EF4-FFF2-40B4-BE49-F238E27FC236}">
                <a16:creationId xmlns:a16="http://schemas.microsoft.com/office/drawing/2014/main" id="{0C3D31AA-1F3F-514F-AF93-757EDBE388A2}"/>
              </a:ext>
            </a:extLst>
          </p:cNvPr>
          <p:cNvCxnSpPr>
            <a:cxnSpLocks/>
          </p:cNvCxnSpPr>
          <p:nvPr/>
        </p:nvCxnSpPr>
        <p:spPr>
          <a:xfrm>
            <a:off x="9806349" y="4521663"/>
            <a:ext cx="1172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88F094A-B14C-EC42-9302-1DA76B59B8B8}"/>
              </a:ext>
            </a:extLst>
          </p:cNvPr>
          <p:cNvCxnSpPr/>
          <p:nvPr/>
        </p:nvCxnSpPr>
        <p:spPr>
          <a:xfrm>
            <a:off x="8616462" y="1711570"/>
            <a:ext cx="14477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CA9698-765C-4D40-B62E-1B3FEFB25049}"/>
              </a:ext>
            </a:extLst>
          </p:cNvPr>
          <p:cNvCxnSpPr/>
          <p:nvPr/>
        </p:nvCxnSpPr>
        <p:spPr>
          <a:xfrm>
            <a:off x="8601671" y="2066045"/>
            <a:ext cx="14477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B296BF8-BC71-5841-9624-9E4598D4B986}"/>
              </a:ext>
            </a:extLst>
          </p:cNvPr>
          <p:cNvCxnSpPr>
            <a:cxnSpLocks/>
          </p:cNvCxnSpPr>
          <p:nvPr/>
        </p:nvCxnSpPr>
        <p:spPr>
          <a:xfrm>
            <a:off x="9401908" y="1711571"/>
            <a:ext cx="0" cy="56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68DC91-2DA4-B94A-BE1C-5BC3C28A2336}"/>
              </a:ext>
            </a:extLst>
          </p:cNvPr>
          <p:cNvCxnSpPr>
            <a:cxnSpLocks/>
          </p:cNvCxnSpPr>
          <p:nvPr/>
        </p:nvCxnSpPr>
        <p:spPr>
          <a:xfrm>
            <a:off x="9313423" y="1762937"/>
            <a:ext cx="9490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6B78429-1F93-B34E-95A4-AA5F07388735}"/>
              </a:ext>
            </a:extLst>
          </p:cNvPr>
          <p:cNvCxnSpPr>
            <a:cxnSpLocks/>
          </p:cNvCxnSpPr>
          <p:nvPr/>
        </p:nvCxnSpPr>
        <p:spPr>
          <a:xfrm>
            <a:off x="9312915" y="1762937"/>
            <a:ext cx="509" cy="72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94111D2-8154-E44B-A558-58A6638E8541}"/>
              </a:ext>
            </a:extLst>
          </p:cNvPr>
          <p:cNvCxnSpPr>
            <a:cxnSpLocks/>
          </p:cNvCxnSpPr>
          <p:nvPr/>
        </p:nvCxnSpPr>
        <p:spPr>
          <a:xfrm>
            <a:off x="9289419" y="1762937"/>
            <a:ext cx="509" cy="72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DF4335A-33E5-A241-B8D4-E943DB9D3A52}"/>
              </a:ext>
            </a:extLst>
          </p:cNvPr>
          <p:cNvCxnSpPr>
            <a:cxnSpLocks/>
          </p:cNvCxnSpPr>
          <p:nvPr/>
        </p:nvCxnSpPr>
        <p:spPr>
          <a:xfrm>
            <a:off x="9307002" y="1833111"/>
            <a:ext cx="9490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3031D5-E993-8B41-A587-DAD98A689AC2}"/>
              </a:ext>
            </a:extLst>
          </p:cNvPr>
          <p:cNvCxnSpPr>
            <a:cxnSpLocks/>
          </p:cNvCxnSpPr>
          <p:nvPr/>
        </p:nvCxnSpPr>
        <p:spPr>
          <a:xfrm>
            <a:off x="9401399" y="1833111"/>
            <a:ext cx="0" cy="56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47C2505-2456-B941-96BE-5D6BE55002B9}"/>
              </a:ext>
            </a:extLst>
          </p:cNvPr>
          <p:cNvCxnSpPr>
            <a:cxnSpLocks/>
          </p:cNvCxnSpPr>
          <p:nvPr/>
        </p:nvCxnSpPr>
        <p:spPr>
          <a:xfrm>
            <a:off x="9399259" y="1887827"/>
            <a:ext cx="0" cy="56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41B5498-8D01-E947-8B9E-D4C0D5E9DF97}"/>
              </a:ext>
            </a:extLst>
          </p:cNvPr>
          <p:cNvCxnSpPr>
            <a:cxnSpLocks/>
          </p:cNvCxnSpPr>
          <p:nvPr/>
        </p:nvCxnSpPr>
        <p:spPr>
          <a:xfrm>
            <a:off x="9306798" y="1939193"/>
            <a:ext cx="9490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42AB25F-C8E4-4D41-AB45-9EF0C461E82A}"/>
              </a:ext>
            </a:extLst>
          </p:cNvPr>
          <p:cNvCxnSpPr>
            <a:cxnSpLocks/>
          </p:cNvCxnSpPr>
          <p:nvPr/>
        </p:nvCxnSpPr>
        <p:spPr>
          <a:xfrm>
            <a:off x="9310266" y="1939193"/>
            <a:ext cx="509" cy="72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A651177-A5F3-1B4D-A871-02AF1908F874}"/>
              </a:ext>
            </a:extLst>
          </p:cNvPr>
          <p:cNvCxnSpPr>
            <a:cxnSpLocks/>
          </p:cNvCxnSpPr>
          <p:nvPr/>
        </p:nvCxnSpPr>
        <p:spPr>
          <a:xfrm>
            <a:off x="9286770" y="1939193"/>
            <a:ext cx="509" cy="72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F6A0E40-C428-7D48-9C15-BAFEE0325584}"/>
              </a:ext>
            </a:extLst>
          </p:cNvPr>
          <p:cNvCxnSpPr>
            <a:cxnSpLocks/>
          </p:cNvCxnSpPr>
          <p:nvPr/>
        </p:nvCxnSpPr>
        <p:spPr>
          <a:xfrm>
            <a:off x="9304353" y="2009367"/>
            <a:ext cx="9490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2C41A4B-6ABA-CA44-BFC5-BF33C9533BF5}"/>
              </a:ext>
            </a:extLst>
          </p:cNvPr>
          <p:cNvCxnSpPr>
            <a:cxnSpLocks/>
          </p:cNvCxnSpPr>
          <p:nvPr/>
        </p:nvCxnSpPr>
        <p:spPr>
          <a:xfrm>
            <a:off x="9398750" y="2009367"/>
            <a:ext cx="0" cy="56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ACBBED50-51DB-024F-8776-88DD3E7D940D}"/>
              </a:ext>
            </a:extLst>
          </p:cNvPr>
          <p:cNvSpPr/>
          <p:nvPr/>
        </p:nvSpPr>
        <p:spPr>
          <a:xfrm flipV="1">
            <a:off x="9248441" y="1780821"/>
            <a:ext cx="36576" cy="36576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1094893-D42C-ED45-85AD-6BA3D1943DF1}"/>
              </a:ext>
            </a:extLst>
          </p:cNvPr>
          <p:cNvCxnSpPr>
            <a:cxnSpLocks/>
          </p:cNvCxnSpPr>
          <p:nvPr/>
        </p:nvCxnSpPr>
        <p:spPr>
          <a:xfrm>
            <a:off x="9403237" y="1877121"/>
            <a:ext cx="403113" cy="2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999F53E-9658-1448-A26C-C2CC575EA65D}"/>
              </a:ext>
            </a:extLst>
          </p:cNvPr>
          <p:cNvCxnSpPr>
            <a:cxnSpLocks/>
          </p:cNvCxnSpPr>
          <p:nvPr/>
        </p:nvCxnSpPr>
        <p:spPr>
          <a:xfrm>
            <a:off x="9173308" y="1800516"/>
            <a:ext cx="725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493BD31-1570-1242-BED8-BE8DE6E651A1}"/>
              </a:ext>
            </a:extLst>
          </p:cNvPr>
          <p:cNvCxnSpPr>
            <a:cxnSpLocks/>
          </p:cNvCxnSpPr>
          <p:nvPr/>
        </p:nvCxnSpPr>
        <p:spPr>
          <a:xfrm>
            <a:off x="9173308" y="1976306"/>
            <a:ext cx="109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1A85B5D-AF01-D346-91AA-4D5F256199B2}"/>
              </a:ext>
            </a:extLst>
          </p:cNvPr>
          <p:cNvCxnSpPr>
            <a:cxnSpLocks/>
          </p:cNvCxnSpPr>
          <p:nvPr/>
        </p:nvCxnSpPr>
        <p:spPr>
          <a:xfrm flipV="1">
            <a:off x="9171137" y="1796990"/>
            <a:ext cx="0" cy="176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3CCD2F6-BED6-A145-96DD-9E11BBF85BC8}"/>
              </a:ext>
            </a:extLst>
          </p:cNvPr>
          <p:cNvCxnSpPr>
            <a:cxnSpLocks/>
          </p:cNvCxnSpPr>
          <p:nvPr/>
        </p:nvCxnSpPr>
        <p:spPr>
          <a:xfrm>
            <a:off x="8764427" y="1880276"/>
            <a:ext cx="403113" cy="2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75B9E0B-58A4-0343-8A31-64C3606AE9E5}"/>
              </a:ext>
            </a:extLst>
          </p:cNvPr>
          <p:cNvSpPr txBox="1"/>
          <p:nvPr/>
        </p:nvSpPr>
        <p:spPr>
          <a:xfrm>
            <a:off x="8620852" y="1776312"/>
            <a:ext cx="2103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I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B4CC8DE-97CD-9F47-9874-49AEBE3BEA3E}"/>
              </a:ext>
            </a:extLst>
          </p:cNvPr>
          <p:cNvSpPr txBox="1"/>
          <p:nvPr/>
        </p:nvSpPr>
        <p:spPr>
          <a:xfrm>
            <a:off x="9743109" y="1783048"/>
            <a:ext cx="2551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O</a:t>
            </a:r>
          </a:p>
        </p:txBody>
      </p:sp>
      <p:sp>
        <p:nvSpPr>
          <p:cNvPr id="79" name="Triangle 78">
            <a:extLst>
              <a:ext uri="{FF2B5EF4-FFF2-40B4-BE49-F238E27FC236}">
                <a16:creationId xmlns:a16="http://schemas.microsoft.com/office/drawing/2014/main" id="{53B9B26B-3192-9045-A78F-21528B780AB0}"/>
              </a:ext>
            </a:extLst>
          </p:cNvPr>
          <p:cNvSpPr/>
          <p:nvPr/>
        </p:nvSpPr>
        <p:spPr>
          <a:xfrm rot="5400000">
            <a:off x="9012601" y="2248931"/>
            <a:ext cx="350266" cy="4220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CFCAAA7-29A7-D04D-A27E-2362BEF43AFD}"/>
              </a:ext>
            </a:extLst>
          </p:cNvPr>
          <p:cNvSpPr/>
          <p:nvPr/>
        </p:nvSpPr>
        <p:spPr>
          <a:xfrm>
            <a:off x="9415713" y="2281910"/>
            <a:ext cx="310658" cy="348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1C9897F-857F-E84E-998F-4D14CB5DD157}"/>
              </a:ext>
            </a:extLst>
          </p:cNvPr>
          <p:cNvCxnSpPr>
            <a:endCxn id="79" idx="3"/>
          </p:cNvCxnSpPr>
          <p:nvPr/>
        </p:nvCxnSpPr>
        <p:spPr>
          <a:xfrm>
            <a:off x="8653621" y="2459946"/>
            <a:ext cx="32309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32EC679-2E3E-9E46-8CC8-530082AA27ED}"/>
              </a:ext>
            </a:extLst>
          </p:cNvPr>
          <p:cNvCxnSpPr/>
          <p:nvPr/>
        </p:nvCxnSpPr>
        <p:spPr>
          <a:xfrm>
            <a:off x="9726371" y="2462894"/>
            <a:ext cx="32309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riangle 84">
            <a:extLst>
              <a:ext uri="{FF2B5EF4-FFF2-40B4-BE49-F238E27FC236}">
                <a16:creationId xmlns:a16="http://schemas.microsoft.com/office/drawing/2014/main" id="{98F417B3-10FF-4645-92F6-C5A31C614732}"/>
              </a:ext>
            </a:extLst>
          </p:cNvPr>
          <p:cNvSpPr/>
          <p:nvPr/>
        </p:nvSpPr>
        <p:spPr>
          <a:xfrm rot="5400000">
            <a:off x="9115057" y="2968609"/>
            <a:ext cx="136848" cy="25356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A15480B-1BAC-BD4A-BB92-938EEFE364DE}"/>
              </a:ext>
            </a:extLst>
          </p:cNvPr>
          <p:cNvSpPr/>
          <p:nvPr/>
        </p:nvSpPr>
        <p:spPr>
          <a:xfrm>
            <a:off x="9327241" y="3024902"/>
            <a:ext cx="181707" cy="1605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8F69979-B25A-724B-A23A-E12EDD185098}"/>
              </a:ext>
            </a:extLst>
          </p:cNvPr>
          <p:cNvCxnSpPr>
            <a:cxnSpLocks/>
            <a:endCxn id="85" idx="3"/>
          </p:cNvCxnSpPr>
          <p:nvPr/>
        </p:nvCxnSpPr>
        <p:spPr>
          <a:xfrm>
            <a:off x="8772281" y="3095393"/>
            <a:ext cx="28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00D71A1-F612-F641-B50E-7EC74172DB95}"/>
              </a:ext>
            </a:extLst>
          </p:cNvPr>
          <p:cNvCxnSpPr>
            <a:cxnSpLocks/>
          </p:cNvCxnSpPr>
          <p:nvPr/>
        </p:nvCxnSpPr>
        <p:spPr>
          <a:xfrm>
            <a:off x="9516209" y="3105196"/>
            <a:ext cx="1699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8F71DC9-DB65-EA4D-AC7C-B4E57481E525}"/>
              </a:ext>
            </a:extLst>
          </p:cNvPr>
          <p:cNvCxnSpPr>
            <a:cxnSpLocks/>
          </p:cNvCxnSpPr>
          <p:nvPr/>
        </p:nvCxnSpPr>
        <p:spPr>
          <a:xfrm>
            <a:off x="8772281" y="2903363"/>
            <a:ext cx="913913" cy="1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800CA29-0810-6B40-B1B1-A5AEA797E44E}"/>
              </a:ext>
            </a:extLst>
          </p:cNvPr>
          <p:cNvCxnSpPr>
            <a:cxnSpLocks/>
          </p:cNvCxnSpPr>
          <p:nvPr/>
        </p:nvCxnSpPr>
        <p:spPr>
          <a:xfrm>
            <a:off x="9961881" y="3012666"/>
            <a:ext cx="28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DB8C0BD-E701-3446-8FBD-358C56E84099}"/>
              </a:ext>
            </a:extLst>
          </p:cNvPr>
          <p:cNvCxnSpPr>
            <a:cxnSpLocks/>
            <a:stCxn id="120" idx="1"/>
          </p:cNvCxnSpPr>
          <p:nvPr/>
        </p:nvCxnSpPr>
        <p:spPr>
          <a:xfrm flipV="1">
            <a:off x="9670324" y="2854175"/>
            <a:ext cx="0" cy="3165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Block Arc 119">
            <a:extLst>
              <a:ext uri="{FF2B5EF4-FFF2-40B4-BE49-F238E27FC236}">
                <a16:creationId xmlns:a16="http://schemas.microsoft.com/office/drawing/2014/main" id="{3F939BC7-8979-B143-BDCE-5876B89B2DFC}"/>
              </a:ext>
            </a:extLst>
          </p:cNvPr>
          <p:cNvSpPr/>
          <p:nvPr/>
        </p:nvSpPr>
        <p:spPr>
          <a:xfrm rot="5400000">
            <a:off x="9532465" y="2744403"/>
            <a:ext cx="316983" cy="536526"/>
          </a:xfrm>
          <a:prstGeom prst="blockArc">
            <a:avLst>
              <a:gd name="adj1" fmla="val 10630347"/>
              <a:gd name="adj2" fmla="val 446316"/>
              <a:gd name="adj3" fmla="val 0"/>
            </a:avLst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23B3646-0175-7148-9326-F724087384A4}"/>
              </a:ext>
            </a:extLst>
          </p:cNvPr>
          <p:cNvCxnSpPr/>
          <p:nvPr/>
        </p:nvCxnSpPr>
        <p:spPr>
          <a:xfrm>
            <a:off x="9343384" y="3557954"/>
            <a:ext cx="0" cy="113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5FA0217-91C0-E54F-B5F1-2A1935D055C7}"/>
              </a:ext>
            </a:extLst>
          </p:cNvPr>
          <p:cNvCxnSpPr/>
          <p:nvPr/>
        </p:nvCxnSpPr>
        <p:spPr>
          <a:xfrm>
            <a:off x="9343384" y="3753636"/>
            <a:ext cx="0" cy="113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029F996-8F4C-FF4D-AFB4-B930D4CFA01E}"/>
              </a:ext>
            </a:extLst>
          </p:cNvPr>
          <p:cNvCxnSpPr>
            <a:cxnSpLocks/>
          </p:cNvCxnSpPr>
          <p:nvPr/>
        </p:nvCxnSpPr>
        <p:spPr>
          <a:xfrm>
            <a:off x="9343385" y="3671740"/>
            <a:ext cx="78349" cy="25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F33F0C4-01D5-8944-A09E-7213CDF43842}"/>
              </a:ext>
            </a:extLst>
          </p:cNvPr>
          <p:cNvCxnSpPr>
            <a:cxnSpLocks/>
          </p:cNvCxnSpPr>
          <p:nvPr/>
        </p:nvCxnSpPr>
        <p:spPr>
          <a:xfrm flipV="1">
            <a:off x="9343385" y="3705055"/>
            <a:ext cx="78349" cy="56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D8171D3-E9A0-0749-A3B4-2C30AC41B949}"/>
              </a:ext>
            </a:extLst>
          </p:cNvPr>
          <p:cNvCxnSpPr>
            <a:cxnSpLocks/>
          </p:cNvCxnSpPr>
          <p:nvPr/>
        </p:nvCxnSpPr>
        <p:spPr>
          <a:xfrm>
            <a:off x="9343385" y="3557954"/>
            <a:ext cx="322291" cy="68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E75A5F8-895B-664C-B7BC-CCE60256EB88}"/>
              </a:ext>
            </a:extLst>
          </p:cNvPr>
          <p:cNvCxnSpPr>
            <a:cxnSpLocks/>
          </p:cNvCxnSpPr>
          <p:nvPr/>
        </p:nvCxnSpPr>
        <p:spPr>
          <a:xfrm>
            <a:off x="9659907" y="3620941"/>
            <a:ext cx="0" cy="155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7B6F47A-12F6-8549-AF71-F8B89EB16A8B}"/>
              </a:ext>
            </a:extLst>
          </p:cNvPr>
          <p:cNvCxnSpPr>
            <a:cxnSpLocks/>
          </p:cNvCxnSpPr>
          <p:nvPr/>
        </p:nvCxnSpPr>
        <p:spPr>
          <a:xfrm flipH="1">
            <a:off x="9343385" y="3771530"/>
            <a:ext cx="322291" cy="95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BB70AC4-5969-B44F-91E0-DC29C2EF56DA}"/>
              </a:ext>
            </a:extLst>
          </p:cNvPr>
          <p:cNvCxnSpPr>
            <a:cxnSpLocks/>
          </p:cNvCxnSpPr>
          <p:nvPr/>
        </p:nvCxnSpPr>
        <p:spPr>
          <a:xfrm>
            <a:off x="9046833" y="3605578"/>
            <a:ext cx="292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FF77F9D-0FD1-FC46-9869-9D5F4F855DB5}"/>
              </a:ext>
            </a:extLst>
          </p:cNvPr>
          <p:cNvCxnSpPr>
            <a:cxnSpLocks/>
          </p:cNvCxnSpPr>
          <p:nvPr/>
        </p:nvCxnSpPr>
        <p:spPr>
          <a:xfrm>
            <a:off x="9051322" y="3816878"/>
            <a:ext cx="292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9EDF6B5-6147-E24A-908A-873C8CC0E8E8}"/>
              </a:ext>
            </a:extLst>
          </p:cNvPr>
          <p:cNvCxnSpPr>
            <a:cxnSpLocks/>
          </p:cNvCxnSpPr>
          <p:nvPr/>
        </p:nvCxnSpPr>
        <p:spPr>
          <a:xfrm>
            <a:off x="9659608" y="3694478"/>
            <a:ext cx="292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526BF0E-AE03-564B-80EA-3A6E2C1DBE9B}"/>
              </a:ext>
            </a:extLst>
          </p:cNvPr>
          <p:cNvCxnSpPr/>
          <p:nvPr/>
        </p:nvCxnSpPr>
        <p:spPr>
          <a:xfrm>
            <a:off x="7857393" y="2159829"/>
            <a:ext cx="267872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9B496EB-AA77-1E48-85E1-0B959F6ACF4A}"/>
              </a:ext>
            </a:extLst>
          </p:cNvPr>
          <p:cNvCxnSpPr/>
          <p:nvPr/>
        </p:nvCxnSpPr>
        <p:spPr>
          <a:xfrm>
            <a:off x="7833947" y="2757706"/>
            <a:ext cx="267872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1C65A6B-CE91-7E46-8E33-63A73FDCCAB6}"/>
              </a:ext>
            </a:extLst>
          </p:cNvPr>
          <p:cNvCxnSpPr/>
          <p:nvPr/>
        </p:nvCxnSpPr>
        <p:spPr>
          <a:xfrm>
            <a:off x="7894804" y="3367306"/>
            <a:ext cx="267872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9F479A7-4CBE-8C40-8B0C-13C719CF5680}"/>
              </a:ext>
            </a:extLst>
          </p:cNvPr>
          <p:cNvCxnSpPr/>
          <p:nvPr/>
        </p:nvCxnSpPr>
        <p:spPr>
          <a:xfrm>
            <a:off x="7857393" y="4164474"/>
            <a:ext cx="267872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0C559738-2436-4D42-AACE-C8D1B73C995F}"/>
              </a:ext>
            </a:extLst>
          </p:cNvPr>
          <p:cNvCxnSpPr/>
          <p:nvPr/>
        </p:nvCxnSpPr>
        <p:spPr>
          <a:xfrm>
            <a:off x="7844120" y="5115501"/>
            <a:ext cx="267872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346DD-2069-16EE-88CB-144D392E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5CDF9CA-6299-69F4-8576-3279543CC1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lang="en-US" sz="1200" smtClean="0">
                <a:solidFill>
                  <a:schemeClr val="dk1"/>
                </a:solidFill>
                <a:latin typeface="+mj-lt"/>
                <a:cs typeface="Calibri"/>
              </a:defRPr>
            </a:lvl1pPr>
          </a:lstStyle>
          <a:p>
            <a:pPr>
              <a:buSzPct val="25000"/>
            </a:pPr>
            <a:r>
              <a:rPr lang="en-US" dirty="0"/>
              <a:t>Tamara </a:t>
            </a:r>
            <a:r>
              <a:rPr lang="en-US" dirty="0" err="1"/>
              <a:t>Silbergleit</a:t>
            </a:r>
            <a:r>
              <a:rPr lang="en-US" dirty="0"/>
              <a:t> Lehman </a:t>
            </a:r>
            <a:r>
              <a:rPr lang="en-US" dirty="0" err="1"/>
              <a:t>tamara.lehman@colorado.edu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00530D6-4792-6F9C-BB53-55CD133127FF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Latin America gem5 Bootcamp</a:t>
            </a:r>
          </a:p>
        </p:txBody>
      </p:sp>
    </p:spTree>
    <p:extLst>
      <p:ext uri="{BB962C8B-B14F-4D97-AF65-F5344CB8AC3E}">
        <p14:creationId xmlns:p14="http://schemas.microsoft.com/office/powerpoint/2010/main" val="2661402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BDDB-1DD2-23B9-33B3-C60AF6E2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Abstraction (Processor Using)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7660F-9E38-68D8-0704-7651E351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BACD85-19B2-3A2A-A256-B36C426C805A}"/>
              </a:ext>
            </a:extLst>
          </p:cNvPr>
          <p:cNvSpPr/>
          <p:nvPr/>
        </p:nvSpPr>
        <p:spPr>
          <a:xfrm>
            <a:off x="3457908" y="4467436"/>
            <a:ext cx="4862528" cy="79716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  <a:cs typeface="Calibri" panose="020F0502020204030204" pitchFamily="34" charset="0"/>
              </a:rPr>
              <a:t>Hardware Realization: Transistors, circuits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E3413E-63A3-BF10-E6BF-3BEE6C508482}"/>
              </a:ext>
            </a:extLst>
          </p:cNvPr>
          <p:cNvSpPr/>
          <p:nvPr/>
        </p:nvSpPr>
        <p:spPr>
          <a:xfrm>
            <a:off x="3457908" y="3564759"/>
            <a:ext cx="4862528" cy="7971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  <a:cs typeface="Calibri" panose="020F0502020204030204" pitchFamily="34" charset="0"/>
              </a:rPr>
              <a:t>Computer Architecture: ISA, microarchitecture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120317-5E34-FA7C-DAA8-0EF52ACE06D3}"/>
              </a:ext>
            </a:extLst>
          </p:cNvPr>
          <p:cNvSpPr/>
          <p:nvPr/>
        </p:nvSpPr>
        <p:spPr>
          <a:xfrm>
            <a:off x="3457907" y="2662082"/>
            <a:ext cx="4862528" cy="7971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  <a:cs typeface="Calibri" panose="020F0502020204030204" pitchFamily="34" charset="0"/>
              </a:rPr>
              <a:t>System Software: Operating system, compilers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63C7DF-1712-733B-355E-E4668A0FE2BF}"/>
              </a:ext>
            </a:extLst>
          </p:cNvPr>
          <p:cNvSpPr/>
          <p:nvPr/>
        </p:nvSpPr>
        <p:spPr>
          <a:xfrm>
            <a:off x="3457906" y="1759405"/>
            <a:ext cx="4862528" cy="797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User Applications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F955D4-D0D1-6AC7-F907-B92EAF80CE9C}"/>
              </a:ext>
            </a:extLst>
          </p:cNvPr>
          <p:cNvSpPr/>
          <p:nvPr/>
        </p:nvSpPr>
        <p:spPr>
          <a:xfrm>
            <a:off x="1774372" y="5622926"/>
            <a:ext cx="822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n w="0"/>
                <a:solidFill>
                  <a:schemeClr val="tx1"/>
                </a:solidFill>
              </a:rPr>
              <a:t>Architects must be aware of what is “above” and “beneath” them in this stack.  Good architects design processors that are hardware-aware and software-aware.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FAAE06-BD7C-91F7-0EF1-B9F2CB3D8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787" y="1990468"/>
            <a:ext cx="347785" cy="3477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EBA638-C8BF-33B8-343A-8E6E1AEF2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391" y="1977726"/>
            <a:ext cx="356280" cy="3562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413C03-9769-61E5-1FEC-7EF40EFCF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767" y="1977726"/>
            <a:ext cx="347785" cy="3477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879B6E-A33E-690B-B5AC-9403A742FB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7263" y="2942757"/>
            <a:ext cx="234077" cy="2340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E8321F-0C4B-9B0F-49B2-46BFCAD6D16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835" t="8199" r="27682" b="31468"/>
          <a:stretch/>
        </p:blipFill>
        <p:spPr>
          <a:xfrm>
            <a:off x="3608960" y="2723438"/>
            <a:ext cx="293225" cy="2678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23F2DA9-C609-BA5D-40DE-718DCA0675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679" y="3072305"/>
            <a:ext cx="347785" cy="3477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848BFA-4D2A-A8FA-65D4-E6A834079B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6081" y="4720249"/>
            <a:ext cx="372208" cy="2454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A1E9D6-30FC-4BEB-9ADC-C5E012B2C7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8960" y="4116485"/>
            <a:ext cx="634021" cy="1936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8DDD531-0B41-2EBF-D5A0-A7975BC3F1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09465" y="4762638"/>
            <a:ext cx="615597" cy="2333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98EC77E-5B89-B8D8-ED61-52A7E50B0C8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67062" y="3817572"/>
            <a:ext cx="358000" cy="35800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7287BFAD-8177-6CFA-1DF4-7840D956D80A}"/>
              </a:ext>
            </a:extLst>
          </p:cNvPr>
          <p:cNvSpPr/>
          <p:nvPr/>
        </p:nvSpPr>
        <p:spPr>
          <a:xfrm>
            <a:off x="3055716" y="3420090"/>
            <a:ext cx="5393803" cy="10473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A03156-5894-D046-E632-B6709C7D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820A-7217-6540-AE89-A3E7858522C1}" type="slidenum">
              <a:rPr lang="en-US" smtClean="0"/>
              <a:t>8</a:t>
            </a:fld>
            <a:endParaRPr lang="en-US" dirty="0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D66D03E1-75B8-A620-2A9F-6DD26B6D98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lang="en-US" sz="1200" smtClean="0">
                <a:solidFill>
                  <a:schemeClr val="dk1"/>
                </a:solidFill>
                <a:latin typeface="+mj-lt"/>
                <a:cs typeface="Calibri"/>
              </a:defRPr>
            </a:lvl1pPr>
          </a:lstStyle>
          <a:p>
            <a:pPr>
              <a:buSzPct val="25000"/>
            </a:pPr>
            <a:r>
              <a:rPr lang="en-US" dirty="0"/>
              <a:t>Tamara </a:t>
            </a:r>
            <a:r>
              <a:rPr lang="en-US" dirty="0" err="1"/>
              <a:t>Silbergleit</a:t>
            </a:r>
            <a:r>
              <a:rPr lang="en-US" dirty="0"/>
              <a:t> Lehman </a:t>
            </a:r>
            <a:r>
              <a:rPr lang="en-US" dirty="0" err="1"/>
              <a:t>tamara.lehman@colorado.edu</a:t>
            </a:r>
            <a:endParaRPr lang="en-US" dirty="0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54F7D06-CF19-6F8D-DFDA-4CA4BA97F8FC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Latin America gem5 Bootcamp</a:t>
            </a:r>
          </a:p>
        </p:txBody>
      </p:sp>
    </p:spTree>
    <p:extLst>
      <p:ext uri="{BB962C8B-B14F-4D97-AF65-F5344CB8AC3E}">
        <p14:creationId xmlns:p14="http://schemas.microsoft.com/office/powerpoint/2010/main" val="1080919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54AE-F6B7-9863-ED0C-02DF7BBBC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vs. Microarchitecture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505DC-B2F8-3EE1-78E0-1B1386342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60400" indent="-457200">
              <a:buFont typeface="Arial" panose="020B0604020202020204" pitchFamily="34" charset="0"/>
              <a:buChar char="•"/>
            </a:pPr>
            <a:r>
              <a:rPr lang="en-US" dirty="0"/>
              <a:t>Processor Architecture (x86, RISC-V, ARM V8,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1060450" lvl="1" indent="-457200">
              <a:buFont typeface="Arial" panose="020B0604020202020204" pitchFamily="34" charset="0"/>
              <a:buChar char="•"/>
            </a:pPr>
            <a:r>
              <a:rPr lang="en-US" dirty="0"/>
              <a:t>Functional appearance to software</a:t>
            </a:r>
          </a:p>
          <a:p>
            <a:pPr marL="1060450" lvl="1" indent="-457200">
              <a:buFont typeface="Arial" panose="020B0604020202020204" pitchFamily="34" charset="0"/>
              <a:buChar char="•"/>
            </a:pPr>
            <a:r>
              <a:rPr lang="en-US" dirty="0"/>
              <a:t>Opcodes, addressing modes, architected registers</a:t>
            </a:r>
          </a:p>
          <a:p>
            <a:pPr marL="660400" indent="-457200">
              <a:buFont typeface="Arial" panose="020B0604020202020204" pitchFamily="34" charset="0"/>
              <a:buChar char="•"/>
            </a:pPr>
            <a:r>
              <a:rPr lang="en-US" dirty="0"/>
              <a:t>Processor Microarchitecture (Intel Core i9, AMD </a:t>
            </a:r>
            <a:r>
              <a:rPr lang="en-US" dirty="0" err="1"/>
              <a:t>Epyc</a:t>
            </a:r>
            <a:r>
              <a:rPr lang="en-US" dirty="0"/>
              <a:t>, etc.)</a:t>
            </a:r>
          </a:p>
          <a:p>
            <a:pPr marL="1060450" lvl="1" indent="-457200">
              <a:buFont typeface="Arial" panose="020B0604020202020204" pitchFamily="34" charset="0"/>
              <a:buChar char="•"/>
            </a:pPr>
            <a:r>
              <a:rPr lang="en-US" dirty="0"/>
              <a:t>Logical structure that implements the architecture</a:t>
            </a:r>
          </a:p>
          <a:p>
            <a:pPr marL="1060450" lvl="1" indent="-457200">
              <a:buFont typeface="Arial" panose="020B0604020202020204" pitchFamily="34" charset="0"/>
              <a:buChar char="•"/>
            </a:pPr>
            <a:r>
              <a:rPr lang="en-US" dirty="0"/>
              <a:t>Pipelining, functional units, caches, physical registers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Note: many people loosely use the word “architecture” to refer to both concepts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668B2-C31F-342E-BB7A-138243C0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C9A12-30BD-4396-D018-282175763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820A-7217-6540-AE89-A3E7858522C1}" type="slidenum">
              <a:rPr lang="en-US" smtClean="0"/>
              <a:t>9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E63B252-C130-D7A2-F1CD-AE3EAEDE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lang="en-US" sz="1200" smtClean="0">
                <a:solidFill>
                  <a:schemeClr val="dk1"/>
                </a:solidFill>
                <a:latin typeface="+mj-lt"/>
                <a:cs typeface="Calibri"/>
              </a:defRPr>
            </a:lvl1pPr>
          </a:lstStyle>
          <a:p>
            <a:pPr>
              <a:buSzPct val="25000"/>
            </a:pPr>
            <a:r>
              <a:rPr lang="en-US" dirty="0"/>
              <a:t>Tamara </a:t>
            </a:r>
            <a:r>
              <a:rPr lang="en-US" dirty="0" err="1"/>
              <a:t>Silbergleit</a:t>
            </a:r>
            <a:r>
              <a:rPr lang="en-US" dirty="0"/>
              <a:t> Lehman </a:t>
            </a:r>
            <a:r>
              <a:rPr lang="en-US" dirty="0" err="1"/>
              <a:t>tamara.lehman@colorado.edu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465EC5-78F1-2029-B2F9-D2FAF9F28547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Latin America gem5 Bootcamp</a:t>
            </a:r>
          </a:p>
        </p:txBody>
      </p:sp>
    </p:spTree>
    <p:extLst>
      <p:ext uri="{BB962C8B-B14F-4D97-AF65-F5344CB8AC3E}">
        <p14:creationId xmlns:p14="http://schemas.microsoft.com/office/powerpoint/2010/main" val="3612541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3108</TotalTime>
  <Words>2555</Words>
  <Application>Microsoft Macintosh PowerPoint</Application>
  <PresentationFormat>Widescreen</PresentationFormat>
  <Paragraphs>550</Paragraphs>
  <Slides>34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Aptos</vt:lpstr>
      <vt:lpstr>Aptos Display</vt:lpstr>
      <vt:lpstr>Arial</vt:lpstr>
      <vt:lpstr>Calibri</vt:lpstr>
      <vt:lpstr>Helvetica</vt:lpstr>
      <vt:lpstr>Helvetica </vt:lpstr>
      <vt:lpstr>Lato</vt:lpstr>
      <vt:lpstr>Wingdings</vt:lpstr>
      <vt:lpstr>Office Theme</vt:lpstr>
      <vt:lpstr>Introduction to Computer Architecture Research</vt:lpstr>
      <vt:lpstr>Computing Trends</vt:lpstr>
      <vt:lpstr>Computing Applications</vt:lpstr>
      <vt:lpstr>Computing Goals</vt:lpstr>
      <vt:lpstr>Big Picture</vt:lpstr>
      <vt:lpstr>Abstraction is the Key to Computing Research</vt:lpstr>
      <vt:lpstr>Levels of Abstraction (Processor Building)</vt:lpstr>
      <vt:lpstr>Levels of Abstraction (Processor Using)</vt:lpstr>
      <vt:lpstr>Architecture vs. Microarchitecture</vt:lpstr>
      <vt:lpstr>The Von Neumann Model</vt:lpstr>
      <vt:lpstr>Simple In-Order Pipelined Processor</vt:lpstr>
      <vt:lpstr>Out-of-Order Pipeline Processor</vt:lpstr>
      <vt:lpstr>Out of Order Execution</vt:lpstr>
      <vt:lpstr>Out of Order Execution</vt:lpstr>
      <vt:lpstr>Out of Order Execution</vt:lpstr>
      <vt:lpstr>Out of Order Execution</vt:lpstr>
      <vt:lpstr>Out of Order Execution</vt:lpstr>
      <vt:lpstr>Memory Ordering Buffer</vt:lpstr>
      <vt:lpstr>Memory System</vt:lpstr>
      <vt:lpstr>Canonical Memory System</vt:lpstr>
      <vt:lpstr>How did we get here?</vt:lpstr>
      <vt:lpstr>Computer Architecture Research</vt:lpstr>
      <vt:lpstr>Evaluation Methodologies</vt:lpstr>
      <vt:lpstr>One Example: Secure Memory</vt:lpstr>
      <vt:lpstr>Threat Model</vt:lpstr>
      <vt:lpstr>Secure Memory Requirements</vt:lpstr>
      <vt:lpstr>Secure Memory Implementation</vt:lpstr>
      <vt:lpstr>Counter-Mode Encryption</vt:lpstr>
      <vt:lpstr>Data Integrity with Hashes</vt:lpstr>
      <vt:lpstr>Replay Attacks</vt:lpstr>
      <vt:lpstr>Data Integrity with Integrity Trees</vt:lpstr>
      <vt:lpstr>Secure Memory System</vt:lpstr>
      <vt:lpstr>Secure Memory Evaluation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Tamara Lehman</dc:creator>
  <cp:lastModifiedBy>Tamara Lehman</cp:lastModifiedBy>
  <cp:revision>5</cp:revision>
  <dcterms:created xsi:type="dcterms:W3CDTF">2024-11-18T17:11:31Z</dcterms:created>
  <dcterms:modified xsi:type="dcterms:W3CDTF">2024-11-20T21:01:37Z</dcterms:modified>
</cp:coreProperties>
</file>