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99" r:id="rId8"/>
    <p:sldId id="300" r:id="rId9"/>
    <p:sldId id="259" r:id="rId10"/>
    <p:sldId id="301" r:id="rId11"/>
    <p:sldId id="260" r:id="rId12"/>
    <p:sldId id="261" r:id="rId13"/>
    <p:sldId id="298" r:id="rId14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4C7C9-219F-B77D-49EA-BE68D8F56FE8}" v="12" dt="2023-03-31T12:17:42.554"/>
    <p1510:client id="{ABBF23A9-66C9-47F5-CC2E-E8AB91D81C66}" v="39" dt="2023-02-09T13:43:49.200"/>
    <p1510:client id="{CF7ED0B3-566C-4941-BCE8-A138C092069A}" v="61" dt="2023-02-10T11:51:32.85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96" y="6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vey Rassokhin" userId="S::m.rassohin@sapiens.solutions::70a6799c-ba1b-446f-b316-d0c0ea9a7e5a" providerId="AD" clId="Web-{5964C7C9-219F-B77D-49EA-BE68D8F56FE8}"/>
    <pc:docChg chg="modSld">
      <pc:chgData name="Matvey Rassokhin" userId="S::m.rassohin@sapiens.solutions::70a6799c-ba1b-446f-b316-d0c0ea9a7e5a" providerId="AD" clId="Web-{5964C7C9-219F-B77D-49EA-BE68D8F56FE8}" dt="2023-03-31T12:17:42.554" v="10" actId="14100"/>
      <pc:docMkLst>
        <pc:docMk/>
      </pc:docMkLst>
      <pc:sldChg chg="modSp">
        <pc:chgData name="Matvey Rassokhin" userId="S::m.rassohin@sapiens.solutions::70a6799c-ba1b-446f-b316-d0c0ea9a7e5a" providerId="AD" clId="Web-{5964C7C9-219F-B77D-49EA-BE68D8F56FE8}" dt="2023-03-31T12:17:42.554" v="10" actId="14100"/>
        <pc:sldMkLst>
          <pc:docMk/>
          <pc:sldMk cId="0" sldId="256"/>
        </pc:sldMkLst>
        <pc:spChg chg="mod">
          <ac:chgData name="Matvey Rassokhin" userId="S::m.rassohin@sapiens.solutions::70a6799c-ba1b-446f-b316-d0c0ea9a7e5a" providerId="AD" clId="Web-{5964C7C9-219F-B77D-49EA-BE68D8F56FE8}" dt="2023-03-31T12:17:42.554" v="10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Matvey Rassokhin" userId="S::m.rassohin@sapiens.solutions::70a6799c-ba1b-446f-b316-d0c0ea9a7e5a" providerId="AD" clId="Web-{5964C7C9-219F-B77D-49EA-BE68D8F56FE8}" dt="2023-03-31T12:17:29.960" v="8" actId="1076"/>
          <ac:spMkLst>
            <pc:docMk/>
            <pc:sldMk cId="0" sldId="256"/>
            <ac:spMk id="8" creationId="{5EAD0AA8-7539-420A-8148-68E884E3E6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6C138-4BB9-468B-ABE1-81E6EEC5DD4A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020D-938C-4A33-BB99-6D2847464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65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17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0369" y="316229"/>
            <a:ext cx="1095126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7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964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7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964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7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964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7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706111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5557" y="1848151"/>
            <a:ext cx="152963" cy="20724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3415" y="1848151"/>
            <a:ext cx="179556" cy="20724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058638" y="1767988"/>
            <a:ext cx="22860" cy="283845"/>
          </a:xfrm>
          <a:custGeom>
            <a:avLst/>
            <a:gdLst/>
            <a:ahLst/>
            <a:cxnLst/>
            <a:rect l="l" t="t" r="r" b="b"/>
            <a:pathLst>
              <a:path w="22859" h="283844">
                <a:moveTo>
                  <a:pt x="22300" y="0"/>
                </a:moveTo>
                <a:lnTo>
                  <a:pt x="0" y="0"/>
                </a:lnTo>
                <a:lnTo>
                  <a:pt x="0" y="283711"/>
                </a:lnTo>
                <a:lnTo>
                  <a:pt x="22300" y="283711"/>
                </a:lnTo>
                <a:lnTo>
                  <a:pt x="2230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57778" y="1851845"/>
            <a:ext cx="152031" cy="20355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760044" y="1800682"/>
            <a:ext cx="104775" cy="255270"/>
          </a:xfrm>
          <a:custGeom>
            <a:avLst/>
            <a:gdLst/>
            <a:ahLst/>
            <a:cxnLst/>
            <a:rect l="l" t="t" r="r" b="b"/>
            <a:pathLst>
              <a:path w="104775" h="255269">
                <a:moveTo>
                  <a:pt x="59312" y="0"/>
                </a:moveTo>
                <a:lnTo>
                  <a:pt x="36975" y="0"/>
                </a:lnTo>
                <a:lnTo>
                  <a:pt x="36975" y="51163"/>
                </a:lnTo>
                <a:lnTo>
                  <a:pt x="0" y="51163"/>
                </a:lnTo>
                <a:lnTo>
                  <a:pt x="0" y="69269"/>
                </a:lnTo>
                <a:lnTo>
                  <a:pt x="36975" y="69269"/>
                </a:lnTo>
                <a:lnTo>
                  <a:pt x="36975" y="202620"/>
                </a:lnTo>
                <a:lnTo>
                  <a:pt x="47416" y="241599"/>
                </a:lnTo>
                <a:lnTo>
                  <a:pt x="80658" y="254713"/>
                </a:lnTo>
                <a:lnTo>
                  <a:pt x="90703" y="254713"/>
                </a:lnTo>
                <a:lnTo>
                  <a:pt x="98633" y="253665"/>
                </a:lnTo>
                <a:lnTo>
                  <a:pt x="104449" y="251569"/>
                </a:lnTo>
                <a:lnTo>
                  <a:pt x="103524" y="233466"/>
                </a:lnTo>
                <a:lnTo>
                  <a:pt x="89216" y="235318"/>
                </a:lnTo>
                <a:lnTo>
                  <a:pt x="76098" y="235318"/>
                </a:lnTo>
                <a:lnTo>
                  <a:pt x="59312" y="202439"/>
                </a:lnTo>
                <a:lnTo>
                  <a:pt x="59312" y="69269"/>
                </a:lnTo>
                <a:lnTo>
                  <a:pt x="100946" y="69269"/>
                </a:lnTo>
                <a:lnTo>
                  <a:pt x="100946" y="51163"/>
                </a:lnTo>
                <a:lnTo>
                  <a:pt x="59312" y="51163"/>
                </a:lnTo>
                <a:lnTo>
                  <a:pt x="5931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22759" y="1779069"/>
            <a:ext cx="31115" cy="273050"/>
          </a:xfrm>
          <a:custGeom>
            <a:avLst/>
            <a:gdLst/>
            <a:ahLst/>
            <a:cxnLst/>
            <a:rect l="l" t="t" r="r" b="b"/>
            <a:pathLst>
              <a:path w="31115" h="273050">
                <a:moveTo>
                  <a:pt x="26203" y="72776"/>
                </a:moveTo>
                <a:lnTo>
                  <a:pt x="3899" y="72776"/>
                </a:lnTo>
                <a:lnTo>
                  <a:pt x="3899" y="272630"/>
                </a:lnTo>
                <a:lnTo>
                  <a:pt x="26203" y="272630"/>
                </a:lnTo>
                <a:lnTo>
                  <a:pt x="26203" y="72776"/>
                </a:lnTo>
                <a:close/>
              </a:path>
              <a:path w="31115" h="273050">
                <a:moveTo>
                  <a:pt x="19925" y="0"/>
                </a:moveTo>
                <a:lnTo>
                  <a:pt x="10507" y="0"/>
                </a:lnTo>
                <a:lnTo>
                  <a:pt x="6806" y="1480"/>
                </a:lnTo>
                <a:lnTo>
                  <a:pt x="4064" y="4436"/>
                </a:lnTo>
                <a:lnTo>
                  <a:pt x="1354" y="7266"/>
                </a:lnTo>
                <a:lnTo>
                  <a:pt x="0" y="10777"/>
                </a:lnTo>
                <a:lnTo>
                  <a:pt x="0" y="19150"/>
                </a:lnTo>
                <a:lnTo>
                  <a:pt x="1354" y="22657"/>
                </a:lnTo>
                <a:lnTo>
                  <a:pt x="6806" y="28325"/>
                </a:lnTo>
                <a:lnTo>
                  <a:pt x="10507" y="29740"/>
                </a:lnTo>
                <a:lnTo>
                  <a:pt x="19925" y="29740"/>
                </a:lnTo>
                <a:lnTo>
                  <a:pt x="23658" y="28325"/>
                </a:lnTo>
                <a:lnTo>
                  <a:pt x="26368" y="25491"/>
                </a:lnTo>
                <a:lnTo>
                  <a:pt x="29243" y="22657"/>
                </a:lnTo>
                <a:lnTo>
                  <a:pt x="30664" y="19150"/>
                </a:lnTo>
                <a:lnTo>
                  <a:pt x="30664" y="10777"/>
                </a:lnTo>
                <a:lnTo>
                  <a:pt x="29243" y="7266"/>
                </a:lnTo>
                <a:lnTo>
                  <a:pt x="26368" y="4436"/>
                </a:lnTo>
                <a:lnTo>
                  <a:pt x="23658" y="1480"/>
                </a:lnTo>
                <a:lnTo>
                  <a:pt x="19925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14266" y="1848151"/>
            <a:ext cx="179523" cy="20724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56878" y="1848151"/>
            <a:ext cx="151667" cy="203548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72958" y="1848151"/>
            <a:ext cx="152989" cy="207244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5972666" y="1082361"/>
            <a:ext cx="896619" cy="535940"/>
          </a:xfrm>
          <a:custGeom>
            <a:avLst/>
            <a:gdLst/>
            <a:ahLst/>
            <a:cxnLst/>
            <a:rect l="l" t="t" r="r" b="b"/>
            <a:pathLst>
              <a:path w="896620" h="535940">
                <a:moveTo>
                  <a:pt x="662523" y="0"/>
                </a:moveTo>
                <a:lnTo>
                  <a:pt x="614593" y="3485"/>
                </a:lnTo>
                <a:lnTo>
                  <a:pt x="571465" y="13943"/>
                </a:lnTo>
                <a:lnTo>
                  <a:pt x="533132" y="31377"/>
                </a:lnTo>
                <a:lnTo>
                  <a:pt x="499588" y="55789"/>
                </a:lnTo>
                <a:lnTo>
                  <a:pt x="469670" y="88009"/>
                </a:lnTo>
                <a:lnTo>
                  <a:pt x="442221" y="129455"/>
                </a:lnTo>
                <a:lnTo>
                  <a:pt x="417244" y="180130"/>
                </a:lnTo>
                <a:lnTo>
                  <a:pt x="394742" y="240037"/>
                </a:lnTo>
                <a:lnTo>
                  <a:pt x="379582" y="278739"/>
                </a:lnTo>
                <a:lnTo>
                  <a:pt x="346337" y="339951"/>
                </a:lnTo>
                <a:lnTo>
                  <a:pt x="308567" y="379779"/>
                </a:lnTo>
                <a:lnTo>
                  <a:pt x="262444" y="399580"/>
                </a:lnTo>
                <a:lnTo>
                  <a:pt x="236013" y="402055"/>
                </a:lnTo>
                <a:lnTo>
                  <a:pt x="204340" y="399770"/>
                </a:lnTo>
                <a:lnTo>
                  <a:pt x="152225" y="381483"/>
                </a:lnTo>
                <a:lnTo>
                  <a:pt x="115533" y="345284"/>
                </a:lnTo>
                <a:lnTo>
                  <a:pt x="96965" y="293674"/>
                </a:lnTo>
                <a:lnTo>
                  <a:pt x="94644" y="262235"/>
                </a:lnTo>
                <a:lnTo>
                  <a:pt x="97415" y="227775"/>
                </a:lnTo>
                <a:lnTo>
                  <a:pt x="119579" y="171673"/>
                </a:lnTo>
                <a:lnTo>
                  <a:pt x="163419" y="132964"/>
                </a:lnTo>
                <a:lnTo>
                  <a:pt x="226016" y="113459"/>
                </a:lnTo>
                <a:lnTo>
                  <a:pt x="264165" y="111021"/>
                </a:lnTo>
                <a:lnTo>
                  <a:pt x="264165" y="591"/>
                </a:lnTo>
                <a:lnTo>
                  <a:pt x="194081" y="8693"/>
                </a:lnTo>
                <a:lnTo>
                  <a:pt x="129987" y="33001"/>
                </a:lnTo>
                <a:lnTo>
                  <a:pt x="75625" y="72306"/>
                </a:lnTo>
                <a:lnTo>
                  <a:pt x="34744" y="125404"/>
                </a:lnTo>
                <a:lnTo>
                  <a:pt x="8685" y="189633"/>
                </a:lnTo>
                <a:lnTo>
                  <a:pt x="0" y="262235"/>
                </a:lnTo>
                <a:lnTo>
                  <a:pt x="4193" y="315677"/>
                </a:lnTo>
                <a:lnTo>
                  <a:pt x="16772" y="363800"/>
                </a:lnTo>
                <a:lnTo>
                  <a:pt x="37738" y="406603"/>
                </a:lnTo>
                <a:lnTo>
                  <a:pt x="67090" y="444086"/>
                </a:lnTo>
                <a:lnTo>
                  <a:pt x="102919" y="474274"/>
                </a:lnTo>
                <a:lnTo>
                  <a:pt x="143315" y="495833"/>
                </a:lnTo>
                <a:lnTo>
                  <a:pt x="188279" y="508766"/>
                </a:lnTo>
                <a:lnTo>
                  <a:pt x="237810" y="513077"/>
                </a:lnTo>
                <a:lnTo>
                  <a:pt x="266937" y="511579"/>
                </a:lnTo>
                <a:lnTo>
                  <a:pt x="320255" y="499584"/>
                </a:lnTo>
                <a:lnTo>
                  <a:pt x="366903" y="475281"/>
                </a:lnTo>
                <a:lnTo>
                  <a:pt x="408226" y="438685"/>
                </a:lnTo>
                <a:lnTo>
                  <a:pt x="444873" y="388574"/>
                </a:lnTo>
                <a:lnTo>
                  <a:pt x="479320" y="317758"/>
                </a:lnTo>
                <a:lnTo>
                  <a:pt x="512577" y="231597"/>
                </a:lnTo>
                <a:lnTo>
                  <a:pt x="529389" y="196077"/>
                </a:lnTo>
                <a:lnTo>
                  <a:pt x="563658" y="146419"/>
                </a:lnTo>
                <a:lnTo>
                  <a:pt x="606053" y="119867"/>
                </a:lnTo>
                <a:lnTo>
                  <a:pt x="663713" y="111021"/>
                </a:lnTo>
                <a:lnTo>
                  <a:pt x="694072" y="113306"/>
                </a:lnTo>
                <a:lnTo>
                  <a:pt x="744691" y="131607"/>
                </a:lnTo>
                <a:lnTo>
                  <a:pt x="781202" y="168181"/>
                </a:lnTo>
                <a:lnTo>
                  <a:pt x="799775" y="222783"/>
                </a:lnTo>
                <a:lnTo>
                  <a:pt x="802098" y="256850"/>
                </a:lnTo>
                <a:lnTo>
                  <a:pt x="799286" y="293830"/>
                </a:lnTo>
                <a:lnTo>
                  <a:pt x="776810" y="355622"/>
                </a:lnTo>
                <a:lnTo>
                  <a:pt x="732457" y="400144"/>
                </a:lnTo>
                <a:lnTo>
                  <a:pt x="669560" y="422654"/>
                </a:lnTo>
                <a:lnTo>
                  <a:pt x="631364" y="425468"/>
                </a:lnTo>
                <a:lnTo>
                  <a:pt x="631364" y="535898"/>
                </a:lnTo>
                <a:lnTo>
                  <a:pt x="704893" y="526741"/>
                </a:lnTo>
                <a:lnTo>
                  <a:pt x="769748" y="499285"/>
                </a:lnTo>
                <a:lnTo>
                  <a:pt x="823051" y="455329"/>
                </a:lnTo>
                <a:lnTo>
                  <a:pt x="863194" y="397852"/>
                </a:lnTo>
                <a:lnTo>
                  <a:pt x="887894" y="330208"/>
                </a:lnTo>
                <a:lnTo>
                  <a:pt x="896138" y="256850"/>
                </a:lnTo>
                <a:lnTo>
                  <a:pt x="892168" y="200543"/>
                </a:lnTo>
                <a:lnTo>
                  <a:pt x="880257" y="150471"/>
                </a:lnTo>
                <a:lnTo>
                  <a:pt x="860410" y="106623"/>
                </a:lnTo>
                <a:lnTo>
                  <a:pt x="832630" y="68990"/>
                </a:lnTo>
                <a:lnTo>
                  <a:pt x="797965" y="38802"/>
                </a:lnTo>
                <a:lnTo>
                  <a:pt x="758059" y="17243"/>
                </a:lnTo>
                <a:lnTo>
                  <a:pt x="712912" y="4310"/>
                </a:lnTo>
                <a:lnTo>
                  <a:pt x="66252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899897" y="1088275"/>
            <a:ext cx="1754505" cy="538480"/>
          </a:xfrm>
          <a:custGeom>
            <a:avLst/>
            <a:gdLst/>
            <a:ahLst/>
            <a:cxnLst/>
            <a:rect l="l" t="t" r="r" b="b"/>
            <a:pathLst>
              <a:path w="1754504" h="538480">
                <a:moveTo>
                  <a:pt x="531558" y="473214"/>
                </a:moveTo>
                <a:lnTo>
                  <a:pt x="492899" y="467664"/>
                </a:lnTo>
                <a:lnTo>
                  <a:pt x="465480" y="392671"/>
                </a:lnTo>
                <a:lnTo>
                  <a:pt x="436460" y="313270"/>
                </a:lnTo>
                <a:lnTo>
                  <a:pt x="363118" y="112661"/>
                </a:lnTo>
                <a:lnTo>
                  <a:pt x="335280" y="36512"/>
                </a:lnTo>
                <a:lnTo>
                  <a:pt x="335280" y="313270"/>
                </a:lnTo>
                <a:lnTo>
                  <a:pt x="196265" y="313270"/>
                </a:lnTo>
                <a:lnTo>
                  <a:pt x="259092" y="130035"/>
                </a:lnTo>
                <a:lnTo>
                  <a:pt x="264668" y="112661"/>
                </a:lnTo>
                <a:lnTo>
                  <a:pt x="266890" y="112661"/>
                </a:lnTo>
                <a:lnTo>
                  <a:pt x="272110" y="128917"/>
                </a:lnTo>
                <a:lnTo>
                  <a:pt x="335280" y="313270"/>
                </a:lnTo>
                <a:lnTo>
                  <a:pt x="335280" y="36512"/>
                </a:lnTo>
                <a:lnTo>
                  <a:pt x="321932" y="0"/>
                </a:lnTo>
                <a:lnTo>
                  <a:pt x="210781" y="0"/>
                </a:lnTo>
                <a:lnTo>
                  <a:pt x="38658" y="467664"/>
                </a:lnTo>
                <a:lnTo>
                  <a:pt x="0" y="473214"/>
                </a:lnTo>
                <a:lnTo>
                  <a:pt x="0" y="537870"/>
                </a:lnTo>
                <a:lnTo>
                  <a:pt x="184378" y="537870"/>
                </a:lnTo>
                <a:lnTo>
                  <a:pt x="184378" y="473214"/>
                </a:lnTo>
                <a:lnTo>
                  <a:pt x="146837" y="466547"/>
                </a:lnTo>
                <a:lnTo>
                  <a:pt x="170624" y="392671"/>
                </a:lnTo>
                <a:lnTo>
                  <a:pt x="360959" y="392671"/>
                </a:lnTo>
                <a:lnTo>
                  <a:pt x="384746" y="466547"/>
                </a:lnTo>
                <a:lnTo>
                  <a:pt x="347179" y="473214"/>
                </a:lnTo>
                <a:lnTo>
                  <a:pt x="347179" y="537870"/>
                </a:lnTo>
                <a:lnTo>
                  <a:pt x="531558" y="537870"/>
                </a:lnTo>
                <a:lnTo>
                  <a:pt x="531558" y="473214"/>
                </a:lnTo>
                <a:close/>
              </a:path>
              <a:path w="1754504" h="538480">
                <a:moveTo>
                  <a:pt x="1025626" y="171767"/>
                </a:moveTo>
                <a:lnTo>
                  <a:pt x="1019568" y="123647"/>
                </a:lnTo>
                <a:lnTo>
                  <a:pt x="1002030" y="83108"/>
                </a:lnTo>
                <a:lnTo>
                  <a:pt x="972083" y="47548"/>
                </a:lnTo>
                <a:lnTo>
                  <a:pt x="932307" y="21767"/>
                </a:lnTo>
                <a:lnTo>
                  <a:pt x="917079" y="15621"/>
                </a:lnTo>
                <a:lnTo>
                  <a:pt x="917079" y="172491"/>
                </a:lnTo>
                <a:lnTo>
                  <a:pt x="915606" y="190690"/>
                </a:lnTo>
                <a:lnTo>
                  <a:pt x="893648" y="235318"/>
                </a:lnTo>
                <a:lnTo>
                  <a:pt x="846531" y="258152"/>
                </a:lnTo>
                <a:lnTo>
                  <a:pt x="825246" y="259676"/>
                </a:lnTo>
                <a:lnTo>
                  <a:pt x="733780" y="259676"/>
                </a:lnTo>
                <a:lnTo>
                  <a:pt x="733780" y="83108"/>
                </a:lnTo>
                <a:lnTo>
                  <a:pt x="825246" y="83108"/>
                </a:lnTo>
                <a:lnTo>
                  <a:pt x="865022" y="89484"/>
                </a:lnTo>
                <a:lnTo>
                  <a:pt x="903884" y="122008"/>
                </a:lnTo>
                <a:lnTo>
                  <a:pt x="917079" y="172491"/>
                </a:lnTo>
                <a:lnTo>
                  <a:pt x="917079" y="15621"/>
                </a:lnTo>
                <a:lnTo>
                  <a:pt x="908735" y="12242"/>
                </a:lnTo>
                <a:lnTo>
                  <a:pt x="883043" y="5448"/>
                </a:lnTo>
                <a:lnTo>
                  <a:pt x="855205" y="1358"/>
                </a:lnTo>
                <a:lnTo>
                  <a:pt x="825246" y="0"/>
                </a:lnTo>
                <a:lnTo>
                  <a:pt x="567639" y="0"/>
                </a:lnTo>
                <a:lnTo>
                  <a:pt x="567639" y="65024"/>
                </a:lnTo>
                <a:lnTo>
                  <a:pt x="625271" y="76085"/>
                </a:lnTo>
                <a:lnTo>
                  <a:pt x="625271" y="462114"/>
                </a:lnTo>
                <a:lnTo>
                  <a:pt x="567639" y="473214"/>
                </a:lnTo>
                <a:lnTo>
                  <a:pt x="567639" y="537870"/>
                </a:lnTo>
                <a:lnTo>
                  <a:pt x="791806" y="537870"/>
                </a:lnTo>
                <a:lnTo>
                  <a:pt x="791806" y="473214"/>
                </a:lnTo>
                <a:lnTo>
                  <a:pt x="733780" y="462114"/>
                </a:lnTo>
                <a:lnTo>
                  <a:pt x="733780" y="342823"/>
                </a:lnTo>
                <a:lnTo>
                  <a:pt x="825246" y="342823"/>
                </a:lnTo>
                <a:lnTo>
                  <a:pt x="855205" y="341503"/>
                </a:lnTo>
                <a:lnTo>
                  <a:pt x="908735" y="330962"/>
                </a:lnTo>
                <a:lnTo>
                  <a:pt x="953503" y="309968"/>
                </a:lnTo>
                <a:lnTo>
                  <a:pt x="988060" y="280060"/>
                </a:lnTo>
                <a:lnTo>
                  <a:pt x="1002601" y="259676"/>
                </a:lnTo>
                <a:lnTo>
                  <a:pt x="1012012" y="241719"/>
                </a:lnTo>
                <a:lnTo>
                  <a:pt x="1019568" y="219964"/>
                </a:lnTo>
                <a:lnTo>
                  <a:pt x="1024115" y="196646"/>
                </a:lnTo>
                <a:lnTo>
                  <a:pt x="1025626" y="171767"/>
                </a:lnTo>
                <a:close/>
              </a:path>
              <a:path w="1754504" h="538480">
                <a:moveTo>
                  <a:pt x="1284351" y="0"/>
                </a:moveTo>
                <a:lnTo>
                  <a:pt x="1060551" y="0"/>
                </a:lnTo>
                <a:lnTo>
                  <a:pt x="1060551" y="65024"/>
                </a:lnTo>
                <a:lnTo>
                  <a:pt x="1118171" y="76085"/>
                </a:lnTo>
                <a:lnTo>
                  <a:pt x="1118171" y="462114"/>
                </a:lnTo>
                <a:lnTo>
                  <a:pt x="1060551" y="473214"/>
                </a:lnTo>
                <a:lnTo>
                  <a:pt x="1060551" y="537870"/>
                </a:lnTo>
                <a:lnTo>
                  <a:pt x="1284351" y="537870"/>
                </a:lnTo>
                <a:lnTo>
                  <a:pt x="1284351" y="473214"/>
                </a:lnTo>
                <a:lnTo>
                  <a:pt x="1226718" y="462114"/>
                </a:lnTo>
                <a:lnTo>
                  <a:pt x="1226718" y="76085"/>
                </a:lnTo>
                <a:lnTo>
                  <a:pt x="1284351" y="65024"/>
                </a:lnTo>
                <a:lnTo>
                  <a:pt x="1284351" y="0"/>
                </a:lnTo>
                <a:close/>
              </a:path>
              <a:path w="1754504" h="538480">
                <a:moveTo>
                  <a:pt x="1754225" y="390829"/>
                </a:moveTo>
                <a:lnTo>
                  <a:pt x="1671675" y="390829"/>
                </a:lnTo>
                <a:lnTo>
                  <a:pt x="1666862" y="455117"/>
                </a:lnTo>
                <a:lnTo>
                  <a:pt x="1492123" y="455117"/>
                </a:lnTo>
                <a:lnTo>
                  <a:pt x="1492123" y="301447"/>
                </a:lnTo>
                <a:lnTo>
                  <a:pt x="1675409" y="301447"/>
                </a:lnTo>
                <a:lnTo>
                  <a:pt x="1675409" y="218300"/>
                </a:lnTo>
                <a:lnTo>
                  <a:pt x="1492123" y="218300"/>
                </a:lnTo>
                <a:lnTo>
                  <a:pt x="1492123" y="83108"/>
                </a:lnTo>
                <a:lnTo>
                  <a:pt x="1657934" y="83108"/>
                </a:lnTo>
                <a:lnTo>
                  <a:pt x="1662760" y="145173"/>
                </a:lnTo>
                <a:lnTo>
                  <a:pt x="1746034" y="145173"/>
                </a:lnTo>
                <a:lnTo>
                  <a:pt x="1746034" y="0"/>
                </a:lnTo>
                <a:lnTo>
                  <a:pt x="1325981" y="0"/>
                </a:lnTo>
                <a:lnTo>
                  <a:pt x="1325981" y="65024"/>
                </a:lnTo>
                <a:lnTo>
                  <a:pt x="1383614" y="76085"/>
                </a:lnTo>
                <a:lnTo>
                  <a:pt x="1383614" y="462114"/>
                </a:lnTo>
                <a:lnTo>
                  <a:pt x="1325981" y="473214"/>
                </a:lnTo>
                <a:lnTo>
                  <a:pt x="1325981" y="537870"/>
                </a:lnTo>
                <a:lnTo>
                  <a:pt x="1754225" y="537870"/>
                </a:lnTo>
                <a:lnTo>
                  <a:pt x="1754225" y="39082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712117" y="1088271"/>
            <a:ext cx="560705" cy="538480"/>
          </a:xfrm>
          <a:custGeom>
            <a:avLst/>
            <a:gdLst/>
            <a:ahLst/>
            <a:cxnLst/>
            <a:rect l="l" t="t" r="r" b="b"/>
            <a:pathLst>
              <a:path w="560704" h="538480">
                <a:moveTo>
                  <a:pt x="560510" y="0"/>
                </a:moveTo>
                <a:lnTo>
                  <a:pt x="336412" y="0"/>
                </a:lnTo>
                <a:lnTo>
                  <a:pt x="336412" y="65017"/>
                </a:lnTo>
                <a:lnTo>
                  <a:pt x="405538" y="76083"/>
                </a:lnTo>
                <a:lnTo>
                  <a:pt x="405538" y="372732"/>
                </a:lnTo>
                <a:lnTo>
                  <a:pt x="403324" y="373093"/>
                </a:lnTo>
                <a:lnTo>
                  <a:pt x="167627" y="0"/>
                </a:lnTo>
                <a:lnTo>
                  <a:pt x="0" y="0"/>
                </a:lnTo>
                <a:lnTo>
                  <a:pt x="0" y="65017"/>
                </a:lnTo>
                <a:lnTo>
                  <a:pt x="57594" y="76083"/>
                </a:lnTo>
                <a:lnTo>
                  <a:pt x="57594" y="462114"/>
                </a:lnTo>
                <a:lnTo>
                  <a:pt x="0" y="473213"/>
                </a:lnTo>
                <a:lnTo>
                  <a:pt x="0" y="537868"/>
                </a:lnTo>
                <a:lnTo>
                  <a:pt x="224131" y="537868"/>
                </a:lnTo>
                <a:lnTo>
                  <a:pt x="224131" y="473213"/>
                </a:lnTo>
                <a:lnTo>
                  <a:pt x="154641" y="462114"/>
                </a:lnTo>
                <a:lnTo>
                  <a:pt x="154641" y="168814"/>
                </a:lnTo>
                <a:lnTo>
                  <a:pt x="156855" y="168453"/>
                </a:lnTo>
                <a:lnTo>
                  <a:pt x="397740" y="537868"/>
                </a:lnTo>
                <a:lnTo>
                  <a:pt x="502585" y="537868"/>
                </a:lnTo>
                <a:lnTo>
                  <a:pt x="502585" y="76083"/>
                </a:lnTo>
                <a:lnTo>
                  <a:pt x="560510" y="65017"/>
                </a:lnTo>
                <a:lnTo>
                  <a:pt x="56051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323513" y="1080883"/>
            <a:ext cx="405765" cy="553085"/>
          </a:xfrm>
          <a:custGeom>
            <a:avLst/>
            <a:gdLst/>
            <a:ahLst/>
            <a:cxnLst/>
            <a:rect l="l" t="t" r="r" b="b"/>
            <a:pathLst>
              <a:path w="405765" h="553085">
                <a:moveTo>
                  <a:pt x="197928" y="0"/>
                </a:moveTo>
                <a:lnTo>
                  <a:pt x="144687" y="5348"/>
                </a:lnTo>
                <a:lnTo>
                  <a:pt x="98138" y="19932"/>
                </a:lnTo>
                <a:lnTo>
                  <a:pt x="59725" y="42741"/>
                </a:lnTo>
                <a:lnTo>
                  <a:pt x="30730" y="72766"/>
                </a:lnTo>
                <a:lnTo>
                  <a:pt x="12432" y="108599"/>
                </a:lnTo>
                <a:lnTo>
                  <a:pt x="6278" y="149605"/>
                </a:lnTo>
                <a:lnTo>
                  <a:pt x="9246" y="180905"/>
                </a:lnTo>
                <a:lnTo>
                  <a:pt x="32903" y="232991"/>
                </a:lnTo>
                <a:lnTo>
                  <a:pt x="80310" y="272149"/>
                </a:lnTo>
                <a:lnTo>
                  <a:pt x="152086" y="305029"/>
                </a:lnTo>
                <a:lnTo>
                  <a:pt x="222731" y="328217"/>
                </a:lnTo>
                <a:lnTo>
                  <a:pt x="244106" y="337268"/>
                </a:lnTo>
                <a:lnTo>
                  <a:pt x="284320" y="366838"/>
                </a:lnTo>
                <a:lnTo>
                  <a:pt x="296727" y="404879"/>
                </a:lnTo>
                <a:lnTo>
                  <a:pt x="295245" y="419415"/>
                </a:lnTo>
                <a:lnTo>
                  <a:pt x="273266" y="453642"/>
                </a:lnTo>
                <a:lnTo>
                  <a:pt x="226474" y="470265"/>
                </a:lnTo>
                <a:lnTo>
                  <a:pt x="205528" y="471374"/>
                </a:lnTo>
                <a:lnTo>
                  <a:pt x="188681" y="470839"/>
                </a:lnTo>
                <a:lnTo>
                  <a:pt x="141424" y="462869"/>
                </a:lnTo>
                <a:lnTo>
                  <a:pt x="104529" y="446647"/>
                </a:lnTo>
                <a:lnTo>
                  <a:pt x="84259" y="363504"/>
                </a:lnTo>
                <a:lnTo>
                  <a:pt x="0" y="363504"/>
                </a:lnTo>
                <a:lnTo>
                  <a:pt x="0" y="493539"/>
                </a:lnTo>
                <a:lnTo>
                  <a:pt x="23909" y="508746"/>
                </a:lnTo>
                <a:lnTo>
                  <a:pt x="72348" y="531833"/>
                </a:lnTo>
                <a:lnTo>
                  <a:pt x="122027" y="545526"/>
                </a:lnTo>
                <a:lnTo>
                  <a:pt x="176414" y="552175"/>
                </a:lnTo>
                <a:lnTo>
                  <a:pt x="205528" y="553006"/>
                </a:lnTo>
                <a:lnTo>
                  <a:pt x="234585" y="551874"/>
                </a:lnTo>
                <a:lnTo>
                  <a:pt x="287124" y="542824"/>
                </a:lnTo>
                <a:lnTo>
                  <a:pt x="331913" y="524908"/>
                </a:lnTo>
                <a:lnTo>
                  <a:pt x="366969" y="499232"/>
                </a:lnTo>
                <a:lnTo>
                  <a:pt x="391690" y="466125"/>
                </a:lnTo>
                <a:lnTo>
                  <a:pt x="404215" y="426412"/>
                </a:lnTo>
                <a:lnTo>
                  <a:pt x="405769" y="404124"/>
                </a:lnTo>
                <a:lnTo>
                  <a:pt x="402857" y="372662"/>
                </a:lnTo>
                <a:lnTo>
                  <a:pt x="379562" y="319283"/>
                </a:lnTo>
                <a:lnTo>
                  <a:pt x="333405" y="278045"/>
                </a:lnTo>
                <a:lnTo>
                  <a:pt x="265501" y="245352"/>
                </a:lnTo>
                <a:lnTo>
                  <a:pt x="223371" y="231992"/>
                </a:lnTo>
                <a:lnTo>
                  <a:pt x="194618" y="222154"/>
                </a:lnTo>
                <a:lnTo>
                  <a:pt x="151858" y="203303"/>
                </a:lnTo>
                <a:lnTo>
                  <a:pt x="120400" y="173986"/>
                </a:lnTo>
                <a:lnTo>
                  <a:pt x="114659" y="149243"/>
                </a:lnTo>
                <a:lnTo>
                  <a:pt x="116208" y="134411"/>
                </a:lnTo>
                <a:lnTo>
                  <a:pt x="139442" y="100481"/>
                </a:lnTo>
                <a:lnTo>
                  <a:pt x="184840" y="84194"/>
                </a:lnTo>
                <a:lnTo>
                  <a:pt x="203545" y="83110"/>
                </a:lnTo>
                <a:lnTo>
                  <a:pt x="218286" y="83523"/>
                </a:lnTo>
                <a:lnTo>
                  <a:pt x="257736" y="89743"/>
                </a:lnTo>
                <a:lnTo>
                  <a:pt x="296066" y="105275"/>
                </a:lnTo>
                <a:lnTo>
                  <a:pt x="310274" y="179158"/>
                </a:lnTo>
                <a:lnTo>
                  <a:pt x="391561" y="179158"/>
                </a:lnTo>
                <a:lnTo>
                  <a:pt x="391561" y="57990"/>
                </a:lnTo>
                <a:lnTo>
                  <a:pt x="373160" y="44893"/>
                </a:lnTo>
                <a:lnTo>
                  <a:pt x="331525" y="23292"/>
                </a:lnTo>
                <a:lnTo>
                  <a:pt x="283380" y="8034"/>
                </a:lnTo>
                <a:lnTo>
                  <a:pt x="228229" y="646"/>
                </a:lnTo>
                <a:lnTo>
                  <a:pt x="197928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7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166925" y="331099"/>
            <a:ext cx="353695" cy="212090"/>
          </a:xfrm>
          <a:custGeom>
            <a:avLst/>
            <a:gdLst/>
            <a:ahLst/>
            <a:cxnLst/>
            <a:rect l="l" t="t" r="r" b="b"/>
            <a:pathLst>
              <a:path w="353695" h="212090">
                <a:moveTo>
                  <a:pt x="261037" y="0"/>
                </a:moveTo>
                <a:lnTo>
                  <a:pt x="210056" y="12415"/>
                </a:lnTo>
                <a:lnTo>
                  <a:pt x="174237" y="51224"/>
                </a:lnTo>
                <a:lnTo>
                  <a:pt x="155530" y="94981"/>
                </a:lnTo>
                <a:lnTo>
                  <a:pt x="149557" y="110295"/>
                </a:lnTo>
                <a:lnTo>
                  <a:pt x="129335" y="143420"/>
                </a:lnTo>
                <a:lnTo>
                  <a:pt x="92990" y="159090"/>
                </a:lnTo>
                <a:lnTo>
                  <a:pt x="80510" y="158186"/>
                </a:lnTo>
                <a:lnTo>
                  <a:pt x="45520" y="136626"/>
                </a:lnTo>
                <a:lnTo>
                  <a:pt x="37290" y="103764"/>
                </a:lnTo>
                <a:lnTo>
                  <a:pt x="38382" y="90129"/>
                </a:lnTo>
                <a:lnTo>
                  <a:pt x="64387" y="52613"/>
                </a:lnTo>
                <a:lnTo>
                  <a:pt x="104082" y="43930"/>
                </a:lnTo>
                <a:lnTo>
                  <a:pt x="104082" y="233"/>
                </a:lnTo>
                <a:lnTo>
                  <a:pt x="63547" y="7447"/>
                </a:lnTo>
                <a:lnTo>
                  <a:pt x="29796" y="28611"/>
                </a:lnTo>
                <a:lnTo>
                  <a:pt x="7700" y="61914"/>
                </a:lnTo>
                <a:lnTo>
                  <a:pt x="0" y="103764"/>
                </a:lnTo>
                <a:lnTo>
                  <a:pt x="1652" y="124911"/>
                </a:lnTo>
                <a:lnTo>
                  <a:pt x="14869" y="160890"/>
                </a:lnTo>
                <a:lnTo>
                  <a:pt x="56467" y="196197"/>
                </a:lnTo>
                <a:lnTo>
                  <a:pt x="93698" y="203021"/>
                </a:lnTo>
                <a:lnTo>
                  <a:pt x="105174" y="202428"/>
                </a:lnTo>
                <a:lnTo>
                  <a:pt x="144561" y="188065"/>
                </a:lnTo>
                <a:lnTo>
                  <a:pt x="175282" y="153756"/>
                </a:lnTo>
                <a:lnTo>
                  <a:pt x="201958" y="91641"/>
                </a:lnTo>
                <a:lnTo>
                  <a:pt x="208581" y="77586"/>
                </a:lnTo>
                <a:lnTo>
                  <a:pt x="238787" y="47430"/>
                </a:lnTo>
                <a:lnTo>
                  <a:pt x="261506" y="43930"/>
                </a:lnTo>
                <a:lnTo>
                  <a:pt x="273467" y="44834"/>
                </a:lnTo>
                <a:lnTo>
                  <a:pt x="307797" y="66548"/>
                </a:lnTo>
                <a:lnTo>
                  <a:pt x="316030" y="101634"/>
                </a:lnTo>
                <a:lnTo>
                  <a:pt x="314922" y="116266"/>
                </a:lnTo>
                <a:lnTo>
                  <a:pt x="288591" y="158334"/>
                </a:lnTo>
                <a:lnTo>
                  <a:pt x="248760" y="168354"/>
                </a:lnTo>
                <a:lnTo>
                  <a:pt x="248760" y="212051"/>
                </a:lnTo>
                <a:lnTo>
                  <a:pt x="290935" y="203900"/>
                </a:lnTo>
                <a:lnTo>
                  <a:pt x="324286" y="180170"/>
                </a:lnTo>
                <a:lnTo>
                  <a:pt x="345778" y="144328"/>
                </a:lnTo>
                <a:lnTo>
                  <a:pt x="353083" y="101634"/>
                </a:lnTo>
                <a:lnTo>
                  <a:pt x="351518" y="79353"/>
                </a:lnTo>
                <a:lnTo>
                  <a:pt x="339005" y="42190"/>
                </a:lnTo>
                <a:lnTo>
                  <a:pt x="298679" y="6823"/>
                </a:lnTo>
                <a:lnTo>
                  <a:pt x="280891" y="1705"/>
                </a:lnTo>
                <a:lnTo>
                  <a:pt x="261037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532250" y="333438"/>
            <a:ext cx="691515" cy="213360"/>
          </a:xfrm>
          <a:custGeom>
            <a:avLst/>
            <a:gdLst/>
            <a:ahLst/>
            <a:cxnLst/>
            <a:rect l="l" t="t" r="r" b="b"/>
            <a:pathLst>
              <a:path w="691515" h="213359">
                <a:moveTo>
                  <a:pt x="209448" y="187248"/>
                </a:moveTo>
                <a:lnTo>
                  <a:pt x="194208" y="185051"/>
                </a:lnTo>
                <a:lnTo>
                  <a:pt x="183413" y="155384"/>
                </a:lnTo>
                <a:lnTo>
                  <a:pt x="171970" y="123964"/>
                </a:lnTo>
                <a:lnTo>
                  <a:pt x="143078" y="44589"/>
                </a:lnTo>
                <a:lnTo>
                  <a:pt x="132105" y="14452"/>
                </a:lnTo>
                <a:lnTo>
                  <a:pt x="132105" y="123964"/>
                </a:lnTo>
                <a:lnTo>
                  <a:pt x="77343" y="123964"/>
                </a:lnTo>
                <a:lnTo>
                  <a:pt x="102082" y="51460"/>
                </a:lnTo>
                <a:lnTo>
                  <a:pt x="104292" y="44589"/>
                </a:lnTo>
                <a:lnTo>
                  <a:pt x="105156" y="44589"/>
                </a:lnTo>
                <a:lnTo>
                  <a:pt x="107213" y="51015"/>
                </a:lnTo>
                <a:lnTo>
                  <a:pt x="132105" y="123964"/>
                </a:lnTo>
                <a:lnTo>
                  <a:pt x="132105" y="14452"/>
                </a:lnTo>
                <a:lnTo>
                  <a:pt x="126847" y="0"/>
                </a:lnTo>
                <a:lnTo>
                  <a:pt x="83058" y="0"/>
                </a:lnTo>
                <a:lnTo>
                  <a:pt x="15240" y="185051"/>
                </a:lnTo>
                <a:lnTo>
                  <a:pt x="0" y="187248"/>
                </a:lnTo>
                <a:lnTo>
                  <a:pt x="0" y="212839"/>
                </a:lnTo>
                <a:lnTo>
                  <a:pt x="72644" y="212839"/>
                </a:lnTo>
                <a:lnTo>
                  <a:pt x="72644" y="187248"/>
                </a:lnTo>
                <a:lnTo>
                  <a:pt x="57861" y="184619"/>
                </a:lnTo>
                <a:lnTo>
                  <a:pt x="67233" y="155384"/>
                </a:lnTo>
                <a:lnTo>
                  <a:pt x="142227" y="155384"/>
                </a:lnTo>
                <a:lnTo>
                  <a:pt x="151599" y="184619"/>
                </a:lnTo>
                <a:lnTo>
                  <a:pt x="136791" y="187248"/>
                </a:lnTo>
                <a:lnTo>
                  <a:pt x="136791" y="212839"/>
                </a:lnTo>
                <a:lnTo>
                  <a:pt x="209448" y="212839"/>
                </a:lnTo>
                <a:lnTo>
                  <a:pt x="209448" y="187248"/>
                </a:lnTo>
                <a:close/>
              </a:path>
              <a:path w="691515" h="213359">
                <a:moveTo>
                  <a:pt x="404101" y="67970"/>
                </a:moveTo>
                <a:lnTo>
                  <a:pt x="403504" y="58127"/>
                </a:lnTo>
                <a:lnTo>
                  <a:pt x="401726" y="48933"/>
                </a:lnTo>
                <a:lnTo>
                  <a:pt x="398741" y="40373"/>
                </a:lnTo>
                <a:lnTo>
                  <a:pt x="394804" y="32893"/>
                </a:lnTo>
                <a:lnTo>
                  <a:pt x="394576" y="32448"/>
                </a:lnTo>
                <a:lnTo>
                  <a:pt x="361340" y="6197"/>
                </a:lnTo>
                <a:lnTo>
                  <a:pt x="361340" y="68262"/>
                </a:lnTo>
                <a:lnTo>
                  <a:pt x="360756" y="75463"/>
                </a:lnTo>
                <a:lnTo>
                  <a:pt x="333540" y="102158"/>
                </a:lnTo>
                <a:lnTo>
                  <a:pt x="325158" y="102755"/>
                </a:lnTo>
                <a:lnTo>
                  <a:pt x="289115" y="102755"/>
                </a:lnTo>
                <a:lnTo>
                  <a:pt x="289115" y="32893"/>
                </a:lnTo>
                <a:lnTo>
                  <a:pt x="325158" y="32893"/>
                </a:lnTo>
                <a:lnTo>
                  <a:pt x="359029" y="54267"/>
                </a:lnTo>
                <a:lnTo>
                  <a:pt x="361340" y="68262"/>
                </a:lnTo>
                <a:lnTo>
                  <a:pt x="361340" y="6197"/>
                </a:lnTo>
                <a:lnTo>
                  <a:pt x="358051" y="4851"/>
                </a:lnTo>
                <a:lnTo>
                  <a:pt x="347929" y="2159"/>
                </a:lnTo>
                <a:lnTo>
                  <a:pt x="336956" y="546"/>
                </a:lnTo>
                <a:lnTo>
                  <a:pt x="325158" y="12"/>
                </a:lnTo>
                <a:lnTo>
                  <a:pt x="223659" y="12"/>
                </a:lnTo>
                <a:lnTo>
                  <a:pt x="223659" y="25730"/>
                </a:lnTo>
                <a:lnTo>
                  <a:pt x="246367" y="30111"/>
                </a:lnTo>
                <a:lnTo>
                  <a:pt x="246367" y="182867"/>
                </a:lnTo>
                <a:lnTo>
                  <a:pt x="223659" y="187248"/>
                </a:lnTo>
                <a:lnTo>
                  <a:pt x="223659" y="212839"/>
                </a:lnTo>
                <a:lnTo>
                  <a:pt x="311975" y="212839"/>
                </a:lnTo>
                <a:lnTo>
                  <a:pt x="311975" y="187248"/>
                </a:lnTo>
                <a:lnTo>
                  <a:pt x="289115" y="182867"/>
                </a:lnTo>
                <a:lnTo>
                  <a:pt x="289115" y="135661"/>
                </a:lnTo>
                <a:lnTo>
                  <a:pt x="325158" y="135661"/>
                </a:lnTo>
                <a:lnTo>
                  <a:pt x="336956" y="135140"/>
                </a:lnTo>
                <a:lnTo>
                  <a:pt x="375691" y="122656"/>
                </a:lnTo>
                <a:lnTo>
                  <a:pt x="395033" y="102755"/>
                </a:lnTo>
                <a:lnTo>
                  <a:pt x="398741" y="95656"/>
                </a:lnTo>
                <a:lnTo>
                  <a:pt x="401726" y="87045"/>
                </a:lnTo>
                <a:lnTo>
                  <a:pt x="403504" y="77825"/>
                </a:lnTo>
                <a:lnTo>
                  <a:pt x="404101" y="67970"/>
                </a:lnTo>
                <a:close/>
              </a:path>
              <a:path w="691515" h="213359">
                <a:moveTo>
                  <a:pt x="506044" y="12"/>
                </a:moveTo>
                <a:lnTo>
                  <a:pt x="417868" y="12"/>
                </a:lnTo>
                <a:lnTo>
                  <a:pt x="417868" y="25730"/>
                </a:lnTo>
                <a:lnTo>
                  <a:pt x="440575" y="30111"/>
                </a:lnTo>
                <a:lnTo>
                  <a:pt x="440575" y="182867"/>
                </a:lnTo>
                <a:lnTo>
                  <a:pt x="417868" y="187248"/>
                </a:lnTo>
                <a:lnTo>
                  <a:pt x="417868" y="212839"/>
                </a:lnTo>
                <a:lnTo>
                  <a:pt x="506044" y="212839"/>
                </a:lnTo>
                <a:lnTo>
                  <a:pt x="506044" y="187248"/>
                </a:lnTo>
                <a:lnTo>
                  <a:pt x="483336" y="182867"/>
                </a:lnTo>
                <a:lnTo>
                  <a:pt x="483336" y="30111"/>
                </a:lnTo>
                <a:lnTo>
                  <a:pt x="506044" y="25730"/>
                </a:lnTo>
                <a:lnTo>
                  <a:pt x="506044" y="12"/>
                </a:lnTo>
                <a:close/>
              </a:path>
              <a:path w="691515" h="213359">
                <a:moveTo>
                  <a:pt x="691172" y="154647"/>
                </a:moveTo>
                <a:lnTo>
                  <a:pt x="658660" y="154647"/>
                </a:lnTo>
                <a:lnTo>
                  <a:pt x="656755" y="180098"/>
                </a:lnTo>
                <a:lnTo>
                  <a:pt x="587908" y="180098"/>
                </a:lnTo>
                <a:lnTo>
                  <a:pt x="587908" y="119291"/>
                </a:lnTo>
                <a:lnTo>
                  <a:pt x="660120" y="119291"/>
                </a:lnTo>
                <a:lnTo>
                  <a:pt x="660120" y="86385"/>
                </a:lnTo>
                <a:lnTo>
                  <a:pt x="587908" y="86385"/>
                </a:lnTo>
                <a:lnTo>
                  <a:pt x="587908" y="32893"/>
                </a:lnTo>
                <a:lnTo>
                  <a:pt x="653237" y="32893"/>
                </a:lnTo>
                <a:lnTo>
                  <a:pt x="655142" y="57454"/>
                </a:lnTo>
                <a:lnTo>
                  <a:pt x="687946" y="57454"/>
                </a:lnTo>
                <a:lnTo>
                  <a:pt x="687946" y="12"/>
                </a:lnTo>
                <a:lnTo>
                  <a:pt x="522452" y="12"/>
                </a:lnTo>
                <a:lnTo>
                  <a:pt x="522452" y="25730"/>
                </a:lnTo>
                <a:lnTo>
                  <a:pt x="545160" y="30111"/>
                </a:lnTo>
                <a:lnTo>
                  <a:pt x="545160" y="182867"/>
                </a:lnTo>
                <a:lnTo>
                  <a:pt x="522452" y="187248"/>
                </a:lnTo>
                <a:lnTo>
                  <a:pt x="522452" y="212839"/>
                </a:lnTo>
                <a:lnTo>
                  <a:pt x="691172" y="212839"/>
                </a:lnTo>
                <a:lnTo>
                  <a:pt x="691172" y="154647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246281" y="333438"/>
            <a:ext cx="220843" cy="212831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487175" y="330515"/>
            <a:ext cx="159875" cy="2188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9587" y="1186383"/>
            <a:ext cx="913282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964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46014" y="1992883"/>
            <a:ext cx="5886450" cy="151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56745" y="6290814"/>
            <a:ext cx="417829" cy="36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7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apiens.solutions" TargetMode="External"/><Relationship Id="rId2" Type="http://schemas.openxmlformats.org/officeDocument/2006/relationships/hyperlink" Target="https://sapiens.solutions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06111" y="4809744"/>
            <a:ext cx="4241482" cy="0"/>
          </a:xfrm>
          <a:custGeom>
            <a:avLst/>
            <a:gdLst/>
            <a:ahLst/>
            <a:cxnLst/>
            <a:rect l="l" t="t" r="r" b="b"/>
            <a:pathLst>
              <a:path w="3376295">
                <a:moveTo>
                  <a:pt x="0" y="0"/>
                </a:moveTo>
                <a:lnTo>
                  <a:pt x="3375914" y="0"/>
                </a:lnTo>
              </a:path>
            </a:pathLst>
          </a:custGeom>
          <a:ln w="19050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69847"/>
            <a:ext cx="5727700" cy="993775"/>
          </a:xfrm>
          <a:custGeom>
            <a:avLst/>
            <a:gdLst/>
            <a:ahLst/>
            <a:cxnLst/>
            <a:rect l="l" t="t" r="r" b="b"/>
            <a:pathLst>
              <a:path w="5727700" h="993775">
                <a:moveTo>
                  <a:pt x="5727192" y="0"/>
                </a:moveTo>
                <a:lnTo>
                  <a:pt x="0" y="0"/>
                </a:lnTo>
                <a:lnTo>
                  <a:pt x="0" y="993648"/>
                </a:lnTo>
                <a:lnTo>
                  <a:pt x="5727192" y="993648"/>
                </a:lnTo>
                <a:lnTo>
                  <a:pt x="57271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C857E-C7B0-46AA-B347-54C34C2F2E93}"/>
              </a:ext>
            </a:extLst>
          </p:cNvPr>
          <p:cNvSpPr txBox="1"/>
          <p:nvPr/>
        </p:nvSpPr>
        <p:spPr>
          <a:xfrm>
            <a:off x="381000" y="1150203"/>
            <a:ext cx="45053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ЭКСПЕРТЫ В ОБЛАСТИ АНАЛИТИЧЕСКИХ РЕШЕНИЙ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5EAD0AA8-7539-420A-8148-68E884E3E6B7}"/>
              </a:ext>
            </a:extLst>
          </p:cNvPr>
          <p:cNvSpPr txBox="1"/>
          <p:nvPr/>
        </p:nvSpPr>
        <p:spPr>
          <a:xfrm>
            <a:off x="5914373" y="4381121"/>
            <a:ext cx="6718299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2964FF"/>
                </a:solidFill>
                <a:latin typeface="Roboto Condensed"/>
                <a:ea typeface="Roboto Condensed"/>
                <a:cs typeface="Roboto Condensed"/>
              </a:rPr>
              <a:t>Введение в </a:t>
            </a:r>
            <a:r>
              <a:rPr lang="en-US" sz="2400" b="1" spc="-5" dirty="0">
                <a:solidFill>
                  <a:srgbClr val="2964FF"/>
                </a:solidFill>
                <a:latin typeface="Roboto Condensed"/>
                <a:ea typeface="Roboto Condensed"/>
                <a:cs typeface="Roboto Condensed"/>
              </a:rPr>
              <a:t>Greenplum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06111" y="4809744"/>
            <a:ext cx="3376295" cy="0"/>
          </a:xfrm>
          <a:custGeom>
            <a:avLst/>
            <a:gdLst/>
            <a:ahLst/>
            <a:cxnLst/>
            <a:rect l="l" t="t" r="r" b="b"/>
            <a:pathLst>
              <a:path w="3376295">
                <a:moveTo>
                  <a:pt x="0" y="0"/>
                </a:moveTo>
                <a:lnTo>
                  <a:pt x="3375914" y="0"/>
                </a:lnTo>
              </a:path>
            </a:pathLst>
          </a:custGeom>
          <a:ln w="19050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69847"/>
            <a:ext cx="5727700" cy="993775"/>
          </a:xfrm>
          <a:custGeom>
            <a:avLst/>
            <a:gdLst/>
            <a:ahLst/>
            <a:cxnLst/>
            <a:rect l="l" t="t" r="r" b="b"/>
            <a:pathLst>
              <a:path w="5727700" h="993775">
                <a:moveTo>
                  <a:pt x="5727192" y="0"/>
                </a:moveTo>
                <a:lnTo>
                  <a:pt x="0" y="0"/>
                </a:lnTo>
                <a:lnTo>
                  <a:pt x="0" y="993648"/>
                </a:lnTo>
                <a:lnTo>
                  <a:pt x="5727192" y="993648"/>
                </a:lnTo>
                <a:lnTo>
                  <a:pt x="57271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68B8E-A416-4D24-A7D4-5ECC880EA72E}"/>
              </a:ext>
            </a:extLst>
          </p:cNvPr>
          <p:cNvSpPr txBox="1"/>
          <p:nvPr/>
        </p:nvSpPr>
        <p:spPr>
          <a:xfrm>
            <a:off x="381000" y="1151235"/>
            <a:ext cx="51149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ЭКСПЕРТЫ В ОБЛАСТИ АНАЛИТИЧЕСКИХ РЕШЕНИЙ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7B831B4-40B9-4475-B11A-7B73F5986A56}"/>
              </a:ext>
            </a:extLst>
          </p:cNvPr>
          <p:cNvSpPr txBox="1"/>
          <p:nvPr/>
        </p:nvSpPr>
        <p:spPr>
          <a:xfrm>
            <a:off x="6047612" y="4999482"/>
            <a:ext cx="3858387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2"/>
              </a:rPr>
              <a:t>https://sapiens.solutions </a:t>
            </a:r>
            <a:endParaRPr lang="en-US" sz="2000" u="heavy" spc="-40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735" dirty="0">
                <a:solidFill>
                  <a:srgbClr val="0462C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/>
              </a:rPr>
              <a:t>info@sapiens.solutions</a:t>
            </a:r>
            <a:endParaRPr lang="en-US" sz="2000" u="heavy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2700">
              <a:lnSpc>
                <a:spcPct val="100000"/>
              </a:lnSpc>
            </a:pPr>
            <a:r>
              <a:rPr sz="2000" spc="-530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</a:t>
            </a:r>
            <a:r>
              <a:rPr lang="en-US" sz="2000" spc="-530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en-US" sz="2000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7 </a:t>
            </a:r>
            <a:r>
              <a:rPr sz="2000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49</a:t>
            </a:r>
            <a:r>
              <a:rPr sz="2000" spc="-5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</a:t>
            </a:r>
            <a:r>
              <a:rPr sz="2000" spc="-145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21</a:t>
            </a:r>
            <a:r>
              <a:rPr sz="2000" spc="-5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</a:t>
            </a:r>
            <a:r>
              <a:rPr sz="2000" spc="-145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175</a:t>
            </a:r>
            <a:r>
              <a:rPr sz="2000" spc="-5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7</a:t>
            </a:r>
            <a:endParaRPr sz="20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1904364" cy="3911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Содержание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517903"/>
            <a:ext cx="12186285" cy="4328160"/>
            <a:chOff x="0" y="1517903"/>
            <a:chExt cx="12186285" cy="4328160"/>
          </a:xfrm>
        </p:grpSpPr>
        <p:sp>
          <p:nvSpPr>
            <p:cNvPr id="4" name="object 4"/>
            <p:cNvSpPr/>
            <p:nvPr/>
          </p:nvSpPr>
          <p:spPr>
            <a:xfrm>
              <a:off x="0" y="1517903"/>
              <a:ext cx="7208520" cy="4328160"/>
            </a:xfrm>
            <a:custGeom>
              <a:avLst/>
              <a:gdLst/>
              <a:ahLst/>
              <a:cxnLst/>
              <a:rect l="l" t="t" r="r" b="b"/>
              <a:pathLst>
                <a:path w="7208520" h="4328160">
                  <a:moveTo>
                    <a:pt x="7208520" y="0"/>
                  </a:moveTo>
                  <a:lnTo>
                    <a:pt x="0" y="0"/>
                  </a:lnTo>
                  <a:lnTo>
                    <a:pt x="0" y="4328160"/>
                  </a:lnTo>
                  <a:lnTo>
                    <a:pt x="7208520" y="4328160"/>
                  </a:lnTo>
                  <a:lnTo>
                    <a:pt x="72085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4992" y="1517903"/>
              <a:ext cx="5010911" cy="432816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0600" y="2879170"/>
            <a:ext cx="4631945" cy="189731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US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MPP </a:t>
            </a: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система</a:t>
            </a: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Архитектура </a:t>
            </a:r>
            <a:r>
              <a:rPr lang="en-US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Greenplum</a:t>
            </a: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Отдельные элементы сегментов и мастера</a:t>
            </a:r>
            <a:endParaRPr lang="en-US" sz="2000" dirty="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Отказоустойчивость</a:t>
            </a:r>
            <a:endParaRPr lang="en-US" sz="2000" dirty="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2090" y="6290814"/>
            <a:ext cx="24637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20310" cy="152400"/>
            </a:xfrm>
            <a:custGeom>
              <a:avLst/>
              <a:gdLst/>
              <a:ahLst/>
              <a:cxnLst/>
              <a:rect l="l" t="t" r="r" b="b"/>
              <a:pathLst>
                <a:path w="5020310" h="152400">
                  <a:moveTo>
                    <a:pt x="0" y="152400"/>
                  </a:moveTo>
                  <a:lnTo>
                    <a:pt x="5020056" y="152400"/>
                  </a:lnTo>
                  <a:lnTo>
                    <a:pt x="502005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2503831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1.1 </a:t>
            </a:r>
            <a:r>
              <a:rPr lang="en-US" sz="2400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MPP</a:t>
            </a:r>
            <a:r>
              <a:rPr lang="ru-RU" sz="2400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система</a:t>
            </a:r>
            <a:endParaRPr sz="2400" spc="-5" dirty="0">
              <a:solidFill>
                <a:srgbClr val="FFFFFF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92877" y="1186383"/>
            <a:ext cx="4926552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2964FF"/>
                </a:solidFill>
                <a:latin typeface="Roboto Condensed"/>
                <a:ea typeface="Roboto Condensed"/>
                <a:cs typeface="Arial"/>
              </a:rPr>
              <a:t>MPP</a:t>
            </a:r>
            <a:r>
              <a:rPr lang="en-US" sz="3600" b="1" dirty="0">
                <a:solidFill>
                  <a:srgbClr val="2964FF"/>
                </a:solidFill>
                <a:latin typeface="Roboto Condensed"/>
                <a:ea typeface="Roboto Condensed"/>
                <a:cs typeface="Arial"/>
              </a:rPr>
              <a:t> vs SMP</a:t>
            </a:r>
            <a:r>
              <a:rPr lang="ru-RU" sz="3600" b="1" dirty="0">
                <a:solidFill>
                  <a:srgbClr val="2964FF"/>
                </a:solidFill>
                <a:latin typeface="Arial"/>
                <a:cs typeface="Arial"/>
              </a:rPr>
              <a:t> 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07735" y="1810511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8946" y="1468531"/>
            <a:ext cx="3788664" cy="457200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1642090" y="6290814"/>
            <a:ext cx="24637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7CF6D6C9-B034-4019-4B0F-E59E13A06B2E}"/>
              </a:ext>
            </a:extLst>
          </p:cNvPr>
          <p:cNvSpPr txBox="1"/>
          <p:nvPr/>
        </p:nvSpPr>
        <p:spPr>
          <a:xfrm>
            <a:off x="5170170" y="3200400"/>
            <a:ext cx="6471920" cy="18838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3515" marR="5080" indent="-171450">
              <a:spcBef>
                <a:spcPts val="90"/>
              </a:spcBef>
              <a:buFont typeface="Arial MT"/>
              <a:buChar char="•"/>
              <a:tabLst>
                <a:tab pos="184150" algn="l"/>
              </a:tabLst>
            </a:pP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В системе </a:t>
            </a:r>
            <a:r>
              <a:rPr lang="ru-RU" sz="2000" b="1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SMP</a:t>
            </a: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каждый процессор использует одни и те же ресурсы. </a:t>
            </a:r>
            <a:endParaRPr lang="en-US" sz="2000" dirty="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endParaRPr lang="en-US" sz="2000" dirty="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83515" marR="5080" indent="-171450">
              <a:spcBef>
                <a:spcPts val="90"/>
              </a:spcBef>
              <a:buFont typeface="Arial MT"/>
              <a:buChar char="•"/>
              <a:tabLst>
                <a:tab pos="184150" algn="l"/>
              </a:tabLst>
            </a:pP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В системе </a:t>
            </a:r>
            <a:r>
              <a:rPr lang="ru-RU" sz="2000" b="1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MPP</a:t>
            </a: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каждый процессор имеет свои собственные выделенные ресурсы и ничего не использует совместно.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EDB9A-B218-172F-6DBB-1C91E0F9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587" y="1186383"/>
            <a:ext cx="9132824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ru-RU" kern="1200" dirty="0">
                <a:latin typeface="Roboto Condensed"/>
                <a:ea typeface="Roboto Condensed"/>
              </a:rPr>
              <a:t>Преимущества </a:t>
            </a:r>
            <a:r>
              <a:rPr lang="en-US" kern="1200" dirty="0">
                <a:latin typeface="Roboto Condensed"/>
                <a:ea typeface="Roboto Condensed"/>
              </a:rPr>
              <a:t>MPP</a:t>
            </a:r>
            <a:r>
              <a:rPr lang="ru-RU" kern="1200" dirty="0">
                <a:latin typeface="Roboto Condensed"/>
                <a:ea typeface="Roboto Condensed"/>
              </a:rPr>
              <a:t>:</a:t>
            </a:r>
          </a:p>
        </p:txBody>
      </p:sp>
      <p:sp>
        <p:nvSpPr>
          <p:cNvPr id="4" name="object 25">
            <a:extLst>
              <a:ext uri="{FF2B5EF4-FFF2-40B4-BE49-F238E27FC236}">
                <a16:creationId xmlns:a16="http://schemas.microsoft.com/office/drawing/2014/main" id="{F8122FDF-ABA8-1A35-E0C4-EF08C7A16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2667000"/>
            <a:ext cx="10820400" cy="2139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dirty="0">
                <a:solidFill>
                  <a:srgbClr val="333333"/>
                </a:solidFill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2000" b="1" dirty="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ыстрота обработки больших объемов</a:t>
            </a:r>
            <a:r>
              <a:rPr lang="ru-RU" sz="2000" dirty="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z="2000" dirty="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dirty="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Простота горизонтального масштабирования</a:t>
            </a:r>
            <a:r>
              <a:rPr lang="ru-RU" sz="2000" dirty="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до сотен узлов;</a:t>
            </a:r>
            <a:endParaRPr lang="ru-RU" sz="20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dirty="0">
                <a:solidFill>
                  <a:srgbClr val="333333"/>
                </a:solidFill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b="1" dirty="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тказоустойчивость </a:t>
            </a:r>
            <a:r>
              <a:rPr lang="ru-RU" sz="2000" dirty="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счет </a:t>
            </a:r>
            <a:r>
              <a:rPr lang="ru-RU" sz="2000" dirty="0" err="1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зеркалирования</a:t>
            </a:r>
            <a:r>
              <a:rPr lang="ru-RU" sz="2000" dirty="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резервирования</a:t>
            </a:r>
            <a:r>
              <a:rPr lang="en-US" sz="2000" dirty="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Линейный рост производительности</a:t>
            </a:r>
            <a:endParaRPr lang="ru-RU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buFont typeface="+mj-lt"/>
              <a:buAutoNum type="arabicPeriod"/>
              <a:tabLst>
                <a:tab pos="299085" algn="l"/>
                <a:tab pos="299720" algn="l"/>
              </a:tabLst>
            </a:pP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0B1B6B03-8DEE-0A4C-4849-6F566E61F65E}"/>
              </a:ext>
            </a:extLst>
          </p:cNvPr>
          <p:cNvSpPr txBox="1">
            <a:spLocks/>
          </p:cNvSpPr>
          <p:nvPr/>
        </p:nvSpPr>
        <p:spPr>
          <a:xfrm>
            <a:off x="620369" y="316229"/>
            <a:ext cx="2503831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600" b="1" i="0">
                <a:solidFill>
                  <a:srgbClr val="2964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 dirty="0">
                <a:solidFill>
                  <a:srgbClr val="FFFFFF"/>
                </a:solidFill>
                <a:latin typeface="Roboto Condensed"/>
                <a:ea typeface="Roboto Condensed"/>
              </a:rPr>
              <a:t>1.1 MPP </a:t>
            </a:r>
            <a:r>
              <a:rPr lang="ru-RU" sz="2400" kern="0" spc="-5" dirty="0">
                <a:solidFill>
                  <a:srgbClr val="FFFFFF"/>
                </a:solidFill>
                <a:latin typeface="Roboto Condensed"/>
                <a:ea typeface="Roboto Condensed"/>
              </a:rPr>
              <a:t>система</a:t>
            </a:r>
            <a:endParaRPr lang="ru-RU" sz="2400" kern="0" dirty="0">
              <a:latin typeface="Roboto Condensed"/>
              <a:ea typeface="Roboto Condensed"/>
            </a:endParaRPr>
          </a:p>
        </p:txBody>
      </p:sp>
      <p:sp>
        <p:nvSpPr>
          <p:cNvPr id="6" name="object 21">
            <a:extLst>
              <a:ext uri="{FF2B5EF4-FFF2-40B4-BE49-F238E27FC236}">
                <a16:creationId xmlns:a16="http://schemas.microsoft.com/office/drawing/2014/main" id="{D385207F-BEF4-2F30-B88A-5FC49B99ED0E}"/>
              </a:ext>
            </a:extLst>
          </p:cNvPr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7">
            <a:extLst>
              <a:ext uri="{FF2B5EF4-FFF2-40B4-BE49-F238E27FC236}">
                <a16:creationId xmlns:a16="http://schemas.microsoft.com/office/drawing/2014/main" id="{B998E724-1EB5-AB32-9F6C-90D08795973E}"/>
              </a:ext>
            </a:extLst>
          </p:cNvPr>
          <p:cNvSpPr txBox="1"/>
          <p:nvPr/>
        </p:nvSpPr>
        <p:spPr>
          <a:xfrm>
            <a:off x="11642090" y="6290814"/>
            <a:ext cx="246379" cy="366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512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EDB9A-B218-172F-6DBB-1C91E0F9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587" y="1186383"/>
            <a:ext cx="9132824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ru-RU" kern="1200" dirty="0">
                <a:latin typeface="Roboto Condensed"/>
                <a:ea typeface="Roboto Condensed"/>
              </a:rPr>
              <a:t>Недостатки </a:t>
            </a:r>
            <a:r>
              <a:rPr lang="en-US" kern="1200" dirty="0">
                <a:latin typeface="Roboto Condensed"/>
                <a:ea typeface="Roboto Condensed"/>
              </a:rPr>
              <a:t>MPP</a:t>
            </a:r>
            <a:r>
              <a:rPr lang="ru-RU" kern="1200" dirty="0">
                <a:latin typeface="Roboto Condensed"/>
                <a:ea typeface="Roboto Condensed"/>
              </a:rPr>
              <a:t>:</a:t>
            </a:r>
          </a:p>
        </p:txBody>
      </p:sp>
      <p:sp>
        <p:nvSpPr>
          <p:cNvPr id="4" name="object 25">
            <a:extLst>
              <a:ext uri="{FF2B5EF4-FFF2-40B4-BE49-F238E27FC236}">
                <a16:creationId xmlns:a16="http://schemas.microsoft.com/office/drawing/2014/main" id="{F8122FDF-ABA8-1A35-E0C4-EF08C7A16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2667000"/>
            <a:ext cx="10820400" cy="1621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dirty="0">
                <a:solidFill>
                  <a:srgbClr val="333333"/>
                </a:solidFill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b="1" dirty="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ысокие требования к ресурсам</a:t>
            </a:r>
            <a:r>
              <a:rPr lang="ru-RU" sz="2000" dirty="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dirty="0">
                <a:solidFill>
                  <a:srgbClr val="333333"/>
                </a:solidFill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b="1" dirty="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изкая производительность при большом объеме простых запросов</a:t>
            </a:r>
            <a:r>
              <a:rPr lang="ru-RU" sz="2000" dirty="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dirty="0">
                <a:solidFill>
                  <a:srgbClr val="333333"/>
                </a:solidFill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b="1" dirty="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еоптимальное распределение сегментов</a:t>
            </a:r>
            <a:r>
              <a:rPr lang="ru-RU" sz="2000" b="1" dirty="0">
                <a:solidFill>
                  <a:srgbClr val="333333"/>
                </a:solidFill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может негативно отразиться на производительности кластера при его расширении.</a:t>
            </a:r>
            <a:endParaRPr lang="ru-RU" sz="20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AD3601AE-2336-B9FD-EB55-660CCC9C166F}"/>
              </a:ext>
            </a:extLst>
          </p:cNvPr>
          <p:cNvSpPr txBox="1">
            <a:spLocks/>
          </p:cNvSpPr>
          <p:nvPr/>
        </p:nvSpPr>
        <p:spPr>
          <a:xfrm>
            <a:off x="620369" y="316229"/>
            <a:ext cx="2503831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600" b="1" i="0">
                <a:solidFill>
                  <a:srgbClr val="2964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 dirty="0">
                <a:solidFill>
                  <a:srgbClr val="FFFFFF"/>
                </a:solidFill>
                <a:latin typeface="Roboto Condensed"/>
                <a:ea typeface="Roboto Condensed"/>
              </a:rPr>
              <a:t>1.1 MPP </a:t>
            </a:r>
            <a:r>
              <a:rPr lang="ru-RU" sz="2400" kern="0" spc="-5" dirty="0">
                <a:solidFill>
                  <a:srgbClr val="FFFFFF"/>
                </a:solidFill>
                <a:latin typeface="Roboto Condensed"/>
                <a:ea typeface="Roboto Condensed"/>
              </a:rPr>
              <a:t>система</a:t>
            </a:r>
            <a:endParaRPr lang="ru-RU" sz="2400" kern="0" dirty="0">
              <a:latin typeface="Roboto Condensed"/>
              <a:ea typeface="Roboto Condensed"/>
            </a:endParaRPr>
          </a:p>
        </p:txBody>
      </p:sp>
      <p:sp>
        <p:nvSpPr>
          <p:cNvPr id="6" name="object 21">
            <a:extLst>
              <a:ext uri="{FF2B5EF4-FFF2-40B4-BE49-F238E27FC236}">
                <a16:creationId xmlns:a16="http://schemas.microsoft.com/office/drawing/2014/main" id="{BCDF2286-99B1-1968-264A-5229E64740FD}"/>
              </a:ext>
            </a:extLst>
          </p:cNvPr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7">
            <a:extLst>
              <a:ext uri="{FF2B5EF4-FFF2-40B4-BE49-F238E27FC236}">
                <a16:creationId xmlns:a16="http://schemas.microsoft.com/office/drawing/2014/main" id="{AD8162CD-6E8D-8691-77C8-AC56E8B6A997}"/>
              </a:ext>
            </a:extLst>
          </p:cNvPr>
          <p:cNvSpPr txBox="1"/>
          <p:nvPr/>
        </p:nvSpPr>
        <p:spPr>
          <a:xfrm>
            <a:off x="11642090" y="6290814"/>
            <a:ext cx="246379" cy="366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5166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9912D6-1A86-0647-E855-68E685407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3" y="964644"/>
            <a:ext cx="7465869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4789831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15" dirty="0">
                <a:solidFill>
                  <a:srgbClr val="FFFFFF"/>
                </a:solidFill>
                <a:latin typeface="Roboto Condensed"/>
                <a:ea typeface="Roboto Condensed"/>
              </a:rPr>
              <a:t>1.2 </a:t>
            </a:r>
            <a:r>
              <a:rPr sz="2400" spc="-15" dirty="0" err="1">
                <a:solidFill>
                  <a:srgbClr val="FFFFFF"/>
                </a:solidFill>
                <a:latin typeface="Roboto Condensed"/>
                <a:ea typeface="Roboto Condensed"/>
              </a:rPr>
              <a:t>Архитектура</a:t>
            </a:r>
            <a:r>
              <a:rPr sz="2400" spc="65" dirty="0">
                <a:solidFill>
                  <a:srgbClr val="FFFFFF"/>
                </a:solidFill>
                <a:latin typeface="Roboto Condensed"/>
                <a:ea typeface="Roboto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Roboto Condensed"/>
                <a:ea typeface="Roboto Condensed"/>
              </a:rPr>
              <a:t>Greenplum</a:t>
            </a:r>
            <a:endParaRPr sz="2400" dirty="0">
              <a:latin typeface="Roboto Condensed"/>
              <a:ea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42090" y="6290814"/>
            <a:ext cx="246379" cy="366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6E270-2293-42E4-BCA7-0C7C0A26E9C7}"/>
              </a:ext>
            </a:extLst>
          </p:cNvPr>
          <p:cNvSpPr/>
          <p:nvPr/>
        </p:nvSpPr>
        <p:spPr>
          <a:xfrm>
            <a:off x="447040" y="1075266"/>
            <a:ext cx="3362961" cy="136313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8B3BD-3F75-097A-DABF-E1297338E216}"/>
              </a:ext>
            </a:extLst>
          </p:cNvPr>
          <p:cNvSpPr txBox="1"/>
          <p:nvPr/>
        </p:nvSpPr>
        <p:spPr>
          <a:xfrm>
            <a:off x="7634858" y="3048000"/>
            <a:ext cx="42536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3515" marR="5080" indent="-17145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84150" algn="l"/>
              </a:tabLst>
            </a:pPr>
            <a:r>
              <a:rPr lang="en-US" sz="1800" b="1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Greenplum</a:t>
            </a:r>
            <a:r>
              <a:rPr lang="en-US" sz="18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- </a:t>
            </a:r>
            <a:r>
              <a:rPr lang="ru-RU" sz="18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это параллельная реляционная СУБД, которая работает на архитектуре </a:t>
            </a:r>
            <a:r>
              <a:rPr lang="en-US" sz="18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MPP Postgres open-source database technology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C4D8D4-15BB-46B0-B11A-BB9E76BAA1A4}"/>
              </a:ext>
            </a:extLst>
          </p:cNvPr>
          <p:cNvSpPr/>
          <p:nvPr/>
        </p:nvSpPr>
        <p:spPr>
          <a:xfrm>
            <a:off x="3921760" y="1075267"/>
            <a:ext cx="3352799" cy="136313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4A0F699-C0A2-4F03-B3B2-E37FF9487572}"/>
              </a:ext>
            </a:extLst>
          </p:cNvPr>
          <p:cNvSpPr/>
          <p:nvPr/>
        </p:nvSpPr>
        <p:spPr>
          <a:xfrm>
            <a:off x="447040" y="3399693"/>
            <a:ext cx="1633805" cy="3142078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03DCB9-D2EA-49F5-BCBA-1D0E6E1688E1}"/>
              </a:ext>
            </a:extLst>
          </p:cNvPr>
          <p:cNvSpPr/>
          <p:nvPr/>
        </p:nvSpPr>
        <p:spPr>
          <a:xfrm>
            <a:off x="2463409" y="3393832"/>
            <a:ext cx="1633805" cy="3142078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F597775-BB91-44FF-BAB7-D3C7B9BC521C}"/>
              </a:ext>
            </a:extLst>
          </p:cNvPr>
          <p:cNvSpPr/>
          <p:nvPr/>
        </p:nvSpPr>
        <p:spPr>
          <a:xfrm>
            <a:off x="5652478" y="3393832"/>
            <a:ext cx="1621692" cy="3142078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55B4B45-2FAD-4FEC-B558-E39D56D5CD0A}"/>
              </a:ext>
            </a:extLst>
          </p:cNvPr>
          <p:cNvSpPr/>
          <p:nvPr/>
        </p:nvSpPr>
        <p:spPr>
          <a:xfrm>
            <a:off x="529671" y="4393252"/>
            <a:ext cx="695923" cy="32475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85D2A09-BEEA-4EB0-84DB-E259642DB960}"/>
              </a:ext>
            </a:extLst>
          </p:cNvPr>
          <p:cNvSpPr/>
          <p:nvPr/>
        </p:nvSpPr>
        <p:spPr>
          <a:xfrm>
            <a:off x="2551368" y="4399352"/>
            <a:ext cx="703384" cy="323982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3C65FA0-295D-49F6-B475-AD9D708935BA}"/>
              </a:ext>
            </a:extLst>
          </p:cNvPr>
          <p:cNvSpPr/>
          <p:nvPr/>
        </p:nvSpPr>
        <p:spPr>
          <a:xfrm>
            <a:off x="529671" y="4846913"/>
            <a:ext cx="695923" cy="32475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C77DA9-E01E-4E23-ABF3-20F7CB78D247}"/>
              </a:ext>
            </a:extLst>
          </p:cNvPr>
          <p:cNvSpPr/>
          <p:nvPr/>
        </p:nvSpPr>
        <p:spPr>
          <a:xfrm>
            <a:off x="2546572" y="4847640"/>
            <a:ext cx="708180" cy="331829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09D539B-DAAD-4B2B-8444-A02C536917AD}"/>
              </a:ext>
            </a:extLst>
          </p:cNvPr>
          <p:cNvSpPr/>
          <p:nvPr/>
        </p:nvSpPr>
        <p:spPr>
          <a:xfrm>
            <a:off x="1295400" y="4393252"/>
            <a:ext cx="708748" cy="32475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87C4FC4-C5FE-4F9B-AB3C-38F6DD4432DB}"/>
              </a:ext>
            </a:extLst>
          </p:cNvPr>
          <p:cNvSpPr/>
          <p:nvPr/>
        </p:nvSpPr>
        <p:spPr>
          <a:xfrm>
            <a:off x="1292451" y="4849140"/>
            <a:ext cx="708748" cy="32475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139AF71-12FB-4173-BFDF-4655F09AC20C}"/>
              </a:ext>
            </a:extLst>
          </p:cNvPr>
          <p:cNvSpPr/>
          <p:nvPr/>
        </p:nvSpPr>
        <p:spPr>
          <a:xfrm>
            <a:off x="1292451" y="5660309"/>
            <a:ext cx="708748" cy="32475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BBED425-7EA5-456B-AC6E-D77764808953}"/>
              </a:ext>
            </a:extLst>
          </p:cNvPr>
          <p:cNvSpPr/>
          <p:nvPr/>
        </p:nvSpPr>
        <p:spPr>
          <a:xfrm>
            <a:off x="529671" y="5658326"/>
            <a:ext cx="695923" cy="32475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52BE201-C7B0-41A1-8E6E-55F1F526C850}"/>
              </a:ext>
            </a:extLst>
          </p:cNvPr>
          <p:cNvSpPr/>
          <p:nvPr/>
        </p:nvSpPr>
        <p:spPr>
          <a:xfrm>
            <a:off x="529670" y="6104808"/>
            <a:ext cx="695923" cy="32475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E90FF3C-B1CC-4F50-967B-D1A715A68ADF}"/>
              </a:ext>
            </a:extLst>
          </p:cNvPr>
          <p:cNvSpPr/>
          <p:nvPr/>
        </p:nvSpPr>
        <p:spPr>
          <a:xfrm>
            <a:off x="1292451" y="6100802"/>
            <a:ext cx="708748" cy="32475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4A06895-BB5A-4D4B-B64F-02CCC5C63A24}"/>
              </a:ext>
            </a:extLst>
          </p:cNvPr>
          <p:cNvSpPr/>
          <p:nvPr/>
        </p:nvSpPr>
        <p:spPr>
          <a:xfrm>
            <a:off x="3321609" y="4393252"/>
            <a:ext cx="708748" cy="32475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68370D0-3B94-4CD6-9866-909A6147545B}"/>
              </a:ext>
            </a:extLst>
          </p:cNvPr>
          <p:cNvSpPr/>
          <p:nvPr/>
        </p:nvSpPr>
        <p:spPr>
          <a:xfrm>
            <a:off x="3321609" y="4854716"/>
            <a:ext cx="708748" cy="32475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7ED4EF9-C342-480A-A756-F45DC0E19603}"/>
              </a:ext>
            </a:extLst>
          </p:cNvPr>
          <p:cNvSpPr/>
          <p:nvPr/>
        </p:nvSpPr>
        <p:spPr>
          <a:xfrm>
            <a:off x="3321609" y="5652290"/>
            <a:ext cx="708748" cy="32475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0F91ADF-D23F-423E-B6DF-09182195476C}"/>
              </a:ext>
            </a:extLst>
          </p:cNvPr>
          <p:cNvSpPr/>
          <p:nvPr/>
        </p:nvSpPr>
        <p:spPr>
          <a:xfrm>
            <a:off x="3321076" y="6102235"/>
            <a:ext cx="708748" cy="32475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7941D1D4-86AD-4A8E-B396-CFF11768BA40}"/>
              </a:ext>
            </a:extLst>
          </p:cNvPr>
          <p:cNvSpPr/>
          <p:nvPr/>
        </p:nvSpPr>
        <p:spPr>
          <a:xfrm>
            <a:off x="2537514" y="5660309"/>
            <a:ext cx="695923" cy="32475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4E9D568C-B4F1-464B-BBD0-A40D8BC320BF}"/>
              </a:ext>
            </a:extLst>
          </p:cNvPr>
          <p:cNvSpPr/>
          <p:nvPr/>
        </p:nvSpPr>
        <p:spPr>
          <a:xfrm>
            <a:off x="2537513" y="6100801"/>
            <a:ext cx="695923" cy="32475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2F0397A-E9C0-4023-B71A-91D70DEE702D}"/>
              </a:ext>
            </a:extLst>
          </p:cNvPr>
          <p:cNvSpPr/>
          <p:nvPr/>
        </p:nvSpPr>
        <p:spPr>
          <a:xfrm>
            <a:off x="447040" y="2722034"/>
            <a:ext cx="6827130" cy="56730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2" grpId="0" animBg="1"/>
      <p:bldP spid="22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E8ABF-501E-B171-30C6-AF30EFB4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>
                <a:latin typeface="Roboto Condensed"/>
                <a:ea typeface="Roboto Condensed"/>
              </a:rPr>
              <a:t>Master segment</a:t>
            </a:r>
            <a:endParaRPr lang="ru-RU" dirty="0">
              <a:latin typeface="Roboto Condensed"/>
              <a:ea typeface="Roboto Condensed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DE60E4-7E84-FAEA-51AF-ACB7C7900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402" y="2588281"/>
            <a:ext cx="3800475" cy="255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9D438-6B5F-CDC7-6F2A-1371C670D717}"/>
              </a:ext>
            </a:extLst>
          </p:cNvPr>
          <p:cNvSpPr txBox="1"/>
          <p:nvPr/>
        </p:nvSpPr>
        <p:spPr>
          <a:xfrm>
            <a:off x="533400" y="31242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Мастер не содержит пользовательских данных;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Мастер может выполнять некоторые финальные операции с данными – агрегации, сортировки и т.д.;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Большинство административных действий выполняются только на мастере. 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7AAF0-3119-E6D5-AB91-31A939B02E17}"/>
              </a:ext>
            </a:extLst>
          </p:cNvPr>
          <p:cNvSpPr txBox="1">
            <a:spLocks/>
          </p:cNvSpPr>
          <p:nvPr/>
        </p:nvSpPr>
        <p:spPr>
          <a:xfrm>
            <a:off x="620369" y="316229"/>
            <a:ext cx="4789831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600" b="1" i="0">
                <a:solidFill>
                  <a:srgbClr val="2964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2400" kern="0" spc="-15" dirty="0">
                <a:solidFill>
                  <a:srgbClr val="FFFFFF"/>
                </a:solidFill>
                <a:latin typeface="Roboto Condensed"/>
                <a:ea typeface="Roboto Condensed"/>
              </a:rPr>
              <a:t>1.2 Архитектура</a:t>
            </a:r>
            <a:r>
              <a:rPr lang="ru-RU" sz="2400" kern="0" spc="65" dirty="0">
                <a:solidFill>
                  <a:srgbClr val="FFFFFF"/>
                </a:solidFill>
                <a:latin typeface="Roboto Condensed"/>
                <a:ea typeface="Roboto Condensed"/>
              </a:rPr>
              <a:t> </a:t>
            </a:r>
            <a:r>
              <a:rPr lang="en-US" sz="2400" kern="0" dirty="0">
                <a:solidFill>
                  <a:srgbClr val="FFFFFF"/>
                </a:solidFill>
                <a:latin typeface="Roboto Condensed"/>
                <a:ea typeface="Roboto Condensed"/>
              </a:rPr>
              <a:t>Greenplum</a:t>
            </a:r>
            <a:endParaRPr lang="en-US" sz="2400" kern="0" dirty="0">
              <a:latin typeface="Roboto Condensed"/>
              <a:ea typeface="Roboto Condensed"/>
            </a:endParaRPr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id="{E6372E76-7260-08BB-7E01-2114DDB34BB4}"/>
              </a:ext>
            </a:extLst>
          </p:cNvPr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7">
            <a:extLst>
              <a:ext uri="{FF2B5EF4-FFF2-40B4-BE49-F238E27FC236}">
                <a16:creationId xmlns:a16="http://schemas.microsoft.com/office/drawing/2014/main" id="{65451C7F-8105-097F-C8CE-648610D44454}"/>
              </a:ext>
            </a:extLst>
          </p:cNvPr>
          <p:cNvSpPr txBox="1"/>
          <p:nvPr/>
        </p:nvSpPr>
        <p:spPr>
          <a:xfrm>
            <a:off x="11642090" y="6290814"/>
            <a:ext cx="246379" cy="366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0591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007350" cy="152400"/>
            </a:xfrm>
            <a:custGeom>
              <a:avLst/>
              <a:gdLst/>
              <a:ahLst/>
              <a:cxnLst/>
              <a:rect l="l" t="t" r="r" b="b"/>
              <a:pathLst>
                <a:path w="8007350" h="152400">
                  <a:moveTo>
                    <a:pt x="0" y="152400"/>
                  </a:moveTo>
                  <a:lnTo>
                    <a:pt x="8007096" y="152400"/>
                  </a:lnTo>
                  <a:lnTo>
                    <a:pt x="800709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8250544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15" dirty="0">
                <a:solidFill>
                  <a:srgbClr val="FFFFFF"/>
                </a:solidFill>
                <a:latin typeface="Roboto Condensed"/>
                <a:ea typeface="Roboto Condensed"/>
              </a:rPr>
              <a:t>1.3 Отдельные элементы сегментов и мастера</a:t>
            </a:r>
            <a:endParaRPr lang="ru-RU" sz="2400" spc="-15" dirty="0">
              <a:latin typeface="Roboto Condensed"/>
              <a:ea typeface="Roboto Condense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00719" y="2115057"/>
            <a:ext cx="3027680" cy="38895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Master segment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Parser</a:t>
            </a: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Оптимизатор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Query Dispatcher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Query Executor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Системный каталог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Distributed Transaction Manager</a:t>
            </a:r>
            <a:r>
              <a:rPr lang="ru-RU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Storage  </a:t>
            </a:r>
            <a:endParaRPr lang="ru-RU" dirty="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b="1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Interconnect  </a:t>
            </a:r>
            <a:endParaRPr lang="ru-RU" b="1" dirty="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b="1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Segment Instance</a:t>
            </a: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Query Executor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Системный каталог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Transaction Manager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642090" y="6290814"/>
            <a:ext cx="246379" cy="366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02490D8-4D41-F6E7-47E8-EA79AD859F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9" y="1984428"/>
            <a:ext cx="7828171" cy="387378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BCE7B0B-A7D4-B854-C0FF-52AD40A7FB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" y="1984428"/>
            <a:ext cx="7828171" cy="3934374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CE33F88-D472-0C4A-7E21-EC277426BFD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5" y="1978368"/>
            <a:ext cx="7698157" cy="3877216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D063ADB-02A0-F0FA-935D-0E68E9D5EE96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5" y="1993954"/>
            <a:ext cx="7857075" cy="392484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1BA08C4-BBD8-022A-0BCC-D8F5F09CB790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6" y="1984428"/>
            <a:ext cx="7713921" cy="39439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C28C7AB-FD4C-CF2D-C0A2-76AA90FC4B86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5" y="1975740"/>
            <a:ext cx="7698157" cy="3858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596380" cy="152400"/>
            </a:xfrm>
            <a:custGeom>
              <a:avLst/>
              <a:gdLst/>
              <a:ahLst/>
              <a:cxnLst/>
              <a:rect l="l" t="t" r="r" b="b"/>
              <a:pathLst>
                <a:path w="6596380" h="152400">
                  <a:moveTo>
                    <a:pt x="0" y="152400"/>
                  </a:moveTo>
                  <a:lnTo>
                    <a:pt x="6595872" y="152400"/>
                  </a:lnTo>
                  <a:lnTo>
                    <a:pt x="659587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16229"/>
            <a:ext cx="4484859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ru-RU" sz="2400" kern="0" spc="-15" dirty="0">
                <a:solidFill>
                  <a:srgbClr val="FFFFFF"/>
                </a:solidFill>
                <a:latin typeface="Roboto Condensed"/>
                <a:ea typeface="Roboto Condensed"/>
              </a:rPr>
              <a:t>1.</a:t>
            </a:r>
            <a:r>
              <a:rPr lang="en-US" sz="2400" kern="0" spc="-15" dirty="0">
                <a:solidFill>
                  <a:srgbClr val="FFFFFF"/>
                </a:solidFill>
                <a:latin typeface="Roboto Condensed"/>
                <a:ea typeface="Roboto Condensed"/>
              </a:rPr>
              <a:t>4</a:t>
            </a:r>
            <a:r>
              <a:rPr lang="ru-RU" sz="2400" kern="0" spc="-15" dirty="0">
                <a:solidFill>
                  <a:srgbClr val="FFFFFF"/>
                </a:solidFill>
                <a:latin typeface="Roboto Condensed"/>
                <a:ea typeface="Roboto Condensed"/>
              </a:rPr>
              <a:t> Отказоустойчивость</a:t>
            </a: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15759" y="1186383"/>
            <a:ext cx="4695190" cy="57467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solidFill>
                  <a:srgbClr val="2964FF"/>
                </a:solidFill>
                <a:latin typeface="Roboto Condensed"/>
                <a:ea typeface="Roboto Condensed"/>
                <a:cs typeface="Arial"/>
              </a:rPr>
              <a:t>Отказоустойчивость</a:t>
            </a:r>
            <a:endParaRPr sz="3600" dirty="0">
              <a:latin typeface="Roboto Condensed"/>
              <a:ea typeface="Roboto Condensed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29983" y="1810511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17500" y="1270955"/>
            <a:ext cx="6294120" cy="4932680"/>
            <a:chOff x="0" y="1758695"/>
            <a:chExt cx="6611620" cy="4916805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758695"/>
              <a:ext cx="6586727" cy="334060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5099304"/>
              <a:ext cx="6611111" cy="157581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809613" y="2441829"/>
            <a:ext cx="5266055" cy="3058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b="1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Отказоустойчивость мастера:</a:t>
            </a: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Warm standby (реплика каталога)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Переключается вручную</a:t>
            </a:r>
          </a:p>
          <a:p>
            <a:pPr marL="357505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b="1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Отказоустойчивость сегментов:</a:t>
            </a: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Для каждого основного сегмента создаётся зеркало</a:t>
            </a: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Переключается автоматически</a:t>
            </a:r>
          </a:p>
          <a:p>
            <a:pPr marL="756285" marR="22542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В случае восстановления основного необходимо  выполнить рекавер</a:t>
            </a: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Расположение сегментов и зеркал </a:t>
            </a:r>
            <a:r>
              <a:rPr dirty="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выбирается</a:t>
            </a: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на</a:t>
            </a:r>
            <a:r>
              <a:rPr lang="ru-RU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этапе</a:t>
            </a:r>
            <a:r>
              <a:rPr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установки СУБД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1642090" y="6290814"/>
            <a:ext cx="246379" cy="366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f499cd7-f930-47b8-8287-0775f5d9f45e" xsi:nil="true"/>
    <lcf76f155ced4ddcb4097134ff3c332f xmlns="b06d4215-dd8a-47cb-8b6b-2fbe1c216b2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F4B435DD06F9E47B580199EAED55B8E" ma:contentTypeVersion="13" ma:contentTypeDescription="Создание документа." ma:contentTypeScope="" ma:versionID="ca423625f256f59f115b707b1e164592">
  <xsd:schema xmlns:xsd="http://www.w3.org/2001/XMLSchema" xmlns:xs="http://www.w3.org/2001/XMLSchema" xmlns:p="http://schemas.microsoft.com/office/2006/metadata/properties" xmlns:ns2="b06d4215-dd8a-47cb-8b6b-2fbe1c216b23" xmlns:ns3="bf499cd7-f930-47b8-8287-0775f5d9f45e" targetNamespace="http://schemas.microsoft.com/office/2006/metadata/properties" ma:root="true" ma:fieldsID="0b4f8418413a27b0cc2d74db7a1ceb21" ns2:_="" ns3:_="">
    <xsd:import namespace="b06d4215-dd8a-47cb-8b6b-2fbe1c216b23"/>
    <xsd:import namespace="bf499cd7-f930-47b8-8287-0775f5d9f4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d4215-dd8a-47cb-8b6b-2fbe1c216b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a6e5fddc-0a6d-4f94-8542-ad49dd8564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499cd7-f930-47b8-8287-0775f5d9f45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cd357381-2b17-41c1-81d6-28934cd887bb}" ma:internalName="TaxCatchAll" ma:showField="CatchAllData" ma:web="bf499cd7-f930-47b8-8287-0775f5d9f4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DECD72-3065-489C-B71C-22EB170E4C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FFCACB-9432-48DF-B055-A610226201DF}">
  <ds:schemaRefs>
    <ds:schemaRef ds:uri="http://schemas.microsoft.com/office/2006/metadata/properties"/>
    <ds:schemaRef ds:uri="http://schemas.microsoft.com/office/infopath/2007/PartnerControls"/>
    <ds:schemaRef ds:uri="bf499cd7-f930-47b8-8287-0775f5d9f45e"/>
    <ds:schemaRef ds:uri="b06d4215-dd8a-47cb-8b6b-2fbe1c216b23"/>
  </ds:schemaRefs>
</ds:datastoreItem>
</file>

<file path=customXml/itemProps3.xml><?xml version="1.0" encoding="utf-8"?>
<ds:datastoreItem xmlns:ds="http://schemas.openxmlformats.org/officeDocument/2006/customXml" ds:itemID="{B7B9DB7F-3B6B-4E9D-9A65-518A3513DA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6d4215-dd8a-47cb-8b6b-2fbe1c216b23"/>
    <ds:schemaRef ds:uri="bf499cd7-f930-47b8-8287-0775f5d9f4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</TotalTime>
  <Words>271</Words>
  <Application>Microsoft Office PowerPoint</Application>
  <PresentationFormat>Широкоэкранный</PresentationFormat>
  <Paragraphs>68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Презентация PowerPoint</vt:lpstr>
      <vt:lpstr>Содержание</vt:lpstr>
      <vt:lpstr>1.1 MPP система</vt:lpstr>
      <vt:lpstr>Преимущества MPP:</vt:lpstr>
      <vt:lpstr>Недостатки MPP:</vt:lpstr>
      <vt:lpstr>1.2 Архитектура Greenplum</vt:lpstr>
      <vt:lpstr>Master segment</vt:lpstr>
      <vt:lpstr>1.3 Отдельные элементы сегментов и мастера</vt:lpstr>
      <vt:lpstr>1.4 Отказоустойчивость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Core i7</dc:creator>
  <cp:lastModifiedBy>Matvey</cp:lastModifiedBy>
  <cp:revision>55</cp:revision>
  <dcterms:created xsi:type="dcterms:W3CDTF">2022-12-16T07:10:52Z</dcterms:created>
  <dcterms:modified xsi:type="dcterms:W3CDTF">2023-03-31T12:17:49Z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2021-12-28T00:00:00Z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2022-12-16T00:00:00Z</vt:filetime>
  </property>
  <property fmtid="{D5CDD505-2E9C-101B-9397-08002B2CF9AE}" pid="5" name="ContentTypeId">
    <vt:lpwstr>0x0101008F4B435DD06F9E47B580199EAED55B8E</vt:lpwstr>
  </property>
  <property fmtid="{D5CDD505-2E9C-101B-9397-08002B2CF9AE}" pid="6" name="MediaServiceImageTags">
    <vt:lpwstr/>
  </property>
</Properties>
</file>