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3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517" r:id="rId5"/>
    <p:sldId id="257" r:id="rId6"/>
    <p:sldId id="529" r:id="rId7"/>
    <p:sldId id="530" r:id="rId8"/>
    <p:sldId id="531" r:id="rId9"/>
    <p:sldId id="263" r:id="rId10"/>
    <p:sldId id="262" r:id="rId11"/>
    <p:sldId id="532" r:id="rId12"/>
    <p:sldId id="533" r:id="rId13"/>
    <p:sldId id="545" r:id="rId14"/>
    <p:sldId id="547" r:id="rId15"/>
    <p:sldId id="523" r:id="rId16"/>
    <p:sldId id="525" r:id="rId17"/>
    <p:sldId id="541" r:id="rId18"/>
    <p:sldId id="542" r:id="rId19"/>
    <p:sldId id="526" r:id="rId20"/>
    <p:sldId id="543" r:id="rId21"/>
    <p:sldId id="544" r:id="rId22"/>
    <p:sldId id="534" r:id="rId23"/>
    <p:sldId id="535" r:id="rId24"/>
    <p:sldId id="536" r:id="rId25"/>
    <p:sldId id="552" r:id="rId26"/>
    <p:sldId id="528" r:id="rId27"/>
    <p:sldId id="540" r:id="rId28"/>
    <p:sldId id="298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5FF"/>
    <a:srgbClr val="D9D9D9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0" d="100"/>
          <a:sy n="80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BCCCD-A3BE-42A4-9201-A4CC7D3A38E6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CE23D-14D5-4BF4-A726-463C2B2225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30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CE23D-14D5-4BF4-A726-463C2B2225D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07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6020D-938C-4A33-BB99-6D284746410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652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CE23D-14D5-4BF4-A726-463C2B2225D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205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CE23D-14D5-4BF4-A726-463C2B2225D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120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CE23D-14D5-4BF4-A726-463C2B2225D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727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CE23D-14D5-4BF4-A726-463C2B2225D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007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CE23D-14D5-4BF4-A726-463C2B2225D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607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CE23D-14D5-4BF4-A726-463C2B2225D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002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CE23D-14D5-4BF4-A726-463C2B2225D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6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07ABA-D132-4402-AA5C-1143DE04B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479028-064E-4103-945B-4372985C3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CF5599-10BC-482D-B5A1-9691C443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DDB-75B0-42E0-ABC8-E8E12156BC50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0A2B6D-3D9D-491D-8470-3F6B21E5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032045-C3A3-4998-A8A6-17E6F4B8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578C-B4B6-4494-96C1-4C7FFD2E2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6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DAB0C-6EE9-4C38-8B25-D3564F61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1A6951-0BD4-4E4A-A4E1-A6E06FE8A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3FC882-A457-4B42-9741-7A740CEF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DDB-75B0-42E0-ABC8-E8E12156BC50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A64C51-E113-494A-8A4F-855D4FA9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D84194-1DD8-476E-AA76-C53FFA6C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578C-B4B6-4494-96C1-4C7FFD2E2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82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2363E22-33DC-4C0D-82CF-CBC5B8E6F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2629B4-E3A7-4E77-9D76-C63DB9E82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D1D72-795D-4EEF-ACF5-FD4AA3FD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DDB-75B0-42E0-ABC8-E8E12156BC50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B7C3C0-76C3-4B72-8385-1D3661BE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31CFC6-F81A-4A0C-BCF4-DA2D1C2E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578C-B4B6-4494-96C1-4C7FFD2E2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370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706111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5557" y="1848151"/>
            <a:ext cx="152963" cy="20724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3415" y="1848151"/>
            <a:ext cx="179556" cy="20724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7058638" y="1767988"/>
            <a:ext cx="22860" cy="283845"/>
          </a:xfrm>
          <a:custGeom>
            <a:avLst/>
            <a:gdLst/>
            <a:ahLst/>
            <a:cxnLst/>
            <a:rect l="l" t="t" r="r" b="b"/>
            <a:pathLst>
              <a:path w="22859" h="283844">
                <a:moveTo>
                  <a:pt x="22300" y="0"/>
                </a:moveTo>
                <a:lnTo>
                  <a:pt x="0" y="0"/>
                </a:lnTo>
                <a:lnTo>
                  <a:pt x="0" y="283711"/>
                </a:lnTo>
                <a:lnTo>
                  <a:pt x="22300" y="283711"/>
                </a:lnTo>
                <a:lnTo>
                  <a:pt x="2230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57778" y="1851845"/>
            <a:ext cx="152031" cy="20355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760044" y="1800682"/>
            <a:ext cx="104775" cy="255270"/>
          </a:xfrm>
          <a:custGeom>
            <a:avLst/>
            <a:gdLst/>
            <a:ahLst/>
            <a:cxnLst/>
            <a:rect l="l" t="t" r="r" b="b"/>
            <a:pathLst>
              <a:path w="104775" h="255269">
                <a:moveTo>
                  <a:pt x="59312" y="0"/>
                </a:moveTo>
                <a:lnTo>
                  <a:pt x="36975" y="0"/>
                </a:lnTo>
                <a:lnTo>
                  <a:pt x="36975" y="51163"/>
                </a:lnTo>
                <a:lnTo>
                  <a:pt x="0" y="51163"/>
                </a:lnTo>
                <a:lnTo>
                  <a:pt x="0" y="69269"/>
                </a:lnTo>
                <a:lnTo>
                  <a:pt x="36975" y="69269"/>
                </a:lnTo>
                <a:lnTo>
                  <a:pt x="36975" y="202620"/>
                </a:lnTo>
                <a:lnTo>
                  <a:pt x="47416" y="241599"/>
                </a:lnTo>
                <a:lnTo>
                  <a:pt x="80658" y="254713"/>
                </a:lnTo>
                <a:lnTo>
                  <a:pt x="90703" y="254713"/>
                </a:lnTo>
                <a:lnTo>
                  <a:pt x="98633" y="253665"/>
                </a:lnTo>
                <a:lnTo>
                  <a:pt x="104449" y="251569"/>
                </a:lnTo>
                <a:lnTo>
                  <a:pt x="103524" y="233466"/>
                </a:lnTo>
                <a:lnTo>
                  <a:pt x="89216" y="235318"/>
                </a:lnTo>
                <a:lnTo>
                  <a:pt x="76098" y="235318"/>
                </a:lnTo>
                <a:lnTo>
                  <a:pt x="59312" y="202439"/>
                </a:lnTo>
                <a:lnTo>
                  <a:pt x="59312" y="69269"/>
                </a:lnTo>
                <a:lnTo>
                  <a:pt x="100946" y="69269"/>
                </a:lnTo>
                <a:lnTo>
                  <a:pt x="100946" y="51163"/>
                </a:lnTo>
                <a:lnTo>
                  <a:pt x="59312" y="51163"/>
                </a:lnTo>
                <a:lnTo>
                  <a:pt x="5931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122759" y="1779069"/>
            <a:ext cx="31115" cy="273050"/>
          </a:xfrm>
          <a:custGeom>
            <a:avLst/>
            <a:gdLst/>
            <a:ahLst/>
            <a:cxnLst/>
            <a:rect l="l" t="t" r="r" b="b"/>
            <a:pathLst>
              <a:path w="31115" h="273050">
                <a:moveTo>
                  <a:pt x="26203" y="72776"/>
                </a:moveTo>
                <a:lnTo>
                  <a:pt x="3899" y="72776"/>
                </a:lnTo>
                <a:lnTo>
                  <a:pt x="3899" y="272630"/>
                </a:lnTo>
                <a:lnTo>
                  <a:pt x="26203" y="272630"/>
                </a:lnTo>
                <a:lnTo>
                  <a:pt x="26203" y="72776"/>
                </a:lnTo>
                <a:close/>
              </a:path>
              <a:path w="31115" h="273050">
                <a:moveTo>
                  <a:pt x="19925" y="0"/>
                </a:moveTo>
                <a:lnTo>
                  <a:pt x="10507" y="0"/>
                </a:lnTo>
                <a:lnTo>
                  <a:pt x="6806" y="1480"/>
                </a:lnTo>
                <a:lnTo>
                  <a:pt x="4064" y="4436"/>
                </a:lnTo>
                <a:lnTo>
                  <a:pt x="1354" y="7266"/>
                </a:lnTo>
                <a:lnTo>
                  <a:pt x="0" y="10777"/>
                </a:lnTo>
                <a:lnTo>
                  <a:pt x="0" y="19150"/>
                </a:lnTo>
                <a:lnTo>
                  <a:pt x="1354" y="22657"/>
                </a:lnTo>
                <a:lnTo>
                  <a:pt x="6806" y="28325"/>
                </a:lnTo>
                <a:lnTo>
                  <a:pt x="10507" y="29740"/>
                </a:lnTo>
                <a:lnTo>
                  <a:pt x="19925" y="29740"/>
                </a:lnTo>
                <a:lnTo>
                  <a:pt x="23658" y="28325"/>
                </a:lnTo>
                <a:lnTo>
                  <a:pt x="26368" y="25491"/>
                </a:lnTo>
                <a:lnTo>
                  <a:pt x="29243" y="22657"/>
                </a:lnTo>
                <a:lnTo>
                  <a:pt x="30664" y="19150"/>
                </a:lnTo>
                <a:lnTo>
                  <a:pt x="30664" y="10777"/>
                </a:lnTo>
                <a:lnTo>
                  <a:pt x="29243" y="7266"/>
                </a:lnTo>
                <a:lnTo>
                  <a:pt x="26368" y="4436"/>
                </a:lnTo>
                <a:lnTo>
                  <a:pt x="23658" y="1480"/>
                </a:lnTo>
                <a:lnTo>
                  <a:pt x="19925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14266" y="1848151"/>
            <a:ext cx="179523" cy="207244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56878" y="1848151"/>
            <a:ext cx="151667" cy="203548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72958" y="1848151"/>
            <a:ext cx="152989" cy="207244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5972666" y="1082361"/>
            <a:ext cx="896619" cy="535940"/>
          </a:xfrm>
          <a:custGeom>
            <a:avLst/>
            <a:gdLst/>
            <a:ahLst/>
            <a:cxnLst/>
            <a:rect l="l" t="t" r="r" b="b"/>
            <a:pathLst>
              <a:path w="896620" h="535940">
                <a:moveTo>
                  <a:pt x="662523" y="0"/>
                </a:moveTo>
                <a:lnTo>
                  <a:pt x="614593" y="3485"/>
                </a:lnTo>
                <a:lnTo>
                  <a:pt x="571465" y="13943"/>
                </a:lnTo>
                <a:lnTo>
                  <a:pt x="533132" y="31377"/>
                </a:lnTo>
                <a:lnTo>
                  <a:pt x="499588" y="55789"/>
                </a:lnTo>
                <a:lnTo>
                  <a:pt x="469670" y="88009"/>
                </a:lnTo>
                <a:lnTo>
                  <a:pt x="442221" y="129455"/>
                </a:lnTo>
                <a:lnTo>
                  <a:pt x="417244" y="180130"/>
                </a:lnTo>
                <a:lnTo>
                  <a:pt x="394742" y="240037"/>
                </a:lnTo>
                <a:lnTo>
                  <a:pt x="379582" y="278739"/>
                </a:lnTo>
                <a:lnTo>
                  <a:pt x="346337" y="339951"/>
                </a:lnTo>
                <a:lnTo>
                  <a:pt x="308567" y="379779"/>
                </a:lnTo>
                <a:lnTo>
                  <a:pt x="262444" y="399580"/>
                </a:lnTo>
                <a:lnTo>
                  <a:pt x="236013" y="402055"/>
                </a:lnTo>
                <a:lnTo>
                  <a:pt x="204340" y="399770"/>
                </a:lnTo>
                <a:lnTo>
                  <a:pt x="152225" y="381483"/>
                </a:lnTo>
                <a:lnTo>
                  <a:pt x="115533" y="345284"/>
                </a:lnTo>
                <a:lnTo>
                  <a:pt x="96965" y="293674"/>
                </a:lnTo>
                <a:lnTo>
                  <a:pt x="94644" y="262235"/>
                </a:lnTo>
                <a:lnTo>
                  <a:pt x="97415" y="227775"/>
                </a:lnTo>
                <a:lnTo>
                  <a:pt x="119579" y="171673"/>
                </a:lnTo>
                <a:lnTo>
                  <a:pt x="163419" y="132964"/>
                </a:lnTo>
                <a:lnTo>
                  <a:pt x="226016" y="113459"/>
                </a:lnTo>
                <a:lnTo>
                  <a:pt x="264165" y="111021"/>
                </a:lnTo>
                <a:lnTo>
                  <a:pt x="264165" y="591"/>
                </a:lnTo>
                <a:lnTo>
                  <a:pt x="194081" y="8693"/>
                </a:lnTo>
                <a:lnTo>
                  <a:pt x="129987" y="33001"/>
                </a:lnTo>
                <a:lnTo>
                  <a:pt x="75625" y="72306"/>
                </a:lnTo>
                <a:lnTo>
                  <a:pt x="34744" y="125404"/>
                </a:lnTo>
                <a:lnTo>
                  <a:pt x="8685" y="189633"/>
                </a:lnTo>
                <a:lnTo>
                  <a:pt x="0" y="262235"/>
                </a:lnTo>
                <a:lnTo>
                  <a:pt x="4193" y="315677"/>
                </a:lnTo>
                <a:lnTo>
                  <a:pt x="16772" y="363800"/>
                </a:lnTo>
                <a:lnTo>
                  <a:pt x="37738" y="406603"/>
                </a:lnTo>
                <a:lnTo>
                  <a:pt x="67090" y="444086"/>
                </a:lnTo>
                <a:lnTo>
                  <a:pt x="102919" y="474274"/>
                </a:lnTo>
                <a:lnTo>
                  <a:pt x="143315" y="495833"/>
                </a:lnTo>
                <a:lnTo>
                  <a:pt x="188279" y="508766"/>
                </a:lnTo>
                <a:lnTo>
                  <a:pt x="237810" y="513077"/>
                </a:lnTo>
                <a:lnTo>
                  <a:pt x="266937" y="511579"/>
                </a:lnTo>
                <a:lnTo>
                  <a:pt x="320255" y="499584"/>
                </a:lnTo>
                <a:lnTo>
                  <a:pt x="366903" y="475281"/>
                </a:lnTo>
                <a:lnTo>
                  <a:pt x="408226" y="438685"/>
                </a:lnTo>
                <a:lnTo>
                  <a:pt x="444873" y="388574"/>
                </a:lnTo>
                <a:lnTo>
                  <a:pt x="479320" y="317758"/>
                </a:lnTo>
                <a:lnTo>
                  <a:pt x="512577" y="231597"/>
                </a:lnTo>
                <a:lnTo>
                  <a:pt x="529389" y="196077"/>
                </a:lnTo>
                <a:lnTo>
                  <a:pt x="563658" y="146419"/>
                </a:lnTo>
                <a:lnTo>
                  <a:pt x="606053" y="119867"/>
                </a:lnTo>
                <a:lnTo>
                  <a:pt x="663713" y="111021"/>
                </a:lnTo>
                <a:lnTo>
                  <a:pt x="694072" y="113306"/>
                </a:lnTo>
                <a:lnTo>
                  <a:pt x="744691" y="131607"/>
                </a:lnTo>
                <a:lnTo>
                  <a:pt x="781202" y="168181"/>
                </a:lnTo>
                <a:lnTo>
                  <a:pt x="799775" y="222783"/>
                </a:lnTo>
                <a:lnTo>
                  <a:pt x="802098" y="256850"/>
                </a:lnTo>
                <a:lnTo>
                  <a:pt x="799286" y="293830"/>
                </a:lnTo>
                <a:lnTo>
                  <a:pt x="776810" y="355622"/>
                </a:lnTo>
                <a:lnTo>
                  <a:pt x="732457" y="400144"/>
                </a:lnTo>
                <a:lnTo>
                  <a:pt x="669560" y="422654"/>
                </a:lnTo>
                <a:lnTo>
                  <a:pt x="631364" y="425468"/>
                </a:lnTo>
                <a:lnTo>
                  <a:pt x="631364" y="535898"/>
                </a:lnTo>
                <a:lnTo>
                  <a:pt x="704893" y="526741"/>
                </a:lnTo>
                <a:lnTo>
                  <a:pt x="769748" y="499285"/>
                </a:lnTo>
                <a:lnTo>
                  <a:pt x="823051" y="455329"/>
                </a:lnTo>
                <a:lnTo>
                  <a:pt x="863194" y="397852"/>
                </a:lnTo>
                <a:lnTo>
                  <a:pt x="887894" y="330208"/>
                </a:lnTo>
                <a:lnTo>
                  <a:pt x="896138" y="256850"/>
                </a:lnTo>
                <a:lnTo>
                  <a:pt x="892168" y="200543"/>
                </a:lnTo>
                <a:lnTo>
                  <a:pt x="880257" y="150471"/>
                </a:lnTo>
                <a:lnTo>
                  <a:pt x="860410" y="106623"/>
                </a:lnTo>
                <a:lnTo>
                  <a:pt x="832630" y="68990"/>
                </a:lnTo>
                <a:lnTo>
                  <a:pt x="797965" y="38802"/>
                </a:lnTo>
                <a:lnTo>
                  <a:pt x="758059" y="17243"/>
                </a:lnTo>
                <a:lnTo>
                  <a:pt x="712912" y="4310"/>
                </a:lnTo>
                <a:lnTo>
                  <a:pt x="66252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899897" y="1088275"/>
            <a:ext cx="1754505" cy="538480"/>
          </a:xfrm>
          <a:custGeom>
            <a:avLst/>
            <a:gdLst/>
            <a:ahLst/>
            <a:cxnLst/>
            <a:rect l="l" t="t" r="r" b="b"/>
            <a:pathLst>
              <a:path w="1754504" h="538480">
                <a:moveTo>
                  <a:pt x="531558" y="473214"/>
                </a:moveTo>
                <a:lnTo>
                  <a:pt x="492899" y="467664"/>
                </a:lnTo>
                <a:lnTo>
                  <a:pt x="465480" y="392671"/>
                </a:lnTo>
                <a:lnTo>
                  <a:pt x="436460" y="313270"/>
                </a:lnTo>
                <a:lnTo>
                  <a:pt x="363118" y="112661"/>
                </a:lnTo>
                <a:lnTo>
                  <a:pt x="335280" y="36512"/>
                </a:lnTo>
                <a:lnTo>
                  <a:pt x="335280" y="313270"/>
                </a:lnTo>
                <a:lnTo>
                  <a:pt x="196265" y="313270"/>
                </a:lnTo>
                <a:lnTo>
                  <a:pt x="259092" y="130035"/>
                </a:lnTo>
                <a:lnTo>
                  <a:pt x="264668" y="112661"/>
                </a:lnTo>
                <a:lnTo>
                  <a:pt x="266890" y="112661"/>
                </a:lnTo>
                <a:lnTo>
                  <a:pt x="272110" y="128917"/>
                </a:lnTo>
                <a:lnTo>
                  <a:pt x="335280" y="313270"/>
                </a:lnTo>
                <a:lnTo>
                  <a:pt x="335280" y="36512"/>
                </a:lnTo>
                <a:lnTo>
                  <a:pt x="321932" y="0"/>
                </a:lnTo>
                <a:lnTo>
                  <a:pt x="210781" y="0"/>
                </a:lnTo>
                <a:lnTo>
                  <a:pt x="38658" y="467664"/>
                </a:lnTo>
                <a:lnTo>
                  <a:pt x="0" y="473214"/>
                </a:lnTo>
                <a:lnTo>
                  <a:pt x="0" y="537870"/>
                </a:lnTo>
                <a:lnTo>
                  <a:pt x="184378" y="537870"/>
                </a:lnTo>
                <a:lnTo>
                  <a:pt x="184378" y="473214"/>
                </a:lnTo>
                <a:lnTo>
                  <a:pt x="146837" y="466547"/>
                </a:lnTo>
                <a:lnTo>
                  <a:pt x="170624" y="392671"/>
                </a:lnTo>
                <a:lnTo>
                  <a:pt x="360959" y="392671"/>
                </a:lnTo>
                <a:lnTo>
                  <a:pt x="384746" y="466547"/>
                </a:lnTo>
                <a:lnTo>
                  <a:pt x="347179" y="473214"/>
                </a:lnTo>
                <a:lnTo>
                  <a:pt x="347179" y="537870"/>
                </a:lnTo>
                <a:lnTo>
                  <a:pt x="531558" y="537870"/>
                </a:lnTo>
                <a:lnTo>
                  <a:pt x="531558" y="473214"/>
                </a:lnTo>
                <a:close/>
              </a:path>
              <a:path w="1754504" h="538480">
                <a:moveTo>
                  <a:pt x="1025626" y="171767"/>
                </a:moveTo>
                <a:lnTo>
                  <a:pt x="1019568" y="123647"/>
                </a:lnTo>
                <a:lnTo>
                  <a:pt x="1002030" y="83108"/>
                </a:lnTo>
                <a:lnTo>
                  <a:pt x="972083" y="47548"/>
                </a:lnTo>
                <a:lnTo>
                  <a:pt x="932307" y="21767"/>
                </a:lnTo>
                <a:lnTo>
                  <a:pt x="917079" y="15621"/>
                </a:lnTo>
                <a:lnTo>
                  <a:pt x="917079" y="172491"/>
                </a:lnTo>
                <a:lnTo>
                  <a:pt x="915606" y="190690"/>
                </a:lnTo>
                <a:lnTo>
                  <a:pt x="893648" y="235318"/>
                </a:lnTo>
                <a:lnTo>
                  <a:pt x="846531" y="258152"/>
                </a:lnTo>
                <a:lnTo>
                  <a:pt x="825246" y="259676"/>
                </a:lnTo>
                <a:lnTo>
                  <a:pt x="733780" y="259676"/>
                </a:lnTo>
                <a:lnTo>
                  <a:pt x="733780" y="83108"/>
                </a:lnTo>
                <a:lnTo>
                  <a:pt x="825246" y="83108"/>
                </a:lnTo>
                <a:lnTo>
                  <a:pt x="865022" y="89484"/>
                </a:lnTo>
                <a:lnTo>
                  <a:pt x="903884" y="122008"/>
                </a:lnTo>
                <a:lnTo>
                  <a:pt x="917079" y="172491"/>
                </a:lnTo>
                <a:lnTo>
                  <a:pt x="917079" y="15621"/>
                </a:lnTo>
                <a:lnTo>
                  <a:pt x="908735" y="12242"/>
                </a:lnTo>
                <a:lnTo>
                  <a:pt x="883043" y="5448"/>
                </a:lnTo>
                <a:lnTo>
                  <a:pt x="855205" y="1358"/>
                </a:lnTo>
                <a:lnTo>
                  <a:pt x="825246" y="0"/>
                </a:lnTo>
                <a:lnTo>
                  <a:pt x="567639" y="0"/>
                </a:lnTo>
                <a:lnTo>
                  <a:pt x="567639" y="65024"/>
                </a:lnTo>
                <a:lnTo>
                  <a:pt x="625271" y="76085"/>
                </a:lnTo>
                <a:lnTo>
                  <a:pt x="625271" y="462114"/>
                </a:lnTo>
                <a:lnTo>
                  <a:pt x="567639" y="473214"/>
                </a:lnTo>
                <a:lnTo>
                  <a:pt x="567639" y="537870"/>
                </a:lnTo>
                <a:lnTo>
                  <a:pt x="791806" y="537870"/>
                </a:lnTo>
                <a:lnTo>
                  <a:pt x="791806" y="473214"/>
                </a:lnTo>
                <a:lnTo>
                  <a:pt x="733780" y="462114"/>
                </a:lnTo>
                <a:lnTo>
                  <a:pt x="733780" y="342823"/>
                </a:lnTo>
                <a:lnTo>
                  <a:pt x="825246" y="342823"/>
                </a:lnTo>
                <a:lnTo>
                  <a:pt x="855205" y="341503"/>
                </a:lnTo>
                <a:lnTo>
                  <a:pt x="908735" y="330962"/>
                </a:lnTo>
                <a:lnTo>
                  <a:pt x="953503" y="309968"/>
                </a:lnTo>
                <a:lnTo>
                  <a:pt x="988060" y="280060"/>
                </a:lnTo>
                <a:lnTo>
                  <a:pt x="1002601" y="259676"/>
                </a:lnTo>
                <a:lnTo>
                  <a:pt x="1012012" y="241719"/>
                </a:lnTo>
                <a:lnTo>
                  <a:pt x="1019568" y="219964"/>
                </a:lnTo>
                <a:lnTo>
                  <a:pt x="1024115" y="196646"/>
                </a:lnTo>
                <a:lnTo>
                  <a:pt x="1025626" y="171767"/>
                </a:lnTo>
                <a:close/>
              </a:path>
              <a:path w="1754504" h="538480">
                <a:moveTo>
                  <a:pt x="1284351" y="0"/>
                </a:moveTo>
                <a:lnTo>
                  <a:pt x="1060551" y="0"/>
                </a:lnTo>
                <a:lnTo>
                  <a:pt x="1060551" y="65024"/>
                </a:lnTo>
                <a:lnTo>
                  <a:pt x="1118171" y="76085"/>
                </a:lnTo>
                <a:lnTo>
                  <a:pt x="1118171" y="462114"/>
                </a:lnTo>
                <a:lnTo>
                  <a:pt x="1060551" y="473214"/>
                </a:lnTo>
                <a:lnTo>
                  <a:pt x="1060551" y="537870"/>
                </a:lnTo>
                <a:lnTo>
                  <a:pt x="1284351" y="537870"/>
                </a:lnTo>
                <a:lnTo>
                  <a:pt x="1284351" y="473214"/>
                </a:lnTo>
                <a:lnTo>
                  <a:pt x="1226718" y="462114"/>
                </a:lnTo>
                <a:lnTo>
                  <a:pt x="1226718" y="76085"/>
                </a:lnTo>
                <a:lnTo>
                  <a:pt x="1284351" y="65024"/>
                </a:lnTo>
                <a:lnTo>
                  <a:pt x="1284351" y="0"/>
                </a:lnTo>
                <a:close/>
              </a:path>
              <a:path w="1754504" h="538480">
                <a:moveTo>
                  <a:pt x="1754225" y="390829"/>
                </a:moveTo>
                <a:lnTo>
                  <a:pt x="1671675" y="390829"/>
                </a:lnTo>
                <a:lnTo>
                  <a:pt x="1666862" y="455117"/>
                </a:lnTo>
                <a:lnTo>
                  <a:pt x="1492123" y="455117"/>
                </a:lnTo>
                <a:lnTo>
                  <a:pt x="1492123" y="301447"/>
                </a:lnTo>
                <a:lnTo>
                  <a:pt x="1675409" y="301447"/>
                </a:lnTo>
                <a:lnTo>
                  <a:pt x="1675409" y="218300"/>
                </a:lnTo>
                <a:lnTo>
                  <a:pt x="1492123" y="218300"/>
                </a:lnTo>
                <a:lnTo>
                  <a:pt x="1492123" y="83108"/>
                </a:lnTo>
                <a:lnTo>
                  <a:pt x="1657934" y="83108"/>
                </a:lnTo>
                <a:lnTo>
                  <a:pt x="1662760" y="145173"/>
                </a:lnTo>
                <a:lnTo>
                  <a:pt x="1746034" y="145173"/>
                </a:lnTo>
                <a:lnTo>
                  <a:pt x="1746034" y="0"/>
                </a:lnTo>
                <a:lnTo>
                  <a:pt x="1325981" y="0"/>
                </a:lnTo>
                <a:lnTo>
                  <a:pt x="1325981" y="65024"/>
                </a:lnTo>
                <a:lnTo>
                  <a:pt x="1383614" y="76085"/>
                </a:lnTo>
                <a:lnTo>
                  <a:pt x="1383614" y="462114"/>
                </a:lnTo>
                <a:lnTo>
                  <a:pt x="1325981" y="473214"/>
                </a:lnTo>
                <a:lnTo>
                  <a:pt x="1325981" y="537870"/>
                </a:lnTo>
                <a:lnTo>
                  <a:pt x="1754225" y="537870"/>
                </a:lnTo>
                <a:lnTo>
                  <a:pt x="1754225" y="390829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712117" y="1088271"/>
            <a:ext cx="560705" cy="538480"/>
          </a:xfrm>
          <a:custGeom>
            <a:avLst/>
            <a:gdLst/>
            <a:ahLst/>
            <a:cxnLst/>
            <a:rect l="l" t="t" r="r" b="b"/>
            <a:pathLst>
              <a:path w="560704" h="538480">
                <a:moveTo>
                  <a:pt x="560510" y="0"/>
                </a:moveTo>
                <a:lnTo>
                  <a:pt x="336412" y="0"/>
                </a:lnTo>
                <a:lnTo>
                  <a:pt x="336412" y="65017"/>
                </a:lnTo>
                <a:lnTo>
                  <a:pt x="405538" y="76083"/>
                </a:lnTo>
                <a:lnTo>
                  <a:pt x="405538" y="372732"/>
                </a:lnTo>
                <a:lnTo>
                  <a:pt x="403324" y="373093"/>
                </a:lnTo>
                <a:lnTo>
                  <a:pt x="167627" y="0"/>
                </a:lnTo>
                <a:lnTo>
                  <a:pt x="0" y="0"/>
                </a:lnTo>
                <a:lnTo>
                  <a:pt x="0" y="65017"/>
                </a:lnTo>
                <a:lnTo>
                  <a:pt x="57594" y="76083"/>
                </a:lnTo>
                <a:lnTo>
                  <a:pt x="57594" y="462114"/>
                </a:lnTo>
                <a:lnTo>
                  <a:pt x="0" y="473213"/>
                </a:lnTo>
                <a:lnTo>
                  <a:pt x="0" y="537868"/>
                </a:lnTo>
                <a:lnTo>
                  <a:pt x="224131" y="537868"/>
                </a:lnTo>
                <a:lnTo>
                  <a:pt x="224131" y="473213"/>
                </a:lnTo>
                <a:lnTo>
                  <a:pt x="154641" y="462114"/>
                </a:lnTo>
                <a:lnTo>
                  <a:pt x="154641" y="168814"/>
                </a:lnTo>
                <a:lnTo>
                  <a:pt x="156855" y="168453"/>
                </a:lnTo>
                <a:lnTo>
                  <a:pt x="397740" y="537868"/>
                </a:lnTo>
                <a:lnTo>
                  <a:pt x="502585" y="537868"/>
                </a:lnTo>
                <a:lnTo>
                  <a:pt x="502585" y="76083"/>
                </a:lnTo>
                <a:lnTo>
                  <a:pt x="560510" y="65017"/>
                </a:lnTo>
                <a:lnTo>
                  <a:pt x="56051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9323513" y="1080883"/>
            <a:ext cx="405765" cy="553085"/>
          </a:xfrm>
          <a:custGeom>
            <a:avLst/>
            <a:gdLst/>
            <a:ahLst/>
            <a:cxnLst/>
            <a:rect l="l" t="t" r="r" b="b"/>
            <a:pathLst>
              <a:path w="405765" h="553085">
                <a:moveTo>
                  <a:pt x="197928" y="0"/>
                </a:moveTo>
                <a:lnTo>
                  <a:pt x="144687" y="5348"/>
                </a:lnTo>
                <a:lnTo>
                  <a:pt x="98138" y="19932"/>
                </a:lnTo>
                <a:lnTo>
                  <a:pt x="59725" y="42741"/>
                </a:lnTo>
                <a:lnTo>
                  <a:pt x="30730" y="72766"/>
                </a:lnTo>
                <a:lnTo>
                  <a:pt x="12432" y="108599"/>
                </a:lnTo>
                <a:lnTo>
                  <a:pt x="6278" y="149605"/>
                </a:lnTo>
                <a:lnTo>
                  <a:pt x="9246" y="180905"/>
                </a:lnTo>
                <a:lnTo>
                  <a:pt x="32903" y="232991"/>
                </a:lnTo>
                <a:lnTo>
                  <a:pt x="80310" y="272149"/>
                </a:lnTo>
                <a:lnTo>
                  <a:pt x="152086" y="305029"/>
                </a:lnTo>
                <a:lnTo>
                  <a:pt x="222731" y="328217"/>
                </a:lnTo>
                <a:lnTo>
                  <a:pt x="244106" y="337268"/>
                </a:lnTo>
                <a:lnTo>
                  <a:pt x="284320" y="366838"/>
                </a:lnTo>
                <a:lnTo>
                  <a:pt x="296727" y="404879"/>
                </a:lnTo>
                <a:lnTo>
                  <a:pt x="295245" y="419415"/>
                </a:lnTo>
                <a:lnTo>
                  <a:pt x="273266" y="453642"/>
                </a:lnTo>
                <a:lnTo>
                  <a:pt x="226474" y="470265"/>
                </a:lnTo>
                <a:lnTo>
                  <a:pt x="205528" y="471374"/>
                </a:lnTo>
                <a:lnTo>
                  <a:pt x="188681" y="470839"/>
                </a:lnTo>
                <a:lnTo>
                  <a:pt x="141424" y="462869"/>
                </a:lnTo>
                <a:lnTo>
                  <a:pt x="104529" y="446647"/>
                </a:lnTo>
                <a:lnTo>
                  <a:pt x="84259" y="363504"/>
                </a:lnTo>
                <a:lnTo>
                  <a:pt x="0" y="363504"/>
                </a:lnTo>
                <a:lnTo>
                  <a:pt x="0" y="493539"/>
                </a:lnTo>
                <a:lnTo>
                  <a:pt x="23909" y="508746"/>
                </a:lnTo>
                <a:lnTo>
                  <a:pt x="72348" y="531833"/>
                </a:lnTo>
                <a:lnTo>
                  <a:pt x="122027" y="545526"/>
                </a:lnTo>
                <a:lnTo>
                  <a:pt x="176414" y="552175"/>
                </a:lnTo>
                <a:lnTo>
                  <a:pt x="205528" y="553006"/>
                </a:lnTo>
                <a:lnTo>
                  <a:pt x="234585" y="551874"/>
                </a:lnTo>
                <a:lnTo>
                  <a:pt x="287124" y="542824"/>
                </a:lnTo>
                <a:lnTo>
                  <a:pt x="331913" y="524908"/>
                </a:lnTo>
                <a:lnTo>
                  <a:pt x="366969" y="499232"/>
                </a:lnTo>
                <a:lnTo>
                  <a:pt x="391690" y="466125"/>
                </a:lnTo>
                <a:lnTo>
                  <a:pt x="404215" y="426412"/>
                </a:lnTo>
                <a:lnTo>
                  <a:pt x="405769" y="404124"/>
                </a:lnTo>
                <a:lnTo>
                  <a:pt x="402857" y="372662"/>
                </a:lnTo>
                <a:lnTo>
                  <a:pt x="379562" y="319283"/>
                </a:lnTo>
                <a:lnTo>
                  <a:pt x="333405" y="278045"/>
                </a:lnTo>
                <a:lnTo>
                  <a:pt x="265501" y="245352"/>
                </a:lnTo>
                <a:lnTo>
                  <a:pt x="223371" y="231992"/>
                </a:lnTo>
                <a:lnTo>
                  <a:pt x="194618" y="222154"/>
                </a:lnTo>
                <a:lnTo>
                  <a:pt x="151858" y="203303"/>
                </a:lnTo>
                <a:lnTo>
                  <a:pt x="120400" y="173986"/>
                </a:lnTo>
                <a:lnTo>
                  <a:pt x="114659" y="149243"/>
                </a:lnTo>
                <a:lnTo>
                  <a:pt x="116208" y="134411"/>
                </a:lnTo>
                <a:lnTo>
                  <a:pt x="139442" y="100481"/>
                </a:lnTo>
                <a:lnTo>
                  <a:pt x="184840" y="84194"/>
                </a:lnTo>
                <a:lnTo>
                  <a:pt x="203545" y="83110"/>
                </a:lnTo>
                <a:lnTo>
                  <a:pt x="218286" y="83523"/>
                </a:lnTo>
                <a:lnTo>
                  <a:pt x="257736" y="89743"/>
                </a:lnTo>
                <a:lnTo>
                  <a:pt x="296066" y="105275"/>
                </a:lnTo>
                <a:lnTo>
                  <a:pt x="310274" y="179158"/>
                </a:lnTo>
                <a:lnTo>
                  <a:pt x="391561" y="179158"/>
                </a:lnTo>
                <a:lnTo>
                  <a:pt x="391561" y="57990"/>
                </a:lnTo>
                <a:lnTo>
                  <a:pt x="373160" y="44893"/>
                </a:lnTo>
                <a:lnTo>
                  <a:pt x="331525" y="23292"/>
                </a:lnTo>
                <a:lnTo>
                  <a:pt x="283380" y="8034"/>
                </a:lnTo>
                <a:lnTo>
                  <a:pt x="228229" y="646"/>
                </a:lnTo>
                <a:lnTo>
                  <a:pt x="197928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7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616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3A283-E3A1-4158-B74B-7CA992E7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06B253-1AE6-4390-86D9-5DD1F6C7F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40D7A8-B84E-4E89-96F9-7A9A1A46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DDB-75B0-42E0-ABC8-E8E12156BC50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376A20-90C6-4015-AEA4-1BFB2B87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089300-69D6-4C5D-81E2-23C7D48C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578C-B4B6-4494-96C1-4C7FFD2E2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7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9DED7-64A4-4491-A8A2-CAB82609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5D0F8F-22CC-4DA3-A53A-1DC9EF15A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807F13-1F5F-442A-817A-D9D18B55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DDB-75B0-42E0-ABC8-E8E12156BC50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138236-4DDE-4A3D-9373-31F0540B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2B456B-7A8B-4B2E-9F50-CBFA27B8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578C-B4B6-4494-96C1-4C7FFD2E2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8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DB54A-3D9C-4428-A270-C7E20D23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959A48-9E9A-4314-B624-0C8B71B2C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5F75C8-A4FB-485D-B90E-44277C3B8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C211E4-EC52-4241-92BA-FF378848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DDB-75B0-42E0-ABC8-E8E12156BC50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E1F79B-76A5-44B4-AF6C-9521343C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FC881D-74D3-4F9E-ABDD-AE89B293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578C-B4B6-4494-96C1-4C7FFD2E2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58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4B129-F257-4AC5-AB7C-C97F4EFF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05F243-C09A-4478-95D8-EEA855B73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BAA2C9-8426-4DE8-8427-C50C24815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FACF20-0FD2-4666-920B-E8F391124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BD3848-0AA3-472F-AB8E-F172ABBB1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B621A2D-DDD6-414E-B2C2-2CCE6B35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DDB-75B0-42E0-ABC8-E8E12156BC50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05D8CAA-2492-41C6-81E7-88A1DAAEF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AB77EBC-B8CB-4BD3-90FA-4AE3BC93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578C-B4B6-4494-96C1-4C7FFD2E2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05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09CD1-A48B-48CC-90F9-9C7A2462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F99C11-5021-4D70-BCB7-6C6EC223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DDB-75B0-42E0-ABC8-E8E12156BC50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0A8150-FFE2-4CB0-854A-258A2E16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B1A847-47D0-4656-9F8F-A0D05A8E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578C-B4B6-4494-96C1-4C7FFD2E2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96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B4F836-FC43-4539-80C0-657DF3DE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DDB-75B0-42E0-ABC8-E8E12156BC50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D380FEF-46FC-4AC8-827E-EBE18472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8B3D28-1FB0-4FC0-A6E8-5044007F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578C-B4B6-4494-96C1-4C7FFD2E2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24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F2AB0-78E4-499E-8101-5279C09A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2480C7-F3C3-4B30-9F4B-526F74EE3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C6C142-9A05-457C-A3E4-BF4CED8BB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288A5B-83B4-44BD-AF3D-7B8F604B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DDB-75B0-42E0-ABC8-E8E12156BC50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CAE61E-F5BF-4BE1-93DD-4B8FB436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831F81-B775-4DB2-B3A7-C0BD91D1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578C-B4B6-4494-96C1-4C7FFD2E2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86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0861D-6043-4516-A27E-8D838BF6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69D3C7-EA2B-4C45-B7FD-B092319A0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477EC6-4B2C-49E8-A763-CF54F420D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C9C66E-2557-4398-9AF7-BBD9A4BB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EDDB-75B0-42E0-ABC8-E8E12156BC50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A1A73C-B531-43B4-815E-6B5F539E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CB56EA-82F0-432C-B69B-066DF443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578C-B4B6-4494-96C1-4C7FFD2E2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29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D8582-4A3C-410A-83E0-F6AF60AB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2C16D0-852D-4A68-BBA9-13A432543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C48139-E1FC-4820-8148-A1DCF926E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BEDDB-75B0-42E0-ABC8-E8E12156BC50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419B5A-EDA0-4613-B7AE-017C330D4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C75BCF-E5B8-473E-89B9-BB6772156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9578C-B4B6-4494-96C1-4C7FFD2E2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92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g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sapiens.solutions" TargetMode="External"/><Relationship Id="rId2" Type="http://schemas.openxmlformats.org/officeDocument/2006/relationships/hyperlink" Target="https://sapiens.solutions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3462079-A27D-45BB-AEF3-9C034743D3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68"/>
          <a:stretch/>
        </p:blipFill>
        <p:spPr>
          <a:xfrm>
            <a:off x="0" y="0"/>
            <a:ext cx="4705564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1681BD-4876-4102-9F2D-C3C67C0A4CE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1070606"/>
            <a:ext cx="3769337" cy="9940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A8604E-3452-46D1-9E14-9370CE276D02}"/>
              </a:ext>
            </a:extLst>
          </p:cNvPr>
          <p:cNvSpPr txBox="1"/>
          <p:nvPr/>
        </p:nvSpPr>
        <p:spPr>
          <a:xfrm>
            <a:off x="7486438" y="4164341"/>
            <a:ext cx="7676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2965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Дистрибуция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09D5946-D20D-49B6-8EE2-2584C69AF1F6}"/>
              </a:ext>
            </a:extLst>
          </p:cNvPr>
          <p:cNvCxnSpPr>
            <a:cxnSpLocks/>
          </p:cNvCxnSpPr>
          <p:nvPr/>
        </p:nvCxnSpPr>
        <p:spPr>
          <a:xfrm>
            <a:off x="4705564" y="4810672"/>
            <a:ext cx="5540726" cy="0"/>
          </a:xfrm>
          <a:prstGeom prst="line">
            <a:avLst/>
          </a:prstGeom>
          <a:ln w="19050">
            <a:solidFill>
              <a:srgbClr val="C4C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541796E-4DA4-4D93-93E4-6907A4265E0C}"/>
              </a:ext>
            </a:extLst>
          </p:cNvPr>
          <p:cNvSpPr/>
          <p:nvPr/>
        </p:nvSpPr>
        <p:spPr>
          <a:xfrm>
            <a:off x="0" y="1070606"/>
            <a:ext cx="5726349" cy="994024"/>
          </a:xfrm>
          <a:prstGeom prst="rect">
            <a:avLst/>
          </a:prstGeom>
          <a:solidFill>
            <a:srgbClr val="29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7C829C-B724-4702-A99C-47F85772E58E}"/>
              </a:ext>
            </a:extLst>
          </p:cNvPr>
          <p:cNvSpPr txBox="1"/>
          <p:nvPr/>
        </p:nvSpPr>
        <p:spPr>
          <a:xfrm>
            <a:off x="371447" y="1182536"/>
            <a:ext cx="54590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ЭКСПЕРТЫ В ОБЛАСТИ АНАЛИТИЧЕСКИХ РЕШЕНИЙ</a:t>
            </a:r>
          </a:p>
        </p:txBody>
      </p:sp>
    </p:spTree>
    <p:extLst>
      <p:ext uri="{BB962C8B-B14F-4D97-AF65-F5344CB8AC3E}">
        <p14:creationId xmlns:p14="http://schemas.microsoft.com/office/powerpoint/2010/main" val="2043130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9" y="320731"/>
            <a:ext cx="22114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1.1 Дистрибуция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8209" y="1123384"/>
            <a:ext cx="1089807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Не использовать в качестве ключа дистрибуции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11642090" y="6290814"/>
            <a:ext cx="24637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2" name="Таблица 24">
            <a:extLst>
              <a:ext uri="{FF2B5EF4-FFF2-40B4-BE49-F238E27FC236}">
                <a16:creationId xmlns:a16="http://schemas.microsoft.com/office/drawing/2014/main" id="{9D58EAEF-D3A5-CD72-091D-678940725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20313"/>
              </p:ext>
            </p:extLst>
          </p:nvPr>
        </p:nvGraphicFramePr>
        <p:xfrm>
          <a:off x="2032000" y="2680556"/>
          <a:ext cx="81280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511381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0080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Что делать?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Что будет если нарушить рекомендацию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3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Атрибут, который часто будете указывать в </a:t>
                      </a:r>
                      <a:r>
                        <a:rPr lang="en-US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WHERE</a:t>
                      </a:r>
                      <a:endParaRPr lang="ru-RU" sz="180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При фильтрации по ключу распределения участвует только часть сегментов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18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Атрибут с типом данных </a:t>
                      </a:r>
                      <a:r>
                        <a:rPr lang="en-US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date, timestamp</a:t>
                      </a:r>
                      <a:endParaRPr lang="ru-RU" sz="180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Долго вычисляется хэш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090559"/>
                  </a:ext>
                </a:extLst>
              </a:tr>
            </a:tbl>
          </a:graphicData>
        </a:graphic>
      </p:graphicFrame>
      <p:sp>
        <p:nvSpPr>
          <p:cNvPr id="24" name="object 23">
            <a:extLst>
              <a:ext uri="{FF2B5EF4-FFF2-40B4-BE49-F238E27FC236}">
                <a16:creationId xmlns:a16="http://schemas.microsoft.com/office/drawing/2014/main" id="{F4422640-4596-44C2-7C92-8E572AABEAB6}"/>
              </a:ext>
            </a:extLst>
          </p:cNvPr>
          <p:cNvSpPr/>
          <p:nvPr/>
        </p:nvSpPr>
        <p:spPr>
          <a:xfrm>
            <a:off x="394080" y="1775931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732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9" y="320731"/>
            <a:ext cx="22114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1.1 Дистрибуция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8209" y="1123384"/>
            <a:ext cx="82628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Лучшие варианты для ключа дистрибуции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574612" y="6286921"/>
            <a:ext cx="38073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2" name="Таблица 24">
            <a:extLst>
              <a:ext uri="{FF2B5EF4-FFF2-40B4-BE49-F238E27FC236}">
                <a16:creationId xmlns:a16="http://schemas.microsoft.com/office/drawing/2014/main" id="{9D58EAEF-D3A5-CD72-091D-678940725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46420"/>
              </p:ext>
            </p:extLst>
          </p:nvPr>
        </p:nvGraphicFramePr>
        <p:xfrm>
          <a:off x="2032000" y="2699385"/>
          <a:ext cx="8128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511381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0080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Что выбрать?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Что будет если нарушить рекомендацию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3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Тип данных </a:t>
                      </a:r>
                      <a:r>
                        <a:rPr lang="en-US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integer</a:t>
                      </a:r>
                      <a:endParaRPr lang="ru-RU" sz="180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Для текстовых типов долго вычисляется хэш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47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Столбец, который будет использован как ключ соединения </a:t>
                      </a:r>
                      <a:r>
                        <a:rPr lang="en-US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(JOIN ON</a:t>
                      </a:r>
                      <a:r>
                        <a:rPr lang="ru-RU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Выполнение </a:t>
                      </a:r>
                      <a:r>
                        <a:rPr lang="en-US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JOIN </a:t>
                      </a:r>
                      <a:r>
                        <a:rPr lang="ru-RU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потребует перераспределения строк между сегментами и неоптимального движения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931815"/>
                  </a:ext>
                </a:extLst>
              </a:tr>
            </a:tbl>
          </a:graphicData>
        </a:graphic>
      </p:graphicFrame>
      <p:sp>
        <p:nvSpPr>
          <p:cNvPr id="24" name="object 23">
            <a:extLst>
              <a:ext uri="{FF2B5EF4-FFF2-40B4-BE49-F238E27FC236}">
                <a16:creationId xmlns:a16="http://schemas.microsoft.com/office/drawing/2014/main" id="{F4422640-4596-44C2-7C92-8E572AABEAB6}"/>
              </a:ext>
            </a:extLst>
          </p:cNvPr>
          <p:cNvSpPr/>
          <p:nvPr/>
        </p:nvSpPr>
        <p:spPr>
          <a:xfrm>
            <a:off x="348209" y="1793798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2346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DAA89E2-DCDF-4A86-A2A8-D0BD224880CD}"/>
              </a:ext>
            </a:extLst>
          </p:cNvPr>
          <p:cNvSpPr/>
          <p:nvPr/>
        </p:nvSpPr>
        <p:spPr>
          <a:xfrm>
            <a:off x="0" y="152793"/>
            <a:ext cx="9843247" cy="740092"/>
          </a:xfrm>
          <a:prstGeom prst="rect">
            <a:avLst/>
          </a:prstGeom>
          <a:solidFill>
            <a:srgbClr val="29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1681BD-4876-4102-9F2D-C3C67C0A4CE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66342" y="327138"/>
            <a:ext cx="1484191" cy="391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99FF3D-BB4E-4B5C-8A26-FFDCDCD6B8E4}"/>
              </a:ext>
            </a:extLst>
          </p:cNvPr>
          <p:cNvSpPr txBox="1"/>
          <p:nvPr/>
        </p:nvSpPr>
        <p:spPr>
          <a:xfrm>
            <a:off x="11423726" y="6349781"/>
            <a:ext cx="5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3</a:t>
            </a:r>
            <a:endParaRPr lang="ru-RU" sz="2400" b="1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C1134A-5342-43F1-8486-0E38972D814B}"/>
              </a:ext>
            </a:extLst>
          </p:cNvPr>
          <p:cNvSpPr txBox="1"/>
          <p:nvPr/>
        </p:nvSpPr>
        <p:spPr>
          <a:xfrm>
            <a:off x="541467" y="292005"/>
            <a:ext cx="868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1.2 Типы таблиц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AC0E7EC4-51F6-4A26-B204-679EAE3DCF40}"/>
              </a:ext>
            </a:extLst>
          </p:cNvPr>
          <p:cNvSpPr/>
          <p:nvPr/>
        </p:nvSpPr>
        <p:spPr>
          <a:xfrm>
            <a:off x="11499925" y="6211529"/>
            <a:ext cx="527124" cy="509571"/>
          </a:xfrm>
          <a:prstGeom prst="rect">
            <a:avLst/>
          </a:prstGeom>
          <a:solidFill>
            <a:srgbClr val="29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B5F4B0-3ED0-4879-8AF0-F212B701CC2B}"/>
              </a:ext>
            </a:extLst>
          </p:cNvPr>
          <p:cNvSpPr txBox="1"/>
          <p:nvPr/>
        </p:nvSpPr>
        <p:spPr>
          <a:xfrm>
            <a:off x="11499926" y="6235481"/>
            <a:ext cx="5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ea typeface="Roboto Slab" pitchFamily="2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940CD7-D0D8-6158-365C-A7FFFCE6D695}"/>
              </a:ext>
            </a:extLst>
          </p:cNvPr>
          <p:cNvSpPr txBox="1"/>
          <p:nvPr/>
        </p:nvSpPr>
        <p:spPr>
          <a:xfrm>
            <a:off x="5929393" y="1029600"/>
            <a:ext cx="6097656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Хранение типа </a:t>
            </a:r>
            <a:r>
              <a:rPr lang="ru-RU" b="1" i="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heap</a:t>
            </a:r>
            <a:r>
              <a:rPr lang="ru-RU" b="0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 Этот способ подходит для таблиц и разделов, которые будут получать конкурентные запросы: итеративные UPDATE и DELETE, а также одиночные INSERT.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700" b="0" i="0" dirty="0"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pc="3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Append-Optimized </a:t>
            </a:r>
            <a:r>
              <a:rPr lang="en-US" b="1" spc="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Storage</a:t>
            </a:r>
            <a:r>
              <a:rPr lang="en-US" b="1" spc="1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pc="1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– большие таблицы фактов</a:t>
            </a:r>
            <a:r>
              <a:rPr lang="ru-RU" b="0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которые нечасто обновляются после начальной загрузки, а последующие вставки выполняются только в пакетных операциях.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0" i="0" dirty="0"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Таблицы, со строчным хранением (</a:t>
            </a:r>
            <a:r>
              <a:rPr lang="ru-RU" b="1" i="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Row</a:t>
            </a:r>
            <a:r>
              <a:rPr lang="ru-RU" b="1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): </a:t>
            </a:r>
            <a:r>
              <a:rPr lang="ru-RU" b="0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подходит для рабочих нагрузок OLTP-типов с большим количеством итеративных транзакций и множеством столбцов одной строки, необходимых одновременно.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0" i="0" dirty="0"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i="0" dirty="0" err="1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Column-Oriented</a:t>
            </a:r>
            <a:r>
              <a:rPr lang="ru-RU" b="1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таблицы</a:t>
            </a:r>
            <a:r>
              <a:rPr lang="ru-RU" b="0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подходят для рабочих нагрузок хранилища данных с агрегацией данных или вычислений по небольшому количеству столбцов.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8" name="object 25">
            <a:extLst>
              <a:ext uri="{FF2B5EF4-FFF2-40B4-BE49-F238E27FC236}">
                <a16:creationId xmlns:a16="http://schemas.microsoft.com/office/drawing/2014/main" id="{7C96AF3D-56AB-5FE5-A624-30F96BEDCFA2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951" y="2487541"/>
            <a:ext cx="5632704" cy="288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84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DAA89E2-DCDF-4A86-A2A8-D0BD224880CD}"/>
              </a:ext>
            </a:extLst>
          </p:cNvPr>
          <p:cNvSpPr/>
          <p:nvPr/>
        </p:nvSpPr>
        <p:spPr>
          <a:xfrm>
            <a:off x="0" y="152793"/>
            <a:ext cx="9843247" cy="740092"/>
          </a:xfrm>
          <a:prstGeom prst="rect">
            <a:avLst/>
          </a:prstGeom>
          <a:solidFill>
            <a:srgbClr val="29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1681BD-4876-4102-9F2D-C3C67C0A4CE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66342" y="327138"/>
            <a:ext cx="1484191" cy="391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99FF3D-BB4E-4B5C-8A26-FFDCDCD6B8E4}"/>
              </a:ext>
            </a:extLst>
          </p:cNvPr>
          <p:cNvSpPr txBox="1"/>
          <p:nvPr/>
        </p:nvSpPr>
        <p:spPr>
          <a:xfrm>
            <a:off x="11423726" y="6349781"/>
            <a:ext cx="5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3</a:t>
            </a:r>
            <a:endParaRPr lang="ru-RU" sz="2400" b="1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C1134A-5342-43F1-8486-0E38972D814B}"/>
              </a:ext>
            </a:extLst>
          </p:cNvPr>
          <p:cNvSpPr txBox="1"/>
          <p:nvPr/>
        </p:nvSpPr>
        <p:spPr>
          <a:xfrm>
            <a:off x="541467" y="292005"/>
            <a:ext cx="868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1.2 Типы таблиц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AC0E7EC4-51F6-4A26-B204-679EAE3DCF40}"/>
              </a:ext>
            </a:extLst>
          </p:cNvPr>
          <p:cNvSpPr/>
          <p:nvPr/>
        </p:nvSpPr>
        <p:spPr>
          <a:xfrm>
            <a:off x="11499925" y="6211529"/>
            <a:ext cx="527124" cy="509571"/>
          </a:xfrm>
          <a:prstGeom prst="rect">
            <a:avLst/>
          </a:prstGeom>
          <a:solidFill>
            <a:srgbClr val="29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B5F4B0-3ED0-4879-8AF0-F212B701CC2B}"/>
              </a:ext>
            </a:extLst>
          </p:cNvPr>
          <p:cNvSpPr txBox="1"/>
          <p:nvPr/>
        </p:nvSpPr>
        <p:spPr>
          <a:xfrm>
            <a:off x="11499926" y="6235481"/>
            <a:ext cx="5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ea typeface="Roboto Slab" pitchFamily="2" charset="0"/>
                <a:cs typeface="Arial" panose="020B0604020202020204" pitchFamily="34" charset="0"/>
              </a:rPr>
              <a:t>12</a:t>
            </a:r>
          </a:p>
        </p:txBody>
      </p:sp>
      <p:grpSp>
        <p:nvGrpSpPr>
          <p:cNvPr id="3" name="object 25">
            <a:extLst>
              <a:ext uri="{FF2B5EF4-FFF2-40B4-BE49-F238E27FC236}">
                <a16:creationId xmlns:a16="http://schemas.microsoft.com/office/drawing/2014/main" id="{78126EEB-7B74-FF64-602F-163579B285EA}"/>
              </a:ext>
            </a:extLst>
          </p:cNvPr>
          <p:cNvGrpSpPr/>
          <p:nvPr/>
        </p:nvGrpSpPr>
        <p:grpSpPr>
          <a:xfrm>
            <a:off x="990346" y="1505458"/>
            <a:ext cx="1762760" cy="518795"/>
            <a:chOff x="990346" y="1505458"/>
            <a:chExt cx="1762760" cy="518795"/>
          </a:xfrm>
        </p:grpSpPr>
        <p:sp>
          <p:nvSpPr>
            <p:cNvPr id="4" name="object 26">
              <a:extLst>
                <a:ext uri="{FF2B5EF4-FFF2-40B4-BE49-F238E27FC236}">
                  <a16:creationId xmlns:a16="http://schemas.microsoft.com/office/drawing/2014/main" id="{EEE9C839-9B64-4005-8511-AAC12B482BD3}"/>
                </a:ext>
              </a:extLst>
            </p:cNvPr>
            <p:cNvSpPr/>
            <p:nvPr/>
          </p:nvSpPr>
          <p:spPr>
            <a:xfrm>
              <a:off x="996696" y="1511808"/>
              <a:ext cx="1750060" cy="506095"/>
            </a:xfrm>
            <a:custGeom>
              <a:avLst/>
              <a:gdLst/>
              <a:ahLst/>
              <a:cxnLst/>
              <a:rect l="l" t="t" r="r" b="b"/>
              <a:pathLst>
                <a:path w="1750060" h="506094">
                  <a:moveTo>
                    <a:pt x="1665224" y="0"/>
                  </a:moveTo>
                  <a:lnTo>
                    <a:pt x="84328" y="0"/>
                  </a:lnTo>
                  <a:lnTo>
                    <a:pt x="51504" y="6621"/>
                  </a:lnTo>
                  <a:lnTo>
                    <a:pt x="24699" y="24685"/>
                  </a:lnTo>
                  <a:lnTo>
                    <a:pt x="6627" y="51488"/>
                  </a:lnTo>
                  <a:lnTo>
                    <a:pt x="0" y="84327"/>
                  </a:lnTo>
                  <a:lnTo>
                    <a:pt x="0" y="421639"/>
                  </a:lnTo>
                  <a:lnTo>
                    <a:pt x="6627" y="454479"/>
                  </a:lnTo>
                  <a:lnTo>
                    <a:pt x="24699" y="481282"/>
                  </a:lnTo>
                  <a:lnTo>
                    <a:pt x="51504" y="499346"/>
                  </a:lnTo>
                  <a:lnTo>
                    <a:pt x="84328" y="505967"/>
                  </a:lnTo>
                  <a:lnTo>
                    <a:pt x="1665224" y="505967"/>
                  </a:lnTo>
                  <a:lnTo>
                    <a:pt x="1698063" y="499346"/>
                  </a:lnTo>
                  <a:lnTo>
                    <a:pt x="1724866" y="481282"/>
                  </a:lnTo>
                  <a:lnTo>
                    <a:pt x="1742930" y="454479"/>
                  </a:lnTo>
                  <a:lnTo>
                    <a:pt x="1749552" y="421639"/>
                  </a:lnTo>
                  <a:lnTo>
                    <a:pt x="1749552" y="84327"/>
                  </a:lnTo>
                  <a:lnTo>
                    <a:pt x="1742930" y="51488"/>
                  </a:lnTo>
                  <a:lnTo>
                    <a:pt x="1724866" y="24685"/>
                  </a:lnTo>
                  <a:lnTo>
                    <a:pt x="1698063" y="6621"/>
                  </a:lnTo>
                  <a:lnTo>
                    <a:pt x="1665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27">
              <a:extLst>
                <a:ext uri="{FF2B5EF4-FFF2-40B4-BE49-F238E27FC236}">
                  <a16:creationId xmlns:a16="http://schemas.microsoft.com/office/drawing/2014/main" id="{9A1C1219-1BC9-E868-CFE3-6C7174B3E4D9}"/>
                </a:ext>
              </a:extLst>
            </p:cNvPr>
            <p:cNvSpPr/>
            <p:nvPr/>
          </p:nvSpPr>
          <p:spPr>
            <a:xfrm>
              <a:off x="996696" y="1511808"/>
              <a:ext cx="1750060" cy="506095"/>
            </a:xfrm>
            <a:custGeom>
              <a:avLst/>
              <a:gdLst/>
              <a:ahLst/>
              <a:cxnLst/>
              <a:rect l="l" t="t" r="r" b="b"/>
              <a:pathLst>
                <a:path w="1750060" h="506094">
                  <a:moveTo>
                    <a:pt x="0" y="84327"/>
                  </a:moveTo>
                  <a:lnTo>
                    <a:pt x="6627" y="51488"/>
                  </a:lnTo>
                  <a:lnTo>
                    <a:pt x="24699" y="24685"/>
                  </a:lnTo>
                  <a:lnTo>
                    <a:pt x="51504" y="6621"/>
                  </a:lnTo>
                  <a:lnTo>
                    <a:pt x="84328" y="0"/>
                  </a:lnTo>
                  <a:lnTo>
                    <a:pt x="1665224" y="0"/>
                  </a:lnTo>
                  <a:lnTo>
                    <a:pt x="1698063" y="6621"/>
                  </a:lnTo>
                  <a:lnTo>
                    <a:pt x="1724866" y="24685"/>
                  </a:lnTo>
                  <a:lnTo>
                    <a:pt x="1742930" y="51488"/>
                  </a:lnTo>
                  <a:lnTo>
                    <a:pt x="1749552" y="84327"/>
                  </a:lnTo>
                  <a:lnTo>
                    <a:pt x="1749552" y="421639"/>
                  </a:lnTo>
                  <a:lnTo>
                    <a:pt x="1742930" y="454479"/>
                  </a:lnTo>
                  <a:lnTo>
                    <a:pt x="1724866" y="481282"/>
                  </a:lnTo>
                  <a:lnTo>
                    <a:pt x="1698063" y="499346"/>
                  </a:lnTo>
                  <a:lnTo>
                    <a:pt x="1665224" y="505967"/>
                  </a:lnTo>
                  <a:lnTo>
                    <a:pt x="84328" y="505967"/>
                  </a:lnTo>
                  <a:lnTo>
                    <a:pt x="51504" y="499346"/>
                  </a:lnTo>
                  <a:lnTo>
                    <a:pt x="24699" y="481282"/>
                  </a:lnTo>
                  <a:lnTo>
                    <a:pt x="6627" y="454479"/>
                  </a:lnTo>
                  <a:lnTo>
                    <a:pt x="0" y="421639"/>
                  </a:lnTo>
                  <a:lnTo>
                    <a:pt x="0" y="8432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28">
            <a:extLst>
              <a:ext uri="{FF2B5EF4-FFF2-40B4-BE49-F238E27FC236}">
                <a16:creationId xmlns:a16="http://schemas.microsoft.com/office/drawing/2014/main" id="{E02FF04B-56F5-93E7-0C42-284A7480FBED}"/>
              </a:ext>
            </a:extLst>
          </p:cNvPr>
          <p:cNvSpPr txBox="1"/>
          <p:nvPr/>
        </p:nvSpPr>
        <p:spPr>
          <a:xfrm>
            <a:off x="1330833" y="1560703"/>
            <a:ext cx="1080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255" marR="5080" indent="-25019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Создание</a:t>
            </a:r>
            <a:r>
              <a:rPr sz="1200" spc="-6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новой </a:t>
            </a:r>
            <a:r>
              <a:rPr sz="1200" spc="-254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таблицы</a:t>
            </a:r>
            <a:endParaRPr sz="12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pSp>
        <p:nvGrpSpPr>
          <p:cNvPr id="8" name="object 29">
            <a:extLst>
              <a:ext uri="{FF2B5EF4-FFF2-40B4-BE49-F238E27FC236}">
                <a16:creationId xmlns:a16="http://schemas.microsoft.com/office/drawing/2014/main" id="{894F15C3-77F1-3DD8-6CE7-47DB82E607D0}"/>
              </a:ext>
            </a:extLst>
          </p:cNvPr>
          <p:cNvGrpSpPr/>
          <p:nvPr/>
        </p:nvGrpSpPr>
        <p:grpSpPr>
          <a:xfrm>
            <a:off x="536194" y="2392426"/>
            <a:ext cx="2673985" cy="1183640"/>
            <a:chOff x="536194" y="2392426"/>
            <a:chExt cx="2673985" cy="1183640"/>
          </a:xfrm>
        </p:grpSpPr>
        <p:sp>
          <p:nvSpPr>
            <p:cNvPr id="10" name="object 30">
              <a:extLst>
                <a:ext uri="{FF2B5EF4-FFF2-40B4-BE49-F238E27FC236}">
                  <a16:creationId xmlns:a16="http://schemas.microsoft.com/office/drawing/2014/main" id="{4BE985F6-5AC1-3AEB-96CD-BD74D86450F3}"/>
                </a:ext>
              </a:extLst>
            </p:cNvPr>
            <p:cNvSpPr/>
            <p:nvPr/>
          </p:nvSpPr>
          <p:spPr>
            <a:xfrm>
              <a:off x="542544" y="2398776"/>
              <a:ext cx="2661285" cy="1170940"/>
            </a:xfrm>
            <a:custGeom>
              <a:avLst/>
              <a:gdLst/>
              <a:ahLst/>
              <a:cxnLst/>
              <a:rect l="l" t="t" r="r" b="b"/>
              <a:pathLst>
                <a:path w="2661285" h="1170939">
                  <a:moveTo>
                    <a:pt x="1330452" y="0"/>
                  </a:moveTo>
                  <a:lnTo>
                    <a:pt x="0" y="585215"/>
                  </a:lnTo>
                  <a:lnTo>
                    <a:pt x="1330452" y="1170432"/>
                  </a:lnTo>
                  <a:lnTo>
                    <a:pt x="2660904" y="585215"/>
                  </a:lnTo>
                  <a:lnTo>
                    <a:pt x="133045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31">
              <a:extLst>
                <a:ext uri="{FF2B5EF4-FFF2-40B4-BE49-F238E27FC236}">
                  <a16:creationId xmlns:a16="http://schemas.microsoft.com/office/drawing/2014/main" id="{155C2DC9-9C64-C01C-6683-74AA4036DD9C}"/>
                </a:ext>
              </a:extLst>
            </p:cNvPr>
            <p:cNvSpPr/>
            <p:nvPr/>
          </p:nvSpPr>
          <p:spPr>
            <a:xfrm>
              <a:off x="542544" y="2398776"/>
              <a:ext cx="2661285" cy="1170940"/>
            </a:xfrm>
            <a:custGeom>
              <a:avLst/>
              <a:gdLst/>
              <a:ahLst/>
              <a:cxnLst/>
              <a:rect l="l" t="t" r="r" b="b"/>
              <a:pathLst>
                <a:path w="2661285" h="1170939">
                  <a:moveTo>
                    <a:pt x="0" y="585215"/>
                  </a:moveTo>
                  <a:lnTo>
                    <a:pt x="1330452" y="0"/>
                  </a:lnTo>
                  <a:lnTo>
                    <a:pt x="2660904" y="585215"/>
                  </a:lnTo>
                  <a:lnTo>
                    <a:pt x="1330452" y="1170432"/>
                  </a:lnTo>
                  <a:lnTo>
                    <a:pt x="0" y="58521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32">
            <a:extLst>
              <a:ext uri="{FF2B5EF4-FFF2-40B4-BE49-F238E27FC236}">
                <a16:creationId xmlns:a16="http://schemas.microsoft.com/office/drawing/2014/main" id="{7771F7C7-0CB9-2E55-019E-47C2EBE5335E}"/>
              </a:ext>
            </a:extLst>
          </p:cNvPr>
          <p:cNvSpPr txBox="1"/>
          <p:nvPr/>
        </p:nvSpPr>
        <p:spPr>
          <a:xfrm>
            <a:off x="1313814" y="2597911"/>
            <a:ext cx="11163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Частое </a:t>
            </a:r>
            <a:r>
              <a:rPr sz="1200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удаление </a:t>
            </a:r>
            <a:r>
              <a:rPr sz="1200" spc="-26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(delete)</a:t>
            </a:r>
            <a:r>
              <a:rPr sz="120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или </a:t>
            </a:r>
            <a:r>
              <a:rPr sz="1200" spc="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обновление </a:t>
            </a:r>
            <a:r>
              <a:rPr sz="1200" spc="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(update)</a:t>
            </a:r>
            <a:r>
              <a:rPr sz="1200" spc="-4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данных</a:t>
            </a:r>
            <a:endParaRPr sz="12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pSp>
        <p:nvGrpSpPr>
          <p:cNvPr id="14" name="object 33">
            <a:extLst>
              <a:ext uri="{FF2B5EF4-FFF2-40B4-BE49-F238E27FC236}">
                <a16:creationId xmlns:a16="http://schemas.microsoft.com/office/drawing/2014/main" id="{7C8E35F9-F1F9-5E9E-2174-B87385768B5E}"/>
              </a:ext>
            </a:extLst>
          </p:cNvPr>
          <p:cNvGrpSpPr/>
          <p:nvPr/>
        </p:nvGrpSpPr>
        <p:grpSpPr>
          <a:xfrm>
            <a:off x="1819782" y="2017776"/>
            <a:ext cx="3462654" cy="1225550"/>
            <a:chOff x="1819782" y="2017776"/>
            <a:chExt cx="3462654" cy="1225550"/>
          </a:xfrm>
        </p:grpSpPr>
        <p:sp>
          <p:nvSpPr>
            <p:cNvPr id="15" name="object 34">
              <a:extLst>
                <a:ext uri="{FF2B5EF4-FFF2-40B4-BE49-F238E27FC236}">
                  <a16:creationId xmlns:a16="http://schemas.microsoft.com/office/drawing/2014/main" id="{C43747AB-0DFA-8276-F042-0410AF3EEEE6}"/>
                </a:ext>
              </a:extLst>
            </p:cNvPr>
            <p:cNvSpPr/>
            <p:nvPr/>
          </p:nvSpPr>
          <p:spPr>
            <a:xfrm>
              <a:off x="1819783" y="2017775"/>
              <a:ext cx="3456304" cy="1219200"/>
            </a:xfrm>
            <a:custGeom>
              <a:avLst/>
              <a:gdLst/>
              <a:ahLst/>
              <a:cxnLst/>
              <a:rect l="l" t="t" r="r" b="b"/>
              <a:pathLst>
                <a:path w="3456304" h="1219200">
                  <a:moveTo>
                    <a:pt x="103378" y="292354"/>
                  </a:moveTo>
                  <a:lnTo>
                    <a:pt x="102362" y="288417"/>
                  </a:lnTo>
                  <a:lnTo>
                    <a:pt x="99314" y="286639"/>
                  </a:lnTo>
                  <a:lnTo>
                    <a:pt x="96266" y="284988"/>
                  </a:lnTo>
                  <a:lnTo>
                    <a:pt x="92456" y="286004"/>
                  </a:lnTo>
                  <a:lnTo>
                    <a:pt x="90678" y="288925"/>
                  </a:lnTo>
                  <a:lnTo>
                    <a:pt x="58039" y="344881"/>
                  </a:lnTo>
                  <a:lnTo>
                    <a:pt x="51689" y="355765"/>
                  </a:lnTo>
                  <a:lnTo>
                    <a:pt x="58026" y="344881"/>
                  </a:lnTo>
                  <a:lnTo>
                    <a:pt x="58039" y="0"/>
                  </a:lnTo>
                  <a:lnTo>
                    <a:pt x="45339" y="0"/>
                  </a:lnTo>
                  <a:lnTo>
                    <a:pt x="45339" y="344881"/>
                  </a:lnTo>
                  <a:lnTo>
                    <a:pt x="12700" y="288925"/>
                  </a:lnTo>
                  <a:lnTo>
                    <a:pt x="10922" y="286004"/>
                  </a:lnTo>
                  <a:lnTo>
                    <a:pt x="7112" y="284988"/>
                  </a:lnTo>
                  <a:lnTo>
                    <a:pt x="4064" y="286639"/>
                  </a:lnTo>
                  <a:lnTo>
                    <a:pt x="1016" y="288417"/>
                  </a:lnTo>
                  <a:lnTo>
                    <a:pt x="0" y="292354"/>
                  </a:lnTo>
                  <a:lnTo>
                    <a:pt x="51689" y="381000"/>
                  </a:lnTo>
                  <a:lnTo>
                    <a:pt x="59016" y="368427"/>
                  </a:lnTo>
                  <a:lnTo>
                    <a:pt x="103378" y="292354"/>
                  </a:lnTo>
                  <a:close/>
                </a:path>
                <a:path w="3456304" h="1219200">
                  <a:moveTo>
                    <a:pt x="3456305" y="797560"/>
                  </a:moveTo>
                  <a:lnTo>
                    <a:pt x="3449675" y="764730"/>
                  </a:lnTo>
                  <a:lnTo>
                    <a:pt x="3431616" y="737920"/>
                  </a:lnTo>
                  <a:lnTo>
                    <a:pt x="3404806" y="719861"/>
                  </a:lnTo>
                  <a:lnTo>
                    <a:pt x="3371977" y="713232"/>
                  </a:lnTo>
                  <a:lnTo>
                    <a:pt x="1791081" y="713232"/>
                  </a:lnTo>
                  <a:lnTo>
                    <a:pt x="1758238" y="719861"/>
                  </a:lnTo>
                  <a:lnTo>
                    <a:pt x="1731429" y="737920"/>
                  </a:lnTo>
                  <a:lnTo>
                    <a:pt x="1713369" y="764730"/>
                  </a:lnTo>
                  <a:lnTo>
                    <a:pt x="1706753" y="797560"/>
                  </a:lnTo>
                  <a:lnTo>
                    <a:pt x="1706753" y="1134872"/>
                  </a:lnTo>
                  <a:lnTo>
                    <a:pt x="1713369" y="1167714"/>
                  </a:lnTo>
                  <a:lnTo>
                    <a:pt x="1731429" y="1194523"/>
                  </a:lnTo>
                  <a:lnTo>
                    <a:pt x="1758238" y="1212583"/>
                  </a:lnTo>
                  <a:lnTo>
                    <a:pt x="1791081" y="1219200"/>
                  </a:lnTo>
                  <a:lnTo>
                    <a:pt x="3371977" y="1219200"/>
                  </a:lnTo>
                  <a:lnTo>
                    <a:pt x="3404806" y="1212583"/>
                  </a:lnTo>
                  <a:lnTo>
                    <a:pt x="3431616" y="1194523"/>
                  </a:lnTo>
                  <a:lnTo>
                    <a:pt x="3449675" y="1167714"/>
                  </a:lnTo>
                  <a:lnTo>
                    <a:pt x="3456305" y="1134872"/>
                  </a:lnTo>
                  <a:lnTo>
                    <a:pt x="3456305" y="79756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35">
              <a:extLst>
                <a:ext uri="{FF2B5EF4-FFF2-40B4-BE49-F238E27FC236}">
                  <a16:creationId xmlns:a16="http://schemas.microsoft.com/office/drawing/2014/main" id="{3BB35CBD-8231-3ADE-36E5-7B54BE1F86A9}"/>
                </a:ext>
              </a:extLst>
            </p:cNvPr>
            <p:cNvSpPr/>
            <p:nvPr/>
          </p:nvSpPr>
          <p:spPr>
            <a:xfrm>
              <a:off x="3526535" y="2731008"/>
              <a:ext cx="1750060" cy="506095"/>
            </a:xfrm>
            <a:custGeom>
              <a:avLst/>
              <a:gdLst/>
              <a:ahLst/>
              <a:cxnLst/>
              <a:rect l="l" t="t" r="r" b="b"/>
              <a:pathLst>
                <a:path w="1750060" h="506094">
                  <a:moveTo>
                    <a:pt x="0" y="84327"/>
                  </a:moveTo>
                  <a:lnTo>
                    <a:pt x="6621" y="51488"/>
                  </a:lnTo>
                  <a:lnTo>
                    <a:pt x="24685" y="24685"/>
                  </a:lnTo>
                  <a:lnTo>
                    <a:pt x="51488" y="6621"/>
                  </a:lnTo>
                  <a:lnTo>
                    <a:pt x="84327" y="0"/>
                  </a:lnTo>
                  <a:lnTo>
                    <a:pt x="1665224" y="0"/>
                  </a:lnTo>
                  <a:lnTo>
                    <a:pt x="1698063" y="6621"/>
                  </a:lnTo>
                  <a:lnTo>
                    <a:pt x="1724866" y="24685"/>
                  </a:lnTo>
                  <a:lnTo>
                    <a:pt x="1742930" y="51488"/>
                  </a:lnTo>
                  <a:lnTo>
                    <a:pt x="1749552" y="84327"/>
                  </a:lnTo>
                  <a:lnTo>
                    <a:pt x="1749552" y="421639"/>
                  </a:lnTo>
                  <a:lnTo>
                    <a:pt x="1742930" y="454479"/>
                  </a:lnTo>
                  <a:lnTo>
                    <a:pt x="1724866" y="481282"/>
                  </a:lnTo>
                  <a:lnTo>
                    <a:pt x="1698063" y="499346"/>
                  </a:lnTo>
                  <a:lnTo>
                    <a:pt x="1665224" y="505967"/>
                  </a:lnTo>
                  <a:lnTo>
                    <a:pt x="84327" y="505967"/>
                  </a:lnTo>
                  <a:lnTo>
                    <a:pt x="51488" y="499346"/>
                  </a:lnTo>
                  <a:lnTo>
                    <a:pt x="24685" y="481282"/>
                  </a:lnTo>
                  <a:lnTo>
                    <a:pt x="6621" y="454479"/>
                  </a:lnTo>
                  <a:lnTo>
                    <a:pt x="0" y="421639"/>
                  </a:lnTo>
                  <a:lnTo>
                    <a:pt x="0" y="8432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36">
            <a:extLst>
              <a:ext uri="{FF2B5EF4-FFF2-40B4-BE49-F238E27FC236}">
                <a16:creationId xmlns:a16="http://schemas.microsoft.com/office/drawing/2014/main" id="{7F5AA481-AEA0-0EE3-2A07-72D4363BBB17}"/>
              </a:ext>
            </a:extLst>
          </p:cNvPr>
          <p:cNvSpPr txBox="1"/>
          <p:nvPr/>
        </p:nvSpPr>
        <p:spPr>
          <a:xfrm>
            <a:off x="4221860" y="2872232"/>
            <a:ext cx="3575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</a:t>
            </a:r>
            <a:r>
              <a:rPr sz="1200" spc="-3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</a:t>
            </a:r>
            <a:r>
              <a:rPr sz="120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AP</a:t>
            </a:r>
            <a:endParaRPr sz="12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pSp>
        <p:nvGrpSpPr>
          <p:cNvPr id="18" name="object 37">
            <a:extLst>
              <a:ext uri="{FF2B5EF4-FFF2-40B4-BE49-F238E27FC236}">
                <a16:creationId xmlns:a16="http://schemas.microsoft.com/office/drawing/2014/main" id="{86318772-CE99-84B9-10A0-854AEC26966A}"/>
              </a:ext>
            </a:extLst>
          </p:cNvPr>
          <p:cNvGrpSpPr/>
          <p:nvPr/>
        </p:nvGrpSpPr>
        <p:grpSpPr>
          <a:xfrm>
            <a:off x="536194" y="2932302"/>
            <a:ext cx="2988945" cy="2085339"/>
            <a:chOff x="536194" y="2932302"/>
            <a:chExt cx="2988945" cy="2085339"/>
          </a:xfrm>
        </p:grpSpPr>
        <p:sp>
          <p:nvSpPr>
            <p:cNvPr id="19" name="object 38">
              <a:extLst>
                <a:ext uri="{FF2B5EF4-FFF2-40B4-BE49-F238E27FC236}">
                  <a16:creationId xmlns:a16="http://schemas.microsoft.com/office/drawing/2014/main" id="{81DCB00C-1147-0E38-2E54-93F7623D686D}"/>
                </a:ext>
              </a:extLst>
            </p:cNvPr>
            <p:cNvSpPr/>
            <p:nvPr/>
          </p:nvSpPr>
          <p:spPr>
            <a:xfrm>
              <a:off x="542544" y="2932302"/>
              <a:ext cx="2982595" cy="2078989"/>
            </a:xfrm>
            <a:custGeom>
              <a:avLst/>
              <a:gdLst/>
              <a:ahLst/>
              <a:cxnLst/>
              <a:rect l="l" t="t" r="r" b="b"/>
              <a:pathLst>
                <a:path w="2982595" h="2078989">
                  <a:moveTo>
                    <a:pt x="2660904" y="1493393"/>
                  </a:moveTo>
                  <a:lnTo>
                    <a:pt x="1330452" y="908177"/>
                  </a:lnTo>
                  <a:lnTo>
                    <a:pt x="0" y="1493393"/>
                  </a:lnTo>
                  <a:lnTo>
                    <a:pt x="1330452" y="2078609"/>
                  </a:lnTo>
                  <a:lnTo>
                    <a:pt x="2660904" y="1493393"/>
                  </a:lnTo>
                  <a:close/>
                </a:path>
                <a:path w="2982595" h="2078989">
                  <a:moveTo>
                    <a:pt x="2982595" y="51689"/>
                  </a:moveTo>
                  <a:lnTo>
                    <a:pt x="2971698" y="45339"/>
                  </a:lnTo>
                  <a:lnTo>
                    <a:pt x="2893949" y="0"/>
                  </a:lnTo>
                  <a:lnTo>
                    <a:pt x="2890139" y="1016"/>
                  </a:lnTo>
                  <a:lnTo>
                    <a:pt x="2886583" y="7112"/>
                  </a:lnTo>
                  <a:lnTo>
                    <a:pt x="2887599" y="10922"/>
                  </a:lnTo>
                  <a:lnTo>
                    <a:pt x="2946577" y="45339"/>
                  </a:lnTo>
                  <a:lnTo>
                    <a:pt x="2660904" y="45339"/>
                  </a:lnTo>
                  <a:lnTo>
                    <a:pt x="2660904" y="58039"/>
                  </a:lnTo>
                  <a:lnTo>
                    <a:pt x="2946577" y="58039"/>
                  </a:lnTo>
                  <a:lnTo>
                    <a:pt x="2887599" y="92456"/>
                  </a:lnTo>
                  <a:lnTo>
                    <a:pt x="2886583" y="96266"/>
                  </a:lnTo>
                  <a:lnTo>
                    <a:pt x="2890139" y="102362"/>
                  </a:lnTo>
                  <a:lnTo>
                    <a:pt x="2893949" y="103378"/>
                  </a:lnTo>
                  <a:lnTo>
                    <a:pt x="2971698" y="58039"/>
                  </a:lnTo>
                  <a:lnTo>
                    <a:pt x="2982595" y="51689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39">
              <a:extLst>
                <a:ext uri="{FF2B5EF4-FFF2-40B4-BE49-F238E27FC236}">
                  <a16:creationId xmlns:a16="http://schemas.microsoft.com/office/drawing/2014/main" id="{CCFF0EE3-7A32-2A58-2E3C-1215C5F55F34}"/>
                </a:ext>
              </a:extLst>
            </p:cNvPr>
            <p:cNvSpPr/>
            <p:nvPr/>
          </p:nvSpPr>
          <p:spPr>
            <a:xfrm>
              <a:off x="542544" y="3840480"/>
              <a:ext cx="2661285" cy="1170940"/>
            </a:xfrm>
            <a:custGeom>
              <a:avLst/>
              <a:gdLst/>
              <a:ahLst/>
              <a:cxnLst/>
              <a:rect l="l" t="t" r="r" b="b"/>
              <a:pathLst>
                <a:path w="2661285" h="1170939">
                  <a:moveTo>
                    <a:pt x="0" y="585216"/>
                  </a:moveTo>
                  <a:lnTo>
                    <a:pt x="1330452" y="0"/>
                  </a:lnTo>
                  <a:lnTo>
                    <a:pt x="2660904" y="585216"/>
                  </a:lnTo>
                  <a:lnTo>
                    <a:pt x="1330452" y="1170432"/>
                  </a:lnTo>
                  <a:lnTo>
                    <a:pt x="0" y="58521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40">
            <a:extLst>
              <a:ext uri="{FF2B5EF4-FFF2-40B4-BE49-F238E27FC236}">
                <a16:creationId xmlns:a16="http://schemas.microsoft.com/office/drawing/2014/main" id="{105F00FF-64B4-1CAC-B91C-674B5DB72283}"/>
              </a:ext>
            </a:extLst>
          </p:cNvPr>
          <p:cNvSpPr txBox="1"/>
          <p:nvPr/>
        </p:nvSpPr>
        <p:spPr>
          <a:xfrm>
            <a:off x="1385760" y="3981950"/>
            <a:ext cx="97028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Частая</a:t>
            </a:r>
            <a:r>
              <a:rPr sz="1200" spc="-3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вставка </a:t>
            </a:r>
            <a:r>
              <a:rPr sz="1200" spc="-254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небольшого </a:t>
            </a:r>
            <a:r>
              <a:rPr sz="1200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числа</a:t>
            </a:r>
            <a:r>
              <a:rPr sz="120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строк </a:t>
            </a:r>
            <a:r>
              <a:rPr sz="1200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(insert)</a:t>
            </a:r>
            <a:endParaRPr sz="12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pSp>
        <p:nvGrpSpPr>
          <p:cNvPr id="22" name="object 41">
            <a:extLst>
              <a:ext uri="{FF2B5EF4-FFF2-40B4-BE49-F238E27FC236}">
                <a16:creationId xmlns:a16="http://schemas.microsoft.com/office/drawing/2014/main" id="{F4876A4F-61E7-68C2-6C21-E3A3420DA017}"/>
              </a:ext>
            </a:extLst>
          </p:cNvPr>
          <p:cNvGrpSpPr/>
          <p:nvPr/>
        </p:nvGrpSpPr>
        <p:grpSpPr>
          <a:xfrm>
            <a:off x="1819782" y="3569208"/>
            <a:ext cx="3462654" cy="1259205"/>
            <a:chOff x="1819782" y="3569208"/>
            <a:chExt cx="3462654" cy="1259205"/>
          </a:xfrm>
        </p:grpSpPr>
        <p:sp>
          <p:nvSpPr>
            <p:cNvPr id="24" name="object 42">
              <a:extLst>
                <a:ext uri="{FF2B5EF4-FFF2-40B4-BE49-F238E27FC236}">
                  <a16:creationId xmlns:a16="http://schemas.microsoft.com/office/drawing/2014/main" id="{FB9FBCE0-C6B0-D693-B6BD-C2E7DD789F4F}"/>
                </a:ext>
              </a:extLst>
            </p:cNvPr>
            <p:cNvSpPr/>
            <p:nvPr/>
          </p:nvSpPr>
          <p:spPr>
            <a:xfrm>
              <a:off x="1819783" y="3569220"/>
              <a:ext cx="3456304" cy="1252855"/>
            </a:xfrm>
            <a:custGeom>
              <a:avLst/>
              <a:gdLst/>
              <a:ahLst/>
              <a:cxnLst/>
              <a:rect l="l" t="t" r="r" b="b"/>
              <a:pathLst>
                <a:path w="3456304" h="1252854">
                  <a:moveTo>
                    <a:pt x="103378" y="183248"/>
                  </a:moveTo>
                  <a:lnTo>
                    <a:pt x="102362" y="179438"/>
                  </a:lnTo>
                  <a:lnTo>
                    <a:pt x="96266" y="175882"/>
                  </a:lnTo>
                  <a:lnTo>
                    <a:pt x="92456" y="176898"/>
                  </a:lnTo>
                  <a:lnTo>
                    <a:pt x="58039" y="235902"/>
                  </a:lnTo>
                  <a:lnTo>
                    <a:pt x="51689" y="246786"/>
                  </a:lnTo>
                  <a:lnTo>
                    <a:pt x="46228" y="256146"/>
                  </a:lnTo>
                  <a:lnTo>
                    <a:pt x="51676" y="246786"/>
                  </a:lnTo>
                  <a:lnTo>
                    <a:pt x="58026" y="235902"/>
                  </a:lnTo>
                  <a:lnTo>
                    <a:pt x="58039" y="0"/>
                  </a:lnTo>
                  <a:lnTo>
                    <a:pt x="45339" y="0"/>
                  </a:lnTo>
                  <a:lnTo>
                    <a:pt x="45339" y="235902"/>
                  </a:lnTo>
                  <a:lnTo>
                    <a:pt x="10922" y="176898"/>
                  </a:lnTo>
                  <a:lnTo>
                    <a:pt x="7112" y="175882"/>
                  </a:lnTo>
                  <a:lnTo>
                    <a:pt x="1016" y="179438"/>
                  </a:lnTo>
                  <a:lnTo>
                    <a:pt x="0" y="183248"/>
                  </a:lnTo>
                  <a:lnTo>
                    <a:pt x="51689" y="271894"/>
                  </a:lnTo>
                  <a:lnTo>
                    <a:pt x="59016" y="259321"/>
                  </a:lnTo>
                  <a:lnTo>
                    <a:pt x="103378" y="183248"/>
                  </a:lnTo>
                  <a:close/>
                </a:path>
                <a:path w="3456304" h="1252854">
                  <a:moveTo>
                    <a:pt x="3456305" y="592315"/>
                  </a:moveTo>
                  <a:lnTo>
                    <a:pt x="3449561" y="550595"/>
                  </a:lnTo>
                  <a:lnTo>
                    <a:pt x="3430803" y="514337"/>
                  </a:lnTo>
                  <a:lnTo>
                    <a:pt x="3402203" y="485736"/>
                  </a:lnTo>
                  <a:lnTo>
                    <a:pt x="3365944" y="466979"/>
                  </a:lnTo>
                  <a:lnTo>
                    <a:pt x="3324225" y="460235"/>
                  </a:lnTo>
                  <a:lnTo>
                    <a:pt x="1838833" y="460235"/>
                  </a:lnTo>
                  <a:lnTo>
                    <a:pt x="1797100" y="466979"/>
                  </a:lnTo>
                  <a:lnTo>
                    <a:pt x="1760842" y="485736"/>
                  </a:lnTo>
                  <a:lnTo>
                    <a:pt x="1732241" y="514337"/>
                  </a:lnTo>
                  <a:lnTo>
                    <a:pt x="1713484" y="550595"/>
                  </a:lnTo>
                  <a:lnTo>
                    <a:pt x="1706753" y="592315"/>
                  </a:lnTo>
                  <a:lnTo>
                    <a:pt x="1706753" y="1120635"/>
                  </a:lnTo>
                  <a:lnTo>
                    <a:pt x="1713484" y="1162367"/>
                  </a:lnTo>
                  <a:lnTo>
                    <a:pt x="1732241" y="1198626"/>
                  </a:lnTo>
                  <a:lnTo>
                    <a:pt x="1760842" y="1227226"/>
                  </a:lnTo>
                  <a:lnTo>
                    <a:pt x="1797100" y="1245984"/>
                  </a:lnTo>
                  <a:lnTo>
                    <a:pt x="1838833" y="1252715"/>
                  </a:lnTo>
                  <a:lnTo>
                    <a:pt x="3324225" y="1252715"/>
                  </a:lnTo>
                  <a:lnTo>
                    <a:pt x="3365944" y="1245984"/>
                  </a:lnTo>
                  <a:lnTo>
                    <a:pt x="3402203" y="1227226"/>
                  </a:lnTo>
                  <a:lnTo>
                    <a:pt x="3430803" y="1198626"/>
                  </a:lnTo>
                  <a:lnTo>
                    <a:pt x="3449561" y="1162367"/>
                  </a:lnTo>
                  <a:lnTo>
                    <a:pt x="3456305" y="1120635"/>
                  </a:lnTo>
                  <a:lnTo>
                    <a:pt x="3456305" y="59231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43">
              <a:extLst>
                <a:ext uri="{FF2B5EF4-FFF2-40B4-BE49-F238E27FC236}">
                  <a16:creationId xmlns:a16="http://schemas.microsoft.com/office/drawing/2014/main" id="{4DA2CC76-AC82-4FE6-C170-91ABEEDBA10B}"/>
                </a:ext>
              </a:extLst>
            </p:cNvPr>
            <p:cNvSpPr/>
            <p:nvPr/>
          </p:nvSpPr>
          <p:spPr>
            <a:xfrm>
              <a:off x="3526535" y="4029456"/>
              <a:ext cx="1750060" cy="792480"/>
            </a:xfrm>
            <a:custGeom>
              <a:avLst/>
              <a:gdLst/>
              <a:ahLst/>
              <a:cxnLst/>
              <a:rect l="l" t="t" r="r" b="b"/>
              <a:pathLst>
                <a:path w="1750060" h="792479">
                  <a:moveTo>
                    <a:pt x="0" y="132080"/>
                  </a:moveTo>
                  <a:lnTo>
                    <a:pt x="6738" y="90350"/>
                  </a:lnTo>
                  <a:lnTo>
                    <a:pt x="25497" y="54095"/>
                  </a:lnTo>
                  <a:lnTo>
                    <a:pt x="54095" y="25497"/>
                  </a:lnTo>
                  <a:lnTo>
                    <a:pt x="90350" y="6738"/>
                  </a:lnTo>
                  <a:lnTo>
                    <a:pt x="132079" y="0"/>
                  </a:lnTo>
                  <a:lnTo>
                    <a:pt x="1617472" y="0"/>
                  </a:lnTo>
                  <a:lnTo>
                    <a:pt x="1659201" y="6738"/>
                  </a:lnTo>
                  <a:lnTo>
                    <a:pt x="1695456" y="25497"/>
                  </a:lnTo>
                  <a:lnTo>
                    <a:pt x="1724054" y="54095"/>
                  </a:lnTo>
                  <a:lnTo>
                    <a:pt x="1742813" y="90350"/>
                  </a:lnTo>
                  <a:lnTo>
                    <a:pt x="1749552" y="132080"/>
                  </a:lnTo>
                  <a:lnTo>
                    <a:pt x="1749552" y="660400"/>
                  </a:lnTo>
                  <a:lnTo>
                    <a:pt x="1742813" y="702129"/>
                  </a:lnTo>
                  <a:lnTo>
                    <a:pt x="1724054" y="738384"/>
                  </a:lnTo>
                  <a:lnTo>
                    <a:pt x="1695456" y="766982"/>
                  </a:lnTo>
                  <a:lnTo>
                    <a:pt x="1659201" y="785741"/>
                  </a:lnTo>
                  <a:lnTo>
                    <a:pt x="1617472" y="792480"/>
                  </a:lnTo>
                  <a:lnTo>
                    <a:pt x="132079" y="792480"/>
                  </a:lnTo>
                  <a:lnTo>
                    <a:pt x="90350" y="785741"/>
                  </a:lnTo>
                  <a:lnTo>
                    <a:pt x="54095" y="766982"/>
                  </a:lnTo>
                  <a:lnTo>
                    <a:pt x="25497" y="738384"/>
                  </a:lnTo>
                  <a:lnTo>
                    <a:pt x="6738" y="702129"/>
                  </a:lnTo>
                  <a:lnTo>
                    <a:pt x="0" y="660400"/>
                  </a:lnTo>
                  <a:lnTo>
                    <a:pt x="0" y="13208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44">
            <a:extLst>
              <a:ext uri="{FF2B5EF4-FFF2-40B4-BE49-F238E27FC236}">
                <a16:creationId xmlns:a16="http://schemas.microsoft.com/office/drawing/2014/main" id="{4E5EA860-F3E6-F9F6-34B6-C3F61B4A2E49}"/>
              </a:ext>
            </a:extLst>
          </p:cNvPr>
          <p:cNvSpPr txBox="1"/>
          <p:nvPr/>
        </p:nvSpPr>
        <p:spPr>
          <a:xfrm>
            <a:off x="3759834" y="4039565"/>
            <a:ext cx="128270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appendonly</a:t>
            </a:r>
            <a:r>
              <a:rPr sz="1200" spc="1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sz="1200" spc="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true </a:t>
            </a:r>
            <a:r>
              <a:rPr sz="1200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orientation</a:t>
            </a:r>
            <a:r>
              <a:rPr sz="1200" spc="1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sz="1200" spc="-1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row </a:t>
            </a:r>
            <a:r>
              <a:rPr sz="1200" spc="-1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compresstype </a:t>
            </a:r>
            <a:r>
              <a:rPr sz="120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 </a:t>
            </a:r>
            <a:r>
              <a:rPr sz="1200" spc="-1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zstd </a:t>
            </a:r>
            <a:r>
              <a:rPr sz="1200" spc="-26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compresslevel </a:t>
            </a:r>
            <a:r>
              <a:rPr sz="120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sz="1200" spc="-1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</a:t>
            </a:r>
            <a:endParaRPr sz="12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pSp>
        <p:nvGrpSpPr>
          <p:cNvPr id="29" name="object 45">
            <a:extLst>
              <a:ext uri="{FF2B5EF4-FFF2-40B4-BE49-F238E27FC236}">
                <a16:creationId xmlns:a16="http://schemas.microsoft.com/office/drawing/2014/main" id="{24616FAB-1990-5571-5FA9-A870E1A159B4}"/>
              </a:ext>
            </a:extLst>
          </p:cNvPr>
          <p:cNvGrpSpPr/>
          <p:nvPr/>
        </p:nvGrpSpPr>
        <p:grpSpPr>
          <a:xfrm>
            <a:off x="990346" y="4374007"/>
            <a:ext cx="2534920" cy="1844675"/>
            <a:chOff x="990346" y="4374007"/>
            <a:chExt cx="2534920" cy="1844675"/>
          </a:xfrm>
        </p:grpSpPr>
        <p:sp>
          <p:nvSpPr>
            <p:cNvPr id="30" name="object 46">
              <a:extLst>
                <a:ext uri="{FF2B5EF4-FFF2-40B4-BE49-F238E27FC236}">
                  <a16:creationId xmlns:a16="http://schemas.microsoft.com/office/drawing/2014/main" id="{673DE4A0-E47F-75F3-D782-7BCA4CFCD517}"/>
                </a:ext>
              </a:extLst>
            </p:cNvPr>
            <p:cNvSpPr/>
            <p:nvPr/>
          </p:nvSpPr>
          <p:spPr>
            <a:xfrm>
              <a:off x="996696" y="4374006"/>
              <a:ext cx="2528570" cy="1838325"/>
            </a:xfrm>
            <a:custGeom>
              <a:avLst/>
              <a:gdLst/>
              <a:ahLst/>
              <a:cxnLst/>
              <a:rect l="l" t="t" r="r" b="b"/>
              <a:pathLst>
                <a:path w="2528570" h="1838325">
                  <a:moveTo>
                    <a:pt x="1749552" y="1177417"/>
                  </a:moveTo>
                  <a:lnTo>
                    <a:pt x="1742808" y="1135697"/>
                  </a:lnTo>
                  <a:lnTo>
                    <a:pt x="1724050" y="1099439"/>
                  </a:lnTo>
                  <a:lnTo>
                    <a:pt x="1695450" y="1070838"/>
                  </a:lnTo>
                  <a:lnTo>
                    <a:pt x="1659191" y="1052080"/>
                  </a:lnTo>
                  <a:lnTo>
                    <a:pt x="1617472" y="1045337"/>
                  </a:lnTo>
                  <a:lnTo>
                    <a:pt x="132080" y="1045337"/>
                  </a:lnTo>
                  <a:lnTo>
                    <a:pt x="90322" y="1052080"/>
                  </a:lnTo>
                  <a:lnTo>
                    <a:pt x="54063" y="1070838"/>
                  </a:lnTo>
                  <a:lnTo>
                    <a:pt x="25476" y="1099439"/>
                  </a:lnTo>
                  <a:lnTo>
                    <a:pt x="6731" y="1135697"/>
                  </a:lnTo>
                  <a:lnTo>
                    <a:pt x="0" y="1177417"/>
                  </a:lnTo>
                  <a:lnTo>
                    <a:pt x="0" y="1705737"/>
                  </a:lnTo>
                  <a:lnTo>
                    <a:pt x="6731" y="1747494"/>
                  </a:lnTo>
                  <a:lnTo>
                    <a:pt x="25476" y="1783753"/>
                  </a:lnTo>
                  <a:lnTo>
                    <a:pt x="54063" y="1812340"/>
                  </a:lnTo>
                  <a:lnTo>
                    <a:pt x="90322" y="1831086"/>
                  </a:lnTo>
                  <a:lnTo>
                    <a:pt x="132080" y="1837817"/>
                  </a:lnTo>
                  <a:lnTo>
                    <a:pt x="1617472" y="1837817"/>
                  </a:lnTo>
                  <a:lnTo>
                    <a:pt x="1659191" y="1831086"/>
                  </a:lnTo>
                  <a:lnTo>
                    <a:pt x="1695450" y="1812340"/>
                  </a:lnTo>
                  <a:lnTo>
                    <a:pt x="1724050" y="1783753"/>
                  </a:lnTo>
                  <a:lnTo>
                    <a:pt x="1742808" y="1747494"/>
                  </a:lnTo>
                  <a:lnTo>
                    <a:pt x="1749552" y="1705737"/>
                  </a:lnTo>
                  <a:lnTo>
                    <a:pt x="1749552" y="1177417"/>
                  </a:lnTo>
                  <a:close/>
                </a:path>
                <a:path w="2528570" h="1838325">
                  <a:moveTo>
                    <a:pt x="2528430" y="51701"/>
                  </a:moveTo>
                  <a:lnTo>
                    <a:pt x="2517546" y="45339"/>
                  </a:lnTo>
                  <a:lnTo>
                    <a:pt x="2439797" y="0"/>
                  </a:lnTo>
                  <a:lnTo>
                    <a:pt x="2435987" y="1016"/>
                  </a:lnTo>
                  <a:lnTo>
                    <a:pt x="2432431" y="7112"/>
                  </a:lnTo>
                  <a:lnTo>
                    <a:pt x="2433447" y="10922"/>
                  </a:lnTo>
                  <a:lnTo>
                    <a:pt x="2492413" y="45339"/>
                  </a:lnTo>
                  <a:lnTo>
                    <a:pt x="2206752" y="45339"/>
                  </a:lnTo>
                  <a:lnTo>
                    <a:pt x="2206752" y="58039"/>
                  </a:lnTo>
                  <a:lnTo>
                    <a:pt x="2492438" y="58039"/>
                  </a:lnTo>
                  <a:lnTo>
                    <a:pt x="2503322" y="51701"/>
                  </a:lnTo>
                  <a:lnTo>
                    <a:pt x="2433447" y="92456"/>
                  </a:lnTo>
                  <a:lnTo>
                    <a:pt x="2432431" y="96266"/>
                  </a:lnTo>
                  <a:lnTo>
                    <a:pt x="2435987" y="102362"/>
                  </a:lnTo>
                  <a:lnTo>
                    <a:pt x="2439797" y="103378"/>
                  </a:lnTo>
                  <a:lnTo>
                    <a:pt x="2517546" y="58039"/>
                  </a:lnTo>
                  <a:lnTo>
                    <a:pt x="2528430" y="51701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47">
              <a:extLst>
                <a:ext uri="{FF2B5EF4-FFF2-40B4-BE49-F238E27FC236}">
                  <a16:creationId xmlns:a16="http://schemas.microsoft.com/office/drawing/2014/main" id="{2FBB78AD-F188-3AF2-2C52-A199C41D7C83}"/>
                </a:ext>
              </a:extLst>
            </p:cNvPr>
            <p:cNvSpPr/>
            <p:nvPr/>
          </p:nvSpPr>
          <p:spPr>
            <a:xfrm>
              <a:off x="996696" y="5419344"/>
              <a:ext cx="1750060" cy="792480"/>
            </a:xfrm>
            <a:custGeom>
              <a:avLst/>
              <a:gdLst/>
              <a:ahLst/>
              <a:cxnLst/>
              <a:rect l="l" t="t" r="r" b="b"/>
              <a:pathLst>
                <a:path w="1750060" h="792479">
                  <a:moveTo>
                    <a:pt x="0" y="132079"/>
                  </a:moveTo>
                  <a:lnTo>
                    <a:pt x="6733" y="90350"/>
                  </a:lnTo>
                  <a:lnTo>
                    <a:pt x="25482" y="54095"/>
                  </a:lnTo>
                  <a:lnTo>
                    <a:pt x="54073" y="25497"/>
                  </a:lnTo>
                  <a:lnTo>
                    <a:pt x="90331" y="6738"/>
                  </a:lnTo>
                  <a:lnTo>
                    <a:pt x="132079" y="0"/>
                  </a:lnTo>
                  <a:lnTo>
                    <a:pt x="1617472" y="0"/>
                  </a:lnTo>
                  <a:lnTo>
                    <a:pt x="1659201" y="6738"/>
                  </a:lnTo>
                  <a:lnTo>
                    <a:pt x="1695456" y="25497"/>
                  </a:lnTo>
                  <a:lnTo>
                    <a:pt x="1724054" y="54095"/>
                  </a:lnTo>
                  <a:lnTo>
                    <a:pt x="1742813" y="90350"/>
                  </a:lnTo>
                  <a:lnTo>
                    <a:pt x="1749552" y="132079"/>
                  </a:lnTo>
                  <a:lnTo>
                    <a:pt x="1749552" y="660399"/>
                  </a:lnTo>
                  <a:lnTo>
                    <a:pt x="1742813" y="702148"/>
                  </a:lnTo>
                  <a:lnTo>
                    <a:pt x="1724054" y="738406"/>
                  </a:lnTo>
                  <a:lnTo>
                    <a:pt x="1695456" y="766997"/>
                  </a:lnTo>
                  <a:lnTo>
                    <a:pt x="1659201" y="785746"/>
                  </a:lnTo>
                  <a:lnTo>
                    <a:pt x="1617472" y="792479"/>
                  </a:lnTo>
                  <a:lnTo>
                    <a:pt x="132079" y="792479"/>
                  </a:lnTo>
                  <a:lnTo>
                    <a:pt x="90331" y="785746"/>
                  </a:lnTo>
                  <a:lnTo>
                    <a:pt x="54073" y="766997"/>
                  </a:lnTo>
                  <a:lnTo>
                    <a:pt x="25482" y="738406"/>
                  </a:lnTo>
                  <a:lnTo>
                    <a:pt x="6733" y="702148"/>
                  </a:lnTo>
                  <a:lnTo>
                    <a:pt x="0" y="660399"/>
                  </a:lnTo>
                  <a:lnTo>
                    <a:pt x="0" y="13207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48">
              <a:extLst>
                <a:ext uri="{FF2B5EF4-FFF2-40B4-BE49-F238E27FC236}">
                  <a16:creationId xmlns:a16="http://schemas.microsoft.com/office/drawing/2014/main" id="{6ED737C7-1F97-2BA4-A24E-642582AB501B}"/>
                </a:ext>
              </a:extLst>
            </p:cNvPr>
            <p:cNvSpPr/>
            <p:nvPr/>
          </p:nvSpPr>
          <p:spPr>
            <a:xfrm>
              <a:off x="1819783" y="5010912"/>
              <a:ext cx="103505" cy="408940"/>
            </a:xfrm>
            <a:custGeom>
              <a:avLst/>
              <a:gdLst/>
              <a:ahLst/>
              <a:cxnLst/>
              <a:rect l="l" t="t" r="r" b="b"/>
              <a:pathLst>
                <a:path w="103505" h="408939">
                  <a:moveTo>
                    <a:pt x="7112" y="312800"/>
                  </a:moveTo>
                  <a:lnTo>
                    <a:pt x="1016" y="316356"/>
                  </a:lnTo>
                  <a:lnTo>
                    <a:pt x="0" y="320166"/>
                  </a:lnTo>
                  <a:lnTo>
                    <a:pt x="51689" y="408813"/>
                  </a:lnTo>
                  <a:lnTo>
                    <a:pt x="59020" y="396240"/>
                  </a:lnTo>
                  <a:lnTo>
                    <a:pt x="45339" y="396240"/>
                  </a:lnTo>
                  <a:lnTo>
                    <a:pt x="45339" y="372817"/>
                  </a:lnTo>
                  <a:lnTo>
                    <a:pt x="10922" y="313816"/>
                  </a:lnTo>
                  <a:lnTo>
                    <a:pt x="7112" y="312800"/>
                  </a:lnTo>
                  <a:close/>
                </a:path>
                <a:path w="103505" h="408939">
                  <a:moveTo>
                    <a:pt x="45339" y="372817"/>
                  </a:moveTo>
                  <a:lnTo>
                    <a:pt x="45339" y="396240"/>
                  </a:lnTo>
                  <a:lnTo>
                    <a:pt x="58039" y="396240"/>
                  </a:lnTo>
                  <a:lnTo>
                    <a:pt x="58039" y="393065"/>
                  </a:lnTo>
                  <a:lnTo>
                    <a:pt x="46228" y="393065"/>
                  </a:lnTo>
                  <a:lnTo>
                    <a:pt x="51688" y="383703"/>
                  </a:lnTo>
                  <a:lnTo>
                    <a:pt x="45339" y="372817"/>
                  </a:lnTo>
                  <a:close/>
                </a:path>
                <a:path w="103505" h="408939">
                  <a:moveTo>
                    <a:pt x="96266" y="312800"/>
                  </a:moveTo>
                  <a:lnTo>
                    <a:pt x="92456" y="313816"/>
                  </a:lnTo>
                  <a:lnTo>
                    <a:pt x="58039" y="372817"/>
                  </a:lnTo>
                  <a:lnTo>
                    <a:pt x="58039" y="396240"/>
                  </a:lnTo>
                  <a:lnTo>
                    <a:pt x="59020" y="396240"/>
                  </a:lnTo>
                  <a:lnTo>
                    <a:pt x="103378" y="320166"/>
                  </a:lnTo>
                  <a:lnTo>
                    <a:pt x="102362" y="316356"/>
                  </a:lnTo>
                  <a:lnTo>
                    <a:pt x="96266" y="312800"/>
                  </a:lnTo>
                  <a:close/>
                </a:path>
                <a:path w="103505" h="408939">
                  <a:moveTo>
                    <a:pt x="51689" y="383703"/>
                  </a:moveTo>
                  <a:lnTo>
                    <a:pt x="46228" y="393065"/>
                  </a:lnTo>
                  <a:lnTo>
                    <a:pt x="57150" y="393065"/>
                  </a:lnTo>
                  <a:lnTo>
                    <a:pt x="51689" y="383703"/>
                  </a:lnTo>
                  <a:close/>
                </a:path>
                <a:path w="103505" h="408939">
                  <a:moveTo>
                    <a:pt x="58039" y="372817"/>
                  </a:moveTo>
                  <a:lnTo>
                    <a:pt x="51689" y="383703"/>
                  </a:lnTo>
                  <a:lnTo>
                    <a:pt x="57150" y="393065"/>
                  </a:lnTo>
                  <a:lnTo>
                    <a:pt x="58039" y="393065"/>
                  </a:lnTo>
                  <a:lnTo>
                    <a:pt x="58039" y="372817"/>
                  </a:lnTo>
                  <a:close/>
                </a:path>
                <a:path w="103505" h="408939">
                  <a:moveTo>
                    <a:pt x="58039" y="0"/>
                  </a:moveTo>
                  <a:lnTo>
                    <a:pt x="45339" y="0"/>
                  </a:lnTo>
                  <a:lnTo>
                    <a:pt x="45339" y="372817"/>
                  </a:lnTo>
                  <a:lnTo>
                    <a:pt x="51689" y="383703"/>
                  </a:lnTo>
                  <a:lnTo>
                    <a:pt x="58038" y="372817"/>
                  </a:lnTo>
                  <a:lnTo>
                    <a:pt x="5803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49">
            <a:extLst>
              <a:ext uri="{FF2B5EF4-FFF2-40B4-BE49-F238E27FC236}">
                <a16:creationId xmlns:a16="http://schemas.microsoft.com/office/drawing/2014/main" id="{0E12529F-44B9-9BCA-B0E4-F1EA1E213839}"/>
              </a:ext>
            </a:extLst>
          </p:cNvPr>
          <p:cNvSpPr txBox="1"/>
          <p:nvPr/>
        </p:nvSpPr>
        <p:spPr>
          <a:xfrm>
            <a:off x="3269107" y="2738069"/>
            <a:ext cx="1955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Да</a:t>
            </a:r>
            <a:endParaRPr sz="12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4" name="object 50">
            <a:extLst>
              <a:ext uri="{FF2B5EF4-FFF2-40B4-BE49-F238E27FC236}">
                <a16:creationId xmlns:a16="http://schemas.microsoft.com/office/drawing/2014/main" id="{4439E902-64A6-FA9F-E357-A98B23EF52CE}"/>
              </a:ext>
            </a:extLst>
          </p:cNvPr>
          <p:cNvSpPr txBox="1"/>
          <p:nvPr/>
        </p:nvSpPr>
        <p:spPr>
          <a:xfrm>
            <a:off x="1213205" y="5105146"/>
            <a:ext cx="1318260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Нет</a:t>
            </a:r>
            <a:endParaRPr sz="12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2700" marR="5080" indent="1905" algn="ctr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appendonly</a:t>
            </a:r>
            <a:r>
              <a:rPr sz="1200" spc="1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sz="1200" spc="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true </a:t>
            </a:r>
            <a:r>
              <a:rPr sz="1200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orientation </a:t>
            </a:r>
            <a:r>
              <a:rPr sz="120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 </a:t>
            </a:r>
            <a:r>
              <a:rPr sz="1200" spc="-1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column </a:t>
            </a:r>
            <a:r>
              <a:rPr sz="1200" spc="-26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compresstype</a:t>
            </a:r>
            <a:r>
              <a:rPr sz="1200" spc="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sz="1200" spc="-1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zstd </a:t>
            </a:r>
            <a:r>
              <a:rPr sz="1200" spc="-1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compresslevel</a:t>
            </a:r>
            <a:r>
              <a:rPr sz="1200" spc="-1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sz="1200" spc="-1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z="120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</a:t>
            </a:r>
            <a:endParaRPr sz="12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5" name="object 51">
            <a:extLst>
              <a:ext uri="{FF2B5EF4-FFF2-40B4-BE49-F238E27FC236}">
                <a16:creationId xmlns:a16="http://schemas.microsoft.com/office/drawing/2014/main" id="{43B9977E-2863-67A4-21F6-ABE60C83B151}"/>
              </a:ext>
            </a:extLst>
          </p:cNvPr>
          <p:cNvSpPr txBox="1"/>
          <p:nvPr/>
        </p:nvSpPr>
        <p:spPr>
          <a:xfrm>
            <a:off x="1574038" y="3595242"/>
            <a:ext cx="2552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Н</a:t>
            </a:r>
            <a:r>
              <a:rPr sz="12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ет</a:t>
            </a:r>
          </a:p>
        </p:txBody>
      </p:sp>
      <p:sp>
        <p:nvSpPr>
          <p:cNvPr id="36" name="object 52">
            <a:extLst>
              <a:ext uri="{FF2B5EF4-FFF2-40B4-BE49-F238E27FC236}">
                <a16:creationId xmlns:a16="http://schemas.microsoft.com/office/drawing/2014/main" id="{63A63750-C70F-4760-E8D5-548439365B14}"/>
              </a:ext>
            </a:extLst>
          </p:cNvPr>
          <p:cNvSpPr txBox="1"/>
          <p:nvPr/>
        </p:nvSpPr>
        <p:spPr>
          <a:xfrm>
            <a:off x="3269107" y="4180713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Да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7" name="object 24">
            <a:extLst>
              <a:ext uri="{FF2B5EF4-FFF2-40B4-BE49-F238E27FC236}">
                <a16:creationId xmlns:a16="http://schemas.microsoft.com/office/drawing/2014/main" id="{57A8D17F-763C-EFF2-09C7-3AA10D4E4C56}"/>
              </a:ext>
            </a:extLst>
          </p:cNvPr>
          <p:cNvSpPr txBox="1"/>
          <p:nvPr/>
        </p:nvSpPr>
        <p:spPr>
          <a:xfrm>
            <a:off x="6096000" y="2398776"/>
            <a:ext cx="5491480" cy="565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b="1" spc="-8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 </a:t>
            </a:r>
            <a:r>
              <a:rPr b="1" spc="7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общем </a:t>
            </a:r>
            <a:r>
              <a:rPr b="1" spc="2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случае </a:t>
            </a:r>
            <a:r>
              <a:rPr b="1" spc="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необходимо </a:t>
            </a:r>
            <a:r>
              <a:rPr b="1" spc="2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руководствоваться </a:t>
            </a:r>
            <a:r>
              <a:rPr b="1" spc="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схемой </a:t>
            </a:r>
            <a:r>
              <a:rPr b="1" spc="1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и </a:t>
            </a:r>
            <a:r>
              <a:rPr b="1" spc="-37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b="1" spc="6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следующими</a:t>
            </a:r>
            <a:r>
              <a:rPr b="1" spc="1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b="1" spc="7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критериями: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0" name="object 53">
            <a:extLst>
              <a:ext uri="{FF2B5EF4-FFF2-40B4-BE49-F238E27FC236}">
                <a16:creationId xmlns:a16="http://schemas.microsoft.com/office/drawing/2014/main" id="{F96699CA-A9B7-F82A-DA54-34B68D15ABA8}"/>
              </a:ext>
            </a:extLst>
          </p:cNvPr>
          <p:cNvSpPr txBox="1"/>
          <p:nvPr/>
        </p:nvSpPr>
        <p:spPr>
          <a:xfrm>
            <a:off x="6096000" y="3215997"/>
            <a:ext cx="5946903" cy="11580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spcBef>
                <a:spcPts val="90"/>
              </a:spcBef>
              <a:buFontTx/>
              <a:buAutoNum type="arabicPeriod"/>
              <a:tabLst>
                <a:tab pos="356870" algn="l"/>
                <a:tab pos="357505" algn="l"/>
              </a:tabLst>
            </a:pPr>
            <a:r>
              <a:rPr lang="ru-RU" spc="3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Как часто обновляются</a:t>
            </a:r>
            <a:r>
              <a:rPr spc="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pc="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данные таблицы?</a:t>
            </a:r>
            <a:r>
              <a:rPr lang="ru-RU" spc="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  <a:p>
            <a:pPr marL="356870" indent="-344805">
              <a:spcBef>
                <a:spcPts val="90"/>
              </a:spcBef>
              <a:buFontTx/>
              <a:buAutoNum type="arabicPeriod"/>
              <a:tabLst>
                <a:tab pos="356870" algn="l"/>
                <a:tab pos="357505" algn="l"/>
              </a:tabLst>
            </a:pPr>
            <a:r>
              <a:rPr lang="ru-RU" spc="2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Насколько часто в таблицу вставляют данные </a:t>
            </a:r>
            <a:r>
              <a:rPr spc="-3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(INSERT)</a:t>
            </a:r>
            <a:r>
              <a:rPr lang="ru-RU" spc="-3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?</a:t>
            </a:r>
          </a:p>
          <a:p>
            <a:pPr marL="356870" indent="-344805">
              <a:spcBef>
                <a:spcPts val="90"/>
              </a:spcBef>
              <a:buFontTx/>
              <a:buAutoNum type="arabicPeriod"/>
              <a:tabLst>
                <a:tab pos="356870" algn="l"/>
                <a:tab pos="357505" algn="l"/>
              </a:tabLst>
            </a:pPr>
            <a:r>
              <a:rPr lang="ru-RU" spc="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Количество</a:t>
            </a:r>
            <a:r>
              <a:rPr spc="1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столбцов,</a:t>
            </a:r>
            <a:r>
              <a:rPr spc="2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выводимых</a:t>
            </a:r>
            <a:r>
              <a:rPr spc="2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в</a:t>
            </a:r>
            <a:r>
              <a:rPr spc="-1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pc="-1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запросе к таблице?</a:t>
            </a:r>
            <a:endParaRPr lang="en-US" spc="-1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356870" indent="-344805">
              <a:spcBef>
                <a:spcPts val="90"/>
              </a:spcBef>
              <a:buFontTx/>
              <a:buAutoNum type="arabicPeriod"/>
              <a:tabLst>
                <a:tab pos="356870" algn="l"/>
                <a:tab pos="357505" algn="l"/>
              </a:tabLst>
            </a:pPr>
            <a:r>
              <a:rPr lang="ru-RU" spc="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Количество</a:t>
            </a:r>
            <a:r>
              <a:rPr lang="ru-RU" spc="1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pc="1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столбцов</a:t>
            </a:r>
            <a:r>
              <a:rPr lang="ru-RU" spc="3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pc="3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</a:t>
            </a:r>
            <a:r>
              <a:rPr lang="ru-RU" spc="-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pc="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таблице?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95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DAA89E2-DCDF-4A86-A2A8-D0BD224880CD}"/>
              </a:ext>
            </a:extLst>
          </p:cNvPr>
          <p:cNvSpPr/>
          <p:nvPr/>
        </p:nvSpPr>
        <p:spPr>
          <a:xfrm>
            <a:off x="0" y="152793"/>
            <a:ext cx="9843247" cy="740092"/>
          </a:xfrm>
          <a:prstGeom prst="rect">
            <a:avLst/>
          </a:prstGeom>
          <a:solidFill>
            <a:srgbClr val="29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1681BD-4876-4102-9F2D-C3C67C0A4CE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66342" y="327138"/>
            <a:ext cx="1484191" cy="391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99FF3D-BB4E-4B5C-8A26-FFDCDCD6B8E4}"/>
              </a:ext>
            </a:extLst>
          </p:cNvPr>
          <p:cNvSpPr txBox="1"/>
          <p:nvPr/>
        </p:nvSpPr>
        <p:spPr>
          <a:xfrm>
            <a:off x="11423726" y="6349781"/>
            <a:ext cx="5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3</a:t>
            </a:r>
            <a:endParaRPr lang="ru-RU" sz="2400" b="1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C1134A-5342-43F1-8486-0E38972D814B}"/>
              </a:ext>
            </a:extLst>
          </p:cNvPr>
          <p:cNvSpPr txBox="1"/>
          <p:nvPr/>
        </p:nvSpPr>
        <p:spPr>
          <a:xfrm>
            <a:off x="541467" y="292005"/>
            <a:ext cx="868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1.3 Сжатие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AC0E7EC4-51F6-4A26-B204-679EAE3DCF40}"/>
              </a:ext>
            </a:extLst>
          </p:cNvPr>
          <p:cNvSpPr/>
          <p:nvPr/>
        </p:nvSpPr>
        <p:spPr>
          <a:xfrm>
            <a:off x="11499925" y="6211529"/>
            <a:ext cx="527124" cy="509571"/>
          </a:xfrm>
          <a:prstGeom prst="rect">
            <a:avLst/>
          </a:prstGeom>
          <a:solidFill>
            <a:srgbClr val="29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B5F4B0-3ED0-4879-8AF0-F212B701CC2B}"/>
              </a:ext>
            </a:extLst>
          </p:cNvPr>
          <p:cNvSpPr txBox="1"/>
          <p:nvPr/>
        </p:nvSpPr>
        <p:spPr>
          <a:xfrm>
            <a:off x="11499926" y="6235481"/>
            <a:ext cx="5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ea typeface="Roboto Slab" pitchFamily="2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39" name="object 22">
            <a:extLst>
              <a:ext uri="{FF2B5EF4-FFF2-40B4-BE49-F238E27FC236}">
                <a16:creationId xmlns:a16="http://schemas.microsoft.com/office/drawing/2014/main" id="{28853662-C1FA-B615-C387-44423E5D6E05}"/>
              </a:ext>
            </a:extLst>
          </p:cNvPr>
          <p:cNvSpPr txBox="1"/>
          <p:nvPr/>
        </p:nvSpPr>
        <p:spPr>
          <a:xfrm>
            <a:off x="315479" y="1280284"/>
            <a:ext cx="53288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Виды сжатия</a:t>
            </a:r>
            <a:endParaRPr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aphicFrame>
        <p:nvGraphicFramePr>
          <p:cNvPr id="42" name="Таблица 42">
            <a:extLst>
              <a:ext uri="{FF2B5EF4-FFF2-40B4-BE49-F238E27FC236}">
                <a16:creationId xmlns:a16="http://schemas.microsoft.com/office/drawing/2014/main" id="{AAB71A8E-85A8-A309-688B-4782C7C88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940185"/>
              </p:ext>
            </p:extLst>
          </p:nvPr>
        </p:nvGraphicFramePr>
        <p:xfrm>
          <a:off x="2189019" y="3159585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784647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836824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01663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ru-RU" b="1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Ориентация</a:t>
                      </a:r>
                      <a:endParaRPr lang="ru-RU" b="0" dirty="0"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b="1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К каким объектам применима</a:t>
                      </a:r>
                      <a:endParaRPr lang="ru-RU" b="0"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b="1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Алгоритм компрессии</a:t>
                      </a:r>
                      <a:endParaRPr lang="ru-RU" b="0"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62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ru-RU" b="0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Строки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b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Таблицы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ZLIB, ZSTD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95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ru-RU" b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Колонки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b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Колонки. Таблицы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0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RLE_TYPE, ZLIB, ZSTD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438730"/>
                  </a:ext>
                </a:extLst>
              </a:tr>
            </a:tbl>
          </a:graphicData>
        </a:graphic>
      </p:graphicFrame>
      <p:sp>
        <p:nvSpPr>
          <p:cNvPr id="2" name="object 23">
            <a:extLst>
              <a:ext uri="{FF2B5EF4-FFF2-40B4-BE49-F238E27FC236}">
                <a16:creationId xmlns:a16="http://schemas.microsoft.com/office/drawing/2014/main" id="{F4422640-4596-44C2-7C92-8E572AABEAB6}"/>
              </a:ext>
            </a:extLst>
          </p:cNvPr>
          <p:cNvSpPr/>
          <p:nvPr/>
        </p:nvSpPr>
        <p:spPr>
          <a:xfrm>
            <a:off x="315479" y="1974773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6551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DAA89E2-DCDF-4A86-A2A8-D0BD224880CD}"/>
              </a:ext>
            </a:extLst>
          </p:cNvPr>
          <p:cNvSpPr/>
          <p:nvPr/>
        </p:nvSpPr>
        <p:spPr>
          <a:xfrm>
            <a:off x="0" y="152793"/>
            <a:ext cx="9843247" cy="740092"/>
          </a:xfrm>
          <a:prstGeom prst="rect">
            <a:avLst/>
          </a:prstGeom>
          <a:solidFill>
            <a:srgbClr val="29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1681BD-4876-4102-9F2D-C3C67C0A4CE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66342" y="327138"/>
            <a:ext cx="1484191" cy="391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99FF3D-BB4E-4B5C-8A26-FFDCDCD6B8E4}"/>
              </a:ext>
            </a:extLst>
          </p:cNvPr>
          <p:cNvSpPr txBox="1"/>
          <p:nvPr/>
        </p:nvSpPr>
        <p:spPr>
          <a:xfrm>
            <a:off x="11423726" y="6349781"/>
            <a:ext cx="5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3</a:t>
            </a:r>
            <a:endParaRPr lang="ru-RU" sz="2400" b="1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C1134A-5342-43F1-8486-0E38972D814B}"/>
              </a:ext>
            </a:extLst>
          </p:cNvPr>
          <p:cNvSpPr txBox="1"/>
          <p:nvPr/>
        </p:nvSpPr>
        <p:spPr>
          <a:xfrm>
            <a:off x="541467" y="292005"/>
            <a:ext cx="868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1.3 Сжатие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AC0E7EC4-51F6-4A26-B204-679EAE3DCF40}"/>
              </a:ext>
            </a:extLst>
          </p:cNvPr>
          <p:cNvSpPr/>
          <p:nvPr/>
        </p:nvSpPr>
        <p:spPr>
          <a:xfrm>
            <a:off x="11499925" y="6211529"/>
            <a:ext cx="527124" cy="509571"/>
          </a:xfrm>
          <a:prstGeom prst="rect">
            <a:avLst/>
          </a:prstGeom>
          <a:solidFill>
            <a:srgbClr val="29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B5F4B0-3ED0-4879-8AF0-F212B701CC2B}"/>
              </a:ext>
            </a:extLst>
          </p:cNvPr>
          <p:cNvSpPr txBox="1"/>
          <p:nvPr/>
        </p:nvSpPr>
        <p:spPr>
          <a:xfrm>
            <a:off x="11499926" y="6235481"/>
            <a:ext cx="5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ea typeface="Roboto Slab" pitchFamily="2" charset="0"/>
                <a:cs typeface="Arial" panose="020B0604020202020204" pitchFamily="34" charset="0"/>
              </a:rPr>
              <a:t>1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Roboto Slab" pitchFamily="2" charset="0"/>
                <a:cs typeface="Arial" panose="020B0604020202020204" pitchFamily="34" charset="0"/>
              </a:rPr>
              <a:t>4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39" name="object 22">
            <a:extLst>
              <a:ext uri="{FF2B5EF4-FFF2-40B4-BE49-F238E27FC236}">
                <a16:creationId xmlns:a16="http://schemas.microsoft.com/office/drawing/2014/main" id="{28853662-C1FA-B615-C387-44423E5D6E05}"/>
              </a:ext>
            </a:extLst>
          </p:cNvPr>
          <p:cNvSpPr txBox="1"/>
          <p:nvPr/>
        </p:nvSpPr>
        <p:spPr>
          <a:xfrm>
            <a:off x="315479" y="1163839"/>
            <a:ext cx="684270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Алгоритмы компрессии</a:t>
            </a:r>
            <a:endParaRPr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3359BC7C-9F2D-4AD9-57DC-ED23FB6FD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199945"/>
              </p:ext>
            </p:extLst>
          </p:nvPr>
        </p:nvGraphicFramePr>
        <p:xfrm>
          <a:off x="1580284" y="2290861"/>
          <a:ext cx="8127999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04465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52573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40605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Алгоритм</a:t>
                      </a:r>
                      <a:endParaRPr lang="ru-RU" sz="1600" b="0" dirty="0"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Уровни сжатия</a:t>
                      </a:r>
                      <a:endParaRPr lang="ru-RU" sz="1600" b="0"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Описание</a:t>
                      </a:r>
                      <a:endParaRPr lang="ru-RU" sz="1600" b="0"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211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ZSTD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от 1 до 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Позволяет выбрать оптимальное соотношение степени сжатия и скорости обработки данных. Используется чаще всего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218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RLE_TYPE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от 1 до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Более эффективен, чем ZLIB и ZSTD, в случаях, когда в данных есть много повторяющихся значений в большом количестве идущих подряд строк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85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ZLIB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от 1 до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Возможен более высокий уровень сжатия, но при низкой скорости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010980"/>
                  </a:ext>
                </a:extLst>
              </a:tr>
            </a:tbl>
          </a:graphicData>
        </a:graphic>
      </p:graphicFrame>
      <p:sp>
        <p:nvSpPr>
          <p:cNvPr id="3" name="object 23">
            <a:extLst>
              <a:ext uri="{FF2B5EF4-FFF2-40B4-BE49-F238E27FC236}">
                <a16:creationId xmlns:a16="http://schemas.microsoft.com/office/drawing/2014/main" id="{F4422640-4596-44C2-7C92-8E572AABEAB6}"/>
              </a:ext>
            </a:extLst>
          </p:cNvPr>
          <p:cNvSpPr/>
          <p:nvPr/>
        </p:nvSpPr>
        <p:spPr>
          <a:xfrm>
            <a:off x="315479" y="1822373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9626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DAA89E2-DCDF-4A86-A2A8-D0BD224880CD}"/>
              </a:ext>
            </a:extLst>
          </p:cNvPr>
          <p:cNvSpPr/>
          <p:nvPr/>
        </p:nvSpPr>
        <p:spPr>
          <a:xfrm>
            <a:off x="0" y="152793"/>
            <a:ext cx="9843247" cy="740092"/>
          </a:xfrm>
          <a:prstGeom prst="rect">
            <a:avLst/>
          </a:prstGeom>
          <a:solidFill>
            <a:srgbClr val="29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1681BD-4876-4102-9F2D-C3C67C0A4CE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66342" y="327138"/>
            <a:ext cx="1484191" cy="391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99FF3D-BB4E-4B5C-8A26-FFDCDCD6B8E4}"/>
              </a:ext>
            </a:extLst>
          </p:cNvPr>
          <p:cNvSpPr txBox="1"/>
          <p:nvPr/>
        </p:nvSpPr>
        <p:spPr>
          <a:xfrm>
            <a:off x="11423726" y="6349781"/>
            <a:ext cx="5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3</a:t>
            </a:r>
            <a:endParaRPr lang="ru-RU" sz="2400" b="1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C1134A-5342-43F1-8486-0E38972D814B}"/>
              </a:ext>
            </a:extLst>
          </p:cNvPr>
          <p:cNvSpPr txBox="1"/>
          <p:nvPr/>
        </p:nvSpPr>
        <p:spPr>
          <a:xfrm>
            <a:off x="541467" y="292005"/>
            <a:ext cx="868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1.3 Сжатие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AC0E7EC4-51F6-4A26-B204-679EAE3DCF40}"/>
              </a:ext>
            </a:extLst>
          </p:cNvPr>
          <p:cNvSpPr/>
          <p:nvPr/>
        </p:nvSpPr>
        <p:spPr>
          <a:xfrm>
            <a:off x="11499925" y="6211529"/>
            <a:ext cx="527124" cy="509571"/>
          </a:xfrm>
          <a:prstGeom prst="rect">
            <a:avLst/>
          </a:prstGeom>
          <a:solidFill>
            <a:srgbClr val="29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B5F4B0-3ED0-4879-8AF0-F212B701CC2B}"/>
              </a:ext>
            </a:extLst>
          </p:cNvPr>
          <p:cNvSpPr txBox="1"/>
          <p:nvPr/>
        </p:nvSpPr>
        <p:spPr>
          <a:xfrm>
            <a:off x="11499926" y="6235481"/>
            <a:ext cx="5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ea typeface="Roboto Slab" pitchFamily="2" charset="0"/>
                <a:cs typeface="Arial" panose="020B0604020202020204" pitchFamily="34" charset="0"/>
              </a:rPr>
              <a:t>1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Roboto Slab" pitchFamily="2" charset="0"/>
                <a:cs typeface="Arial" panose="020B0604020202020204" pitchFamily="34" charset="0"/>
              </a:rPr>
              <a:t>5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19" name="object 27">
            <a:extLst>
              <a:ext uri="{FF2B5EF4-FFF2-40B4-BE49-F238E27FC236}">
                <a16:creationId xmlns:a16="http://schemas.microsoft.com/office/drawing/2014/main" id="{9C08B34C-0CAA-ED25-6D1D-2DFA6BAE0A3D}"/>
              </a:ext>
            </a:extLst>
          </p:cNvPr>
          <p:cNvSpPr txBox="1"/>
          <p:nvPr/>
        </p:nvSpPr>
        <p:spPr>
          <a:xfrm>
            <a:off x="348092" y="2653115"/>
            <a:ext cx="11415395" cy="3058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0"/>
              </a:spcBef>
              <a:tabLst>
                <a:tab pos="299085" algn="l"/>
                <a:tab pos="299720" algn="l"/>
              </a:tabLst>
            </a:pPr>
            <a:r>
              <a:rPr lang="ru-RU" b="1" spc="2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Что</a:t>
            </a:r>
            <a:r>
              <a:rPr lang="ru-RU" b="1" spc="-2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нужно </a:t>
            </a:r>
            <a:r>
              <a:rPr lang="ru-RU" b="1" spc="2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учитывать</a:t>
            </a:r>
            <a:r>
              <a:rPr lang="en-US" b="1" spc="2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lang="ru-RU" spc="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Использование</a:t>
            </a:r>
            <a:r>
              <a:rPr spc="1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4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процессора.</a:t>
            </a:r>
            <a:r>
              <a:rPr spc="-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8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Ваши</a:t>
            </a:r>
            <a:r>
              <a:rPr spc="-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системы</a:t>
            </a:r>
            <a:r>
              <a:rPr spc="-9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сегментов</a:t>
            </a:r>
            <a:r>
              <a:rPr spc="-6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должны</a:t>
            </a:r>
            <a:r>
              <a:rPr spc="-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7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иметь</a:t>
            </a:r>
            <a:r>
              <a:rPr spc="-7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3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доступную</a:t>
            </a:r>
            <a:r>
              <a:rPr spc="-2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8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мощность</a:t>
            </a:r>
            <a:r>
              <a:rPr spc="-7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5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процессора</a:t>
            </a:r>
            <a:r>
              <a:rPr spc="-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pc="2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для</a:t>
            </a:r>
            <a:r>
              <a:rPr spc="-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pc="3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сжатия</a:t>
            </a:r>
            <a:r>
              <a:rPr spc="-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9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и</a:t>
            </a: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pc="4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распаковки</a:t>
            </a:r>
            <a:r>
              <a:rPr spc="-4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данных.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756285" marR="488950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pc="2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Коэффициент</a:t>
            </a:r>
            <a:r>
              <a:rPr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3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сжатия</a:t>
            </a:r>
            <a:r>
              <a:rPr spc="-6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-2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/</a:t>
            </a:r>
            <a:r>
              <a:rPr spc="-8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6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размер</a:t>
            </a:r>
            <a:r>
              <a:rPr spc="-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1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диска.</a:t>
            </a:r>
            <a:r>
              <a:rPr spc="-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8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Минимизация</a:t>
            </a:r>
            <a:r>
              <a:rPr spc="-3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6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размера</a:t>
            </a:r>
            <a:r>
              <a:rPr spc="-7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3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диска</a:t>
            </a:r>
            <a:r>
              <a:rPr spc="-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2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является</a:t>
            </a:r>
            <a:r>
              <a:rPr spc="-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8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одним</a:t>
            </a:r>
            <a:r>
              <a:rPr spc="-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из</a:t>
            </a:r>
            <a:r>
              <a:rPr spc="-7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1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факторов,</a:t>
            </a:r>
            <a:r>
              <a:rPr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8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но</a:t>
            </a:r>
            <a:r>
              <a:rPr spc="-7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1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также</a:t>
            </a:r>
            <a:r>
              <a:rPr spc="-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учитывает </a:t>
            </a:r>
            <a:r>
              <a:rPr spc="-42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7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время</a:t>
            </a:r>
            <a:r>
              <a:rPr spc="-8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9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и</a:t>
            </a:r>
            <a:r>
              <a:rPr spc="-7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емкость</a:t>
            </a:r>
            <a:r>
              <a:rPr spc="-8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4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процессора,</a:t>
            </a:r>
            <a:r>
              <a:rPr spc="-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6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необходимые</a:t>
            </a:r>
            <a:r>
              <a:rPr spc="-7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1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для</a:t>
            </a:r>
            <a:r>
              <a:rPr spc="-6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3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сжатия</a:t>
            </a:r>
            <a:r>
              <a:rPr spc="-7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9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и</a:t>
            </a:r>
            <a:r>
              <a:rPr spc="-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сканирования</a:t>
            </a:r>
            <a:r>
              <a:rPr spc="-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данных.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pc="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Скорость</a:t>
            </a:r>
            <a:r>
              <a:rPr spc="-6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1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сжатия.</a:t>
            </a:r>
            <a:r>
              <a:rPr spc="-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3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Сжатие</a:t>
            </a:r>
            <a:r>
              <a:rPr spc="-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QuickLZ</a:t>
            </a:r>
            <a:r>
              <a:rPr spc="-7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8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обычно</a:t>
            </a:r>
            <a:r>
              <a:rPr spc="-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4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использует</a:t>
            </a:r>
            <a:r>
              <a:rPr spc="-2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9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меньше</a:t>
            </a:r>
            <a:r>
              <a:rPr spc="-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ресурсов</a:t>
            </a:r>
            <a:r>
              <a:rPr spc="-8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процессора</a:t>
            </a:r>
            <a:r>
              <a:rPr spc="-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9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и</a:t>
            </a:r>
            <a:r>
              <a:rPr spc="-7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pc="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сжимает</a:t>
            </a:r>
            <a:r>
              <a:rPr spc="-9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pc="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данные</a:t>
            </a:r>
            <a:r>
              <a:rPr spc="-6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pc="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быстрее</a:t>
            </a:r>
            <a:r>
              <a:rPr spc="-8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pc="8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при более низком </a:t>
            </a:r>
            <a:r>
              <a:rPr lang="ru-RU" spc="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уровне</a:t>
            </a:r>
            <a:r>
              <a:rPr spc="-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1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сжатия,</a:t>
            </a:r>
            <a:r>
              <a:rPr spc="-8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8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чем</a:t>
            </a:r>
            <a:r>
              <a:rPr spc="-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2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zlib.</a:t>
            </a:r>
            <a:r>
              <a:rPr spc="-8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zlib</a:t>
            </a:r>
            <a:r>
              <a:rPr spc="-8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обеспечивает</a:t>
            </a:r>
            <a:r>
              <a:rPr spc="-3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более</a:t>
            </a:r>
            <a:r>
              <a:rPr spc="-6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высокие</a:t>
            </a:r>
            <a:r>
              <a:rPr spc="-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3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коэффициенты</a:t>
            </a:r>
            <a:r>
              <a:rPr spc="-2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3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сжатия</a:t>
            </a:r>
            <a:r>
              <a:rPr spc="-7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6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на</a:t>
            </a:r>
            <a:r>
              <a:rPr spc="-8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низких</a:t>
            </a:r>
            <a:r>
              <a:rPr spc="-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3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скоростях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743585" marR="452120" lvl="2" indent="-286385">
              <a:buFont typeface="Arial MT"/>
              <a:buChar char="•"/>
              <a:tabLst>
                <a:tab pos="286385" algn="l"/>
                <a:tab pos="756920" algn="l"/>
              </a:tabLst>
            </a:pPr>
            <a:r>
              <a:rPr spc="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Скорость</a:t>
            </a:r>
            <a:r>
              <a:rPr spc="-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декомпрессии</a:t>
            </a:r>
            <a:r>
              <a:rPr spc="-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-2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/</a:t>
            </a:r>
            <a:r>
              <a:rPr spc="-7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скорость</a:t>
            </a:r>
            <a:r>
              <a:rPr spc="-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сканирования.</a:t>
            </a:r>
            <a:r>
              <a:rPr spc="-3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Производительность</a:t>
            </a:r>
            <a:r>
              <a:rPr spc="2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3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сжатых</a:t>
            </a:r>
            <a:r>
              <a:rPr spc="-8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2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таблиц,</a:t>
            </a:r>
            <a:r>
              <a:rPr spc="-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pc="7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оптимизированных</a:t>
            </a:r>
            <a:r>
              <a:rPr spc="-3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ru-RU" spc="2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для добавления</a:t>
            </a:r>
            <a:r>
              <a:rPr spc="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</a:t>
            </a:r>
            <a:r>
              <a:rPr spc="-3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4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зависит</a:t>
            </a:r>
            <a:r>
              <a:rPr spc="-7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2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от</a:t>
            </a:r>
            <a:r>
              <a:rPr spc="-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аппаратного</a:t>
            </a:r>
            <a:r>
              <a:rPr spc="1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обеспечения,</a:t>
            </a:r>
            <a:r>
              <a:rPr spc="-8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параметров</a:t>
            </a:r>
            <a:r>
              <a:rPr spc="-2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настройки</a:t>
            </a:r>
            <a:r>
              <a:rPr spc="-7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запросов</a:t>
            </a:r>
            <a:r>
              <a:rPr spc="-3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9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и</a:t>
            </a:r>
            <a:r>
              <a:rPr spc="-7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3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других</a:t>
            </a:r>
            <a:r>
              <a:rPr spc="-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2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факторов.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" name="object 22">
            <a:extLst>
              <a:ext uri="{FF2B5EF4-FFF2-40B4-BE49-F238E27FC236}">
                <a16:creationId xmlns:a16="http://schemas.microsoft.com/office/drawing/2014/main" id="{FEC2BB2D-5699-C935-E10F-65EB78EA7910}"/>
              </a:ext>
            </a:extLst>
          </p:cNvPr>
          <p:cNvSpPr txBox="1"/>
          <p:nvPr/>
        </p:nvSpPr>
        <p:spPr>
          <a:xfrm>
            <a:off x="348092" y="1399458"/>
            <a:ext cx="791412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Алгоритмы компрессии</a:t>
            </a:r>
            <a:endParaRPr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object 23">
            <a:extLst>
              <a:ext uri="{FF2B5EF4-FFF2-40B4-BE49-F238E27FC236}">
                <a16:creationId xmlns:a16="http://schemas.microsoft.com/office/drawing/2014/main" id="{29AC7111-9252-AF6A-8969-70E4DF5E5D99}"/>
              </a:ext>
            </a:extLst>
          </p:cNvPr>
          <p:cNvSpPr/>
          <p:nvPr/>
        </p:nvSpPr>
        <p:spPr>
          <a:xfrm>
            <a:off x="348092" y="2026286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3554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DAA89E2-DCDF-4A86-A2A8-D0BD224880CD}"/>
              </a:ext>
            </a:extLst>
          </p:cNvPr>
          <p:cNvSpPr/>
          <p:nvPr/>
        </p:nvSpPr>
        <p:spPr>
          <a:xfrm>
            <a:off x="0" y="152793"/>
            <a:ext cx="9843247" cy="740092"/>
          </a:xfrm>
          <a:prstGeom prst="rect">
            <a:avLst/>
          </a:prstGeom>
          <a:solidFill>
            <a:srgbClr val="29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1681BD-4876-4102-9F2D-C3C67C0A4CE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66342" y="327138"/>
            <a:ext cx="1484191" cy="391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99FF3D-BB4E-4B5C-8A26-FFDCDCD6B8E4}"/>
              </a:ext>
            </a:extLst>
          </p:cNvPr>
          <p:cNvSpPr txBox="1"/>
          <p:nvPr/>
        </p:nvSpPr>
        <p:spPr>
          <a:xfrm>
            <a:off x="11423726" y="6349781"/>
            <a:ext cx="5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3</a:t>
            </a:r>
            <a:endParaRPr lang="ru-RU" sz="2400" b="1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C1134A-5342-43F1-8486-0E38972D814B}"/>
              </a:ext>
            </a:extLst>
          </p:cNvPr>
          <p:cNvSpPr txBox="1"/>
          <p:nvPr/>
        </p:nvSpPr>
        <p:spPr>
          <a:xfrm>
            <a:off x="541467" y="292005"/>
            <a:ext cx="868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1.4 </a:t>
            </a:r>
            <a:r>
              <a:rPr lang="ru-RU" sz="2400" b="1" dirty="0" err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Констрейнты</a:t>
            </a:r>
            <a:endParaRPr lang="ru-RU" sz="2400" b="1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AC0E7EC4-51F6-4A26-B204-679EAE3DCF40}"/>
              </a:ext>
            </a:extLst>
          </p:cNvPr>
          <p:cNvSpPr/>
          <p:nvPr/>
        </p:nvSpPr>
        <p:spPr>
          <a:xfrm>
            <a:off x="11499925" y="6211529"/>
            <a:ext cx="527124" cy="509571"/>
          </a:xfrm>
          <a:prstGeom prst="rect">
            <a:avLst/>
          </a:prstGeom>
          <a:solidFill>
            <a:srgbClr val="29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B5F4B0-3ED0-4879-8AF0-F212B701CC2B}"/>
              </a:ext>
            </a:extLst>
          </p:cNvPr>
          <p:cNvSpPr txBox="1"/>
          <p:nvPr/>
        </p:nvSpPr>
        <p:spPr>
          <a:xfrm>
            <a:off x="11499926" y="6235481"/>
            <a:ext cx="5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Roboto Slab" pitchFamily="2" charset="0"/>
                <a:cs typeface="Arial" panose="020B0604020202020204" pitchFamily="34" charset="0"/>
              </a:rPr>
              <a:t>1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ea typeface="Roboto Slab" pitchFamily="2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9" name="object 27">
            <a:extLst>
              <a:ext uri="{FF2B5EF4-FFF2-40B4-BE49-F238E27FC236}">
                <a16:creationId xmlns:a16="http://schemas.microsoft.com/office/drawing/2014/main" id="{9C08B34C-0CAA-ED25-6D1D-2DFA6BAE0A3D}"/>
              </a:ext>
            </a:extLst>
          </p:cNvPr>
          <p:cNvSpPr txBox="1"/>
          <p:nvPr/>
        </p:nvSpPr>
        <p:spPr>
          <a:xfrm>
            <a:off x="541467" y="2951247"/>
            <a:ext cx="11222020" cy="197618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0"/>
              </a:spcBef>
              <a:tabLst>
                <a:tab pos="299085" algn="l"/>
                <a:tab pos="299720" algn="l"/>
              </a:tabLst>
            </a:pPr>
            <a:r>
              <a:rPr lang="ru-RU" b="1" i="0" dirty="0" err="1"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Констрейнты</a:t>
            </a:r>
            <a:r>
              <a:rPr lang="ru-RU" b="0" i="0" dirty="0"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 (</a:t>
            </a:r>
            <a:r>
              <a:rPr lang="en-US" b="0" i="0" dirty="0"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constraint</a:t>
            </a:r>
            <a:r>
              <a:rPr lang="ru-RU" b="0" i="0" dirty="0"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 — это правила, применяемые к столбцам данных таблицы. Они используются, чтобы ограничить типы и значения данных, которые могут храниться в таблице. </a:t>
            </a:r>
            <a:endParaRPr lang="en-US" b="0" i="0" dirty="0">
              <a:solidFill>
                <a:srgbClr val="000000"/>
              </a:solidFill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2065">
              <a:lnSpc>
                <a:spcPct val="100000"/>
              </a:lnSpc>
              <a:spcBef>
                <a:spcPts val="90"/>
              </a:spcBef>
              <a:tabLst>
                <a:tab pos="299085" algn="l"/>
                <a:tab pos="299720" algn="l"/>
              </a:tabLst>
            </a:pPr>
            <a:endParaRPr lang="en-US" dirty="0">
              <a:solidFill>
                <a:srgbClr val="000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2065">
              <a:lnSpc>
                <a:spcPct val="100000"/>
              </a:lnSpc>
              <a:spcBef>
                <a:spcPts val="90"/>
              </a:spcBef>
              <a:tabLst>
                <a:tab pos="299085" algn="l"/>
                <a:tab pos="299720" algn="l"/>
              </a:tabLst>
            </a:pPr>
            <a:r>
              <a:rPr lang="ru-RU" b="0" i="0" dirty="0">
                <a:solidFill>
                  <a:srgbClr val="000000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Это дает возможность привязать возможные значения таблицы к бизнес-правилу: например, указать, что цены товаров могут быть только положительными, даже если тип данных теоретически допускает отрицательные значения. Если пользователь попытается сохранить значение, нарушающее указанные ограничения, возникнет ошибка. 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" name="object 22">
            <a:extLst>
              <a:ext uri="{FF2B5EF4-FFF2-40B4-BE49-F238E27FC236}">
                <a16:creationId xmlns:a16="http://schemas.microsoft.com/office/drawing/2014/main" id="{02575FB7-E00C-C93A-F961-38C086925D64}"/>
              </a:ext>
            </a:extLst>
          </p:cNvPr>
          <p:cNvSpPr txBox="1"/>
          <p:nvPr/>
        </p:nvSpPr>
        <p:spPr>
          <a:xfrm>
            <a:off x="338567" y="1068652"/>
            <a:ext cx="791412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Определение</a:t>
            </a:r>
            <a:endParaRPr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object 23">
            <a:extLst>
              <a:ext uri="{FF2B5EF4-FFF2-40B4-BE49-F238E27FC236}">
                <a16:creationId xmlns:a16="http://schemas.microsoft.com/office/drawing/2014/main" id="{F4422640-4596-44C2-7C92-8E572AABEAB6}"/>
              </a:ext>
            </a:extLst>
          </p:cNvPr>
          <p:cNvSpPr/>
          <p:nvPr/>
        </p:nvSpPr>
        <p:spPr>
          <a:xfrm>
            <a:off x="338567" y="1667147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1107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DAA89E2-DCDF-4A86-A2A8-D0BD224880CD}"/>
              </a:ext>
            </a:extLst>
          </p:cNvPr>
          <p:cNvSpPr/>
          <p:nvPr/>
        </p:nvSpPr>
        <p:spPr>
          <a:xfrm>
            <a:off x="0" y="152793"/>
            <a:ext cx="9843247" cy="740092"/>
          </a:xfrm>
          <a:prstGeom prst="rect">
            <a:avLst/>
          </a:prstGeom>
          <a:solidFill>
            <a:srgbClr val="29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1681BD-4876-4102-9F2D-C3C67C0A4CE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66342" y="327138"/>
            <a:ext cx="1484191" cy="391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99FF3D-BB4E-4B5C-8A26-FFDCDCD6B8E4}"/>
              </a:ext>
            </a:extLst>
          </p:cNvPr>
          <p:cNvSpPr txBox="1"/>
          <p:nvPr/>
        </p:nvSpPr>
        <p:spPr>
          <a:xfrm>
            <a:off x="11423726" y="6349781"/>
            <a:ext cx="5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3</a:t>
            </a:r>
            <a:endParaRPr lang="ru-RU" sz="2400" b="1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C1134A-5342-43F1-8486-0E38972D814B}"/>
              </a:ext>
            </a:extLst>
          </p:cNvPr>
          <p:cNvSpPr txBox="1"/>
          <p:nvPr/>
        </p:nvSpPr>
        <p:spPr>
          <a:xfrm>
            <a:off x="541467" y="292005"/>
            <a:ext cx="8688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1.4 </a:t>
            </a:r>
            <a:r>
              <a:rPr lang="ru-RU" sz="2400" b="1" dirty="0" err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Констрейнты</a:t>
            </a:r>
            <a:endParaRPr lang="ru-RU" sz="2400" b="1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AC0E7EC4-51F6-4A26-B204-679EAE3DCF40}"/>
              </a:ext>
            </a:extLst>
          </p:cNvPr>
          <p:cNvSpPr/>
          <p:nvPr/>
        </p:nvSpPr>
        <p:spPr>
          <a:xfrm>
            <a:off x="11499925" y="6211529"/>
            <a:ext cx="527124" cy="509571"/>
          </a:xfrm>
          <a:prstGeom prst="rect">
            <a:avLst/>
          </a:prstGeom>
          <a:solidFill>
            <a:srgbClr val="29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B5F4B0-3ED0-4879-8AF0-F212B701CC2B}"/>
              </a:ext>
            </a:extLst>
          </p:cNvPr>
          <p:cNvSpPr txBox="1"/>
          <p:nvPr/>
        </p:nvSpPr>
        <p:spPr>
          <a:xfrm>
            <a:off x="11499926" y="6235481"/>
            <a:ext cx="52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ea typeface="Roboto Slab" pitchFamily="2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2" name="object 22">
            <a:extLst>
              <a:ext uri="{FF2B5EF4-FFF2-40B4-BE49-F238E27FC236}">
                <a16:creationId xmlns:a16="http://schemas.microsoft.com/office/drawing/2014/main" id="{FEC2BB2D-5699-C935-E10F-65EB78EA7910}"/>
              </a:ext>
            </a:extLst>
          </p:cNvPr>
          <p:cNvSpPr txBox="1"/>
          <p:nvPr/>
        </p:nvSpPr>
        <p:spPr>
          <a:xfrm>
            <a:off x="315479" y="1119949"/>
            <a:ext cx="876386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Виды </a:t>
            </a:r>
            <a:r>
              <a:rPr lang="ru-RU" sz="3600" b="1" dirty="0" err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констрейнтов</a:t>
            </a:r>
            <a:r>
              <a:rPr lang="ru-RU" sz="3600" b="1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в </a:t>
            </a:r>
            <a:r>
              <a:rPr lang="en-US" sz="3600" b="1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Greenplum</a:t>
            </a:r>
            <a:endParaRPr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5E7E9D01-E417-CB65-89B1-CDBC1B03E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403306"/>
              </p:ext>
            </p:extLst>
          </p:nvPr>
        </p:nvGraphicFramePr>
        <p:xfrm>
          <a:off x="2032000" y="1913835"/>
          <a:ext cx="8128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3525">
                  <a:extLst>
                    <a:ext uri="{9D8B030D-6E8A-4147-A177-3AD203B41FA5}">
                      <a16:colId xmlns:a16="http://schemas.microsoft.com/office/drawing/2014/main" val="3462852262"/>
                    </a:ext>
                  </a:extLst>
                </a:gridCol>
                <a:gridCol w="4054475">
                  <a:extLst>
                    <a:ext uri="{9D8B030D-6E8A-4147-A177-3AD203B41FA5}">
                      <a16:colId xmlns:a16="http://schemas.microsoft.com/office/drawing/2014/main" val="4291217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Значение</a:t>
                      </a:r>
                      <a:endParaRPr lang="ru-RU" sz="1600" b="0" dirty="0"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Описание</a:t>
                      </a:r>
                      <a:endParaRPr lang="ru-RU" sz="1600" b="0" dirty="0"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23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Данная колонка не может иметь значение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87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DEFAULT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Обеспечивает значение по умолчанию для колонки в случае, если данные не указаны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60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UNIQUE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Все значения в данной колонке уникальны.</a:t>
                      </a:r>
                      <a:br>
                        <a:rPr lang="ru-RU" sz="1600" b="0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</a:br>
                      <a:r>
                        <a:rPr lang="ru-RU" sz="1600" b="0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Замечание: доступно только в </a:t>
                      </a:r>
                      <a:r>
                        <a:rPr lang="ru-RU" sz="1600" b="0" dirty="0" err="1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heap</a:t>
                      </a:r>
                      <a:r>
                        <a:rPr lang="ru-RU" sz="1600" b="0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-таблицах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7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PRIMARY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Уникальный идентификатор каждой записи в таблице БД. </a:t>
                      </a:r>
                      <a:br>
                        <a:rPr lang="ru-RU" sz="1600" b="0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</a:br>
                      <a:r>
                        <a:rPr lang="ru-RU" sz="1600" b="0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Замечание: это комбинация NOT NULL и UNIQUE, доступно только в </a:t>
                      </a:r>
                      <a:r>
                        <a:rPr lang="ru-RU" sz="1600" b="0" dirty="0" err="1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heap</a:t>
                      </a:r>
                      <a:r>
                        <a:rPr lang="ru-RU" sz="1600" b="0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-таблицах.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38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FOREIGN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Уникальный идентификатор записи в другой таблице БД. </a:t>
                      </a:r>
                      <a:br>
                        <a:rPr lang="ru-RU" sz="1600" b="0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</a:br>
                      <a:r>
                        <a:rPr lang="ru-RU" sz="1600" b="0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Замечание: допускается в синтаксисе, но не работает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35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Гарантирует, что все значения в колонке соответствуют определённому условию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042797"/>
                  </a:ext>
                </a:extLst>
              </a:tr>
            </a:tbl>
          </a:graphicData>
        </a:graphic>
      </p:graphicFrame>
      <p:sp>
        <p:nvSpPr>
          <p:cNvPr id="6" name="object 23">
            <a:extLst>
              <a:ext uri="{FF2B5EF4-FFF2-40B4-BE49-F238E27FC236}">
                <a16:creationId xmlns:a16="http://schemas.microsoft.com/office/drawing/2014/main" id="{F4422640-4596-44C2-7C92-8E572AABEAB6}"/>
              </a:ext>
            </a:extLst>
          </p:cNvPr>
          <p:cNvSpPr/>
          <p:nvPr/>
        </p:nvSpPr>
        <p:spPr>
          <a:xfrm>
            <a:off x="315479" y="1790010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8270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93063"/>
            <a:ext cx="5810439" cy="5965190"/>
          </a:xfrm>
          <a:custGeom>
            <a:avLst/>
            <a:gdLst/>
            <a:ahLst/>
            <a:cxnLst/>
            <a:rect l="l" t="t" r="r" b="b"/>
            <a:pathLst>
              <a:path w="5108575" h="5965190">
                <a:moveTo>
                  <a:pt x="0" y="5964934"/>
                </a:moveTo>
                <a:lnTo>
                  <a:pt x="5108448" y="5964934"/>
                </a:lnTo>
                <a:lnTo>
                  <a:pt x="5108448" y="0"/>
                </a:lnTo>
                <a:lnTo>
                  <a:pt x="0" y="0"/>
                </a:lnTo>
                <a:lnTo>
                  <a:pt x="0" y="596493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108575" cy="152400"/>
            </a:xfrm>
            <a:custGeom>
              <a:avLst/>
              <a:gdLst/>
              <a:ahLst/>
              <a:cxnLst/>
              <a:rect l="l" t="t" r="r" b="b"/>
              <a:pathLst>
                <a:path w="5108575" h="152400">
                  <a:moveTo>
                    <a:pt x="0" y="152400"/>
                  </a:moveTo>
                  <a:lnTo>
                    <a:pt x="5108448" y="152400"/>
                  </a:lnTo>
                  <a:lnTo>
                    <a:pt x="5108448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20731"/>
            <a:ext cx="41363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1.5 </a:t>
            </a:r>
            <a:r>
              <a:rPr lang="ru-RU" sz="2400" b="1" spc="-5" dirty="0" err="1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Партиционирование</a:t>
            </a:r>
            <a:endParaRPr lang="ru-RU" sz="2400" b="1" spc="-5" dirty="0">
              <a:solidFill>
                <a:srgbClr val="FFFFF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233755" y="1101408"/>
            <a:ext cx="46786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Па</a:t>
            </a:r>
            <a:r>
              <a:rPr sz="3600" b="1" spc="-5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р</a:t>
            </a:r>
            <a:r>
              <a:rPr sz="3600" b="1" spc="-65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т</a:t>
            </a:r>
            <a:r>
              <a:rPr sz="3600" b="1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и</a:t>
            </a:r>
            <a:r>
              <a:rPr sz="3600" b="1" spc="-15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ц</a:t>
            </a:r>
            <a:r>
              <a:rPr sz="3600" b="1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ионир</a:t>
            </a:r>
            <a:r>
              <a:rPr sz="3600" b="1" spc="1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</a:t>
            </a:r>
            <a:r>
              <a:rPr sz="3600" b="1" spc="-55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</a:t>
            </a:r>
            <a:r>
              <a:rPr sz="3600" b="1" spc="-15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а</a:t>
            </a:r>
            <a:r>
              <a:rPr sz="3600" b="1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ние</a:t>
            </a:r>
            <a:endParaRPr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1556745" y="6290814"/>
            <a:ext cx="41782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24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algn="ctr">
              <a:lnSpc>
                <a:spcPts val="2755"/>
              </a:lnSpc>
            </a:pPr>
            <a:r>
              <a:rPr lang="ru-RU" dirty="0"/>
              <a:t>18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CCAD11-00FD-239B-583E-2622CD6A9B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" t="7204" r="725" b="1720"/>
          <a:stretch/>
        </p:blipFill>
        <p:spPr bwMode="auto">
          <a:xfrm>
            <a:off x="0" y="2084962"/>
            <a:ext cx="5810439" cy="345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FD715D8-DDA3-19E4-B84D-7F4372F6274A}"/>
              </a:ext>
            </a:extLst>
          </p:cNvPr>
          <p:cNvSpPr txBox="1"/>
          <p:nvPr/>
        </p:nvSpPr>
        <p:spPr>
          <a:xfrm>
            <a:off x="5931789" y="2252103"/>
            <a:ext cx="617448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Логически делит большую таблицу на части.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Значительно улучшает производительность запросов.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Упрощает сопровождение базы данных.</a:t>
            </a:r>
          </a:p>
          <a:p>
            <a:pPr algn="just"/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just"/>
            <a:r>
              <a:rPr lang="ru-RU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Партиционирование</a:t>
            </a: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распространяется на все сегменты и выполняется на всех сегментах одинаково.</a:t>
            </a:r>
          </a:p>
          <a:p>
            <a:pPr algn="just"/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just"/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Ключ </a:t>
            </a:r>
            <a:r>
              <a:rPr lang="ru-RU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партиционирования</a:t>
            </a: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– одно поле в таблице, по  которому определяется принадлежность записи той или иной </a:t>
            </a:r>
            <a:r>
              <a:rPr lang="ru-RU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партиции</a:t>
            </a: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(в случае многоуровневого </a:t>
            </a:r>
            <a:r>
              <a:rPr lang="ru-RU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партиционирования</a:t>
            </a: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– набор полей);</a:t>
            </a:r>
          </a:p>
          <a:p>
            <a:pPr algn="just"/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just"/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F4422640-4596-44C2-7C92-8E572AABEAB6}"/>
              </a:ext>
            </a:extLst>
          </p:cNvPr>
          <p:cNvSpPr/>
          <p:nvPr/>
        </p:nvSpPr>
        <p:spPr>
          <a:xfrm>
            <a:off x="6233755" y="1746173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249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0369" y="316229"/>
            <a:ext cx="19043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Содержание</a:t>
            </a:r>
            <a:endParaRPr sz="24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493520"/>
            <a:ext cx="12192000" cy="4328160"/>
          </a:xfrm>
          <a:custGeom>
            <a:avLst/>
            <a:gdLst/>
            <a:ahLst/>
            <a:cxnLst/>
            <a:rect l="l" t="t" r="r" b="b"/>
            <a:pathLst>
              <a:path w="7208520" h="4328160">
                <a:moveTo>
                  <a:pt x="7208520" y="0"/>
                </a:moveTo>
                <a:lnTo>
                  <a:pt x="0" y="0"/>
                </a:lnTo>
                <a:lnTo>
                  <a:pt x="0" y="4328160"/>
                </a:lnTo>
                <a:lnTo>
                  <a:pt x="7208520" y="4328160"/>
                </a:lnTo>
                <a:lnTo>
                  <a:pt x="720852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0369" y="1905000"/>
            <a:ext cx="5856631" cy="1589538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ru-RU" sz="2000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Дистрибуция</a:t>
            </a:r>
          </a:p>
          <a:p>
            <a:pPr marL="356870" indent="-34480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ru-RU" sz="2000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Ориентация таблиц </a:t>
            </a:r>
          </a:p>
          <a:p>
            <a:pPr marL="356870" indent="-34480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ru-RU" sz="2000" dirty="0" err="1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Констрейнты</a:t>
            </a:r>
            <a:r>
              <a:rPr lang="ru-RU" sz="2000" dirty="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 </a:t>
            </a:r>
          </a:p>
          <a:p>
            <a:pPr marL="356870" indent="-34480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ru-RU" sz="2000" dirty="0" err="1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Партиционирование</a:t>
            </a:r>
            <a:endParaRPr lang="ru-RU" sz="2000" dirty="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42090" y="6290814"/>
            <a:ext cx="24637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5">
            <a:extLst>
              <a:ext uri="{FF2B5EF4-FFF2-40B4-BE49-F238E27FC236}">
                <a16:creationId xmlns:a16="http://schemas.microsoft.com/office/drawing/2014/main" id="{6967B02F-C187-7C44-4055-5EBA8612A23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81089" y="1493520"/>
            <a:ext cx="5010911" cy="4328160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1069AA09-DA06-898E-6DD6-DBAB18D5B543}"/>
              </a:ext>
            </a:extLst>
          </p:cNvPr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0805E22A-B5FD-E4AB-359C-793DD7095D33}"/>
                </a:ext>
              </a:extLst>
            </p:cNvPr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6D830240-AEE9-2E03-19EF-8182D3C0D9B4}"/>
                </a:ext>
              </a:extLst>
            </p:cNvPr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>
            <a:extLst>
              <a:ext uri="{FF2B5EF4-FFF2-40B4-BE49-F238E27FC236}">
                <a16:creationId xmlns:a16="http://schemas.microsoft.com/office/drawing/2014/main" id="{55E76605-7DAB-A887-95CF-DBF916E162F6}"/>
              </a:ext>
            </a:extLst>
          </p:cNvPr>
          <p:cNvSpPr txBox="1">
            <a:spLocks/>
          </p:cNvSpPr>
          <p:nvPr/>
        </p:nvSpPr>
        <p:spPr>
          <a:xfrm>
            <a:off x="620369" y="320731"/>
            <a:ext cx="2409158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Содержание</a:t>
            </a:r>
            <a:endParaRPr lang="ru-RU"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B7D9868A-2913-0254-62E0-E45169C688D0}"/>
              </a:ext>
            </a:extLst>
          </p:cNvPr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7">
            <a:extLst>
              <a:ext uri="{FF2B5EF4-FFF2-40B4-BE49-F238E27FC236}">
                <a16:creationId xmlns:a16="http://schemas.microsoft.com/office/drawing/2014/main" id="{F40F3EB5-5C24-9232-74FB-C668C0CBE62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25" name="object 8">
            <a:extLst>
              <a:ext uri="{FF2B5EF4-FFF2-40B4-BE49-F238E27FC236}">
                <a16:creationId xmlns:a16="http://schemas.microsoft.com/office/drawing/2014/main" id="{98BA1E59-9729-C698-58FD-B2B133C49BB1}"/>
              </a:ext>
            </a:extLst>
          </p:cNvPr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C24844C2-3D43-8FB2-8AEB-FD8F52D25DA0}"/>
              </a:ext>
            </a:extLst>
          </p:cNvPr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0">
            <a:extLst>
              <a:ext uri="{FF2B5EF4-FFF2-40B4-BE49-F238E27FC236}">
                <a16:creationId xmlns:a16="http://schemas.microsoft.com/office/drawing/2014/main" id="{C754C4D2-065F-6484-DBF1-43F71DB087D2}"/>
              </a:ext>
            </a:extLst>
          </p:cNvPr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1">
            <a:extLst>
              <a:ext uri="{FF2B5EF4-FFF2-40B4-BE49-F238E27FC236}">
                <a16:creationId xmlns:a16="http://schemas.microsoft.com/office/drawing/2014/main" id="{44BAE2C4-3FBE-D6FA-2C55-4DDF49124470}"/>
              </a:ext>
            </a:extLst>
          </p:cNvPr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12">
            <a:extLst>
              <a:ext uri="{FF2B5EF4-FFF2-40B4-BE49-F238E27FC236}">
                <a16:creationId xmlns:a16="http://schemas.microsoft.com/office/drawing/2014/main" id="{60F33C80-AEC7-424E-5D2B-7D86657370E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30" name="object 13">
            <a:extLst>
              <a:ext uri="{FF2B5EF4-FFF2-40B4-BE49-F238E27FC236}">
                <a16:creationId xmlns:a16="http://schemas.microsoft.com/office/drawing/2014/main" id="{E2445A28-709E-C416-CCEA-9EC13E210EBB}"/>
              </a:ext>
            </a:extLst>
          </p:cNvPr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E7A0448B-83C6-CAE6-7176-C5C3CE25E394}"/>
              </a:ext>
            </a:extLst>
          </p:cNvPr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15">
            <a:extLst>
              <a:ext uri="{FF2B5EF4-FFF2-40B4-BE49-F238E27FC236}">
                <a16:creationId xmlns:a16="http://schemas.microsoft.com/office/drawing/2014/main" id="{B761106F-14E9-E2DA-26E9-01D5A65E1E10}"/>
              </a:ext>
            </a:extLst>
          </p:cNvPr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33" name="object 16">
              <a:extLst>
                <a:ext uri="{FF2B5EF4-FFF2-40B4-BE49-F238E27FC236}">
                  <a16:creationId xmlns:a16="http://schemas.microsoft.com/office/drawing/2014/main" id="{EC44DCEC-EB16-F78D-3EA3-224EF64FDAB9}"/>
                </a:ext>
              </a:extLst>
            </p:cNvPr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7">
              <a:extLst>
                <a:ext uri="{FF2B5EF4-FFF2-40B4-BE49-F238E27FC236}">
                  <a16:creationId xmlns:a16="http://schemas.microsoft.com/office/drawing/2014/main" id="{A89DF2B4-F58C-FCC9-8364-AD7C8161082E}"/>
                </a:ext>
              </a:extLst>
            </p:cNvPr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18">
              <a:extLst>
                <a:ext uri="{FF2B5EF4-FFF2-40B4-BE49-F238E27FC236}">
                  <a16:creationId xmlns:a16="http://schemas.microsoft.com/office/drawing/2014/main" id="{BE6D0DCA-B5CE-31D3-52ED-BCC6B17A715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36" name="object 19">
              <a:extLst>
                <a:ext uri="{FF2B5EF4-FFF2-40B4-BE49-F238E27FC236}">
                  <a16:creationId xmlns:a16="http://schemas.microsoft.com/office/drawing/2014/main" id="{7EF6E607-AAF3-582D-2A25-E3B8A3BF994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108575" cy="152400"/>
            </a:xfrm>
            <a:custGeom>
              <a:avLst/>
              <a:gdLst/>
              <a:ahLst/>
              <a:cxnLst/>
              <a:rect l="l" t="t" r="r" b="b"/>
              <a:pathLst>
                <a:path w="5108575" h="152400">
                  <a:moveTo>
                    <a:pt x="0" y="152400"/>
                  </a:moveTo>
                  <a:lnTo>
                    <a:pt x="5108448" y="152400"/>
                  </a:lnTo>
                  <a:lnTo>
                    <a:pt x="5108448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9" y="320731"/>
            <a:ext cx="320348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1.5 </a:t>
            </a:r>
            <a:r>
              <a:rPr lang="ru-RU" sz="2400" b="1" spc="-5" dirty="0" err="1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Партиционирование</a:t>
            </a:r>
            <a:endParaRPr sz="2400" b="1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35551" y="1217259"/>
            <a:ext cx="71936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Виды </a:t>
            </a:r>
            <a:r>
              <a:rPr lang="ru-RU" sz="3600" b="1" dirty="0" err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партиционирования</a:t>
            </a:r>
            <a:endParaRPr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5551" y="1799285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1556745" y="6290814"/>
            <a:ext cx="41782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24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algn="ctr">
              <a:lnSpc>
                <a:spcPts val="2755"/>
              </a:lnSpc>
            </a:pPr>
            <a:r>
              <a:rPr lang="ru-RU" dirty="0"/>
              <a:t>19</a:t>
            </a:r>
            <a:endParaRPr dirty="0"/>
          </a:p>
        </p:txBody>
      </p:sp>
      <p:graphicFrame>
        <p:nvGraphicFramePr>
          <p:cNvPr id="27" name="Таблица 27">
            <a:extLst>
              <a:ext uri="{FF2B5EF4-FFF2-40B4-BE49-F238E27FC236}">
                <a16:creationId xmlns:a16="http://schemas.microsoft.com/office/drawing/2014/main" id="{29CD3652-C1D7-1C4F-D5D1-0B49C8B92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49558"/>
              </p:ext>
            </p:extLst>
          </p:nvPr>
        </p:nvGraphicFramePr>
        <p:xfrm>
          <a:off x="2032000" y="3139593"/>
          <a:ext cx="81280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865274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91159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PARTITION BY RANGE</a:t>
                      </a:r>
                      <a:endParaRPr lang="ru-RU" b="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По диапазону значений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91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PARTITION BY LIST</a:t>
                      </a:r>
                      <a:endParaRPr lang="ru-RU" b="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По списку значений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79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PARTITION BY … SUBPARTITION BY</a:t>
                      </a:r>
                      <a:r>
                        <a:rPr lang="ru-RU" b="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Многоуровневое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175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463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20731"/>
            <a:ext cx="402921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1.5 </a:t>
            </a:r>
            <a:r>
              <a:rPr lang="ru-RU" sz="2400" b="1" spc="-5" dirty="0" err="1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Партиционирование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31315" y="1196363"/>
            <a:ext cx="64625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PARTITION BY</a:t>
            </a: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RANGE</a:t>
            </a:r>
            <a:endParaRPr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568202" y="6290814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ctr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DB6B3FF-C270-0204-9876-86C3879EE7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91"/>
          <a:stretch/>
        </p:blipFill>
        <p:spPr bwMode="auto">
          <a:xfrm>
            <a:off x="0" y="2632926"/>
            <a:ext cx="6934201" cy="227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69D7AF72-9CC7-57AB-CD5E-763D6CA0DD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3080" y="2324100"/>
            <a:ext cx="3200400" cy="2581275"/>
          </a:xfrm>
          <a:prstGeom prst="rect">
            <a:avLst/>
          </a:prstGeom>
        </p:spPr>
      </p:pic>
      <p:sp>
        <p:nvSpPr>
          <p:cNvPr id="24" name="object 23">
            <a:extLst>
              <a:ext uri="{FF2B5EF4-FFF2-40B4-BE49-F238E27FC236}">
                <a16:creationId xmlns:a16="http://schemas.microsoft.com/office/drawing/2014/main" id="{F4422640-4596-44C2-7C92-8E572AABEAB6}"/>
              </a:ext>
            </a:extLst>
          </p:cNvPr>
          <p:cNvSpPr/>
          <p:nvPr/>
        </p:nvSpPr>
        <p:spPr>
          <a:xfrm>
            <a:off x="331315" y="1766283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219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20731"/>
            <a:ext cx="402921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1.5 </a:t>
            </a:r>
            <a:r>
              <a:rPr lang="ru-RU" sz="2400" b="1" spc="-5" dirty="0" err="1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Партиционирование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0840" y="1098298"/>
            <a:ext cx="64625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PARTITION BY</a:t>
            </a: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endParaRPr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568202" y="6290814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ctr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9C32E0D-10D9-A761-702B-07AC250145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6046"/>
            <a:ext cx="6934200" cy="2826834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A8B94466-0DE6-9EB3-70B5-6BFC3D32D6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3426" y="2366046"/>
            <a:ext cx="3857625" cy="2381250"/>
          </a:xfrm>
          <a:prstGeom prst="rect">
            <a:avLst/>
          </a:prstGeom>
        </p:spPr>
      </p:pic>
      <p:sp>
        <p:nvSpPr>
          <p:cNvPr id="2" name="object 23">
            <a:extLst>
              <a:ext uri="{FF2B5EF4-FFF2-40B4-BE49-F238E27FC236}">
                <a16:creationId xmlns:a16="http://schemas.microsoft.com/office/drawing/2014/main" id="{F4422640-4596-44C2-7C92-8E572AABEAB6}"/>
              </a:ext>
            </a:extLst>
          </p:cNvPr>
          <p:cNvSpPr/>
          <p:nvPr/>
        </p:nvSpPr>
        <p:spPr>
          <a:xfrm>
            <a:off x="340840" y="1725368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0889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-55419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108575" cy="152400"/>
            </a:xfrm>
            <a:custGeom>
              <a:avLst/>
              <a:gdLst/>
              <a:ahLst/>
              <a:cxnLst/>
              <a:rect l="l" t="t" r="r" b="b"/>
              <a:pathLst>
                <a:path w="5108575" h="152400">
                  <a:moveTo>
                    <a:pt x="0" y="152400"/>
                  </a:moveTo>
                  <a:lnTo>
                    <a:pt x="5108448" y="152400"/>
                  </a:lnTo>
                  <a:lnTo>
                    <a:pt x="5108448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9" y="320731"/>
            <a:ext cx="475161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1.5 </a:t>
            </a:r>
            <a:r>
              <a:rPr lang="ru-RU" sz="2400" b="1" spc="-5" dirty="0" err="1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Партиционирование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aphicFrame>
        <p:nvGraphicFramePr>
          <p:cNvPr id="2" name="Таблица 21">
            <a:extLst>
              <a:ext uri="{FF2B5EF4-FFF2-40B4-BE49-F238E27FC236}">
                <a16:creationId xmlns:a16="http://schemas.microsoft.com/office/drawing/2014/main" id="{A7C2E77A-4076-73E9-06DB-6DAECF27E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148494"/>
              </p:ext>
            </p:extLst>
          </p:nvPr>
        </p:nvGraphicFramePr>
        <p:xfrm>
          <a:off x="2032000" y="1503680"/>
          <a:ext cx="8128000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951924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75603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Можно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Нельзя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Указать отличающиеся имена для каждой </a:t>
                      </a:r>
                      <a:r>
                        <a:rPr lang="ru-RU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партиции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Указать разные ключи дистрибуции для </a:t>
                      </a:r>
                      <a:r>
                        <a:rPr lang="ru-RU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партиции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одной таблицы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53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Создать </a:t>
                      </a:r>
                      <a:r>
                        <a:rPr lang="ru-RU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партицию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по умолчанию (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DEFAULT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Нельзя поменять тип </a:t>
                      </a:r>
                      <a:r>
                        <a:rPr lang="ru-RU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партиционирования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без пересоздания таблицы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43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Выбрать разные опции хранения данных в </a:t>
                      </a:r>
                      <a:r>
                        <a:rPr lang="ru-RU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партиции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(ориентация, </a:t>
                      </a:r>
                      <a:r>
                        <a:rPr lang="ru-RU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компресия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144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Указать отличающиеся диапазоны для каждой </a:t>
                      </a:r>
                      <a:r>
                        <a:rPr lang="ru-RU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партиции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687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936197"/>
                  </a:ext>
                </a:extLst>
              </a:tr>
            </a:tbl>
          </a:graphicData>
        </a:graphic>
      </p:graphicFrame>
      <p:sp>
        <p:nvSpPr>
          <p:cNvPr id="22" name="object 21">
            <a:extLst>
              <a:ext uri="{FF2B5EF4-FFF2-40B4-BE49-F238E27FC236}">
                <a16:creationId xmlns:a16="http://schemas.microsoft.com/office/drawing/2014/main" id="{3A1E69C1-E5E4-E08E-1EA2-5BE42FD259AA}"/>
              </a:ext>
            </a:extLst>
          </p:cNvPr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59">
            <a:extLst>
              <a:ext uri="{FF2B5EF4-FFF2-40B4-BE49-F238E27FC236}">
                <a16:creationId xmlns:a16="http://schemas.microsoft.com/office/drawing/2014/main" id="{D122EE42-C98E-FD2F-E331-6B98D115B320}"/>
              </a:ext>
            </a:extLst>
          </p:cNvPr>
          <p:cNvSpPr txBox="1"/>
          <p:nvPr/>
        </p:nvSpPr>
        <p:spPr>
          <a:xfrm>
            <a:off x="11568202" y="6290814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ctr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868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-55419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108575" cy="152400"/>
            </a:xfrm>
            <a:custGeom>
              <a:avLst/>
              <a:gdLst/>
              <a:ahLst/>
              <a:cxnLst/>
              <a:rect l="l" t="t" r="r" b="b"/>
              <a:pathLst>
                <a:path w="5108575" h="152400">
                  <a:moveTo>
                    <a:pt x="0" y="152400"/>
                  </a:moveTo>
                  <a:lnTo>
                    <a:pt x="5108448" y="152400"/>
                  </a:lnTo>
                  <a:lnTo>
                    <a:pt x="5108448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1556745" y="6290814"/>
            <a:ext cx="41782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24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algn="ctr">
              <a:lnSpc>
                <a:spcPts val="2755"/>
              </a:lnSpc>
            </a:pPr>
            <a:r>
              <a:rPr lang="ru-RU" dirty="0"/>
              <a:t>23</a:t>
            </a:r>
            <a:endParaRPr dirty="0"/>
          </a:p>
        </p:txBody>
      </p:sp>
      <p:graphicFrame>
        <p:nvGraphicFramePr>
          <p:cNvPr id="2" name="Таблица 21">
            <a:extLst>
              <a:ext uri="{FF2B5EF4-FFF2-40B4-BE49-F238E27FC236}">
                <a16:creationId xmlns:a16="http://schemas.microsoft.com/office/drawing/2014/main" id="{A7C2E77A-4076-73E9-06DB-6DAECF27E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50026"/>
              </p:ext>
            </p:extLst>
          </p:nvPr>
        </p:nvGraphicFramePr>
        <p:xfrm>
          <a:off x="2032000" y="1411549"/>
          <a:ext cx="8128000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951924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75603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Рекомендуется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Не рекомендуется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Применять </a:t>
                      </a:r>
                      <a:r>
                        <a:rPr lang="ru-RU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партиционирование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только на больших таблицах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Создавать большое количество </a:t>
                      </a:r>
                      <a:r>
                        <a:rPr lang="ru-RU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партиций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53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Использовать когда запрос 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WHERE 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исключает часть </a:t>
                      </a:r>
                      <a:r>
                        <a:rPr lang="ru-RU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партиций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Использовать дефолтную </a:t>
                      </a:r>
                      <a:r>
                        <a:rPr lang="ru-RU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партицию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43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Применять </a:t>
                      </a:r>
                      <a:r>
                        <a:rPr lang="ru-RU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партиционирование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когда нужно «скользящее окно»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Использовать многоуровневое </a:t>
                      </a:r>
                      <a:r>
                        <a:rPr lang="ru-RU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партиционирование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144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Использовать 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RANGE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, а не 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LIST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Секционировать по столбцу ключа дистрибуции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687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Партиционировать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по часто используемому столбцу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Создавать много </a:t>
                      </a:r>
                      <a:r>
                        <a:rPr lang="ru-RU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партиций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при колоночной ориентации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9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Проверять исключение </a:t>
                      </a:r>
                      <a:r>
                        <a:rPr lang="ru-RU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партиций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в плане запроса 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(EXPLAIN)</a:t>
                      </a:r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577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Выбирать наилучший способ хранения данных в </a:t>
                      </a:r>
                      <a:r>
                        <a:rPr lang="ru-RU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партиции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(по строкам </a:t>
                      </a:r>
                      <a:r>
                        <a:rPr lang="en-US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/</a:t>
                      </a:r>
                      <a:r>
                        <a:rPr lang="ru-RU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колонкам)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061437"/>
                  </a:ext>
                </a:extLst>
              </a:tr>
            </a:tbl>
          </a:graphicData>
        </a:graphic>
      </p:graphicFrame>
      <p:sp>
        <p:nvSpPr>
          <p:cNvPr id="28" name="object 20">
            <a:extLst>
              <a:ext uri="{FF2B5EF4-FFF2-40B4-BE49-F238E27FC236}">
                <a16:creationId xmlns:a16="http://schemas.microsoft.com/office/drawing/2014/main" id="{060D6BA7-57CC-1770-A33B-518731D650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0369" y="320731"/>
            <a:ext cx="475161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1.5 </a:t>
            </a:r>
            <a:r>
              <a:rPr lang="ru-RU" sz="2400" b="1" spc="-5" dirty="0" err="1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Партиционирование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911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06111" y="4809744"/>
            <a:ext cx="3376295" cy="0"/>
          </a:xfrm>
          <a:custGeom>
            <a:avLst/>
            <a:gdLst/>
            <a:ahLst/>
            <a:cxnLst/>
            <a:rect l="l" t="t" r="r" b="b"/>
            <a:pathLst>
              <a:path w="3376295">
                <a:moveTo>
                  <a:pt x="0" y="0"/>
                </a:moveTo>
                <a:lnTo>
                  <a:pt x="3375914" y="0"/>
                </a:lnTo>
              </a:path>
            </a:pathLst>
          </a:custGeom>
          <a:ln w="19050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69847"/>
            <a:ext cx="5727700" cy="993775"/>
          </a:xfrm>
          <a:custGeom>
            <a:avLst/>
            <a:gdLst/>
            <a:ahLst/>
            <a:cxnLst/>
            <a:rect l="l" t="t" r="r" b="b"/>
            <a:pathLst>
              <a:path w="5727700" h="993775">
                <a:moveTo>
                  <a:pt x="5727192" y="0"/>
                </a:moveTo>
                <a:lnTo>
                  <a:pt x="0" y="0"/>
                </a:lnTo>
                <a:lnTo>
                  <a:pt x="0" y="993648"/>
                </a:lnTo>
                <a:lnTo>
                  <a:pt x="5727192" y="993648"/>
                </a:lnTo>
                <a:lnTo>
                  <a:pt x="5727192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47612" y="4999482"/>
            <a:ext cx="3858387" cy="1269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u="heavy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2"/>
              </a:rPr>
              <a:t>https://sapiens.solutions </a:t>
            </a:r>
            <a:endParaRPr lang="en-US" sz="2000" u="heavy" spc="-40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735" dirty="0">
                <a:solidFill>
                  <a:srgbClr val="0462C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3"/>
              </a:rPr>
              <a:t>info@sapiens.solutions</a:t>
            </a:r>
            <a:endParaRPr lang="en-US" sz="2000" u="heavy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2700">
              <a:lnSpc>
                <a:spcPct val="100000"/>
              </a:lnSpc>
            </a:pPr>
            <a:r>
              <a:rPr sz="2000" spc="-530" dirty="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</a:t>
            </a:r>
            <a:r>
              <a:rPr lang="en-US" sz="2000" spc="-530" dirty="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</a:t>
            </a:r>
            <a:r>
              <a:rPr lang="en-US" sz="2000" dirty="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7 </a:t>
            </a:r>
            <a:r>
              <a:rPr sz="2000" dirty="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49</a:t>
            </a:r>
            <a:r>
              <a:rPr sz="2000" spc="-5" dirty="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5</a:t>
            </a:r>
            <a:r>
              <a:rPr sz="2000" spc="-145" dirty="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21</a:t>
            </a:r>
            <a:r>
              <a:rPr sz="2000" spc="-5" dirty="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5</a:t>
            </a:r>
            <a:r>
              <a:rPr sz="2000" spc="-145" dirty="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175</a:t>
            </a:r>
            <a:r>
              <a:rPr sz="2000" spc="-5" dirty="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7</a:t>
            </a:r>
            <a:endParaRPr sz="20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599843-90C2-D0D5-3A7A-8D1E3D463B8D}"/>
              </a:ext>
            </a:extLst>
          </p:cNvPr>
          <p:cNvSpPr txBox="1"/>
          <p:nvPr/>
        </p:nvSpPr>
        <p:spPr>
          <a:xfrm>
            <a:off x="381000" y="1151235"/>
            <a:ext cx="51149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ЭКСПЕРТЫ В ОБЛАСТИ АНАЛИТИЧЕСКИХ РЕШЕНИЙ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9" y="320731"/>
            <a:ext cx="22114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1.1 Дистрибуция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1642090" y="6290814"/>
            <a:ext cx="24637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D6E553-1CE9-A1DE-0EC9-36418BCEB23B}"/>
              </a:ext>
            </a:extLst>
          </p:cNvPr>
          <p:cNvSpPr txBox="1"/>
          <p:nvPr/>
        </p:nvSpPr>
        <p:spPr>
          <a:xfrm>
            <a:off x="6710045" y="12413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Распределение данных</a:t>
            </a:r>
            <a:endParaRPr lang="ru-RU"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0A5118-4E40-E80B-4D23-0830042AC86D}"/>
              </a:ext>
            </a:extLst>
          </p:cNvPr>
          <p:cNvSpPr txBox="1"/>
          <p:nvPr/>
        </p:nvSpPr>
        <p:spPr>
          <a:xfrm>
            <a:off x="6918959" y="2344985"/>
            <a:ext cx="4444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Greenplum</a:t>
            </a: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скорость выполнения запроса равняется скорости выполнения запроса на самом медленном сегменте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15B170-BD74-088F-5C2E-C0AFAD898328}"/>
              </a:ext>
            </a:extLst>
          </p:cNvPr>
          <p:cNvSpPr txBox="1"/>
          <p:nvPr/>
        </p:nvSpPr>
        <p:spPr>
          <a:xfrm>
            <a:off x="6918958" y="3468658"/>
            <a:ext cx="4548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Если данные распределены неравномерно – сегменты с большим количеством данных дольше выполняют работу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A99348B-7AF1-6C31-C27A-6B62359F43F2}"/>
              </a:ext>
            </a:extLst>
          </p:cNvPr>
          <p:cNvSpPr txBox="1"/>
          <p:nvPr/>
        </p:nvSpPr>
        <p:spPr>
          <a:xfrm>
            <a:off x="6918959" y="4792675"/>
            <a:ext cx="4548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Дистрибуция – распределение данных по сегментам для оптимизации нагрузки на каждый узел кластера</a:t>
            </a:r>
          </a:p>
        </p:txBody>
      </p:sp>
      <p:pic>
        <p:nvPicPr>
          <p:cNvPr id="22" name="Рисунок 21" descr="База данных со сплошной заливкой">
            <a:extLst>
              <a:ext uri="{FF2B5EF4-FFF2-40B4-BE49-F238E27FC236}">
                <a16:creationId xmlns:a16="http://schemas.microsoft.com/office/drawing/2014/main" id="{95D80D58-9F06-B43D-6EC2-65201D261A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13401" y="1564496"/>
            <a:ext cx="914400" cy="914400"/>
          </a:xfrm>
          <a:prstGeom prst="rect">
            <a:avLst/>
          </a:prstGeom>
        </p:spPr>
      </p:pic>
      <p:pic>
        <p:nvPicPr>
          <p:cNvPr id="25" name="Рисунок 24" descr="Синхронизация облака со сплошной заливкой">
            <a:extLst>
              <a:ext uri="{FF2B5EF4-FFF2-40B4-BE49-F238E27FC236}">
                <a16:creationId xmlns:a16="http://schemas.microsoft.com/office/drawing/2014/main" id="{4F47A885-BE1E-8E90-785F-DD473C7BD9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33762" y="1931449"/>
            <a:ext cx="914400" cy="914400"/>
          </a:xfrm>
          <a:prstGeom prst="rect">
            <a:avLst/>
          </a:prstGeom>
        </p:spPr>
      </p:pic>
      <p:pic>
        <p:nvPicPr>
          <p:cNvPr id="27" name="Рисунок 26" descr="Пользовательский интерфейс и взаимодействие с пользователем со сплошной заливкой">
            <a:extLst>
              <a:ext uri="{FF2B5EF4-FFF2-40B4-BE49-F238E27FC236}">
                <a16:creationId xmlns:a16="http://schemas.microsoft.com/office/drawing/2014/main" id="{B93A64A6-03EF-F2A5-23C9-354F1EC27C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6652" y="1931449"/>
            <a:ext cx="914400" cy="914400"/>
          </a:xfrm>
          <a:prstGeom prst="rect">
            <a:avLst/>
          </a:prstGeom>
        </p:spPr>
      </p:pic>
      <p:pic>
        <p:nvPicPr>
          <p:cNvPr id="29" name="Рисунок 28" descr="Сервер со сплошной заливкой">
            <a:extLst>
              <a:ext uri="{FF2B5EF4-FFF2-40B4-BE49-F238E27FC236}">
                <a16:creationId xmlns:a16="http://schemas.microsoft.com/office/drawing/2014/main" id="{E1B0CAA7-3B02-FFB9-A2B2-E64E1DE643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33762" y="4169173"/>
            <a:ext cx="914400" cy="914400"/>
          </a:xfrm>
          <a:prstGeom prst="rect">
            <a:avLst/>
          </a:prstGeom>
        </p:spPr>
      </p:pic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94DB5DBC-5B7D-7A8E-0F02-603BC98F9847}"/>
              </a:ext>
            </a:extLst>
          </p:cNvPr>
          <p:cNvSpPr/>
          <p:nvPr/>
        </p:nvSpPr>
        <p:spPr>
          <a:xfrm rot="5400000" flipV="1">
            <a:off x="1559336" y="3899551"/>
            <a:ext cx="4941939" cy="271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INTERCONNECT</a:t>
            </a:r>
            <a:endParaRPr lang="ru-RU" dirty="0"/>
          </a:p>
        </p:txBody>
      </p:sp>
      <p:pic>
        <p:nvPicPr>
          <p:cNvPr id="31" name="Рисунок 30" descr="База данных со сплошной заливкой">
            <a:extLst>
              <a:ext uri="{FF2B5EF4-FFF2-40B4-BE49-F238E27FC236}">
                <a16:creationId xmlns:a16="http://schemas.microsoft.com/office/drawing/2014/main" id="{B67E3B36-1A73-B4BF-BD24-6E0DECF9DB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13401" y="2866834"/>
            <a:ext cx="914400" cy="914400"/>
          </a:xfrm>
          <a:prstGeom prst="rect">
            <a:avLst/>
          </a:prstGeom>
        </p:spPr>
      </p:pic>
      <p:pic>
        <p:nvPicPr>
          <p:cNvPr id="32" name="Рисунок 31" descr="База данных со сплошной заливкой">
            <a:extLst>
              <a:ext uri="{FF2B5EF4-FFF2-40B4-BE49-F238E27FC236}">
                <a16:creationId xmlns:a16="http://schemas.microsoft.com/office/drawing/2014/main" id="{44D6CEAE-E4FB-4225-6D09-7B491B4032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13401" y="4169172"/>
            <a:ext cx="914400" cy="914400"/>
          </a:xfrm>
          <a:prstGeom prst="rect">
            <a:avLst/>
          </a:prstGeom>
        </p:spPr>
      </p:pic>
      <p:pic>
        <p:nvPicPr>
          <p:cNvPr id="33" name="Рисунок 32" descr="База данных со сплошной заливкой">
            <a:extLst>
              <a:ext uri="{FF2B5EF4-FFF2-40B4-BE49-F238E27FC236}">
                <a16:creationId xmlns:a16="http://schemas.microsoft.com/office/drawing/2014/main" id="{6BEA086D-E61C-6FB7-6C56-75CEDCEF95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13401" y="5471510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5C1896C-7F60-C8B5-337D-38FE203AD6B6}"/>
              </a:ext>
            </a:extLst>
          </p:cNvPr>
          <p:cNvSpPr txBox="1"/>
          <p:nvPr/>
        </p:nvSpPr>
        <p:spPr>
          <a:xfrm>
            <a:off x="226652" y="289347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Клиент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1AF2CD-A29D-E817-7355-8CDFC58E38C8}"/>
              </a:ext>
            </a:extLst>
          </p:cNvPr>
          <p:cNvSpPr txBox="1"/>
          <p:nvPr/>
        </p:nvSpPr>
        <p:spPr>
          <a:xfrm>
            <a:off x="2033762" y="289347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LAN</a:t>
            </a:r>
            <a:endParaRPr lang="ru-RU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6" name="Стрелка: вправо 35">
            <a:extLst>
              <a:ext uri="{FF2B5EF4-FFF2-40B4-BE49-F238E27FC236}">
                <a16:creationId xmlns:a16="http://schemas.microsoft.com/office/drawing/2014/main" id="{AE436BC9-A73C-2E36-B0CC-F00B7DA9A96E}"/>
              </a:ext>
            </a:extLst>
          </p:cNvPr>
          <p:cNvSpPr/>
          <p:nvPr/>
        </p:nvSpPr>
        <p:spPr>
          <a:xfrm>
            <a:off x="1217371" y="2299102"/>
            <a:ext cx="734171" cy="28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право 36">
            <a:extLst>
              <a:ext uri="{FF2B5EF4-FFF2-40B4-BE49-F238E27FC236}">
                <a16:creationId xmlns:a16="http://schemas.microsoft.com/office/drawing/2014/main" id="{9DB98980-33AB-2298-3648-40312D58F62A}"/>
              </a:ext>
            </a:extLst>
          </p:cNvPr>
          <p:cNvSpPr/>
          <p:nvPr/>
        </p:nvSpPr>
        <p:spPr>
          <a:xfrm rot="5400000">
            <a:off x="2123876" y="3609886"/>
            <a:ext cx="734171" cy="28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право 37">
            <a:extLst>
              <a:ext uri="{FF2B5EF4-FFF2-40B4-BE49-F238E27FC236}">
                <a16:creationId xmlns:a16="http://schemas.microsoft.com/office/drawing/2014/main" id="{CFC5554F-180A-D675-55B6-00FF1B136BC4}"/>
              </a:ext>
            </a:extLst>
          </p:cNvPr>
          <p:cNvSpPr/>
          <p:nvPr/>
        </p:nvSpPr>
        <p:spPr>
          <a:xfrm>
            <a:off x="2997514" y="4391989"/>
            <a:ext cx="734171" cy="28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232D42-CF37-019E-F70C-764CEFC364F5}"/>
              </a:ext>
            </a:extLst>
          </p:cNvPr>
          <p:cNvSpPr txBox="1"/>
          <p:nvPr/>
        </p:nvSpPr>
        <p:spPr>
          <a:xfrm>
            <a:off x="1599429" y="5133443"/>
            <a:ext cx="179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Сервер - мастер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8CA515-CBEB-65DA-4027-24FBCB0E1C38}"/>
              </a:ext>
            </a:extLst>
          </p:cNvPr>
          <p:cNvSpPr txBox="1"/>
          <p:nvPr/>
        </p:nvSpPr>
        <p:spPr>
          <a:xfrm>
            <a:off x="4770889" y="2459444"/>
            <a:ext cx="179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Сервер - сегмент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5A21AF-961F-886C-635E-DCF4F704FD32}"/>
              </a:ext>
            </a:extLst>
          </p:cNvPr>
          <p:cNvSpPr txBox="1"/>
          <p:nvPr/>
        </p:nvSpPr>
        <p:spPr>
          <a:xfrm>
            <a:off x="4770889" y="3742598"/>
            <a:ext cx="179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Сервер - сегмент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080ECE-945A-19A6-588E-B4FCEC534731}"/>
              </a:ext>
            </a:extLst>
          </p:cNvPr>
          <p:cNvSpPr txBox="1"/>
          <p:nvPr/>
        </p:nvSpPr>
        <p:spPr>
          <a:xfrm>
            <a:off x="4770889" y="5069673"/>
            <a:ext cx="179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Сервер - сегмент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7F7E42-A99F-7FC9-EF09-B636213C9F19}"/>
              </a:ext>
            </a:extLst>
          </p:cNvPr>
          <p:cNvSpPr txBox="1"/>
          <p:nvPr/>
        </p:nvSpPr>
        <p:spPr>
          <a:xfrm>
            <a:off x="4770889" y="6321770"/>
            <a:ext cx="179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Сервер - сегмент</a:t>
            </a:r>
          </a:p>
        </p:txBody>
      </p:sp>
      <p:sp>
        <p:nvSpPr>
          <p:cNvPr id="44" name="Стрелка: вправо 43">
            <a:extLst>
              <a:ext uri="{FF2B5EF4-FFF2-40B4-BE49-F238E27FC236}">
                <a16:creationId xmlns:a16="http://schemas.microsoft.com/office/drawing/2014/main" id="{817475B7-A5C1-159F-9D49-86CC77FDA176}"/>
              </a:ext>
            </a:extLst>
          </p:cNvPr>
          <p:cNvSpPr/>
          <p:nvPr/>
        </p:nvSpPr>
        <p:spPr>
          <a:xfrm>
            <a:off x="4435399" y="1866920"/>
            <a:ext cx="734171" cy="28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46B6D5A6-1D73-2FC6-2B47-C936AD0D24B6}"/>
              </a:ext>
            </a:extLst>
          </p:cNvPr>
          <p:cNvSpPr/>
          <p:nvPr/>
        </p:nvSpPr>
        <p:spPr>
          <a:xfrm>
            <a:off x="4441333" y="3242800"/>
            <a:ext cx="734171" cy="28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Стрелка: вправо 45">
            <a:extLst>
              <a:ext uri="{FF2B5EF4-FFF2-40B4-BE49-F238E27FC236}">
                <a16:creationId xmlns:a16="http://schemas.microsoft.com/office/drawing/2014/main" id="{728A072A-4F8B-9F7F-2D49-7DB2AB0924A9}"/>
              </a:ext>
            </a:extLst>
          </p:cNvPr>
          <p:cNvSpPr/>
          <p:nvPr/>
        </p:nvSpPr>
        <p:spPr>
          <a:xfrm>
            <a:off x="4441333" y="4477092"/>
            <a:ext cx="734171" cy="28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Стрелка: вправо 46">
            <a:extLst>
              <a:ext uri="{FF2B5EF4-FFF2-40B4-BE49-F238E27FC236}">
                <a16:creationId xmlns:a16="http://schemas.microsoft.com/office/drawing/2014/main" id="{22EDB599-E833-FDC6-2FB9-08BB1992B461}"/>
              </a:ext>
            </a:extLst>
          </p:cNvPr>
          <p:cNvSpPr/>
          <p:nvPr/>
        </p:nvSpPr>
        <p:spPr>
          <a:xfrm>
            <a:off x="4435399" y="5738056"/>
            <a:ext cx="734171" cy="28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object 23">
            <a:extLst>
              <a:ext uri="{FF2B5EF4-FFF2-40B4-BE49-F238E27FC236}">
                <a16:creationId xmlns:a16="http://schemas.microsoft.com/office/drawing/2014/main" id="{F4422640-4596-44C2-7C92-8E572AABEAB6}"/>
              </a:ext>
            </a:extLst>
          </p:cNvPr>
          <p:cNvSpPr/>
          <p:nvPr/>
        </p:nvSpPr>
        <p:spPr>
          <a:xfrm>
            <a:off x="6825233" y="1909811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691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-1905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9" y="320731"/>
            <a:ext cx="22114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1.1 Дистрибуция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715759" y="1186383"/>
            <a:ext cx="5312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Политика дистрибуции </a:t>
            </a:r>
            <a:endParaRPr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35154" y="2070083"/>
            <a:ext cx="4906935" cy="22409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Политика дистрибуции – Способ распределения данных по сегментам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</a:t>
            </a: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endParaRPr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2700" algn="just">
              <a:lnSpc>
                <a:spcPct val="100000"/>
              </a:lnSpc>
            </a:pPr>
            <a:r>
              <a:rPr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CREATE TABLE foo (a int, b text) DISTRIBUTED BY (a);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2700" algn="just"/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2700" algn="just"/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Ключ дистрибуции – поле или набор полей по значению которого определяется на каком сегменте будет храниться строка таблицы</a:t>
            </a:r>
          </a:p>
        </p:txBody>
      </p:sp>
      <p:sp>
        <p:nvSpPr>
          <p:cNvPr id="25" name="object 25"/>
          <p:cNvSpPr/>
          <p:nvPr/>
        </p:nvSpPr>
        <p:spPr>
          <a:xfrm>
            <a:off x="1554607" y="1258950"/>
            <a:ext cx="3086100" cy="1905000"/>
          </a:xfrm>
          <a:custGeom>
            <a:avLst/>
            <a:gdLst/>
            <a:ahLst/>
            <a:cxnLst/>
            <a:rect l="l" t="t" r="r" b="b"/>
            <a:pathLst>
              <a:path w="3086100" h="1905000">
                <a:moveTo>
                  <a:pt x="1814220" y="0"/>
                </a:moveTo>
                <a:lnTo>
                  <a:pt x="850023" y="0"/>
                </a:lnTo>
                <a:lnTo>
                  <a:pt x="0" y="0"/>
                </a:lnTo>
                <a:lnTo>
                  <a:pt x="0" y="190500"/>
                </a:lnTo>
                <a:lnTo>
                  <a:pt x="0" y="1905000"/>
                </a:lnTo>
                <a:lnTo>
                  <a:pt x="850011" y="1905000"/>
                </a:lnTo>
                <a:lnTo>
                  <a:pt x="1814220" y="1905000"/>
                </a:lnTo>
                <a:lnTo>
                  <a:pt x="1814220" y="1714500"/>
                </a:lnTo>
                <a:lnTo>
                  <a:pt x="1814220" y="190500"/>
                </a:lnTo>
                <a:lnTo>
                  <a:pt x="1814220" y="0"/>
                </a:lnTo>
                <a:close/>
              </a:path>
              <a:path w="3086100" h="1905000">
                <a:moveTo>
                  <a:pt x="3086087" y="0"/>
                </a:moveTo>
                <a:lnTo>
                  <a:pt x="2337651" y="0"/>
                </a:lnTo>
                <a:lnTo>
                  <a:pt x="1814322" y="0"/>
                </a:lnTo>
                <a:lnTo>
                  <a:pt x="1814322" y="190500"/>
                </a:lnTo>
                <a:lnTo>
                  <a:pt x="1814322" y="1905000"/>
                </a:lnTo>
                <a:lnTo>
                  <a:pt x="2337562" y="1905000"/>
                </a:lnTo>
                <a:lnTo>
                  <a:pt x="3086087" y="1905000"/>
                </a:lnTo>
                <a:lnTo>
                  <a:pt x="3086087" y="1714500"/>
                </a:lnTo>
                <a:lnTo>
                  <a:pt x="3086087" y="190500"/>
                </a:lnTo>
                <a:lnTo>
                  <a:pt x="3086087" y="0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049448"/>
              </p:ext>
            </p:extLst>
          </p:nvPr>
        </p:nvGraphicFramePr>
        <p:xfrm>
          <a:off x="1548257" y="1252600"/>
          <a:ext cx="3086734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0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9525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lang="en-US" sz="1100" b="1" spc="-5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employee_id</a:t>
                      </a:r>
                      <a:endParaRPr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department_id</a:t>
                      </a:r>
                      <a:endParaRPr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name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birthday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1</a:t>
                      </a: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2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Name</a:t>
                      </a:r>
                      <a:r>
                        <a:rPr sz="1100" spc="-6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</a:t>
                      </a: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1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05.12.1986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2</a:t>
                      </a: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2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Name</a:t>
                      </a:r>
                      <a:r>
                        <a:rPr sz="1100" spc="-6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</a:t>
                      </a: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2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12.11.1993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3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1</a:t>
                      </a: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spc="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</a:t>
                      </a: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ame</a:t>
                      </a:r>
                      <a:r>
                        <a:rPr sz="1100" spc="-3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</a:t>
                      </a: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3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09.05.1982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4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3</a:t>
                      </a: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Name</a:t>
                      </a:r>
                      <a:r>
                        <a:rPr sz="1100" spc="-6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</a:t>
                      </a: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4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24.03.1989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5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4</a:t>
                      </a: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Name</a:t>
                      </a:r>
                      <a:r>
                        <a:rPr sz="1100" spc="-6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</a:t>
                      </a: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5</a:t>
                      </a: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13.10.1995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6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5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Name</a:t>
                      </a:r>
                      <a:r>
                        <a:rPr sz="1100" spc="-6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</a:t>
                      </a: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6</a:t>
                      </a: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18.09.1999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7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2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Name</a:t>
                      </a:r>
                      <a:r>
                        <a:rPr sz="1100" spc="-6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</a:t>
                      </a: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7</a:t>
                      </a: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31.03.1985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8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2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Name</a:t>
                      </a:r>
                      <a:r>
                        <a:rPr sz="1100" spc="-6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</a:t>
                      </a: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8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20.05.1991</a:t>
                      </a:r>
                      <a:endParaRPr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9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6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Name</a:t>
                      </a:r>
                      <a:r>
                        <a:rPr sz="1100" spc="-6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</a:t>
                      </a: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9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06.11.1979</a:t>
                      </a:r>
                      <a:endParaRPr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36" name="object 36"/>
          <p:cNvGrpSpPr/>
          <p:nvPr/>
        </p:nvGrpSpPr>
        <p:grpSpPr>
          <a:xfrm>
            <a:off x="2177417" y="4786558"/>
            <a:ext cx="777875" cy="878840"/>
            <a:chOff x="2389377" y="4538217"/>
            <a:chExt cx="777875" cy="878840"/>
          </a:xfrm>
        </p:grpSpPr>
        <p:sp>
          <p:nvSpPr>
            <p:cNvPr id="37" name="object 37"/>
            <p:cNvSpPr/>
            <p:nvPr/>
          </p:nvSpPr>
          <p:spPr>
            <a:xfrm>
              <a:off x="2395727" y="4640198"/>
              <a:ext cx="765175" cy="770255"/>
            </a:xfrm>
            <a:custGeom>
              <a:avLst/>
              <a:gdLst/>
              <a:ahLst/>
              <a:cxnLst/>
              <a:rect l="l" t="t" r="r" b="b"/>
              <a:pathLst>
                <a:path w="765175" h="770254">
                  <a:moveTo>
                    <a:pt x="765048" y="0"/>
                  </a:moveTo>
                  <a:lnTo>
                    <a:pt x="741109" y="33375"/>
                  </a:lnTo>
                  <a:lnTo>
                    <a:pt x="675063" y="61620"/>
                  </a:lnTo>
                  <a:lnTo>
                    <a:pt x="628954" y="73145"/>
                  </a:lnTo>
                  <a:lnTo>
                    <a:pt x="575563" y="82578"/>
                  </a:lnTo>
                  <a:lnTo>
                    <a:pt x="515974" y="89649"/>
                  </a:lnTo>
                  <a:lnTo>
                    <a:pt x="451267" y="94090"/>
                  </a:lnTo>
                  <a:lnTo>
                    <a:pt x="382524" y="95631"/>
                  </a:lnTo>
                  <a:lnTo>
                    <a:pt x="313780" y="94090"/>
                  </a:lnTo>
                  <a:lnTo>
                    <a:pt x="249073" y="89649"/>
                  </a:lnTo>
                  <a:lnTo>
                    <a:pt x="189484" y="82578"/>
                  </a:lnTo>
                  <a:lnTo>
                    <a:pt x="136093" y="73145"/>
                  </a:lnTo>
                  <a:lnTo>
                    <a:pt x="89984" y="61620"/>
                  </a:lnTo>
                  <a:lnTo>
                    <a:pt x="52239" y="48274"/>
                  </a:lnTo>
                  <a:lnTo>
                    <a:pt x="6164" y="17194"/>
                  </a:lnTo>
                  <a:lnTo>
                    <a:pt x="0" y="0"/>
                  </a:lnTo>
                  <a:lnTo>
                    <a:pt x="0" y="674369"/>
                  </a:lnTo>
                  <a:lnTo>
                    <a:pt x="23938" y="707745"/>
                  </a:lnTo>
                  <a:lnTo>
                    <a:pt x="89984" y="735990"/>
                  </a:lnTo>
                  <a:lnTo>
                    <a:pt x="136093" y="747515"/>
                  </a:lnTo>
                  <a:lnTo>
                    <a:pt x="189484" y="756948"/>
                  </a:lnTo>
                  <a:lnTo>
                    <a:pt x="249073" y="764019"/>
                  </a:lnTo>
                  <a:lnTo>
                    <a:pt x="313780" y="768460"/>
                  </a:lnTo>
                  <a:lnTo>
                    <a:pt x="382524" y="770001"/>
                  </a:lnTo>
                  <a:lnTo>
                    <a:pt x="451267" y="768460"/>
                  </a:lnTo>
                  <a:lnTo>
                    <a:pt x="515974" y="764019"/>
                  </a:lnTo>
                  <a:lnTo>
                    <a:pt x="575563" y="756948"/>
                  </a:lnTo>
                  <a:lnTo>
                    <a:pt x="628954" y="747515"/>
                  </a:lnTo>
                  <a:lnTo>
                    <a:pt x="675063" y="735990"/>
                  </a:lnTo>
                  <a:lnTo>
                    <a:pt x="712808" y="722644"/>
                  </a:lnTo>
                  <a:lnTo>
                    <a:pt x="758883" y="691564"/>
                  </a:lnTo>
                  <a:lnTo>
                    <a:pt x="765048" y="674369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95727" y="4544567"/>
              <a:ext cx="765175" cy="191770"/>
            </a:xfrm>
            <a:custGeom>
              <a:avLst/>
              <a:gdLst/>
              <a:ahLst/>
              <a:cxnLst/>
              <a:rect l="l" t="t" r="r" b="b"/>
              <a:pathLst>
                <a:path w="765175" h="191770">
                  <a:moveTo>
                    <a:pt x="382524" y="0"/>
                  </a:moveTo>
                  <a:lnTo>
                    <a:pt x="313780" y="1540"/>
                  </a:lnTo>
                  <a:lnTo>
                    <a:pt x="249073" y="5981"/>
                  </a:lnTo>
                  <a:lnTo>
                    <a:pt x="189484" y="13052"/>
                  </a:lnTo>
                  <a:lnTo>
                    <a:pt x="136093" y="22485"/>
                  </a:lnTo>
                  <a:lnTo>
                    <a:pt x="89984" y="34010"/>
                  </a:lnTo>
                  <a:lnTo>
                    <a:pt x="52239" y="47356"/>
                  </a:lnTo>
                  <a:lnTo>
                    <a:pt x="6164" y="78436"/>
                  </a:lnTo>
                  <a:lnTo>
                    <a:pt x="0" y="95630"/>
                  </a:lnTo>
                  <a:lnTo>
                    <a:pt x="6164" y="112825"/>
                  </a:lnTo>
                  <a:lnTo>
                    <a:pt x="52239" y="143905"/>
                  </a:lnTo>
                  <a:lnTo>
                    <a:pt x="89984" y="157251"/>
                  </a:lnTo>
                  <a:lnTo>
                    <a:pt x="136093" y="168776"/>
                  </a:lnTo>
                  <a:lnTo>
                    <a:pt x="189484" y="178209"/>
                  </a:lnTo>
                  <a:lnTo>
                    <a:pt x="249073" y="185280"/>
                  </a:lnTo>
                  <a:lnTo>
                    <a:pt x="313780" y="189721"/>
                  </a:lnTo>
                  <a:lnTo>
                    <a:pt x="382524" y="191261"/>
                  </a:lnTo>
                  <a:lnTo>
                    <a:pt x="451267" y="189721"/>
                  </a:lnTo>
                  <a:lnTo>
                    <a:pt x="515974" y="185280"/>
                  </a:lnTo>
                  <a:lnTo>
                    <a:pt x="575563" y="178209"/>
                  </a:lnTo>
                  <a:lnTo>
                    <a:pt x="628954" y="168776"/>
                  </a:lnTo>
                  <a:lnTo>
                    <a:pt x="675063" y="157251"/>
                  </a:lnTo>
                  <a:lnTo>
                    <a:pt x="712808" y="143905"/>
                  </a:lnTo>
                  <a:lnTo>
                    <a:pt x="758883" y="112825"/>
                  </a:lnTo>
                  <a:lnTo>
                    <a:pt x="765048" y="95630"/>
                  </a:lnTo>
                  <a:lnTo>
                    <a:pt x="758883" y="78436"/>
                  </a:lnTo>
                  <a:lnTo>
                    <a:pt x="712808" y="47356"/>
                  </a:lnTo>
                  <a:lnTo>
                    <a:pt x="675063" y="34010"/>
                  </a:lnTo>
                  <a:lnTo>
                    <a:pt x="628954" y="22485"/>
                  </a:lnTo>
                  <a:lnTo>
                    <a:pt x="575563" y="13052"/>
                  </a:lnTo>
                  <a:lnTo>
                    <a:pt x="515974" y="5981"/>
                  </a:lnTo>
                  <a:lnTo>
                    <a:pt x="451267" y="1540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D2D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395727" y="4544567"/>
              <a:ext cx="765175" cy="866140"/>
            </a:xfrm>
            <a:custGeom>
              <a:avLst/>
              <a:gdLst/>
              <a:ahLst/>
              <a:cxnLst/>
              <a:rect l="l" t="t" r="r" b="b"/>
              <a:pathLst>
                <a:path w="765175" h="866139">
                  <a:moveTo>
                    <a:pt x="765048" y="95630"/>
                  </a:moveTo>
                  <a:lnTo>
                    <a:pt x="741109" y="129006"/>
                  </a:lnTo>
                  <a:lnTo>
                    <a:pt x="675063" y="157251"/>
                  </a:lnTo>
                  <a:lnTo>
                    <a:pt x="628954" y="168776"/>
                  </a:lnTo>
                  <a:lnTo>
                    <a:pt x="575563" y="178209"/>
                  </a:lnTo>
                  <a:lnTo>
                    <a:pt x="515974" y="185280"/>
                  </a:lnTo>
                  <a:lnTo>
                    <a:pt x="451267" y="189721"/>
                  </a:lnTo>
                  <a:lnTo>
                    <a:pt x="382524" y="191261"/>
                  </a:lnTo>
                  <a:lnTo>
                    <a:pt x="313780" y="189721"/>
                  </a:lnTo>
                  <a:lnTo>
                    <a:pt x="249073" y="185280"/>
                  </a:lnTo>
                  <a:lnTo>
                    <a:pt x="189484" y="178209"/>
                  </a:lnTo>
                  <a:lnTo>
                    <a:pt x="136093" y="168776"/>
                  </a:lnTo>
                  <a:lnTo>
                    <a:pt x="89984" y="157251"/>
                  </a:lnTo>
                  <a:lnTo>
                    <a:pt x="52239" y="143905"/>
                  </a:lnTo>
                  <a:lnTo>
                    <a:pt x="6164" y="112825"/>
                  </a:lnTo>
                  <a:lnTo>
                    <a:pt x="0" y="95630"/>
                  </a:lnTo>
                  <a:lnTo>
                    <a:pt x="6164" y="78436"/>
                  </a:lnTo>
                  <a:lnTo>
                    <a:pt x="52239" y="47356"/>
                  </a:lnTo>
                  <a:lnTo>
                    <a:pt x="89984" y="34010"/>
                  </a:lnTo>
                  <a:lnTo>
                    <a:pt x="136093" y="22485"/>
                  </a:lnTo>
                  <a:lnTo>
                    <a:pt x="189484" y="13052"/>
                  </a:lnTo>
                  <a:lnTo>
                    <a:pt x="249073" y="5981"/>
                  </a:lnTo>
                  <a:lnTo>
                    <a:pt x="313780" y="1540"/>
                  </a:lnTo>
                  <a:lnTo>
                    <a:pt x="382524" y="0"/>
                  </a:lnTo>
                  <a:lnTo>
                    <a:pt x="451267" y="1540"/>
                  </a:lnTo>
                  <a:lnTo>
                    <a:pt x="515974" y="5981"/>
                  </a:lnTo>
                  <a:lnTo>
                    <a:pt x="575563" y="13052"/>
                  </a:lnTo>
                  <a:lnTo>
                    <a:pt x="628954" y="22485"/>
                  </a:lnTo>
                  <a:lnTo>
                    <a:pt x="675063" y="34010"/>
                  </a:lnTo>
                  <a:lnTo>
                    <a:pt x="712808" y="47356"/>
                  </a:lnTo>
                  <a:lnTo>
                    <a:pt x="758883" y="78436"/>
                  </a:lnTo>
                  <a:lnTo>
                    <a:pt x="765048" y="95630"/>
                  </a:lnTo>
                  <a:lnTo>
                    <a:pt x="765048" y="770000"/>
                  </a:lnTo>
                  <a:lnTo>
                    <a:pt x="741109" y="803376"/>
                  </a:lnTo>
                  <a:lnTo>
                    <a:pt x="675063" y="831621"/>
                  </a:lnTo>
                  <a:lnTo>
                    <a:pt x="628954" y="843146"/>
                  </a:lnTo>
                  <a:lnTo>
                    <a:pt x="575563" y="852579"/>
                  </a:lnTo>
                  <a:lnTo>
                    <a:pt x="515974" y="859650"/>
                  </a:lnTo>
                  <a:lnTo>
                    <a:pt x="451267" y="864091"/>
                  </a:lnTo>
                  <a:lnTo>
                    <a:pt x="382524" y="865631"/>
                  </a:lnTo>
                  <a:lnTo>
                    <a:pt x="313780" y="864091"/>
                  </a:lnTo>
                  <a:lnTo>
                    <a:pt x="249073" y="859650"/>
                  </a:lnTo>
                  <a:lnTo>
                    <a:pt x="189484" y="852579"/>
                  </a:lnTo>
                  <a:lnTo>
                    <a:pt x="136093" y="843146"/>
                  </a:lnTo>
                  <a:lnTo>
                    <a:pt x="89984" y="831621"/>
                  </a:lnTo>
                  <a:lnTo>
                    <a:pt x="52239" y="818275"/>
                  </a:lnTo>
                  <a:lnTo>
                    <a:pt x="6164" y="787195"/>
                  </a:lnTo>
                  <a:lnTo>
                    <a:pt x="0" y="770000"/>
                  </a:lnTo>
                  <a:lnTo>
                    <a:pt x="0" y="95630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3214992" y="4784725"/>
            <a:ext cx="1774063" cy="866140"/>
            <a:chOff x="3401567" y="4532375"/>
            <a:chExt cx="1774063" cy="866140"/>
          </a:xfrm>
        </p:grpSpPr>
        <p:sp>
          <p:nvSpPr>
            <p:cNvPr id="43" name="object 43"/>
            <p:cNvSpPr/>
            <p:nvPr/>
          </p:nvSpPr>
          <p:spPr>
            <a:xfrm>
              <a:off x="3401567" y="4628006"/>
              <a:ext cx="765175" cy="770255"/>
            </a:xfrm>
            <a:custGeom>
              <a:avLst/>
              <a:gdLst/>
              <a:ahLst/>
              <a:cxnLst/>
              <a:rect l="l" t="t" r="r" b="b"/>
              <a:pathLst>
                <a:path w="765175" h="770254">
                  <a:moveTo>
                    <a:pt x="765048" y="0"/>
                  </a:moveTo>
                  <a:lnTo>
                    <a:pt x="741109" y="33375"/>
                  </a:lnTo>
                  <a:lnTo>
                    <a:pt x="675063" y="61620"/>
                  </a:lnTo>
                  <a:lnTo>
                    <a:pt x="628954" y="73145"/>
                  </a:lnTo>
                  <a:lnTo>
                    <a:pt x="575563" y="82578"/>
                  </a:lnTo>
                  <a:lnTo>
                    <a:pt x="515974" y="89649"/>
                  </a:lnTo>
                  <a:lnTo>
                    <a:pt x="451267" y="94090"/>
                  </a:lnTo>
                  <a:lnTo>
                    <a:pt x="382524" y="95631"/>
                  </a:lnTo>
                  <a:lnTo>
                    <a:pt x="313780" y="94090"/>
                  </a:lnTo>
                  <a:lnTo>
                    <a:pt x="249073" y="89649"/>
                  </a:lnTo>
                  <a:lnTo>
                    <a:pt x="189484" y="82578"/>
                  </a:lnTo>
                  <a:lnTo>
                    <a:pt x="136093" y="73145"/>
                  </a:lnTo>
                  <a:lnTo>
                    <a:pt x="89984" y="61620"/>
                  </a:lnTo>
                  <a:lnTo>
                    <a:pt x="52239" y="48274"/>
                  </a:lnTo>
                  <a:lnTo>
                    <a:pt x="6164" y="17194"/>
                  </a:lnTo>
                  <a:lnTo>
                    <a:pt x="0" y="0"/>
                  </a:lnTo>
                  <a:lnTo>
                    <a:pt x="0" y="674370"/>
                  </a:lnTo>
                  <a:lnTo>
                    <a:pt x="23938" y="707745"/>
                  </a:lnTo>
                  <a:lnTo>
                    <a:pt x="89984" y="735990"/>
                  </a:lnTo>
                  <a:lnTo>
                    <a:pt x="136093" y="747515"/>
                  </a:lnTo>
                  <a:lnTo>
                    <a:pt x="189484" y="756948"/>
                  </a:lnTo>
                  <a:lnTo>
                    <a:pt x="249073" y="764019"/>
                  </a:lnTo>
                  <a:lnTo>
                    <a:pt x="313780" y="768460"/>
                  </a:lnTo>
                  <a:lnTo>
                    <a:pt x="382524" y="770001"/>
                  </a:lnTo>
                  <a:lnTo>
                    <a:pt x="451267" y="768460"/>
                  </a:lnTo>
                  <a:lnTo>
                    <a:pt x="515974" y="764019"/>
                  </a:lnTo>
                  <a:lnTo>
                    <a:pt x="575563" y="756948"/>
                  </a:lnTo>
                  <a:lnTo>
                    <a:pt x="628954" y="747515"/>
                  </a:lnTo>
                  <a:lnTo>
                    <a:pt x="675063" y="735990"/>
                  </a:lnTo>
                  <a:lnTo>
                    <a:pt x="712808" y="722644"/>
                  </a:lnTo>
                  <a:lnTo>
                    <a:pt x="758883" y="691564"/>
                  </a:lnTo>
                  <a:lnTo>
                    <a:pt x="765048" y="674370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01567" y="4532375"/>
              <a:ext cx="765175" cy="191770"/>
            </a:xfrm>
            <a:custGeom>
              <a:avLst/>
              <a:gdLst/>
              <a:ahLst/>
              <a:cxnLst/>
              <a:rect l="l" t="t" r="r" b="b"/>
              <a:pathLst>
                <a:path w="765175" h="191770">
                  <a:moveTo>
                    <a:pt x="382524" y="0"/>
                  </a:moveTo>
                  <a:lnTo>
                    <a:pt x="313780" y="1540"/>
                  </a:lnTo>
                  <a:lnTo>
                    <a:pt x="249073" y="5981"/>
                  </a:lnTo>
                  <a:lnTo>
                    <a:pt x="189484" y="13052"/>
                  </a:lnTo>
                  <a:lnTo>
                    <a:pt x="136093" y="22485"/>
                  </a:lnTo>
                  <a:lnTo>
                    <a:pt x="89984" y="34010"/>
                  </a:lnTo>
                  <a:lnTo>
                    <a:pt x="52239" y="47356"/>
                  </a:lnTo>
                  <a:lnTo>
                    <a:pt x="6164" y="78436"/>
                  </a:lnTo>
                  <a:lnTo>
                    <a:pt x="0" y="95631"/>
                  </a:lnTo>
                  <a:lnTo>
                    <a:pt x="6164" y="112825"/>
                  </a:lnTo>
                  <a:lnTo>
                    <a:pt x="52239" y="143905"/>
                  </a:lnTo>
                  <a:lnTo>
                    <a:pt x="89984" y="157251"/>
                  </a:lnTo>
                  <a:lnTo>
                    <a:pt x="136093" y="168776"/>
                  </a:lnTo>
                  <a:lnTo>
                    <a:pt x="189484" y="178209"/>
                  </a:lnTo>
                  <a:lnTo>
                    <a:pt x="249073" y="185280"/>
                  </a:lnTo>
                  <a:lnTo>
                    <a:pt x="313780" y="189721"/>
                  </a:lnTo>
                  <a:lnTo>
                    <a:pt x="382524" y="191262"/>
                  </a:lnTo>
                  <a:lnTo>
                    <a:pt x="451267" y="189721"/>
                  </a:lnTo>
                  <a:lnTo>
                    <a:pt x="515974" y="185280"/>
                  </a:lnTo>
                  <a:lnTo>
                    <a:pt x="575563" y="178209"/>
                  </a:lnTo>
                  <a:lnTo>
                    <a:pt x="628954" y="168776"/>
                  </a:lnTo>
                  <a:lnTo>
                    <a:pt x="675063" y="157251"/>
                  </a:lnTo>
                  <a:lnTo>
                    <a:pt x="712808" y="143905"/>
                  </a:lnTo>
                  <a:lnTo>
                    <a:pt x="758883" y="112825"/>
                  </a:lnTo>
                  <a:lnTo>
                    <a:pt x="765048" y="95631"/>
                  </a:lnTo>
                  <a:lnTo>
                    <a:pt x="758883" y="78436"/>
                  </a:lnTo>
                  <a:lnTo>
                    <a:pt x="712808" y="47356"/>
                  </a:lnTo>
                  <a:lnTo>
                    <a:pt x="675063" y="34010"/>
                  </a:lnTo>
                  <a:lnTo>
                    <a:pt x="628954" y="22485"/>
                  </a:lnTo>
                  <a:lnTo>
                    <a:pt x="575563" y="13052"/>
                  </a:lnTo>
                  <a:lnTo>
                    <a:pt x="515974" y="5981"/>
                  </a:lnTo>
                  <a:lnTo>
                    <a:pt x="451267" y="1540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D2D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01567" y="4532375"/>
              <a:ext cx="765175" cy="866140"/>
            </a:xfrm>
            <a:custGeom>
              <a:avLst/>
              <a:gdLst/>
              <a:ahLst/>
              <a:cxnLst/>
              <a:rect l="l" t="t" r="r" b="b"/>
              <a:pathLst>
                <a:path w="765175" h="866139">
                  <a:moveTo>
                    <a:pt x="765048" y="95631"/>
                  </a:moveTo>
                  <a:lnTo>
                    <a:pt x="741109" y="129006"/>
                  </a:lnTo>
                  <a:lnTo>
                    <a:pt x="675063" y="157251"/>
                  </a:lnTo>
                  <a:lnTo>
                    <a:pt x="628954" y="168776"/>
                  </a:lnTo>
                  <a:lnTo>
                    <a:pt x="575563" y="178209"/>
                  </a:lnTo>
                  <a:lnTo>
                    <a:pt x="515974" y="185280"/>
                  </a:lnTo>
                  <a:lnTo>
                    <a:pt x="451267" y="189721"/>
                  </a:lnTo>
                  <a:lnTo>
                    <a:pt x="382524" y="191262"/>
                  </a:lnTo>
                  <a:lnTo>
                    <a:pt x="313780" y="189721"/>
                  </a:lnTo>
                  <a:lnTo>
                    <a:pt x="249073" y="185280"/>
                  </a:lnTo>
                  <a:lnTo>
                    <a:pt x="189484" y="178209"/>
                  </a:lnTo>
                  <a:lnTo>
                    <a:pt x="136093" y="168776"/>
                  </a:lnTo>
                  <a:lnTo>
                    <a:pt x="89984" y="157251"/>
                  </a:lnTo>
                  <a:lnTo>
                    <a:pt x="52239" y="143905"/>
                  </a:lnTo>
                  <a:lnTo>
                    <a:pt x="6164" y="112825"/>
                  </a:lnTo>
                  <a:lnTo>
                    <a:pt x="0" y="95631"/>
                  </a:lnTo>
                  <a:lnTo>
                    <a:pt x="6164" y="78436"/>
                  </a:lnTo>
                  <a:lnTo>
                    <a:pt x="52239" y="47356"/>
                  </a:lnTo>
                  <a:lnTo>
                    <a:pt x="89984" y="34010"/>
                  </a:lnTo>
                  <a:lnTo>
                    <a:pt x="136093" y="22485"/>
                  </a:lnTo>
                  <a:lnTo>
                    <a:pt x="189484" y="13052"/>
                  </a:lnTo>
                  <a:lnTo>
                    <a:pt x="249073" y="5981"/>
                  </a:lnTo>
                  <a:lnTo>
                    <a:pt x="313780" y="1540"/>
                  </a:lnTo>
                  <a:lnTo>
                    <a:pt x="382524" y="0"/>
                  </a:lnTo>
                  <a:lnTo>
                    <a:pt x="451267" y="1540"/>
                  </a:lnTo>
                  <a:lnTo>
                    <a:pt x="515974" y="5981"/>
                  </a:lnTo>
                  <a:lnTo>
                    <a:pt x="575563" y="13052"/>
                  </a:lnTo>
                  <a:lnTo>
                    <a:pt x="628954" y="22485"/>
                  </a:lnTo>
                  <a:lnTo>
                    <a:pt x="675063" y="34010"/>
                  </a:lnTo>
                  <a:lnTo>
                    <a:pt x="712808" y="47356"/>
                  </a:lnTo>
                  <a:lnTo>
                    <a:pt x="758883" y="78436"/>
                  </a:lnTo>
                  <a:lnTo>
                    <a:pt x="765048" y="95631"/>
                  </a:lnTo>
                  <a:lnTo>
                    <a:pt x="765048" y="770001"/>
                  </a:lnTo>
                  <a:lnTo>
                    <a:pt x="741109" y="803376"/>
                  </a:lnTo>
                  <a:lnTo>
                    <a:pt x="675063" y="831621"/>
                  </a:lnTo>
                  <a:lnTo>
                    <a:pt x="628954" y="843146"/>
                  </a:lnTo>
                  <a:lnTo>
                    <a:pt x="575563" y="852579"/>
                  </a:lnTo>
                  <a:lnTo>
                    <a:pt x="515974" y="859650"/>
                  </a:lnTo>
                  <a:lnTo>
                    <a:pt x="451267" y="864091"/>
                  </a:lnTo>
                  <a:lnTo>
                    <a:pt x="382524" y="865632"/>
                  </a:lnTo>
                  <a:lnTo>
                    <a:pt x="313780" y="864091"/>
                  </a:lnTo>
                  <a:lnTo>
                    <a:pt x="249073" y="859650"/>
                  </a:lnTo>
                  <a:lnTo>
                    <a:pt x="189484" y="852579"/>
                  </a:lnTo>
                  <a:lnTo>
                    <a:pt x="136093" y="843146"/>
                  </a:lnTo>
                  <a:lnTo>
                    <a:pt x="89984" y="831621"/>
                  </a:lnTo>
                  <a:lnTo>
                    <a:pt x="52239" y="818275"/>
                  </a:lnTo>
                  <a:lnTo>
                    <a:pt x="6164" y="787195"/>
                  </a:lnTo>
                  <a:lnTo>
                    <a:pt x="0" y="770001"/>
                  </a:lnTo>
                  <a:lnTo>
                    <a:pt x="0" y="95631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10455" y="4628006"/>
              <a:ext cx="765175" cy="770255"/>
            </a:xfrm>
            <a:custGeom>
              <a:avLst/>
              <a:gdLst/>
              <a:ahLst/>
              <a:cxnLst/>
              <a:rect l="l" t="t" r="r" b="b"/>
              <a:pathLst>
                <a:path w="765175" h="770254">
                  <a:moveTo>
                    <a:pt x="765048" y="0"/>
                  </a:moveTo>
                  <a:lnTo>
                    <a:pt x="741109" y="33375"/>
                  </a:lnTo>
                  <a:lnTo>
                    <a:pt x="675063" y="61620"/>
                  </a:lnTo>
                  <a:lnTo>
                    <a:pt x="628954" y="73145"/>
                  </a:lnTo>
                  <a:lnTo>
                    <a:pt x="575563" y="82578"/>
                  </a:lnTo>
                  <a:lnTo>
                    <a:pt x="515974" y="89649"/>
                  </a:lnTo>
                  <a:lnTo>
                    <a:pt x="451267" y="94090"/>
                  </a:lnTo>
                  <a:lnTo>
                    <a:pt x="382524" y="95631"/>
                  </a:lnTo>
                  <a:lnTo>
                    <a:pt x="313780" y="94090"/>
                  </a:lnTo>
                  <a:lnTo>
                    <a:pt x="249073" y="89649"/>
                  </a:lnTo>
                  <a:lnTo>
                    <a:pt x="189484" y="82578"/>
                  </a:lnTo>
                  <a:lnTo>
                    <a:pt x="136093" y="73145"/>
                  </a:lnTo>
                  <a:lnTo>
                    <a:pt x="89984" y="61620"/>
                  </a:lnTo>
                  <a:lnTo>
                    <a:pt x="52239" y="48274"/>
                  </a:lnTo>
                  <a:lnTo>
                    <a:pt x="6164" y="17194"/>
                  </a:lnTo>
                  <a:lnTo>
                    <a:pt x="0" y="0"/>
                  </a:lnTo>
                  <a:lnTo>
                    <a:pt x="0" y="674370"/>
                  </a:lnTo>
                  <a:lnTo>
                    <a:pt x="23938" y="707745"/>
                  </a:lnTo>
                  <a:lnTo>
                    <a:pt x="89984" y="735990"/>
                  </a:lnTo>
                  <a:lnTo>
                    <a:pt x="136093" y="747515"/>
                  </a:lnTo>
                  <a:lnTo>
                    <a:pt x="189484" y="756948"/>
                  </a:lnTo>
                  <a:lnTo>
                    <a:pt x="249073" y="764019"/>
                  </a:lnTo>
                  <a:lnTo>
                    <a:pt x="313780" y="768460"/>
                  </a:lnTo>
                  <a:lnTo>
                    <a:pt x="382524" y="770001"/>
                  </a:lnTo>
                  <a:lnTo>
                    <a:pt x="451267" y="768460"/>
                  </a:lnTo>
                  <a:lnTo>
                    <a:pt x="515974" y="764019"/>
                  </a:lnTo>
                  <a:lnTo>
                    <a:pt x="575563" y="756948"/>
                  </a:lnTo>
                  <a:lnTo>
                    <a:pt x="628954" y="747515"/>
                  </a:lnTo>
                  <a:lnTo>
                    <a:pt x="675063" y="735990"/>
                  </a:lnTo>
                  <a:lnTo>
                    <a:pt x="712808" y="722644"/>
                  </a:lnTo>
                  <a:lnTo>
                    <a:pt x="758883" y="691564"/>
                  </a:lnTo>
                  <a:lnTo>
                    <a:pt x="765048" y="674370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410455" y="4532375"/>
              <a:ext cx="765175" cy="191770"/>
            </a:xfrm>
            <a:custGeom>
              <a:avLst/>
              <a:gdLst/>
              <a:ahLst/>
              <a:cxnLst/>
              <a:rect l="l" t="t" r="r" b="b"/>
              <a:pathLst>
                <a:path w="765175" h="191770">
                  <a:moveTo>
                    <a:pt x="382524" y="0"/>
                  </a:moveTo>
                  <a:lnTo>
                    <a:pt x="313780" y="1540"/>
                  </a:lnTo>
                  <a:lnTo>
                    <a:pt x="249073" y="5981"/>
                  </a:lnTo>
                  <a:lnTo>
                    <a:pt x="189484" y="13052"/>
                  </a:lnTo>
                  <a:lnTo>
                    <a:pt x="136093" y="22485"/>
                  </a:lnTo>
                  <a:lnTo>
                    <a:pt x="89984" y="34010"/>
                  </a:lnTo>
                  <a:lnTo>
                    <a:pt x="52239" y="47356"/>
                  </a:lnTo>
                  <a:lnTo>
                    <a:pt x="6164" y="78436"/>
                  </a:lnTo>
                  <a:lnTo>
                    <a:pt x="0" y="95631"/>
                  </a:lnTo>
                  <a:lnTo>
                    <a:pt x="6164" y="112825"/>
                  </a:lnTo>
                  <a:lnTo>
                    <a:pt x="52239" y="143905"/>
                  </a:lnTo>
                  <a:lnTo>
                    <a:pt x="89984" y="157251"/>
                  </a:lnTo>
                  <a:lnTo>
                    <a:pt x="136093" y="168776"/>
                  </a:lnTo>
                  <a:lnTo>
                    <a:pt x="189484" y="178209"/>
                  </a:lnTo>
                  <a:lnTo>
                    <a:pt x="249073" y="185280"/>
                  </a:lnTo>
                  <a:lnTo>
                    <a:pt x="313780" y="189721"/>
                  </a:lnTo>
                  <a:lnTo>
                    <a:pt x="382524" y="191262"/>
                  </a:lnTo>
                  <a:lnTo>
                    <a:pt x="451267" y="189721"/>
                  </a:lnTo>
                  <a:lnTo>
                    <a:pt x="515974" y="185280"/>
                  </a:lnTo>
                  <a:lnTo>
                    <a:pt x="575563" y="178209"/>
                  </a:lnTo>
                  <a:lnTo>
                    <a:pt x="628954" y="168776"/>
                  </a:lnTo>
                  <a:lnTo>
                    <a:pt x="675063" y="157251"/>
                  </a:lnTo>
                  <a:lnTo>
                    <a:pt x="712808" y="143905"/>
                  </a:lnTo>
                  <a:lnTo>
                    <a:pt x="758883" y="112825"/>
                  </a:lnTo>
                  <a:lnTo>
                    <a:pt x="765048" y="95631"/>
                  </a:lnTo>
                  <a:lnTo>
                    <a:pt x="758883" y="78436"/>
                  </a:lnTo>
                  <a:lnTo>
                    <a:pt x="712808" y="47356"/>
                  </a:lnTo>
                  <a:lnTo>
                    <a:pt x="675063" y="34010"/>
                  </a:lnTo>
                  <a:lnTo>
                    <a:pt x="628954" y="22485"/>
                  </a:lnTo>
                  <a:lnTo>
                    <a:pt x="575563" y="13052"/>
                  </a:lnTo>
                  <a:lnTo>
                    <a:pt x="515974" y="5981"/>
                  </a:lnTo>
                  <a:lnTo>
                    <a:pt x="451267" y="1540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D2D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10455" y="4532375"/>
              <a:ext cx="765175" cy="866140"/>
            </a:xfrm>
            <a:custGeom>
              <a:avLst/>
              <a:gdLst/>
              <a:ahLst/>
              <a:cxnLst/>
              <a:rect l="l" t="t" r="r" b="b"/>
              <a:pathLst>
                <a:path w="765175" h="866139">
                  <a:moveTo>
                    <a:pt x="765048" y="95631"/>
                  </a:moveTo>
                  <a:lnTo>
                    <a:pt x="741109" y="129006"/>
                  </a:lnTo>
                  <a:lnTo>
                    <a:pt x="675063" y="157251"/>
                  </a:lnTo>
                  <a:lnTo>
                    <a:pt x="628954" y="168776"/>
                  </a:lnTo>
                  <a:lnTo>
                    <a:pt x="575563" y="178209"/>
                  </a:lnTo>
                  <a:lnTo>
                    <a:pt x="515974" y="185280"/>
                  </a:lnTo>
                  <a:lnTo>
                    <a:pt x="451267" y="189721"/>
                  </a:lnTo>
                  <a:lnTo>
                    <a:pt x="382524" y="191262"/>
                  </a:lnTo>
                  <a:lnTo>
                    <a:pt x="313780" y="189721"/>
                  </a:lnTo>
                  <a:lnTo>
                    <a:pt x="249073" y="185280"/>
                  </a:lnTo>
                  <a:lnTo>
                    <a:pt x="189484" y="178209"/>
                  </a:lnTo>
                  <a:lnTo>
                    <a:pt x="136093" y="168776"/>
                  </a:lnTo>
                  <a:lnTo>
                    <a:pt x="89984" y="157251"/>
                  </a:lnTo>
                  <a:lnTo>
                    <a:pt x="52239" y="143905"/>
                  </a:lnTo>
                  <a:lnTo>
                    <a:pt x="6164" y="112825"/>
                  </a:lnTo>
                  <a:lnTo>
                    <a:pt x="0" y="95631"/>
                  </a:lnTo>
                  <a:lnTo>
                    <a:pt x="6164" y="78436"/>
                  </a:lnTo>
                  <a:lnTo>
                    <a:pt x="52239" y="47356"/>
                  </a:lnTo>
                  <a:lnTo>
                    <a:pt x="89984" y="34010"/>
                  </a:lnTo>
                  <a:lnTo>
                    <a:pt x="136093" y="22485"/>
                  </a:lnTo>
                  <a:lnTo>
                    <a:pt x="189484" y="13052"/>
                  </a:lnTo>
                  <a:lnTo>
                    <a:pt x="249073" y="5981"/>
                  </a:lnTo>
                  <a:lnTo>
                    <a:pt x="313780" y="1540"/>
                  </a:lnTo>
                  <a:lnTo>
                    <a:pt x="382524" y="0"/>
                  </a:lnTo>
                  <a:lnTo>
                    <a:pt x="451267" y="1540"/>
                  </a:lnTo>
                  <a:lnTo>
                    <a:pt x="515974" y="5981"/>
                  </a:lnTo>
                  <a:lnTo>
                    <a:pt x="575563" y="13052"/>
                  </a:lnTo>
                  <a:lnTo>
                    <a:pt x="628954" y="22485"/>
                  </a:lnTo>
                  <a:lnTo>
                    <a:pt x="675063" y="34010"/>
                  </a:lnTo>
                  <a:lnTo>
                    <a:pt x="712808" y="47356"/>
                  </a:lnTo>
                  <a:lnTo>
                    <a:pt x="758883" y="78436"/>
                  </a:lnTo>
                  <a:lnTo>
                    <a:pt x="765048" y="95631"/>
                  </a:lnTo>
                  <a:lnTo>
                    <a:pt x="765048" y="770001"/>
                  </a:lnTo>
                  <a:lnTo>
                    <a:pt x="741109" y="803376"/>
                  </a:lnTo>
                  <a:lnTo>
                    <a:pt x="675063" y="831621"/>
                  </a:lnTo>
                  <a:lnTo>
                    <a:pt x="628954" y="843146"/>
                  </a:lnTo>
                  <a:lnTo>
                    <a:pt x="575563" y="852579"/>
                  </a:lnTo>
                  <a:lnTo>
                    <a:pt x="515974" y="859650"/>
                  </a:lnTo>
                  <a:lnTo>
                    <a:pt x="451267" y="864091"/>
                  </a:lnTo>
                  <a:lnTo>
                    <a:pt x="382524" y="865632"/>
                  </a:lnTo>
                  <a:lnTo>
                    <a:pt x="313780" y="864091"/>
                  </a:lnTo>
                  <a:lnTo>
                    <a:pt x="249073" y="859650"/>
                  </a:lnTo>
                  <a:lnTo>
                    <a:pt x="189484" y="852579"/>
                  </a:lnTo>
                  <a:lnTo>
                    <a:pt x="136093" y="843146"/>
                  </a:lnTo>
                  <a:lnTo>
                    <a:pt x="89984" y="831621"/>
                  </a:lnTo>
                  <a:lnTo>
                    <a:pt x="52239" y="818275"/>
                  </a:lnTo>
                  <a:lnTo>
                    <a:pt x="6164" y="787195"/>
                  </a:lnTo>
                  <a:lnTo>
                    <a:pt x="0" y="770001"/>
                  </a:lnTo>
                  <a:lnTo>
                    <a:pt x="0" y="95631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5" name="object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172926"/>
              </p:ext>
            </p:extLst>
          </p:nvPr>
        </p:nvGraphicFramePr>
        <p:xfrm>
          <a:off x="1413624" y="5013508"/>
          <a:ext cx="304800" cy="57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9</a:t>
                      </a: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11642090" y="6290814"/>
            <a:ext cx="24637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en-US" sz="24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56" name="object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957618"/>
              </p:ext>
            </p:extLst>
          </p:nvPr>
        </p:nvGraphicFramePr>
        <p:xfrm>
          <a:off x="2398384" y="5013508"/>
          <a:ext cx="304800" cy="57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116839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16839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7" name="object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413016"/>
              </p:ext>
            </p:extLst>
          </p:nvPr>
        </p:nvGraphicFramePr>
        <p:xfrm>
          <a:off x="3433495" y="5014890"/>
          <a:ext cx="304800" cy="57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635"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635"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8" name="object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868230"/>
              </p:ext>
            </p:extLst>
          </p:nvPr>
        </p:nvGraphicFramePr>
        <p:xfrm>
          <a:off x="4442383" y="5032602"/>
          <a:ext cx="304800" cy="57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R="107950" algn="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07950" algn="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1" name="object 32">
            <a:extLst>
              <a:ext uri="{FF2B5EF4-FFF2-40B4-BE49-F238E27FC236}">
                <a16:creationId xmlns:a16="http://schemas.microsoft.com/office/drawing/2014/main" id="{DB22CC1E-F63A-9C7D-665C-36C535BC3C28}"/>
              </a:ext>
            </a:extLst>
          </p:cNvPr>
          <p:cNvGrpSpPr/>
          <p:nvPr/>
        </p:nvGrpSpPr>
        <p:grpSpPr>
          <a:xfrm>
            <a:off x="1024686" y="4792908"/>
            <a:ext cx="777875" cy="878840"/>
            <a:chOff x="1392682" y="4538217"/>
            <a:chExt cx="777875" cy="878840"/>
          </a:xfrm>
        </p:grpSpPr>
        <p:sp>
          <p:nvSpPr>
            <p:cNvPr id="62" name="object 33">
              <a:extLst>
                <a:ext uri="{FF2B5EF4-FFF2-40B4-BE49-F238E27FC236}">
                  <a16:creationId xmlns:a16="http://schemas.microsoft.com/office/drawing/2014/main" id="{99007986-5637-17C6-2B8B-9BC46A004EA6}"/>
                </a:ext>
              </a:extLst>
            </p:cNvPr>
            <p:cNvSpPr/>
            <p:nvPr/>
          </p:nvSpPr>
          <p:spPr>
            <a:xfrm>
              <a:off x="1399032" y="4640198"/>
              <a:ext cx="765175" cy="770255"/>
            </a:xfrm>
            <a:custGeom>
              <a:avLst/>
              <a:gdLst/>
              <a:ahLst/>
              <a:cxnLst/>
              <a:rect l="l" t="t" r="r" b="b"/>
              <a:pathLst>
                <a:path w="765175" h="770254">
                  <a:moveTo>
                    <a:pt x="765048" y="0"/>
                  </a:moveTo>
                  <a:lnTo>
                    <a:pt x="741109" y="33375"/>
                  </a:lnTo>
                  <a:lnTo>
                    <a:pt x="675063" y="61620"/>
                  </a:lnTo>
                  <a:lnTo>
                    <a:pt x="628954" y="73145"/>
                  </a:lnTo>
                  <a:lnTo>
                    <a:pt x="575563" y="82578"/>
                  </a:lnTo>
                  <a:lnTo>
                    <a:pt x="515974" y="89649"/>
                  </a:lnTo>
                  <a:lnTo>
                    <a:pt x="451267" y="94090"/>
                  </a:lnTo>
                  <a:lnTo>
                    <a:pt x="382524" y="95631"/>
                  </a:lnTo>
                  <a:lnTo>
                    <a:pt x="313780" y="94090"/>
                  </a:lnTo>
                  <a:lnTo>
                    <a:pt x="249073" y="89649"/>
                  </a:lnTo>
                  <a:lnTo>
                    <a:pt x="189483" y="82578"/>
                  </a:lnTo>
                  <a:lnTo>
                    <a:pt x="136093" y="73145"/>
                  </a:lnTo>
                  <a:lnTo>
                    <a:pt x="89984" y="61620"/>
                  </a:lnTo>
                  <a:lnTo>
                    <a:pt x="52239" y="48274"/>
                  </a:lnTo>
                  <a:lnTo>
                    <a:pt x="6164" y="17194"/>
                  </a:lnTo>
                  <a:lnTo>
                    <a:pt x="0" y="0"/>
                  </a:lnTo>
                  <a:lnTo>
                    <a:pt x="0" y="674369"/>
                  </a:lnTo>
                  <a:lnTo>
                    <a:pt x="23938" y="707745"/>
                  </a:lnTo>
                  <a:lnTo>
                    <a:pt x="89984" y="735990"/>
                  </a:lnTo>
                  <a:lnTo>
                    <a:pt x="136093" y="747515"/>
                  </a:lnTo>
                  <a:lnTo>
                    <a:pt x="189484" y="756948"/>
                  </a:lnTo>
                  <a:lnTo>
                    <a:pt x="249073" y="764019"/>
                  </a:lnTo>
                  <a:lnTo>
                    <a:pt x="313780" y="768460"/>
                  </a:lnTo>
                  <a:lnTo>
                    <a:pt x="382524" y="770001"/>
                  </a:lnTo>
                  <a:lnTo>
                    <a:pt x="451267" y="768460"/>
                  </a:lnTo>
                  <a:lnTo>
                    <a:pt x="515974" y="764019"/>
                  </a:lnTo>
                  <a:lnTo>
                    <a:pt x="575564" y="756948"/>
                  </a:lnTo>
                  <a:lnTo>
                    <a:pt x="628954" y="747515"/>
                  </a:lnTo>
                  <a:lnTo>
                    <a:pt x="675063" y="735990"/>
                  </a:lnTo>
                  <a:lnTo>
                    <a:pt x="712808" y="722644"/>
                  </a:lnTo>
                  <a:lnTo>
                    <a:pt x="758883" y="691564"/>
                  </a:lnTo>
                  <a:lnTo>
                    <a:pt x="765048" y="674369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34">
              <a:extLst>
                <a:ext uri="{FF2B5EF4-FFF2-40B4-BE49-F238E27FC236}">
                  <a16:creationId xmlns:a16="http://schemas.microsoft.com/office/drawing/2014/main" id="{0EF29151-998E-48A9-5F4C-8D4491FF4E1D}"/>
                </a:ext>
              </a:extLst>
            </p:cNvPr>
            <p:cNvSpPr/>
            <p:nvPr/>
          </p:nvSpPr>
          <p:spPr>
            <a:xfrm>
              <a:off x="1399032" y="4544567"/>
              <a:ext cx="765175" cy="191770"/>
            </a:xfrm>
            <a:custGeom>
              <a:avLst/>
              <a:gdLst/>
              <a:ahLst/>
              <a:cxnLst/>
              <a:rect l="l" t="t" r="r" b="b"/>
              <a:pathLst>
                <a:path w="765175" h="191770">
                  <a:moveTo>
                    <a:pt x="382524" y="0"/>
                  </a:moveTo>
                  <a:lnTo>
                    <a:pt x="313780" y="1540"/>
                  </a:lnTo>
                  <a:lnTo>
                    <a:pt x="249073" y="5981"/>
                  </a:lnTo>
                  <a:lnTo>
                    <a:pt x="189483" y="13052"/>
                  </a:lnTo>
                  <a:lnTo>
                    <a:pt x="136093" y="22485"/>
                  </a:lnTo>
                  <a:lnTo>
                    <a:pt x="89984" y="34010"/>
                  </a:lnTo>
                  <a:lnTo>
                    <a:pt x="52239" y="47356"/>
                  </a:lnTo>
                  <a:lnTo>
                    <a:pt x="6164" y="78436"/>
                  </a:lnTo>
                  <a:lnTo>
                    <a:pt x="0" y="95630"/>
                  </a:lnTo>
                  <a:lnTo>
                    <a:pt x="6164" y="112825"/>
                  </a:lnTo>
                  <a:lnTo>
                    <a:pt x="52239" y="143905"/>
                  </a:lnTo>
                  <a:lnTo>
                    <a:pt x="89984" y="157251"/>
                  </a:lnTo>
                  <a:lnTo>
                    <a:pt x="136093" y="168776"/>
                  </a:lnTo>
                  <a:lnTo>
                    <a:pt x="189484" y="178209"/>
                  </a:lnTo>
                  <a:lnTo>
                    <a:pt x="249073" y="185280"/>
                  </a:lnTo>
                  <a:lnTo>
                    <a:pt x="313780" y="189721"/>
                  </a:lnTo>
                  <a:lnTo>
                    <a:pt x="382524" y="191261"/>
                  </a:lnTo>
                  <a:lnTo>
                    <a:pt x="451267" y="189721"/>
                  </a:lnTo>
                  <a:lnTo>
                    <a:pt x="515974" y="185280"/>
                  </a:lnTo>
                  <a:lnTo>
                    <a:pt x="575564" y="178209"/>
                  </a:lnTo>
                  <a:lnTo>
                    <a:pt x="628954" y="168776"/>
                  </a:lnTo>
                  <a:lnTo>
                    <a:pt x="675063" y="157251"/>
                  </a:lnTo>
                  <a:lnTo>
                    <a:pt x="712808" y="143905"/>
                  </a:lnTo>
                  <a:lnTo>
                    <a:pt x="758883" y="112825"/>
                  </a:lnTo>
                  <a:lnTo>
                    <a:pt x="765048" y="95630"/>
                  </a:lnTo>
                  <a:lnTo>
                    <a:pt x="758883" y="78436"/>
                  </a:lnTo>
                  <a:lnTo>
                    <a:pt x="712808" y="47356"/>
                  </a:lnTo>
                  <a:lnTo>
                    <a:pt x="675063" y="34010"/>
                  </a:lnTo>
                  <a:lnTo>
                    <a:pt x="628954" y="22485"/>
                  </a:lnTo>
                  <a:lnTo>
                    <a:pt x="575563" y="13052"/>
                  </a:lnTo>
                  <a:lnTo>
                    <a:pt x="515974" y="5981"/>
                  </a:lnTo>
                  <a:lnTo>
                    <a:pt x="451267" y="1540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D2D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35">
              <a:extLst>
                <a:ext uri="{FF2B5EF4-FFF2-40B4-BE49-F238E27FC236}">
                  <a16:creationId xmlns:a16="http://schemas.microsoft.com/office/drawing/2014/main" id="{FF7AD83C-CA0A-EFEC-04CA-0E6A0F2A5AAE}"/>
                </a:ext>
              </a:extLst>
            </p:cNvPr>
            <p:cNvSpPr/>
            <p:nvPr/>
          </p:nvSpPr>
          <p:spPr>
            <a:xfrm>
              <a:off x="1399032" y="4544567"/>
              <a:ext cx="765175" cy="866140"/>
            </a:xfrm>
            <a:custGeom>
              <a:avLst/>
              <a:gdLst/>
              <a:ahLst/>
              <a:cxnLst/>
              <a:rect l="l" t="t" r="r" b="b"/>
              <a:pathLst>
                <a:path w="765175" h="866139">
                  <a:moveTo>
                    <a:pt x="765048" y="95630"/>
                  </a:moveTo>
                  <a:lnTo>
                    <a:pt x="741109" y="129006"/>
                  </a:lnTo>
                  <a:lnTo>
                    <a:pt x="675063" y="157251"/>
                  </a:lnTo>
                  <a:lnTo>
                    <a:pt x="628954" y="168776"/>
                  </a:lnTo>
                  <a:lnTo>
                    <a:pt x="575564" y="178209"/>
                  </a:lnTo>
                  <a:lnTo>
                    <a:pt x="515974" y="185280"/>
                  </a:lnTo>
                  <a:lnTo>
                    <a:pt x="451267" y="189721"/>
                  </a:lnTo>
                  <a:lnTo>
                    <a:pt x="382524" y="191261"/>
                  </a:lnTo>
                  <a:lnTo>
                    <a:pt x="313780" y="189721"/>
                  </a:lnTo>
                  <a:lnTo>
                    <a:pt x="249073" y="185280"/>
                  </a:lnTo>
                  <a:lnTo>
                    <a:pt x="189484" y="178209"/>
                  </a:lnTo>
                  <a:lnTo>
                    <a:pt x="136093" y="168776"/>
                  </a:lnTo>
                  <a:lnTo>
                    <a:pt x="89984" y="157251"/>
                  </a:lnTo>
                  <a:lnTo>
                    <a:pt x="52239" y="143905"/>
                  </a:lnTo>
                  <a:lnTo>
                    <a:pt x="6164" y="112825"/>
                  </a:lnTo>
                  <a:lnTo>
                    <a:pt x="0" y="95630"/>
                  </a:lnTo>
                  <a:lnTo>
                    <a:pt x="6164" y="78436"/>
                  </a:lnTo>
                  <a:lnTo>
                    <a:pt x="52239" y="47356"/>
                  </a:lnTo>
                  <a:lnTo>
                    <a:pt x="89984" y="34010"/>
                  </a:lnTo>
                  <a:lnTo>
                    <a:pt x="136093" y="22485"/>
                  </a:lnTo>
                  <a:lnTo>
                    <a:pt x="189483" y="13052"/>
                  </a:lnTo>
                  <a:lnTo>
                    <a:pt x="249073" y="5981"/>
                  </a:lnTo>
                  <a:lnTo>
                    <a:pt x="313780" y="1540"/>
                  </a:lnTo>
                  <a:lnTo>
                    <a:pt x="382524" y="0"/>
                  </a:lnTo>
                  <a:lnTo>
                    <a:pt x="451267" y="1540"/>
                  </a:lnTo>
                  <a:lnTo>
                    <a:pt x="515974" y="5981"/>
                  </a:lnTo>
                  <a:lnTo>
                    <a:pt x="575563" y="13052"/>
                  </a:lnTo>
                  <a:lnTo>
                    <a:pt x="628954" y="22485"/>
                  </a:lnTo>
                  <a:lnTo>
                    <a:pt x="675063" y="34010"/>
                  </a:lnTo>
                  <a:lnTo>
                    <a:pt x="712808" y="47356"/>
                  </a:lnTo>
                  <a:lnTo>
                    <a:pt x="758883" y="78436"/>
                  </a:lnTo>
                  <a:lnTo>
                    <a:pt x="765048" y="95630"/>
                  </a:lnTo>
                  <a:lnTo>
                    <a:pt x="765048" y="770000"/>
                  </a:lnTo>
                  <a:lnTo>
                    <a:pt x="741109" y="803376"/>
                  </a:lnTo>
                  <a:lnTo>
                    <a:pt x="675063" y="831621"/>
                  </a:lnTo>
                  <a:lnTo>
                    <a:pt x="628954" y="843146"/>
                  </a:lnTo>
                  <a:lnTo>
                    <a:pt x="575564" y="852579"/>
                  </a:lnTo>
                  <a:lnTo>
                    <a:pt x="515974" y="859650"/>
                  </a:lnTo>
                  <a:lnTo>
                    <a:pt x="451267" y="864091"/>
                  </a:lnTo>
                  <a:lnTo>
                    <a:pt x="382524" y="865631"/>
                  </a:lnTo>
                  <a:lnTo>
                    <a:pt x="313780" y="864091"/>
                  </a:lnTo>
                  <a:lnTo>
                    <a:pt x="249073" y="859650"/>
                  </a:lnTo>
                  <a:lnTo>
                    <a:pt x="189484" y="852579"/>
                  </a:lnTo>
                  <a:lnTo>
                    <a:pt x="136093" y="843146"/>
                  </a:lnTo>
                  <a:lnTo>
                    <a:pt x="89984" y="831621"/>
                  </a:lnTo>
                  <a:lnTo>
                    <a:pt x="52239" y="818275"/>
                  </a:lnTo>
                  <a:lnTo>
                    <a:pt x="6164" y="787195"/>
                  </a:lnTo>
                  <a:lnTo>
                    <a:pt x="0" y="770000"/>
                  </a:lnTo>
                  <a:lnTo>
                    <a:pt x="0" y="95630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5" name="object 55">
            <a:extLst>
              <a:ext uri="{FF2B5EF4-FFF2-40B4-BE49-F238E27FC236}">
                <a16:creationId xmlns:a16="http://schemas.microsoft.com/office/drawing/2014/main" id="{408AAA7F-5145-DD13-86C8-0183398C4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109512"/>
              </p:ext>
            </p:extLst>
          </p:nvPr>
        </p:nvGraphicFramePr>
        <p:xfrm>
          <a:off x="1243887" y="5001062"/>
          <a:ext cx="304800" cy="57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9</a:t>
                      </a: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object 23">
            <a:extLst>
              <a:ext uri="{FF2B5EF4-FFF2-40B4-BE49-F238E27FC236}">
                <a16:creationId xmlns:a16="http://schemas.microsoft.com/office/drawing/2014/main" id="{F4422640-4596-44C2-7C92-8E572AABEAB6}"/>
              </a:ext>
            </a:extLst>
          </p:cNvPr>
          <p:cNvSpPr/>
          <p:nvPr/>
        </p:nvSpPr>
        <p:spPr>
          <a:xfrm>
            <a:off x="6715759" y="1841423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EDADB4F4-65F8-4380-FC03-8012765D7797}"/>
              </a:ext>
            </a:extLst>
          </p:cNvPr>
          <p:cNvSpPr/>
          <p:nvPr/>
        </p:nvSpPr>
        <p:spPr>
          <a:xfrm>
            <a:off x="800100" y="3569003"/>
            <a:ext cx="4656747" cy="43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: вниз 41">
            <a:extLst>
              <a:ext uri="{FF2B5EF4-FFF2-40B4-BE49-F238E27FC236}">
                <a16:creationId xmlns:a16="http://schemas.microsoft.com/office/drawing/2014/main" id="{E284547A-CE2C-E3AD-A48C-68832171E295}"/>
              </a:ext>
            </a:extLst>
          </p:cNvPr>
          <p:cNvSpPr/>
          <p:nvPr/>
        </p:nvSpPr>
        <p:spPr>
          <a:xfrm>
            <a:off x="3010788" y="3191761"/>
            <a:ext cx="161671" cy="356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: вниз 49">
            <a:extLst>
              <a:ext uri="{FF2B5EF4-FFF2-40B4-BE49-F238E27FC236}">
                <a16:creationId xmlns:a16="http://schemas.microsoft.com/office/drawing/2014/main" id="{2022AE2F-B6AE-450D-6997-CD0EB4273D0F}"/>
              </a:ext>
            </a:extLst>
          </p:cNvPr>
          <p:cNvSpPr/>
          <p:nvPr/>
        </p:nvSpPr>
        <p:spPr>
          <a:xfrm>
            <a:off x="1335352" y="4199080"/>
            <a:ext cx="152400" cy="3906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Стрелка: вниз 66">
            <a:extLst>
              <a:ext uri="{FF2B5EF4-FFF2-40B4-BE49-F238E27FC236}">
                <a16:creationId xmlns:a16="http://schemas.microsoft.com/office/drawing/2014/main" id="{48EB86F2-6061-E2E5-9502-68974C54ADE3}"/>
              </a:ext>
            </a:extLst>
          </p:cNvPr>
          <p:cNvSpPr/>
          <p:nvPr/>
        </p:nvSpPr>
        <p:spPr>
          <a:xfrm>
            <a:off x="3509695" y="4197874"/>
            <a:ext cx="152400" cy="3906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Стрелка: вниз 67">
            <a:extLst>
              <a:ext uri="{FF2B5EF4-FFF2-40B4-BE49-F238E27FC236}">
                <a16:creationId xmlns:a16="http://schemas.microsoft.com/office/drawing/2014/main" id="{8B515FFE-43A6-0C16-5A26-254DCA3F63AB}"/>
              </a:ext>
            </a:extLst>
          </p:cNvPr>
          <p:cNvSpPr/>
          <p:nvPr/>
        </p:nvSpPr>
        <p:spPr>
          <a:xfrm>
            <a:off x="4530267" y="4204225"/>
            <a:ext cx="152400" cy="3906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7084C54-5604-AFB8-FF68-96D32408D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419" y="3665973"/>
            <a:ext cx="4352925" cy="276225"/>
          </a:xfrm>
          <a:prstGeom prst="rect">
            <a:avLst/>
          </a:prstGeom>
        </p:spPr>
      </p:pic>
      <p:sp>
        <p:nvSpPr>
          <p:cNvPr id="69" name="Стрелка: вниз 68">
            <a:extLst>
              <a:ext uri="{FF2B5EF4-FFF2-40B4-BE49-F238E27FC236}">
                <a16:creationId xmlns:a16="http://schemas.microsoft.com/office/drawing/2014/main" id="{666C92B0-B8A1-1EA3-D070-48E0E4768C54}"/>
              </a:ext>
            </a:extLst>
          </p:cNvPr>
          <p:cNvSpPr/>
          <p:nvPr/>
        </p:nvSpPr>
        <p:spPr>
          <a:xfrm>
            <a:off x="2474584" y="4197874"/>
            <a:ext cx="152400" cy="3906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901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9" y="320731"/>
            <a:ext cx="22114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1.1 Дистрибуция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1642090" y="6290814"/>
            <a:ext cx="24637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2" name="object 22">
            <a:extLst>
              <a:ext uri="{FF2B5EF4-FFF2-40B4-BE49-F238E27FC236}">
                <a16:creationId xmlns:a16="http://schemas.microsoft.com/office/drawing/2014/main" id="{E23F92A2-91A9-48DA-B0B9-E1F6BCC94DFF}"/>
              </a:ext>
            </a:extLst>
          </p:cNvPr>
          <p:cNvSpPr txBox="1"/>
          <p:nvPr/>
        </p:nvSpPr>
        <p:spPr>
          <a:xfrm>
            <a:off x="452885" y="1337502"/>
            <a:ext cx="5312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Виды дистрибуции</a:t>
            </a:r>
            <a:endParaRPr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aphicFrame>
        <p:nvGraphicFramePr>
          <p:cNvPr id="2" name="Таблица 24">
            <a:extLst>
              <a:ext uri="{FF2B5EF4-FFF2-40B4-BE49-F238E27FC236}">
                <a16:creationId xmlns:a16="http://schemas.microsoft.com/office/drawing/2014/main" id="{7ECE549B-9A87-8BB1-1ECC-48B7C37EB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835526"/>
              </p:ext>
            </p:extLst>
          </p:nvPr>
        </p:nvGraphicFramePr>
        <p:xfrm>
          <a:off x="2032000" y="2715178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511381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00809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Синтаксис </a:t>
                      </a:r>
                      <a:r>
                        <a:rPr lang="en-US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SQL</a:t>
                      </a:r>
                      <a:endParaRPr lang="ru-RU" sz="180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37111"/>
                  </a:ext>
                </a:extLst>
              </a:tr>
              <a:tr h="412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CREATE TABLE employee DISTRIBUTED BY (</a:t>
                      </a:r>
                      <a:r>
                        <a:rPr lang="en-US" sz="1800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employee_id</a:t>
                      </a:r>
                      <a:r>
                        <a:rPr lang="en-US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, </a:t>
                      </a:r>
                      <a:r>
                        <a:rPr lang="en-US" sz="1800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department_id</a:t>
                      </a:r>
                      <a:r>
                        <a:rPr lang="en-US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DISTRIBUTED BY - Дистрибуция по HASH указанных полей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48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CREATE TABLE employee DISTRIBUTED RANDOMLY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DISTRIBUTED RANDOMLY – Планировщик автоматически распределяет данные по сегментам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8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CREATE TABLE employee DISTRIBUTED RANDOMLY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DISTRIBUTED REPLICATED – На каждом сегменте сохранится копия таблицы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2148"/>
                  </a:ext>
                </a:extLst>
              </a:tr>
            </a:tbl>
          </a:graphicData>
        </a:graphic>
      </p:graphicFrame>
      <p:sp>
        <p:nvSpPr>
          <p:cNvPr id="22" name="object 23">
            <a:extLst>
              <a:ext uri="{FF2B5EF4-FFF2-40B4-BE49-F238E27FC236}">
                <a16:creationId xmlns:a16="http://schemas.microsoft.com/office/drawing/2014/main" id="{F4422640-4596-44C2-7C92-8E572AABEAB6}"/>
              </a:ext>
            </a:extLst>
          </p:cNvPr>
          <p:cNvSpPr/>
          <p:nvPr/>
        </p:nvSpPr>
        <p:spPr>
          <a:xfrm>
            <a:off x="452885" y="2022398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866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6BE9B6AB-8FA2-977A-9F0F-3D095BB472B1}"/>
              </a:ext>
            </a:extLst>
          </p:cNvPr>
          <p:cNvSpPr/>
          <p:nvPr/>
        </p:nvSpPr>
        <p:spPr>
          <a:xfrm>
            <a:off x="1554607" y="3581653"/>
            <a:ext cx="3435096" cy="356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6596380" cy="152400"/>
            </a:xfrm>
            <a:custGeom>
              <a:avLst/>
              <a:gdLst/>
              <a:ahLst/>
              <a:cxnLst/>
              <a:rect l="l" t="t" r="r" b="b"/>
              <a:pathLst>
                <a:path w="6596380" h="152400">
                  <a:moveTo>
                    <a:pt x="0" y="152400"/>
                  </a:moveTo>
                  <a:lnTo>
                    <a:pt x="6595872" y="152400"/>
                  </a:lnTo>
                  <a:lnTo>
                    <a:pt x="6595872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9" y="320731"/>
            <a:ext cx="27811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1.1 Дистрибуция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6715759" y="2073986"/>
            <a:ext cx="5273040" cy="38901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20193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pc="45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Перекос</a:t>
            </a:r>
            <a:r>
              <a:rPr spc="4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данных </a:t>
            </a:r>
            <a:r>
              <a:rPr spc="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может </a:t>
            </a:r>
            <a:r>
              <a:rPr spc="7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быть </a:t>
            </a:r>
            <a:r>
              <a:rPr spc="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вызван </a:t>
            </a:r>
            <a:r>
              <a:rPr spc="8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неравномерным </a:t>
            </a:r>
            <a:r>
              <a:rPr spc="-42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распределением</a:t>
            </a:r>
            <a:r>
              <a:rPr spc="-7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данных</a:t>
            </a:r>
            <a:r>
              <a:rPr spc="-6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3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из-за</a:t>
            </a:r>
            <a:r>
              <a:rPr spc="-6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6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неправильного</a:t>
            </a:r>
            <a:r>
              <a:rPr spc="-3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7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выбора </a:t>
            </a:r>
            <a:r>
              <a:rPr spc="-42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ключей распределения </a:t>
            </a:r>
            <a:r>
              <a:rPr spc="6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или </a:t>
            </a:r>
            <a:r>
              <a:rPr spc="7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операций </a:t>
            </a:r>
            <a:r>
              <a:rPr spc="3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вставки </a:t>
            </a:r>
            <a:r>
              <a:rPr spc="6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или </a:t>
            </a:r>
            <a:r>
              <a:rPr spc="7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6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копирования</a:t>
            </a:r>
            <a:r>
              <a:rPr spc="-4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7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одной</a:t>
            </a:r>
            <a:r>
              <a:rPr spc="-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таблицы</a:t>
            </a:r>
            <a:r>
              <a:rPr spc="-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25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кортежей</a:t>
            </a:r>
            <a:r>
              <a:rPr spc="2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</a:t>
            </a:r>
            <a:endParaRPr lang="ru-RU" spc="25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99085" marR="20193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endParaRPr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97815" marR="22987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pc="3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Присутствие</a:t>
            </a:r>
            <a:r>
              <a:rPr spc="-4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6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на</a:t>
            </a:r>
            <a:r>
              <a:rPr spc="-8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уровне</a:t>
            </a:r>
            <a:r>
              <a:rPr spc="-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4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таблиц</a:t>
            </a:r>
            <a:r>
              <a:rPr spc="-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4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перекоса</a:t>
            </a:r>
            <a:r>
              <a:rPr spc="-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данных</a:t>
            </a:r>
            <a:r>
              <a:rPr spc="-6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3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часто </a:t>
            </a:r>
            <a:r>
              <a:rPr spc="-42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2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является</a:t>
            </a:r>
            <a:r>
              <a:rPr spc="-4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7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основной</a:t>
            </a:r>
            <a:r>
              <a:rPr spc="-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85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причиной</a:t>
            </a:r>
            <a:r>
              <a:rPr spc="-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6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низкой</a:t>
            </a:r>
            <a:r>
              <a:rPr lang="ru-RU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5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производительности</a:t>
            </a:r>
            <a:r>
              <a:rPr spc="-1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запросов</a:t>
            </a:r>
            <a:r>
              <a:rPr spc="-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9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и</a:t>
            </a:r>
            <a:r>
              <a:rPr spc="-7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45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нехватки</a:t>
            </a:r>
            <a:r>
              <a:rPr spc="-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5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памяти</a:t>
            </a:r>
            <a:endParaRPr lang="ru-RU" spc="55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99085">
              <a:lnSpc>
                <a:spcPct val="100000"/>
              </a:lnSpc>
            </a:pPr>
            <a:endParaRPr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pc="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Нужно</a:t>
            </a:r>
            <a:r>
              <a:rPr spc="-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следить</a:t>
            </a:r>
            <a:r>
              <a:rPr spc="-8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3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за</a:t>
            </a:r>
            <a:r>
              <a:rPr spc="-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перекосом</a:t>
            </a:r>
            <a:r>
              <a:rPr spc="-7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данных</a:t>
            </a:r>
            <a:r>
              <a:rPr spc="-6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6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иначе</a:t>
            </a:r>
            <a:r>
              <a:rPr spc="-4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запрос</a:t>
            </a:r>
            <a:r>
              <a:rPr spc="-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1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будет </a:t>
            </a:r>
            <a:r>
              <a:rPr spc="-42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4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работать</a:t>
            </a:r>
            <a:r>
              <a:rPr spc="-4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со</a:t>
            </a:r>
            <a:r>
              <a:rPr spc="-8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скоростью</a:t>
            </a:r>
            <a:r>
              <a:rPr spc="-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самого</a:t>
            </a:r>
            <a:r>
              <a:rPr spc="-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5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перегруженного</a:t>
            </a:r>
            <a:r>
              <a:rPr spc="-6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pc="45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сегмента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95639" y="1277723"/>
            <a:ext cx="3086100" cy="1905000"/>
          </a:xfrm>
          <a:custGeom>
            <a:avLst/>
            <a:gdLst/>
            <a:ahLst/>
            <a:cxnLst/>
            <a:rect l="l" t="t" r="r" b="b"/>
            <a:pathLst>
              <a:path w="3086100" h="1905000">
                <a:moveTo>
                  <a:pt x="1814220" y="0"/>
                </a:moveTo>
                <a:lnTo>
                  <a:pt x="850023" y="0"/>
                </a:lnTo>
                <a:lnTo>
                  <a:pt x="0" y="0"/>
                </a:lnTo>
                <a:lnTo>
                  <a:pt x="0" y="190500"/>
                </a:lnTo>
                <a:lnTo>
                  <a:pt x="0" y="1905000"/>
                </a:lnTo>
                <a:lnTo>
                  <a:pt x="850011" y="1905000"/>
                </a:lnTo>
                <a:lnTo>
                  <a:pt x="1814220" y="1905000"/>
                </a:lnTo>
                <a:lnTo>
                  <a:pt x="1814220" y="1714500"/>
                </a:lnTo>
                <a:lnTo>
                  <a:pt x="1814220" y="190500"/>
                </a:lnTo>
                <a:lnTo>
                  <a:pt x="1814220" y="0"/>
                </a:lnTo>
                <a:close/>
              </a:path>
              <a:path w="3086100" h="1905000">
                <a:moveTo>
                  <a:pt x="3086087" y="0"/>
                </a:moveTo>
                <a:lnTo>
                  <a:pt x="2337651" y="0"/>
                </a:lnTo>
                <a:lnTo>
                  <a:pt x="1814322" y="0"/>
                </a:lnTo>
                <a:lnTo>
                  <a:pt x="1814322" y="190500"/>
                </a:lnTo>
                <a:lnTo>
                  <a:pt x="1814322" y="1905000"/>
                </a:lnTo>
                <a:lnTo>
                  <a:pt x="2337562" y="1905000"/>
                </a:lnTo>
                <a:lnTo>
                  <a:pt x="3086087" y="1905000"/>
                </a:lnTo>
                <a:lnTo>
                  <a:pt x="3086087" y="1714500"/>
                </a:lnTo>
                <a:lnTo>
                  <a:pt x="3086087" y="190500"/>
                </a:lnTo>
                <a:lnTo>
                  <a:pt x="3086087" y="0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453460"/>
              </p:ext>
            </p:extLst>
          </p:nvPr>
        </p:nvGraphicFramePr>
        <p:xfrm>
          <a:off x="1695639" y="1197050"/>
          <a:ext cx="3086734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0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9525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b="1" spc="-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employee_id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department_id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name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birthday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1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2</a:t>
                      </a: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Name</a:t>
                      </a:r>
                      <a:r>
                        <a:rPr sz="1100" spc="-6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</a:t>
                      </a: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1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05.12.1986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2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2</a:t>
                      </a: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Name</a:t>
                      </a:r>
                      <a:r>
                        <a:rPr sz="1100" spc="-6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</a:t>
                      </a: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2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12.11.1993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3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1</a:t>
                      </a: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spc="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</a:t>
                      </a: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ame</a:t>
                      </a:r>
                      <a:r>
                        <a:rPr sz="1100" spc="-3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</a:t>
                      </a: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3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09.05.1982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4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3</a:t>
                      </a: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Name</a:t>
                      </a:r>
                      <a:r>
                        <a:rPr sz="1100" spc="-6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</a:t>
                      </a: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4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24.03.1989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5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4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Name</a:t>
                      </a:r>
                      <a:r>
                        <a:rPr sz="1100" spc="-6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</a:t>
                      </a: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5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13.10.1995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6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5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Name</a:t>
                      </a:r>
                      <a:r>
                        <a:rPr sz="1100" spc="-6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</a:t>
                      </a: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6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18.09.1999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7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2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Name</a:t>
                      </a:r>
                      <a:r>
                        <a:rPr sz="1100" spc="-6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</a:t>
                      </a: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7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31.03.1985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8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2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Name</a:t>
                      </a:r>
                      <a:r>
                        <a:rPr sz="1100" spc="-6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</a:t>
                      </a: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8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20.05.1991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9</a:t>
                      </a: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6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Name</a:t>
                      </a:r>
                      <a:r>
                        <a:rPr sz="1100" spc="-6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</a:t>
                      </a: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9</a:t>
                      </a: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06.11.1979</a:t>
                      </a:r>
                      <a:endParaRPr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32" name="object 32"/>
          <p:cNvGrpSpPr/>
          <p:nvPr/>
        </p:nvGrpSpPr>
        <p:grpSpPr>
          <a:xfrm>
            <a:off x="1392682" y="4538217"/>
            <a:ext cx="777875" cy="878840"/>
            <a:chOff x="1392682" y="4538217"/>
            <a:chExt cx="777875" cy="878840"/>
          </a:xfrm>
        </p:grpSpPr>
        <p:sp>
          <p:nvSpPr>
            <p:cNvPr id="33" name="object 33"/>
            <p:cNvSpPr/>
            <p:nvPr/>
          </p:nvSpPr>
          <p:spPr>
            <a:xfrm>
              <a:off x="1399032" y="4640198"/>
              <a:ext cx="765175" cy="770255"/>
            </a:xfrm>
            <a:custGeom>
              <a:avLst/>
              <a:gdLst/>
              <a:ahLst/>
              <a:cxnLst/>
              <a:rect l="l" t="t" r="r" b="b"/>
              <a:pathLst>
                <a:path w="765175" h="770254">
                  <a:moveTo>
                    <a:pt x="765048" y="0"/>
                  </a:moveTo>
                  <a:lnTo>
                    <a:pt x="741109" y="33375"/>
                  </a:lnTo>
                  <a:lnTo>
                    <a:pt x="675063" y="61620"/>
                  </a:lnTo>
                  <a:lnTo>
                    <a:pt x="628954" y="73145"/>
                  </a:lnTo>
                  <a:lnTo>
                    <a:pt x="575563" y="82578"/>
                  </a:lnTo>
                  <a:lnTo>
                    <a:pt x="515974" y="89649"/>
                  </a:lnTo>
                  <a:lnTo>
                    <a:pt x="451267" y="94090"/>
                  </a:lnTo>
                  <a:lnTo>
                    <a:pt x="382524" y="95631"/>
                  </a:lnTo>
                  <a:lnTo>
                    <a:pt x="313780" y="94090"/>
                  </a:lnTo>
                  <a:lnTo>
                    <a:pt x="249073" y="89649"/>
                  </a:lnTo>
                  <a:lnTo>
                    <a:pt x="189483" y="82578"/>
                  </a:lnTo>
                  <a:lnTo>
                    <a:pt x="136093" y="73145"/>
                  </a:lnTo>
                  <a:lnTo>
                    <a:pt x="89984" y="61620"/>
                  </a:lnTo>
                  <a:lnTo>
                    <a:pt x="52239" y="48274"/>
                  </a:lnTo>
                  <a:lnTo>
                    <a:pt x="6164" y="17194"/>
                  </a:lnTo>
                  <a:lnTo>
                    <a:pt x="0" y="0"/>
                  </a:lnTo>
                  <a:lnTo>
                    <a:pt x="0" y="674369"/>
                  </a:lnTo>
                  <a:lnTo>
                    <a:pt x="23938" y="707745"/>
                  </a:lnTo>
                  <a:lnTo>
                    <a:pt x="89984" y="735990"/>
                  </a:lnTo>
                  <a:lnTo>
                    <a:pt x="136093" y="747515"/>
                  </a:lnTo>
                  <a:lnTo>
                    <a:pt x="189484" y="756948"/>
                  </a:lnTo>
                  <a:lnTo>
                    <a:pt x="249073" y="764019"/>
                  </a:lnTo>
                  <a:lnTo>
                    <a:pt x="313780" y="768460"/>
                  </a:lnTo>
                  <a:lnTo>
                    <a:pt x="382524" y="770001"/>
                  </a:lnTo>
                  <a:lnTo>
                    <a:pt x="451267" y="768460"/>
                  </a:lnTo>
                  <a:lnTo>
                    <a:pt x="515974" y="764019"/>
                  </a:lnTo>
                  <a:lnTo>
                    <a:pt x="575564" y="756948"/>
                  </a:lnTo>
                  <a:lnTo>
                    <a:pt x="628954" y="747515"/>
                  </a:lnTo>
                  <a:lnTo>
                    <a:pt x="675063" y="735990"/>
                  </a:lnTo>
                  <a:lnTo>
                    <a:pt x="712808" y="722644"/>
                  </a:lnTo>
                  <a:lnTo>
                    <a:pt x="758883" y="691564"/>
                  </a:lnTo>
                  <a:lnTo>
                    <a:pt x="765048" y="674369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99032" y="4544567"/>
              <a:ext cx="765175" cy="191770"/>
            </a:xfrm>
            <a:custGeom>
              <a:avLst/>
              <a:gdLst/>
              <a:ahLst/>
              <a:cxnLst/>
              <a:rect l="l" t="t" r="r" b="b"/>
              <a:pathLst>
                <a:path w="765175" h="191770">
                  <a:moveTo>
                    <a:pt x="382524" y="0"/>
                  </a:moveTo>
                  <a:lnTo>
                    <a:pt x="313780" y="1540"/>
                  </a:lnTo>
                  <a:lnTo>
                    <a:pt x="249073" y="5981"/>
                  </a:lnTo>
                  <a:lnTo>
                    <a:pt x="189483" y="13052"/>
                  </a:lnTo>
                  <a:lnTo>
                    <a:pt x="136093" y="22485"/>
                  </a:lnTo>
                  <a:lnTo>
                    <a:pt x="89984" y="34010"/>
                  </a:lnTo>
                  <a:lnTo>
                    <a:pt x="52239" y="47356"/>
                  </a:lnTo>
                  <a:lnTo>
                    <a:pt x="6164" y="78436"/>
                  </a:lnTo>
                  <a:lnTo>
                    <a:pt x="0" y="95630"/>
                  </a:lnTo>
                  <a:lnTo>
                    <a:pt x="6164" y="112825"/>
                  </a:lnTo>
                  <a:lnTo>
                    <a:pt x="52239" y="143905"/>
                  </a:lnTo>
                  <a:lnTo>
                    <a:pt x="89984" y="157251"/>
                  </a:lnTo>
                  <a:lnTo>
                    <a:pt x="136093" y="168776"/>
                  </a:lnTo>
                  <a:lnTo>
                    <a:pt x="189484" y="178209"/>
                  </a:lnTo>
                  <a:lnTo>
                    <a:pt x="249073" y="185280"/>
                  </a:lnTo>
                  <a:lnTo>
                    <a:pt x="313780" y="189721"/>
                  </a:lnTo>
                  <a:lnTo>
                    <a:pt x="382524" y="191261"/>
                  </a:lnTo>
                  <a:lnTo>
                    <a:pt x="451267" y="189721"/>
                  </a:lnTo>
                  <a:lnTo>
                    <a:pt x="515974" y="185280"/>
                  </a:lnTo>
                  <a:lnTo>
                    <a:pt x="575564" y="178209"/>
                  </a:lnTo>
                  <a:lnTo>
                    <a:pt x="628954" y="168776"/>
                  </a:lnTo>
                  <a:lnTo>
                    <a:pt x="675063" y="157251"/>
                  </a:lnTo>
                  <a:lnTo>
                    <a:pt x="712808" y="143905"/>
                  </a:lnTo>
                  <a:lnTo>
                    <a:pt x="758883" y="112825"/>
                  </a:lnTo>
                  <a:lnTo>
                    <a:pt x="765048" y="95630"/>
                  </a:lnTo>
                  <a:lnTo>
                    <a:pt x="758883" y="78436"/>
                  </a:lnTo>
                  <a:lnTo>
                    <a:pt x="712808" y="47356"/>
                  </a:lnTo>
                  <a:lnTo>
                    <a:pt x="675063" y="34010"/>
                  </a:lnTo>
                  <a:lnTo>
                    <a:pt x="628954" y="22485"/>
                  </a:lnTo>
                  <a:lnTo>
                    <a:pt x="575563" y="13052"/>
                  </a:lnTo>
                  <a:lnTo>
                    <a:pt x="515974" y="5981"/>
                  </a:lnTo>
                  <a:lnTo>
                    <a:pt x="451267" y="1540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D2D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99032" y="4544567"/>
              <a:ext cx="765175" cy="866140"/>
            </a:xfrm>
            <a:custGeom>
              <a:avLst/>
              <a:gdLst/>
              <a:ahLst/>
              <a:cxnLst/>
              <a:rect l="l" t="t" r="r" b="b"/>
              <a:pathLst>
                <a:path w="765175" h="866139">
                  <a:moveTo>
                    <a:pt x="765048" y="95630"/>
                  </a:moveTo>
                  <a:lnTo>
                    <a:pt x="741109" y="129006"/>
                  </a:lnTo>
                  <a:lnTo>
                    <a:pt x="675063" y="157251"/>
                  </a:lnTo>
                  <a:lnTo>
                    <a:pt x="628954" y="168776"/>
                  </a:lnTo>
                  <a:lnTo>
                    <a:pt x="575564" y="178209"/>
                  </a:lnTo>
                  <a:lnTo>
                    <a:pt x="515974" y="185280"/>
                  </a:lnTo>
                  <a:lnTo>
                    <a:pt x="451267" y="189721"/>
                  </a:lnTo>
                  <a:lnTo>
                    <a:pt x="382524" y="191261"/>
                  </a:lnTo>
                  <a:lnTo>
                    <a:pt x="313780" y="189721"/>
                  </a:lnTo>
                  <a:lnTo>
                    <a:pt x="249073" y="185280"/>
                  </a:lnTo>
                  <a:lnTo>
                    <a:pt x="189484" y="178209"/>
                  </a:lnTo>
                  <a:lnTo>
                    <a:pt x="136093" y="168776"/>
                  </a:lnTo>
                  <a:lnTo>
                    <a:pt x="89984" y="157251"/>
                  </a:lnTo>
                  <a:lnTo>
                    <a:pt x="52239" y="143905"/>
                  </a:lnTo>
                  <a:lnTo>
                    <a:pt x="6164" y="112825"/>
                  </a:lnTo>
                  <a:lnTo>
                    <a:pt x="0" y="95630"/>
                  </a:lnTo>
                  <a:lnTo>
                    <a:pt x="6164" y="78436"/>
                  </a:lnTo>
                  <a:lnTo>
                    <a:pt x="52239" y="47356"/>
                  </a:lnTo>
                  <a:lnTo>
                    <a:pt x="89984" y="34010"/>
                  </a:lnTo>
                  <a:lnTo>
                    <a:pt x="136093" y="22485"/>
                  </a:lnTo>
                  <a:lnTo>
                    <a:pt x="189483" y="13052"/>
                  </a:lnTo>
                  <a:lnTo>
                    <a:pt x="249073" y="5981"/>
                  </a:lnTo>
                  <a:lnTo>
                    <a:pt x="313780" y="1540"/>
                  </a:lnTo>
                  <a:lnTo>
                    <a:pt x="382524" y="0"/>
                  </a:lnTo>
                  <a:lnTo>
                    <a:pt x="451267" y="1540"/>
                  </a:lnTo>
                  <a:lnTo>
                    <a:pt x="515974" y="5981"/>
                  </a:lnTo>
                  <a:lnTo>
                    <a:pt x="575563" y="13052"/>
                  </a:lnTo>
                  <a:lnTo>
                    <a:pt x="628954" y="22485"/>
                  </a:lnTo>
                  <a:lnTo>
                    <a:pt x="675063" y="34010"/>
                  </a:lnTo>
                  <a:lnTo>
                    <a:pt x="712808" y="47356"/>
                  </a:lnTo>
                  <a:lnTo>
                    <a:pt x="758883" y="78436"/>
                  </a:lnTo>
                  <a:lnTo>
                    <a:pt x="765048" y="95630"/>
                  </a:lnTo>
                  <a:lnTo>
                    <a:pt x="765048" y="770000"/>
                  </a:lnTo>
                  <a:lnTo>
                    <a:pt x="741109" y="803376"/>
                  </a:lnTo>
                  <a:lnTo>
                    <a:pt x="675063" y="831621"/>
                  </a:lnTo>
                  <a:lnTo>
                    <a:pt x="628954" y="843146"/>
                  </a:lnTo>
                  <a:lnTo>
                    <a:pt x="575564" y="852579"/>
                  </a:lnTo>
                  <a:lnTo>
                    <a:pt x="515974" y="859650"/>
                  </a:lnTo>
                  <a:lnTo>
                    <a:pt x="451267" y="864091"/>
                  </a:lnTo>
                  <a:lnTo>
                    <a:pt x="382524" y="865631"/>
                  </a:lnTo>
                  <a:lnTo>
                    <a:pt x="313780" y="864091"/>
                  </a:lnTo>
                  <a:lnTo>
                    <a:pt x="249073" y="859650"/>
                  </a:lnTo>
                  <a:lnTo>
                    <a:pt x="189484" y="852579"/>
                  </a:lnTo>
                  <a:lnTo>
                    <a:pt x="136093" y="843146"/>
                  </a:lnTo>
                  <a:lnTo>
                    <a:pt x="89984" y="831621"/>
                  </a:lnTo>
                  <a:lnTo>
                    <a:pt x="52239" y="818275"/>
                  </a:lnTo>
                  <a:lnTo>
                    <a:pt x="6164" y="787195"/>
                  </a:lnTo>
                  <a:lnTo>
                    <a:pt x="0" y="770000"/>
                  </a:lnTo>
                  <a:lnTo>
                    <a:pt x="0" y="95630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2389377" y="4538217"/>
            <a:ext cx="777875" cy="1253490"/>
            <a:chOff x="2389377" y="4538217"/>
            <a:chExt cx="777875" cy="1253490"/>
          </a:xfrm>
        </p:grpSpPr>
        <p:sp>
          <p:nvSpPr>
            <p:cNvPr id="37" name="object 37"/>
            <p:cNvSpPr/>
            <p:nvPr/>
          </p:nvSpPr>
          <p:spPr>
            <a:xfrm>
              <a:off x="2395727" y="4640198"/>
              <a:ext cx="765175" cy="1144905"/>
            </a:xfrm>
            <a:custGeom>
              <a:avLst/>
              <a:gdLst/>
              <a:ahLst/>
              <a:cxnLst/>
              <a:rect l="l" t="t" r="r" b="b"/>
              <a:pathLst>
                <a:path w="765175" h="1144904">
                  <a:moveTo>
                    <a:pt x="765048" y="0"/>
                  </a:moveTo>
                  <a:lnTo>
                    <a:pt x="741109" y="33375"/>
                  </a:lnTo>
                  <a:lnTo>
                    <a:pt x="675063" y="61620"/>
                  </a:lnTo>
                  <a:lnTo>
                    <a:pt x="628954" y="73145"/>
                  </a:lnTo>
                  <a:lnTo>
                    <a:pt x="575563" y="82578"/>
                  </a:lnTo>
                  <a:lnTo>
                    <a:pt x="515974" y="89649"/>
                  </a:lnTo>
                  <a:lnTo>
                    <a:pt x="451267" y="94090"/>
                  </a:lnTo>
                  <a:lnTo>
                    <a:pt x="382524" y="95631"/>
                  </a:lnTo>
                  <a:lnTo>
                    <a:pt x="313780" y="94090"/>
                  </a:lnTo>
                  <a:lnTo>
                    <a:pt x="249073" y="89649"/>
                  </a:lnTo>
                  <a:lnTo>
                    <a:pt x="189484" y="82578"/>
                  </a:lnTo>
                  <a:lnTo>
                    <a:pt x="136093" y="73145"/>
                  </a:lnTo>
                  <a:lnTo>
                    <a:pt x="89984" y="61620"/>
                  </a:lnTo>
                  <a:lnTo>
                    <a:pt x="52239" y="48274"/>
                  </a:lnTo>
                  <a:lnTo>
                    <a:pt x="6164" y="17194"/>
                  </a:lnTo>
                  <a:lnTo>
                    <a:pt x="0" y="0"/>
                  </a:lnTo>
                  <a:lnTo>
                    <a:pt x="0" y="1049273"/>
                  </a:lnTo>
                  <a:lnTo>
                    <a:pt x="23938" y="1082644"/>
                  </a:lnTo>
                  <a:lnTo>
                    <a:pt x="89984" y="1110889"/>
                  </a:lnTo>
                  <a:lnTo>
                    <a:pt x="136093" y="1122415"/>
                  </a:lnTo>
                  <a:lnTo>
                    <a:pt x="189484" y="1131849"/>
                  </a:lnTo>
                  <a:lnTo>
                    <a:pt x="249073" y="1138922"/>
                  </a:lnTo>
                  <a:lnTo>
                    <a:pt x="313780" y="1143364"/>
                  </a:lnTo>
                  <a:lnTo>
                    <a:pt x="382524" y="1144905"/>
                  </a:lnTo>
                  <a:lnTo>
                    <a:pt x="451267" y="1143364"/>
                  </a:lnTo>
                  <a:lnTo>
                    <a:pt x="515974" y="1138922"/>
                  </a:lnTo>
                  <a:lnTo>
                    <a:pt x="575563" y="1131849"/>
                  </a:lnTo>
                  <a:lnTo>
                    <a:pt x="628954" y="1122415"/>
                  </a:lnTo>
                  <a:lnTo>
                    <a:pt x="675063" y="1110889"/>
                  </a:lnTo>
                  <a:lnTo>
                    <a:pt x="712808" y="1097542"/>
                  </a:lnTo>
                  <a:lnTo>
                    <a:pt x="758883" y="1066464"/>
                  </a:lnTo>
                  <a:lnTo>
                    <a:pt x="765048" y="1049273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95727" y="4544567"/>
              <a:ext cx="765175" cy="191770"/>
            </a:xfrm>
            <a:custGeom>
              <a:avLst/>
              <a:gdLst/>
              <a:ahLst/>
              <a:cxnLst/>
              <a:rect l="l" t="t" r="r" b="b"/>
              <a:pathLst>
                <a:path w="765175" h="191770">
                  <a:moveTo>
                    <a:pt x="382524" y="0"/>
                  </a:moveTo>
                  <a:lnTo>
                    <a:pt x="313780" y="1540"/>
                  </a:lnTo>
                  <a:lnTo>
                    <a:pt x="249073" y="5981"/>
                  </a:lnTo>
                  <a:lnTo>
                    <a:pt x="189484" y="13052"/>
                  </a:lnTo>
                  <a:lnTo>
                    <a:pt x="136093" y="22485"/>
                  </a:lnTo>
                  <a:lnTo>
                    <a:pt x="89984" y="34010"/>
                  </a:lnTo>
                  <a:lnTo>
                    <a:pt x="52239" y="47356"/>
                  </a:lnTo>
                  <a:lnTo>
                    <a:pt x="6164" y="78436"/>
                  </a:lnTo>
                  <a:lnTo>
                    <a:pt x="0" y="95630"/>
                  </a:lnTo>
                  <a:lnTo>
                    <a:pt x="6164" y="112825"/>
                  </a:lnTo>
                  <a:lnTo>
                    <a:pt x="52239" y="143905"/>
                  </a:lnTo>
                  <a:lnTo>
                    <a:pt x="89984" y="157251"/>
                  </a:lnTo>
                  <a:lnTo>
                    <a:pt x="136093" y="168776"/>
                  </a:lnTo>
                  <a:lnTo>
                    <a:pt x="189484" y="178209"/>
                  </a:lnTo>
                  <a:lnTo>
                    <a:pt x="249073" y="185280"/>
                  </a:lnTo>
                  <a:lnTo>
                    <a:pt x="313780" y="189721"/>
                  </a:lnTo>
                  <a:lnTo>
                    <a:pt x="382524" y="191261"/>
                  </a:lnTo>
                  <a:lnTo>
                    <a:pt x="451267" y="189721"/>
                  </a:lnTo>
                  <a:lnTo>
                    <a:pt x="515974" y="185280"/>
                  </a:lnTo>
                  <a:lnTo>
                    <a:pt x="575563" y="178209"/>
                  </a:lnTo>
                  <a:lnTo>
                    <a:pt x="628954" y="168776"/>
                  </a:lnTo>
                  <a:lnTo>
                    <a:pt x="675063" y="157251"/>
                  </a:lnTo>
                  <a:lnTo>
                    <a:pt x="712808" y="143905"/>
                  </a:lnTo>
                  <a:lnTo>
                    <a:pt x="758883" y="112825"/>
                  </a:lnTo>
                  <a:lnTo>
                    <a:pt x="765048" y="95630"/>
                  </a:lnTo>
                  <a:lnTo>
                    <a:pt x="758883" y="78436"/>
                  </a:lnTo>
                  <a:lnTo>
                    <a:pt x="712808" y="47356"/>
                  </a:lnTo>
                  <a:lnTo>
                    <a:pt x="675063" y="34010"/>
                  </a:lnTo>
                  <a:lnTo>
                    <a:pt x="628954" y="22485"/>
                  </a:lnTo>
                  <a:lnTo>
                    <a:pt x="575563" y="13052"/>
                  </a:lnTo>
                  <a:lnTo>
                    <a:pt x="515974" y="5981"/>
                  </a:lnTo>
                  <a:lnTo>
                    <a:pt x="451267" y="1540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D2D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395727" y="4544567"/>
              <a:ext cx="765175" cy="1240790"/>
            </a:xfrm>
            <a:custGeom>
              <a:avLst/>
              <a:gdLst/>
              <a:ahLst/>
              <a:cxnLst/>
              <a:rect l="l" t="t" r="r" b="b"/>
              <a:pathLst>
                <a:path w="765175" h="1240789">
                  <a:moveTo>
                    <a:pt x="765048" y="95630"/>
                  </a:moveTo>
                  <a:lnTo>
                    <a:pt x="741109" y="129006"/>
                  </a:lnTo>
                  <a:lnTo>
                    <a:pt x="675063" y="157251"/>
                  </a:lnTo>
                  <a:lnTo>
                    <a:pt x="628954" y="168776"/>
                  </a:lnTo>
                  <a:lnTo>
                    <a:pt x="575563" y="178209"/>
                  </a:lnTo>
                  <a:lnTo>
                    <a:pt x="515974" y="185280"/>
                  </a:lnTo>
                  <a:lnTo>
                    <a:pt x="451267" y="189721"/>
                  </a:lnTo>
                  <a:lnTo>
                    <a:pt x="382524" y="191261"/>
                  </a:lnTo>
                  <a:lnTo>
                    <a:pt x="313780" y="189721"/>
                  </a:lnTo>
                  <a:lnTo>
                    <a:pt x="249073" y="185280"/>
                  </a:lnTo>
                  <a:lnTo>
                    <a:pt x="189484" y="178209"/>
                  </a:lnTo>
                  <a:lnTo>
                    <a:pt x="136093" y="168776"/>
                  </a:lnTo>
                  <a:lnTo>
                    <a:pt x="89984" y="157251"/>
                  </a:lnTo>
                  <a:lnTo>
                    <a:pt x="52239" y="143905"/>
                  </a:lnTo>
                  <a:lnTo>
                    <a:pt x="6164" y="112825"/>
                  </a:lnTo>
                  <a:lnTo>
                    <a:pt x="0" y="95630"/>
                  </a:lnTo>
                  <a:lnTo>
                    <a:pt x="6164" y="78436"/>
                  </a:lnTo>
                  <a:lnTo>
                    <a:pt x="52239" y="47356"/>
                  </a:lnTo>
                  <a:lnTo>
                    <a:pt x="89984" y="34010"/>
                  </a:lnTo>
                  <a:lnTo>
                    <a:pt x="136093" y="22485"/>
                  </a:lnTo>
                  <a:lnTo>
                    <a:pt x="189484" y="13052"/>
                  </a:lnTo>
                  <a:lnTo>
                    <a:pt x="249073" y="5981"/>
                  </a:lnTo>
                  <a:lnTo>
                    <a:pt x="313780" y="1540"/>
                  </a:lnTo>
                  <a:lnTo>
                    <a:pt x="382524" y="0"/>
                  </a:lnTo>
                  <a:lnTo>
                    <a:pt x="451267" y="1540"/>
                  </a:lnTo>
                  <a:lnTo>
                    <a:pt x="515974" y="5981"/>
                  </a:lnTo>
                  <a:lnTo>
                    <a:pt x="575563" y="13052"/>
                  </a:lnTo>
                  <a:lnTo>
                    <a:pt x="628954" y="22485"/>
                  </a:lnTo>
                  <a:lnTo>
                    <a:pt x="675063" y="34010"/>
                  </a:lnTo>
                  <a:lnTo>
                    <a:pt x="712808" y="47356"/>
                  </a:lnTo>
                  <a:lnTo>
                    <a:pt x="758883" y="78436"/>
                  </a:lnTo>
                  <a:lnTo>
                    <a:pt x="765048" y="95630"/>
                  </a:lnTo>
                  <a:lnTo>
                    <a:pt x="765048" y="1144904"/>
                  </a:lnTo>
                  <a:lnTo>
                    <a:pt x="741109" y="1178275"/>
                  </a:lnTo>
                  <a:lnTo>
                    <a:pt x="675063" y="1206520"/>
                  </a:lnTo>
                  <a:lnTo>
                    <a:pt x="628954" y="1218046"/>
                  </a:lnTo>
                  <a:lnTo>
                    <a:pt x="575563" y="1227480"/>
                  </a:lnTo>
                  <a:lnTo>
                    <a:pt x="515974" y="1234553"/>
                  </a:lnTo>
                  <a:lnTo>
                    <a:pt x="451267" y="1238995"/>
                  </a:lnTo>
                  <a:lnTo>
                    <a:pt x="382524" y="1240535"/>
                  </a:lnTo>
                  <a:lnTo>
                    <a:pt x="313780" y="1238995"/>
                  </a:lnTo>
                  <a:lnTo>
                    <a:pt x="249073" y="1234553"/>
                  </a:lnTo>
                  <a:lnTo>
                    <a:pt x="189484" y="1227480"/>
                  </a:lnTo>
                  <a:lnTo>
                    <a:pt x="136093" y="1218046"/>
                  </a:lnTo>
                  <a:lnTo>
                    <a:pt x="89984" y="1206520"/>
                  </a:lnTo>
                  <a:lnTo>
                    <a:pt x="52239" y="1193173"/>
                  </a:lnTo>
                  <a:lnTo>
                    <a:pt x="6164" y="1162095"/>
                  </a:lnTo>
                  <a:lnTo>
                    <a:pt x="0" y="1144904"/>
                  </a:lnTo>
                  <a:lnTo>
                    <a:pt x="0" y="95630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3401567" y="4532375"/>
            <a:ext cx="1774063" cy="866140"/>
            <a:chOff x="3401567" y="4532375"/>
            <a:chExt cx="1774063" cy="866140"/>
          </a:xfrm>
        </p:grpSpPr>
        <p:sp>
          <p:nvSpPr>
            <p:cNvPr id="43" name="object 43"/>
            <p:cNvSpPr/>
            <p:nvPr/>
          </p:nvSpPr>
          <p:spPr>
            <a:xfrm>
              <a:off x="3401567" y="4628006"/>
              <a:ext cx="765175" cy="770255"/>
            </a:xfrm>
            <a:custGeom>
              <a:avLst/>
              <a:gdLst/>
              <a:ahLst/>
              <a:cxnLst/>
              <a:rect l="l" t="t" r="r" b="b"/>
              <a:pathLst>
                <a:path w="765175" h="770254">
                  <a:moveTo>
                    <a:pt x="765048" y="0"/>
                  </a:moveTo>
                  <a:lnTo>
                    <a:pt x="741109" y="33375"/>
                  </a:lnTo>
                  <a:lnTo>
                    <a:pt x="675063" y="61620"/>
                  </a:lnTo>
                  <a:lnTo>
                    <a:pt x="628954" y="73145"/>
                  </a:lnTo>
                  <a:lnTo>
                    <a:pt x="575563" y="82578"/>
                  </a:lnTo>
                  <a:lnTo>
                    <a:pt x="515974" y="89649"/>
                  </a:lnTo>
                  <a:lnTo>
                    <a:pt x="451267" y="94090"/>
                  </a:lnTo>
                  <a:lnTo>
                    <a:pt x="382524" y="95631"/>
                  </a:lnTo>
                  <a:lnTo>
                    <a:pt x="313780" y="94090"/>
                  </a:lnTo>
                  <a:lnTo>
                    <a:pt x="249073" y="89649"/>
                  </a:lnTo>
                  <a:lnTo>
                    <a:pt x="189484" y="82578"/>
                  </a:lnTo>
                  <a:lnTo>
                    <a:pt x="136093" y="73145"/>
                  </a:lnTo>
                  <a:lnTo>
                    <a:pt x="89984" y="61620"/>
                  </a:lnTo>
                  <a:lnTo>
                    <a:pt x="52239" y="48274"/>
                  </a:lnTo>
                  <a:lnTo>
                    <a:pt x="6164" y="17194"/>
                  </a:lnTo>
                  <a:lnTo>
                    <a:pt x="0" y="0"/>
                  </a:lnTo>
                  <a:lnTo>
                    <a:pt x="0" y="674370"/>
                  </a:lnTo>
                  <a:lnTo>
                    <a:pt x="23938" y="707745"/>
                  </a:lnTo>
                  <a:lnTo>
                    <a:pt x="89984" y="735990"/>
                  </a:lnTo>
                  <a:lnTo>
                    <a:pt x="136093" y="747515"/>
                  </a:lnTo>
                  <a:lnTo>
                    <a:pt x="189484" y="756948"/>
                  </a:lnTo>
                  <a:lnTo>
                    <a:pt x="249073" y="764019"/>
                  </a:lnTo>
                  <a:lnTo>
                    <a:pt x="313780" y="768460"/>
                  </a:lnTo>
                  <a:lnTo>
                    <a:pt x="382524" y="770001"/>
                  </a:lnTo>
                  <a:lnTo>
                    <a:pt x="451267" y="768460"/>
                  </a:lnTo>
                  <a:lnTo>
                    <a:pt x="515974" y="764019"/>
                  </a:lnTo>
                  <a:lnTo>
                    <a:pt x="575563" y="756948"/>
                  </a:lnTo>
                  <a:lnTo>
                    <a:pt x="628954" y="747515"/>
                  </a:lnTo>
                  <a:lnTo>
                    <a:pt x="675063" y="735990"/>
                  </a:lnTo>
                  <a:lnTo>
                    <a:pt x="712808" y="722644"/>
                  </a:lnTo>
                  <a:lnTo>
                    <a:pt x="758883" y="691564"/>
                  </a:lnTo>
                  <a:lnTo>
                    <a:pt x="765048" y="674370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01567" y="4532375"/>
              <a:ext cx="765175" cy="191770"/>
            </a:xfrm>
            <a:custGeom>
              <a:avLst/>
              <a:gdLst/>
              <a:ahLst/>
              <a:cxnLst/>
              <a:rect l="l" t="t" r="r" b="b"/>
              <a:pathLst>
                <a:path w="765175" h="191770">
                  <a:moveTo>
                    <a:pt x="382524" y="0"/>
                  </a:moveTo>
                  <a:lnTo>
                    <a:pt x="313780" y="1540"/>
                  </a:lnTo>
                  <a:lnTo>
                    <a:pt x="249073" y="5981"/>
                  </a:lnTo>
                  <a:lnTo>
                    <a:pt x="189484" y="13052"/>
                  </a:lnTo>
                  <a:lnTo>
                    <a:pt x="136093" y="22485"/>
                  </a:lnTo>
                  <a:lnTo>
                    <a:pt x="89984" y="34010"/>
                  </a:lnTo>
                  <a:lnTo>
                    <a:pt x="52239" y="47356"/>
                  </a:lnTo>
                  <a:lnTo>
                    <a:pt x="6164" y="78436"/>
                  </a:lnTo>
                  <a:lnTo>
                    <a:pt x="0" y="95631"/>
                  </a:lnTo>
                  <a:lnTo>
                    <a:pt x="6164" y="112825"/>
                  </a:lnTo>
                  <a:lnTo>
                    <a:pt x="52239" y="143905"/>
                  </a:lnTo>
                  <a:lnTo>
                    <a:pt x="89984" y="157251"/>
                  </a:lnTo>
                  <a:lnTo>
                    <a:pt x="136093" y="168776"/>
                  </a:lnTo>
                  <a:lnTo>
                    <a:pt x="189484" y="178209"/>
                  </a:lnTo>
                  <a:lnTo>
                    <a:pt x="249073" y="185280"/>
                  </a:lnTo>
                  <a:lnTo>
                    <a:pt x="313780" y="189721"/>
                  </a:lnTo>
                  <a:lnTo>
                    <a:pt x="382524" y="191262"/>
                  </a:lnTo>
                  <a:lnTo>
                    <a:pt x="451267" y="189721"/>
                  </a:lnTo>
                  <a:lnTo>
                    <a:pt x="515974" y="185280"/>
                  </a:lnTo>
                  <a:lnTo>
                    <a:pt x="575563" y="178209"/>
                  </a:lnTo>
                  <a:lnTo>
                    <a:pt x="628954" y="168776"/>
                  </a:lnTo>
                  <a:lnTo>
                    <a:pt x="675063" y="157251"/>
                  </a:lnTo>
                  <a:lnTo>
                    <a:pt x="712808" y="143905"/>
                  </a:lnTo>
                  <a:lnTo>
                    <a:pt x="758883" y="112825"/>
                  </a:lnTo>
                  <a:lnTo>
                    <a:pt x="765048" y="95631"/>
                  </a:lnTo>
                  <a:lnTo>
                    <a:pt x="758883" y="78436"/>
                  </a:lnTo>
                  <a:lnTo>
                    <a:pt x="712808" y="47356"/>
                  </a:lnTo>
                  <a:lnTo>
                    <a:pt x="675063" y="34010"/>
                  </a:lnTo>
                  <a:lnTo>
                    <a:pt x="628954" y="22485"/>
                  </a:lnTo>
                  <a:lnTo>
                    <a:pt x="575563" y="13052"/>
                  </a:lnTo>
                  <a:lnTo>
                    <a:pt x="515974" y="5981"/>
                  </a:lnTo>
                  <a:lnTo>
                    <a:pt x="451267" y="1540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D2D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01567" y="4532375"/>
              <a:ext cx="765175" cy="866140"/>
            </a:xfrm>
            <a:custGeom>
              <a:avLst/>
              <a:gdLst/>
              <a:ahLst/>
              <a:cxnLst/>
              <a:rect l="l" t="t" r="r" b="b"/>
              <a:pathLst>
                <a:path w="765175" h="866139">
                  <a:moveTo>
                    <a:pt x="765048" y="95631"/>
                  </a:moveTo>
                  <a:lnTo>
                    <a:pt x="741109" y="129006"/>
                  </a:lnTo>
                  <a:lnTo>
                    <a:pt x="675063" y="157251"/>
                  </a:lnTo>
                  <a:lnTo>
                    <a:pt x="628954" y="168776"/>
                  </a:lnTo>
                  <a:lnTo>
                    <a:pt x="575563" y="178209"/>
                  </a:lnTo>
                  <a:lnTo>
                    <a:pt x="515974" y="185280"/>
                  </a:lnTo>
                  <a:lnTo>
                    <a:pt x="451267" y="189721"/>
                  </a:lnTo>
                  <a:lnTo>
                    <a:pt x="382524" y="191262"/>
                  </a:lnTo>
                  <a:lnTo>
                    <a:pt x="313780" y="189721"/>
                  </a:lnTo>
                  <a:lnTo>
                    <a:pt x="249073" y="185280"/>
                  </a:lnTo>
                  <a:lnTo>
                    <a:pt x="189484" y="178209"/>
                  </a:lnTo>
                  <a:lnTo>
                    <a:pt x="136093" y="168776"/>
                  </a:lnTo>
                  <a:lnTo>
                    <a:pt x="89984" y="157251"/>
                  </a:lnTo>
                  <a:lnTo>
                    <a:pt x="52239" y="143905"/>
                  </a:lnTo>
                  <a:lnTo>
                    <a:pt x="6164" y="112825"/>
                  </a:lnTo>
                  <a:lnTo>
                    <a:pt x="0" y="95631"/>
                  </a:lnTo>
                  <a:lnTo>
                    <a:pt x="6164" y="78436"/>
                  </a:lnTo>
                  <a:lnTo>
                    <a:pt x="52239" y="47356"/>
                  </a:lnTo>
                  <a:lnTo>
                    <a:pt x="89984" y="34010"/>
                  </a:lnTo>
                  <a:lnTo>
                    <a:pt x="136093" y="22485"/>
                  </a:lnTo>
                  <a:lnTo>
                    <a:pt x="189484" y="13052"/>
                  </a:lnTo>
                  <a:lnTo>
                    <a:pt x="249073" y="5981"/>
                  </a:lnTo>
                  <a:lnTo>
                    <a:pt x="313780" y="1540"/>
                  </a:lnTo>
                  <a:lnTo>
                    <a:pt x="382524" y="0"/>
                  </a:lnTo>
                  <a:lnTo>
                    <a:pt x="451267" y="1540"/>
                  </a:lnTo>
                  <a:lnTo>
                    <a:pt x="515974" y="5981"/>
                  </a:lnTo>
                  <a:lnTo>
                    <a:pt x="575563" y="13052"/>
                  </a:lnTo>
                  <a:lnTo>
                    <a:pt x="628954" y="22485"/>
                  </a:lnTo>
                  <a:lnTo>
                    <a:pt x="675063" y="34010"/>
                  </a:lnTo>
                  <a:lnTo>
                    <a:pt x="712808" y="47356"/>
                  </a:lnTo>
                  <a:lnTo>
                    <a:pt x="758883" y="78436"/>
                  </a:lnTo>
                  <a:lnTo>
                    <a:pt x="765048" y="95631"/>
                  </a:lnTo>
                  <a:lnTo>
                    <a:pt x="765048" y="770001"/>
                  </a:lnTo>
                  <a:lnTo>
                    <a:pt x="741109" y="803376"/>
                  </a:lnTo>
                  <a:lnTo>
                    <a:pt x="675063" y="831621"/>
                  </a:lnTo>
                  <a:lnTo>
                    <a:pt x="628954" y="843146"/>
                  </a:lnTo>
                  <a:lnTo>
                    <a:pt x="575563" y="852579"/>
                  </a:lnTo>
                  <a:lnTo>
                    <a:pt x="515974" y="859650"/>
                  </a:lnTo>
                  <a:lnTo>
                    <a:pt x="451267" y="864091"/>
                  </a:lnTo>
                  <a:lnTo>
                    <a:pt x="382524" y="865632"/>
                  </a:lnTo>
                  <a:lnTo>
                    <a:pt x="313780" y="864091"/>
                  </a:lnTo>
                  <a:lnTo>
                    <a:pt x="249073" y="859650"/>
                  </a:lnTo>
                  <a:lnTo>
                    <a:pt x="189484" y="852579"/>
                  </a:lnTo>
                  <a:lnTo>
                    <a:pt x="136093" y="843146"/>
                  </a:lnTo>
                  <a:lnTo>
                    <a:pt x="89984" y="831621"/>
                  </a:lnTo>
                  <a:lnTo>
                    <a:pt x="52239" y="818275"/>
                  </a:lnTo>
                  <a:lnTo>
                    <a:pt x="6164" y="787195"/>
                  </a:lnTo>
                  <a:lnTo>
                    <a:pt x="0" y="770001"/>
                  </a:lnTo>
                  <a:lnTo>
                    <a:pt x="0" y="95631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10455" y="4628006"/>
              <a:ext cx="765175" cy="770255"/>
            </a:xfrm>
            <a:custGeom>
              <a:avLst/>
              <a:gdLst/>
              <a:ahLst/>
              <a:cxnLst/>
              <a:rect l="l" t="t" r="r" b="b"/>
              <a:pathLst>
                <a:path w="765175" h="770254">
                  <a:moveTo>
                    <a:pt x="765048" y="0"/>
                  </a:moveTo>
                  <a:lnTo>
                    <a:pt x="741109" y="33375"/>
                  </a:lnTo>
                  <a:lnTo>
                    <a:pt x="675063" y="61620"/>
                  </a:lnTo>
                  <a:lnTo>
                    <a:pt x="628954" y="73145"/>
                  </a:lnTo>
                  <a:lnTo>
                    <a:pt x="575563" y="82578"/>
                  </a:lnTo>
                  <a:lnTo>
                    <a:pt x="515974" y="89649"/>
                  </a:lnTo>
                  <a:lnTo>
                    <a:pt x="451267" y="94090"/>
                  </a:lnTo>
                  <a:lnTo>
                    <a:pt x="382524" y="95631"/>
                  </a:lnTo>
                  <a:lnTo>
                    <a:pt x="313780" y="94090"/>
                  </a:lnTo>
                  <a:lnTo>
                    <a:pt x="249073" y="89649"/>
                  </a:lnTo>
                  <a:lnTo>
                    <a:pt x="189484" y="82578"/>
                  </a:lnTo>
                  <a:lnTo>
                    <a:pt x="136093" y="73145"/>
                  </a:lnTo>
                  <a:lnTo>
                    <a:pt x="89984" y="61620"/>
                  </a:lnTo>
                  <a:lnTo>
                    <a:pt x="52239" y="48274"/>
                  </a:lnTo>
                  <a:lnTo>
                    <a:pt x="6164" y="17194"/>
                  </a:lnTo>
                  <a:lnTo>
                    <a:pt x="0" y="0"/>
                  </a:lnTo>
                  <a:lnTo>
                    <a:pt x="0" y="674370"/>
                  </a:lnTo>
                  <a:lnTo>
                    <a:pt x="23938" y="707745"/>
                  </a:lnTo>
                  <a:lnTo>
                    <a:pt x="89984" y="735990"/>
                  </a:lnTo>
                  <a:lnTo>
                    <a:pt x="136093" y="747515"/>
                  </a:lnTo>
                  <a:lnTo>
                    <a:pt x="189484" y="756948"/>
                  </a:lnTo>
                  <a:lnTo>
                    <a:pt x="249073" y="764019"/>
                  </a:lnTo>
                  <a:lnTo>
                    <a:pt x="313780" y="768460"/>
                  </a:lnTo>
                  <a:lnTo>
                    <a:pt x="382524" y="770001"/>
                  </a:lnTo>
                  <a:lnTo>
                    <a:pt x="451267" y="768460"/>
                  </a:lnTo>
                  <a:lnTo>
                    <a:pt x="515974" y="764019"/>
                  </a:lnTo>
                  <a:lnTo>
                    <a:pt x="575563" y="756948"/>
                  </a:lnTo>
                  <a:lnTo>
                    <a:pt x="628954" y="747515"/>
                  </a:lnTo>
                  <a:lnTo>
                    <a:pt x="675063" y="735990"/>
                  </a:lnTo>
                  <a:lnTo>
                    <a:pt x="712808" y="722644"/>
                  </a:lnTo>
                  <a:lnTo>
                    <a:pt x="758883" y="691564"/>
                  </a:lnTo>
                  <a:lnTo>
                    <a:pt x="765048" y="674370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410455" y="4532375"/>
              <a:ext cx="765175" cy="191770"/>
            </a:xfrm>
            <a:custGeom>
              <a:avLst/>
              <a:gdLst/>
              <a:ahLst/>
              <a:cxnLst/>
              <a:rect l="l" t="t" r="r" b="b"/>
              <a:pathLst>
                <a:path w="765175" h="191770">
                  <a:moveTo>
                    <a:pt x="382524" y="0"/>
                  </a:moveTo>
                  <a:lnTo>
                    <a:pt x="313780" y="1540"/>
                  </a:lnTo>
                  <a:lnTo>
                    <a:pt x="249073" y="5981"/>
                  </a:lnTo>
                  <a:lnTo>
                    <a:pt x="189484" y="13052"/>
                  </a:lnTo>
                  <a:lnTo>
                    <a:pt x="136093" y="22485"/>
                  </a:lnTo>
                  <a:lnTo>
                    <a:pt x="89984" y="34010"/>
                  </a:lnTo>
                  <a:lnTo>
                    <a:pt x="52239" y="47356"/>
                  </a:lnTo>
                  <a:lnTo>
                    <a:pt x="6164" y="78436"/>
                  </a:lnTo>
                  <a:lnTo>
                    <a:pt x="0" y="95631"/>
                  </a:lnTo>
                  <a:lnTo>
                    <a:pt x="6164" y="112825"/>
                  </a:lnTo>
                  <a:lnTo>
                    <a:pt x="52239" y="143905"/>
                  </a:lnTo>
                  <a:lnTo>
                    <a:pt x="89984" y="157251"/>
                  </a:lnTo>
                  <a:lnTo>
                    <a:pt x="136093" y="168776"/>
                  </a:lnTo>
                  <a:lnTo>
                    <a:pt x="189484" y="178209"/>
                  </a:lnTo>
                  <a:lnTo>
                    <a:pt x="249073" y="185280"/>
                  </a:lnTo>
                  <a:lnTo>
                    <a:pt x="313780" y="189721"/>
                  </a:lnTo>
                  <a:lnTo>
                    <a:pt x="382524" y="191262"/>
                  </a:lnTo>
                  <a:lnTo>
                    <a:pt x="451267" y="189721"/>
                  </a:lnTo>
                  <a:lnTo>
                    <a:pt x="515974" y="185280"/>
                  </a:lnTo>
                  <a:lnTo>
                    <a:pt x="575563" y="178209"/>
                  </a:lnTo>
                  <a:lnTo>
                    <a:pt x="628954" y="168776"/>
                  </a:lnTo>
                  <a:lnTo>
                    <a:pt x="675063" y="157251"/>
                  </a:lnTo>
                  <a:lnTo>
                    <a:pt x="712808" y="143905"/>
                  </a:lnTo>
                  <a:lnTo>
                    <a:pt x="758883" y="112825"/>
                  </a:lnTo>
                  <a:lnTo>
                    <a:pt x="765048" y="95631"/>
                  </a:lnTo>
                  <a:lnTo>
                    <a:pt x="758883" y="78436"/>
                  </a:lnTo>
                  <a:lnTo>
                    <a:pt x="712808" y="47356"/>
                  </a:lnTo>
                  <a:lnTo>
                    <a:pt x="675063" y="34010"/>
                  </a:lnTo>
                  <a:lnTo>
                    <a:pt x="628954" y="22485"/>
                  </a:lnTo>
                  <a:lnTo>
                    <a:pt x="575563" y="13052"/>
                  </a:lnTo>
                  <a:lnTo>
                    <a:pt x="515974" y="5981"/>
                  </a:lnTo>
                  <a:lnTo>
                    <a:pt x="451267" y="1540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D2D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10455" y="4532375"/>
              <a:ext cx="765175" cy="866140"/>
            </a:xfrm>
            <a:custGeom>
              <a:avLst/>
              <a:gdLst/>
              <a:ahLst/>
              <a:cxnLst/>
              <a:rect l="l" t="t" r="r" b="b"/>
              <a:pathLst>
                <a:path w="765175" h="866139">
                  <a:moveTo>
                    <a:pt x="765048" y="95631"/>
                  </a:moveTo>
                  <a:lnTo>
                    <a:pt x="741109" y="129006"/>
                  </a:lnTo>
                  <a:lnTo>
                    <a:pt x="675063" y="157251"/>
                  </a:lnTo>
                  <a:lnTo>
                    <a:pt x="628954" y="168776"/>
                  </a:lnTo>
                  <a:lnTo>
                    <a:pt x="575563" y="178209"/>
                  </a:lnTo>
                  <a:lnTo>
                    <a:pt x="515974" y="185280"/>
                  </a:lnTo>
                  <a:lnTo>
                    <a:pt x="451267" y="189721"/>
                  </a:lnTo>
                  <a:lnTo>
                    <a:pt x="382524" y="191262"/>
                  </a:lnTo>
                  <a:lnTo>
                    <a:pt x="313780" y="189721"/>
                  </a:lnTo>
                  <a:lnTo>
                    <a:pt x="249073" y="185280"/>
                  </a:lnTo>
                  <a:lnTo>
                    <a:pt x="189484" y="178209"/>
                  </a:lnTo>
                  <a:lnTo>
                    <a:pt x="136093" y="168776"/>
                  </a:lnTo>
                  <a:lnTo>
                    <a:pt x="89984" y="157251"/>
                  </a:lnTo>
                  <a:lnTo>
                    <a:pt x="52239" y="143905"/>
                  </a:lnTo>
                  <a:lnTo>
                    <a:pt x="6164" y="112825"/>
                  </a:lnTo>
                  <a:lnTo>
                    <a:pt x="0" y="95631"/>
                  </a:lnTo>
                  <a:lnTo>
                    <a:pt x="6164" y="78436"/>
                  </a:lnTo>
                  <a:lnTo>
                    <a:pt x="52239" y="47356"/>
                  </a:lnTo>
                  <a:lnTo>
                    <a:pt x="89984" y="34010"/>
                  </a:lnTo>
                  <a:lnTo>
                    <a:pt x="136093" y="22485"/>
                  </a:lnTo>
                  <a:lnTo>
                    <a:pt x="189484" y="13052"/>
                  </a:lnTo>
                  <a:lnTo>
                    <a:pt x="249073" y="5981"/>
                  </a:lnTo>
                  <a:lnTo>
                    <a:pt x="313780" y="1540"/>
                  </a:lnTo>
                  <a:lnTo>
                    <a:pt x="382524" y="0"/>
                  </a:lnTo>
                  <a:lnTo>
                    <a:pt x="451267" y="1540"/>
                  </a:lnTo>
                  <a:lnTo>
                    <a:pt x="515974" y="5981"/>
                  </a:lnTo>
                  <a:lnTo>
                    <a:pt x="575563" y="13052"/>
                  </a:lnTo>
                  <a:lnTo>
                    <a:pt x="628954" y="22485"/>
                  </a:lnTo>
                  <a:lnTo>
                    <a:pt x="675063" y="34010"/>
                  </a:lnTo>
                  <a:lnTo>
                    <a:pt x="712808" y="47356"/>
                  </a:lnTo>
                  <a:lnTo>
                    <a:pt x="758883" y="78436"/>
                  </a:lnTo>
                  <a:lnTo>
                    <a:pt x="765048" y="95631"/>
                  </a:lnTo>
                  <a:lnTo>
                    <a:pt x="765048" y="770001"/>
                  </a:lnTo>
                  <a:lnTo>
                    <a:pt x="741109" y="803376"/>
                  </a:lnTo>
                  <a:lnTo>
                    <a:pt x="675063" y="831621"/>
                  </a:lnTo>
                  <a:lnTo>
                    <a:pt x="628954" y="843146"/>
                  </a:lnTo>
                  <a:lnTo>
                    <a:pt x="575563" y="852579"/>
                  </a:lnTo>
                  <a:lnTo>
                    <a:pt x="515974" y="859650"/>
                  </a:lnTo>
                  <a:lnTo>
                    <a:pt x="451267" y="864091"/>
                  </a:lnTo>
                  <a:lnTo>
                    <a:pt x="382524" y="865632"/>
                  </a:lnTo>
                  <a:lnTo>
                    <a:pt x="313780" y="864091"/>
                  </a:lnTo>
                  <a:lnTo>
                    <a:pt x="249073" y="859650"/>
                  </a:lnTo>
                  <a:lnTo>
                    <a:pt x="189484" y="852579"/>
                  </a:lnTo>
                  <a:lnTo>
                    <a:pt x="136093" y="843146"/>
                  </a:lnTo>
                  <a:lnTo>
                    <a:pt x="89984" y="831621"/>
                  </a:lnTo>
                  <a:lnTo>
                    <a:pt x="52239" y="818275"/>
                  </a:lnTo>
                  <a:lnTo>
                    <a:pt x="6164" y="787195"/>
                  </a:lnTo>
                  <a:lnTo>
                    <a:pt x="0" y="770001"/>
                  </a:lnTo>
                  <a:lnTo>
                    <a:pt x="0" y="95631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1611883" y="4746371"/>
          <a:ext cx="304800" cy="57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11642090" y="6290814"/>
            <a:ext cx="24637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56" name="object 56"/>
          <p:cNvGraphicFramePr>
            <a:graphicFrameLocks noGrp="1"/>
          </p:cNvGraphicFramePr>
          <p:nvPr/>
        </p:nvGraphicFramePr>
        <p:xfrm>
          <a:off x="2610104" y="4746371"/>
          <a:ext cx="304800" cy="912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116839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16839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L="116839">
                        <a:lnSpc>
                          <a:spcPts val="127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64">
                <a:tc>
                  <a:txBody>
                    <a:bodyPr/>
                    <a:lstStyle/>
                    <a:p>
                      <a:pPr marL="116839">
                        <a:lnSpc>
                          <a:spcPts val="127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126">
                <a:tc>
                  <a:txBody>
                    <a:bodyPr/>
                    <a:lstStyle/>
                    <a:p>
                      <a:pPr marL="116839">
                        <a:lnSpc>
                          <a:spcPts val="127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3642867" y="4746371"/>
          <a:ext cx="304800" cy="57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635"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4684903" y="4746371"/>
          <a:ext cx="304800" cy="57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1270" algn="ctr">
                        <a:lnSpc>
                          <a:spcPts val="1270"/>
                        </a:lnSpc>
                        <a:spcBef>
                          <a:spcPts val="13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22">
            <a:extLst>
              <a:ext uri="{FF2B5EF4-FFF2-40B4-BE49-F238E27FC236}">
                <a16:creationId xmlns:a16="http://schemas.microsoft.com/office/drawing/2014/main" id="{F3367F7F-19EC-8E2C-8089-D90B51D0CBB2}"/>
              </a:ext>
            </a:extLst>
          </p:cNvPr>
          <p:cNvSpPr txBox="1"/>
          <p:nvPr/>
        </p:nvSpPr>
        <p:spPr>
          <a:xfrm>
            <a:off x="6808946" y="1255320"/>
            <a:ext cx="5312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Перекос данных</a:t>
            </a:r>
            <a:endParaRPr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" name="object 23">
            <a:extLst>
              <a:ext uri="{FF2B5EF4-FFF2-40B4-BE49-F238E27FC236}">
                <a16:creationId xmlns:a16="http://schemas.microsoft.com/office/drawing/2014/main" id="{F4422640-4596-44C2-7C92-8E572AABEAB6}"/>
              </a:ext>
            </a:extLst>
          </p:cNvPr>
          <p:cNvSpPr/>
          <p:nvPr/>
        </p:nvSpPr>
        <p:spPr>
          <a:xfrm>
            <a:off x="6808946" y="1898573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226E4397-8D6B-C25A-1759-96260998D6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9142" y="3659566"/>
            <a:ext cx="2486025" cy="219075"/>
          </a:xfrm>
          <a:prstGeom prst="rect">
            <a:avLst/>
          </a:prstGeom>
        </p:spPr>
      </p:pic>
      <p:sp>
        <p:nvSpPr>
          <p:cNvPr id="61" name="Стрелка: вниз 60">
            <a:extLst>
              <a:ext uri="{FF2B5EF4-FFF2-40B4-BE49-F238E27FC236}">
                <a16:creationId xmlns:a16="http://schemas.microsoft.com/office/drawing/2014/main" id="{F2D76FDA-0D49-DB97-4B34-AC300627412D}"/>
              </a:ext>
            </a:extLst>
          </p:cNvPr>
          <p:cNvSpPr/>
          <p:nvPr/>
        </p:nvSpPr>
        <p:spPr>
          <a:xfrm>
            <a:off x="3211256" y="3203907"/>
            <a:ext cx="161671" cy="356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Стрелка: вниз 61">
            <a:extLst>
              <a:ext uri="{FF2B5EF4-FFF2-40B4-BE49-F238E27FC236}">
                <a16:creationId xmlns:a16="http://schemas.microsoft.com/office/drawing/2014/main" id="{1666D644-75FB-F5A7-D05C-09367065D718}"/>
              </a:ext>
            </a:extLst>
          </p:cNvPr>
          <p:cNvSpPr/>
          <p:nvPr/>
        </p:nvSpPr>
        <p:spPr>
          <a:xfrm>
            <a:off x="1688083" y="4019070"/>
            <a:ext cx="152400" cy="3906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Стрелка: вниз 62">
            <a:extLst>
              <a:ext uri="{FF2B5EF4-FFF2-40B4-BE49-F238E27FC236}">
                <a16:creationId xmlns:a16="http://schemas.microsoft.com/office/drawing/2014/main" id="{FDB69045-47CD-5483-FA1F-92CC1A98315E}"/>
              </a:ext>
            </a:extLst>
          </p:cNvPr>
          <p:cNvSpPr/>
          <p:nvPr/>
        </p:nvSpPr>
        <p:spPr>
          <a:xfrm>
            <a:off x="2686304" y="4019070"/>
            <a:ext cx="152400" cy="3906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Стрелка: вниз 63">
            <a:extLst>
              <a:ext uri="{FF2B5EF4-FFF2-40B4-BE49-F238E27FC236}">
                <a16:creationId xmlns:a16="http://schemas.microsoft.com/office/drawing/2014/main" id="{D307CCB7-6A51-2CB9-04D9-01558D9E0FC1}"/>
              </a:ext>
            </a:extLst>
          </p:cNvPr>
          <p:cNvSpPr/>
          <p:nvPr/>
        </p:nvSpPr>
        <p:spPr>
          <a:xfrm>
            <a:off x="3684525" y="4019070"/>
            <a:ext cx="152400" cy="3906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Стрелка: вниз 64">
            <a:extLst>
              <a:ext uri="{FF2B5EF4-FFF2-40B4-BE49-F238E27FC236}">
                <a16:creationId xmlns:a16="http://schemas.microsoft.com/office/drawing/2014/main" id="{818925B0-67A9-8123-C873-FC8AB04A2128}"/>
              </a:ext>
            </a:extLst>
          </p:cNvPr>
          <p:cNvSpPr/>
          <p:nvPr/>
        </p:nvSpPr>
        <p:spPr>
          <a:xfrm>
            <a:off x="4761103" y="4019069"/>
            <a:ext cx="152400" cy="3906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-1905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9" y="320731"/>
            <a:ext cx="251335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1.1 Дистрибуция</a:t>
            </a:r>
            <a:endParaRPr lang="ru-RU"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82740" y="1274513"/>
            <a:ext cx="581452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Проверка распределения</a:t>
            </a:r>
            <a:endParaRPr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642090" y="6290814"/>
            <a:ext cx="24637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61" name="object 26">
            <a:extLst>
              <a:ext uri="{FF2B5EF4-FFF2-40B4-BE49-F238E27FC236}">
                <a16:creationId xmlns:a16="http://schemas.microsoft.com/office/drawing/2014/main" id="{E375795C-5FCA-B961-9C2D-4F3A45CB5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450002"/>
              </p:ext>
            </p:extLst>
          </p:nvPr>
        </p:nvGraphicFramePr>
        <p:xfrm>
          <a:off x="182740" y="2827185"/>
          <a:ext cx="3086734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0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9525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b="1" spc="-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employee_id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department_id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name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birthday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1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2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Name</a:t>
                      </a:r>
                      <a:r>
                        <a:rPr sz="1100" spc="-6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</a:t>
                      </a: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1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05.12.1986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2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2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Name</a:t>
                      </a:r>
                      <a:r>
                        <a:rPr sz="1100" spc="-6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</a:t>
                      </a: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2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12.11.1993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3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1</a:t>
                      </a: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spc="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</a:t>
                      </a: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ame</a:t>
                      </a:r>
                      <a:r>
                        <a:rPr sz="1100" spc="-3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</a:t>
                      </a: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3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09.05.1982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4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3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Name</a:t>
                      </a:r>
                      <a:r>
                        <a:rPr sz="1100" spc="-6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</a:t>
                      </a: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4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24.03.1989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5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4</a:t>
                      </a: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Name</a:t>
                      </a:r>
                      <a:r>
                        <a:rPr sz="1100" spc="-6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</a:t>
                      </a: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5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13.10.1995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6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5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Name</a:t>
                      </a:r>
                      <a:r>
                        <a:rPr sz="1100" spc="-6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</a:t>
                      </a: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6</a:t>
                      </a: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18.09.1999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7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2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Name</a:t>
                      </a:r>
                      <a:r>
                        <a:rPr sz="1100" spc="-6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</a:t>
                      </a: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7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31.03.1985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8</a:t>
                      </a: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2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Name</a:t>
                      </a:r>
                      <a:r>
                        <a:rPr sz="1100" spc="-6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</a:t>
                      </a: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8</a:t>
                      </a: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20.05.1991</a:t>
                      </a:r>
                      <a:endParaRPr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9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6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Name</a:t>
                      </a:r>
                      <a:r>
                        <a:rPr sz="1100" spc="-6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</a:t>
                      </a: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9</a:t>
                      </a:r>
                      <a:endParaRPr sz="110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75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06.11.1979</a:t>
                      </a:r>
                      <a:endParaRPr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64" name="object 29">
            <a:extLst>
              <a:ext uri="{FF2B5EF4-FFF2-40B4-BE49-F238E27FC236}">
                <a16:creationId xmlns:a16="http://schemas.microsoft.com/office/drawing/2014/main" id="{B1EE87BC-40F4-CE8D-88EF-E6729DD78635}"/>
              </a:ext>
            </a:extLst>
          </p:cNvPr>
          <p:cNvGrpSpPr/>
          <p:nvPr/>
        </p:nvGrpSpPr>
        <p:grpSpPr>
          <a:xfrm rot="16200000">
            <a:off x="3596467" y="3562834"/>
            <a:ext cx="162560" cy="433705"/>
            <a:chOff x="3139185" y="3212338"/>
            <a:chExt cx="162560" cy="433705"/>
          </a:xfrm>
        </p:grpSpPr>
        <p:sp>
          <p:nvSpPr>
            <p:cNvPr id="65" name="object 30">
              <a:extLst>
                <a:ext uri="{FF2B5EF4-FFF2-40B4-BE49-F238E27FC236}">
                  <a16:creationId xmlns:a16="http://schemas.microsoft.com/office/drawing/2014/main" id="{933C09F2-42C4-23BB-99D5-8174AC8312AC}"/>
                </a:ext>
              </a:extLst>
            </p:cNvPr>
            <p:cNvSpPr/>
            <p:nvPr/>
          </p:nvSpPr>
          <p:spPr>
            <a:xfrm>
              <a:off x="3145535" y="3218688"/>
              <a:ext cx="149860" cy="421005"/>
            </a:xfrm>
            <a:custGeom>
              <a:avLst/>
              <a:gdLst/>
              <a:ahLst/>
              <a:cxnLst/>
              <a:rect l="l" t="t" r="r" b="b"/>
              <a:pathLst>
                <a:path w="149860" h="421004">
                  <a:moveTo>
                    <a:pt x="112013" y="0"/>
                  </a:moveTo>
                  <a:lnTo>
                    <a:pt x="37337" y="0"/>
                  </a:lnTo>
                  <a:lnTo>
                    <a:pt x="37337" y="345948"/>
                  </a:lnTo>
                  <a:lnTo>
                    <a:pt x="0" y="345948"/>
                  </a:lnTo>
                  <a:lnTo>
                    <a:pt x="74675" y="420624"/>
                  </a:lnTo>
                  <a:lnTo>
                    <a:pt x="149351" y="345948"/>
                  </a:lnTo>
                  <a:lnTo>
                    <a:pt x="112013" y="345948"/>
                  </a:lnTo>
                  <a:lnTo>
                    <a:pt x="11201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31">
              <a:extLst>
                <a:ext uri="{FF2B5EF4-FFF2-40B4-BE49-F238E27FC236}">
                  <a16:creationId xmlns:a16="http://schemas.microsoft.com/office/drawing/2014/main" id="{CB943FDF-6710-3D2F-0B56-2F95CA3E6788}"/>
                </a:ext>
              </a:extLst>
            </p:cNvPr>
            <p:cNvSpPr/>
            <p:nvPr/>
          </p:nvSpPr>
          <p:spPr>
            <a:xfrm>
              <a:off x="3145535" y="3218688"/>
              <a:ext cx="149860" cy="421005"/>
            </a:xfrm>
            <a:custGeom>
              <a:avLst/>
              <a:gdLst/>
              <a:ahLst/>
              <a:cxnLst/>
              <a:rect l="l" t="t" r="r" b="b"/>
              <a:pathLst>
                <a:path w="149860" h="421004">
                  <a:moveTo>
                    <a:pt x="0" y="345948"/>
                  </a:moveTo>
                  <a:lnTo>
                    <a:pt x="37337" y="345948"/>
                  </a:lnTo>
                  <a:lnTo>
                    <a:pt x="37337" y="0"/>
                  </a:lnTo>
                  <a:lnTo>
                    <a:pt x="112013" y="0"/>
                  </a:lnTo>
                  <a:lnTo>
                    <a:pt x="112013" y="345948"/>
                  </a:lnTo>
                  <a:lnTo>
                    <a:pt x="149351" y="345948"/>
                  </a:lnTo>
                  <a:lnTo>
                    <a:pt x="74675" y="420624"/>
                  </a:lnTo>
                  <a:lnTo>
                    <a:pt x="0" y="345948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4" name="object 26">
            <a:extLst>
              <a:ext uri="{FF2B5EF4-FFF2-40B4-BE49-F238E27FC236}">
                <a16:creationId xmlns:a16="http://schemas.microsoft.com/office/drawing/2014/main" id="{628F4E3A-5DCB-51CF-E978-8ABF1A023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80278"/>
              </p:ext>
            </p:extLst>
          </p:nvPr>
        </p:nvGraphicFramePr>
        <p:xfrm>
          <a:off x="8406791" y="3087574"/>
          <a:ext cx="3080384" cy="1384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3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150">
                <a:tc>
                  <a:txBody>
                    <a:bodyPr/>
                    <a:lstStyle/>
                    <a:p>
                      <a:pPr marL="9525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lang="en-US" sz="1100" b="1" spc="-5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gp_segment</a:t>
                      </a:r>
                      <a:r>
                        <a:rPr sz="1100" b="1" spc="-5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_id</a:t>
                      </a:r>
                      <a:endParaRPr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lang="en-US" sz="11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count</a:t>
                      </a:r>
                      <a:endParaRPr sz="1100" b="1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19">
                <a:tc>
                  <a:txBody>
                    <a:bodyPr/>
                    <a:lstStyle/>
                    <a:p>
                      <a:pPr marR="1905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0</a:t>
                      </a:r>
                      <a:endParaRPr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2</a:t>
                      </a: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19">
                <a:tc>
                  <a:txBody>
                    <a:bodyPr/>
                    <a:lstStyle/>
                    <a:p>
                      <a:pPr marR="1905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1</a:t>
                      </a:r>
                      <a:endParaRPr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5</a:t>
                      </a:r>
                      <a:endParaRPr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019">
                <a:tc>
                  <a:txBody>
                    <a:bodyPr/>
                    <a:lstStyle/>
                    <a:p>
                      <a:pPr marR="1905"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2</a:t>
                      </a:r>
                      <a:endParaRPr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1</a:t>
                      </a: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019">
                <a:tc>
                  <a:txBody>
                    <a:bodyPr/>
                    <a:lstStyle/>
                    <a:p>
                      <a:pPr marR="190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3</a:t>
                      </a:r>
                      <a:endParaRPr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1</a:t>
                      </a:r>
                      <a:endParaRPr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5" name="object 29">
            <a:extLst>
              <a:ext uri="{FF2B5EF4-FFF2-40B4-BE49-F238E27FC236}">
                <a16:creationId xmlns:a16="http://schemas.microsoft.com/office/drawing/2014/main" id="{8ADBD2B9-394A-8F68-86E1-7789510B5B50}"/>
              </a:ext>
            </a:extLst>
          </p:cNvPr>
          <p:cNvGrpSpPr/>
          <p:nvPr/>
        </p:nvGrpSpPr>
        <p:grpSpPr>
          <a:xfrm rot="16200000">
            <a:off x="7766159" y="3562833"/>
            <a:ext cx="162560" cy="433705"/>
            <a:chOff x="3139185" y="3212338"/>
            <a:chExt cx="162560" cy="433705"/>
          </a:xfrm>
        </p:grpSpPr>
        <p:sp>
          <p:nvSpPr>
            <p:cNvPr id="96" name="object 30">
              <a:extLst>
                <a:ext uri="{FF2B5EF4-FFF2-40B4-BE49-F238E27FC236}">
                  <a16:creationId xmlns:a16="http://schemas.microsoft.com/office/drawing/2014/main" id="{1D1E1FF0-31BF-4470-8929-80D996C71E03}"/>
                </a:ext>
              </a:extLst>
            </p:cNvPr>
            <p:cNvSpPr/>
            <p:nvPr/>
          </p:nvSpPr>
          <p:spPr>
            <a:xfrm>
              <a:off x="3145535" y="3218688"/>
              <a:ext cx="149860" cy="421005"/>
            </a:xfrm>
            <a:custGeom>
              <a:avLst/>
              <a:gdLst/>
              <a:ahLst/>
              <a:cxnLst/>
              <a:rect l="l" t="t" r="r" b="b"/>
              <a:pathLst>
                <a:path w="149860" h="421004">
                  <a:moveTo>
                    <a:pt x="112013" y="0"/>
                  </a:moveTo>
                  <a:lnTo>
                    <a:pt x="37337" y="0"/>
                  </a:lnTo>
                  <a:lnTo>
                    <a:pt x="37337" y="345948"/>
                  </a:lnTo>
                  <a:lnTo>
                    <a:pt x="0" y="345948"/>
                  </a:lnTo>
                  <a:lnTo>
                    <a:pt x="74675" y="420624"/>
                  </a:lnTo>
                  <a:lnTo>
                    <a:pt x="149351" y="345948"/>
                  </a:lnTo>
                  <a:lnTo>
                    <a:pt x="112013" y="345948"/>
                  </a:lnTo>
                  <a:lnTo>
                    <a:pt x="11201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31">
              <a:extLst>
                <a:ext uri="{FF2B5EF4-FFF2-40B4-BE49-F238E27FC236}">
                  <a16:creationId xmlns:a16="http://schemas.microsoft.com/office/drawing/2014/main" id="{4BDBE4CC-2D62-B494-BA3E-B76B0B71E91D}"/>
                </a:ext>
              </a:extLst>
            </p:cNvPr>
            <p:cNvSpPr/>
            <p:nvPr/>
          </p:nvSpPr>
          <p:spPr>
            <a:xfrm>
              <a:off x="3145535" y="3218688"/>
              <a:ext cx="149860" cy="421005"/>
            </a:xfrm>
            <a:custGeom>
              <a:avLst/>
              <a:gdLst/>
              <a:ahLst/>
              <a:cxnLst/>
              <a:rect l="l" t="t" r="r" b="b"/>
              <a:pathLst>
                <a:path w="149860" h="421004">
                  <a:moveTo>
                    <a:pt x="0" y="345948"/>
                  </a:moveTo>
                  <a:lnTo>
                    <a:pt x="37337" y="345948"/>
                  </a:lnTo>
                  <a:lnTo>
                    <a:pt x="37337" y="0"/>
                  </a:lnTo>
                  <a:lnTo>
                    <a:pt x="112013" y="0"/>
                  </a:lnTo>
                  <a:lnTo>
                    <a:pt x="112013" y="345948"/>
                  </a:lnTo>
                  <a:lnTo>
                    <a:pt x="149351" y="345948"/>
                  </a:lnTo>
                  <a:lnTo>
                    <a:pt x="74675" y="420624"/>
                  </a:lnTo>
                  <a:lnTo>
                    <a:pt x="0" y="345948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8EB38A9-800A-EBA8-6182-F8F70B9960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3380" y="3290417"/>
            <a:ext cx="2638425" cy="828675"/>
          </a:xfrm>
          <a:prstGeom prst="rect">
            <a:avLst/>
          </a:prstGeom>
        </p:spPr>
      </p:pic>
      <p:sp>
        <p:nvSpPr>
          <p:cNvPr id="2" name="object 23">
            <a:extLst>
              <a:ext uri="{FF2B5EF4-FFF2-40B4-BE49-F238E27FC236}">
                <a16:creationId xmlns:a16="http://schemas.microsoft.com/office/drawing/2014/main" id="{F4422640-4596-44C2-7C92-8E572AABEAB6}"/>
              </a:ext>
            </a:extLst>
          </p:cNvPr>
          <p:cNvSpPr/>
          <p:nvPr/>
        </p:nvSpPr>
        <p:spPr>
          <a:xfrm>
            <a:off x="182740" y="1911108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9" y="320731"/>
            <a:ext cx="22114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1.1 Дистрибуция</a:t>
            </a:r>
            <a:endParaRPr lang="ru-RU"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8209" y="1123384"/>
            <a:ext cx="82628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Изменение ключа дистрибуции</a:t>
            </a:r>
            <a:endParaRPr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642090" y="6290814"/>
            <a:ext cx="24637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2" name="Таблица 24">
            <a:extLst>
              <a:ext uri="{FF2B5EF4-FFF2-40B4-BE49-F238E27FC236}">
                <a16:creationId xmlns:a16="http://schemas.microsoft.com/office/drawing/2014/main" id="{61E8D3A2-4B10-64DC-B8B0-BEC709C79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606059"/>
              </p:ext>
            </p:extLst>
          </p:nvPr>
        </p:nvGraphicFramePr>
        <p:xfrm>
          <a:off x="2032000" y="2722547"/>
          <a:ext cx="8128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511381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00809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Синтаксис </a:t>
                      </a:r>
                      <a:r>
                        <a:rPr lang="en-US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SQL</a:t>
                      </a:r>
                      <a:endParaRPr lang="ru-RU" sz="180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3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ALTER TABLE tab1 SET DISTRIBUTED BY (col1);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ALTER TABLE tab1 set DISTRIBUTED RANDOMLY;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Изменение поля или вида дистрибуции без пересоздания таблицы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48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ALTER TABLE tab1 SET WITH (REORGANIZE = true);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Перераспределение данных без изменения ключа. Используется в двух случаях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Добавление нового сегмента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Для избежания раздутия таблиц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81703"/>
                  </a:ext>
                </a:extLst>
              </a:tr>
            </a:tbl>
          </a:graphicData>
        </a:graphic>
      </p:graphicFrame>
      <p:sp>
        <p:nvSpPr>
          <p:cNvPr id="24" name="object 23">
            <a:extLst>
              <a:ext uri="{FF2B5EF4-FFF2-40B4-BE49-F238E27FC236}">
                <a16:creationId xmlns:a16="http://schemas.microsoft.com/office/drawing/2014/main" id="{F4422640-4596-44C2-7C92-8E572AABEAB6}"/>
              </a:ext>
            </a:extLst>
          </p:cNvPr>
          <p:cNvSpPr/>
          <p:nvPr/>
        </p:nvSpPr>
        <p:spPr>
          <a:xfrm>
            <a:off x="394080" y="1774748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5953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30480" y="0"/>
              <a:ext cx="6598920" cy="152400"/>
            </a:xfrm>
            <a:custGeom>
              <a:avLst/>
              <a:gdLst/>
              <a:ahLst/>
              <a:cxnLst/>
              <a:rect l="l" t="t" r="r" b="b"/>
              <a:pathLst>
                <a:path w="6598920" h="152400">
                  <a:moveTo>
                    <a:pt x="0" y="152400"/>
                  </a:moveTo>
                  <a:lnTo>
                    <a:pt x="6598920" y="152400"/>
                  </a:lnTo>
                  <a:lnTo>
                    <a:pt x="659892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9" y="320731"/>
            <a:ext cx="22114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-5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1.1 Дистрибуция</a:t>
            </a:r>
            <a:endParaRPr sz="24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8209" y="1123384"/>
            <a:ext cx="82628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spc="-20" dirty="0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Общие рекомендации</a:t>
            </a:r>
            <a:endParaRPr sz="3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642090" y="6290814"/>
            <a:ext cx="24637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2" name="Таблица 24">
            <a:extLst>
              <a:ext uri="{FF2B5EF4-FFF2-40B4-BE49-F238E27FC236}">
                <a16:creationId xmlns:a16="http://schemas.microsoft.com/office/drawing/2014/main" id="{9D58EAEF-D3A5-CD72-091D-678940725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090631"/>
              </p:ext>
            </p:extLst>
          </p:nvPr>
        </p:nvGraphicFramePr>
        <p:xfrm>
          <a:off x="2038925" y="2717096"/>
          <a:ext cx="8128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511381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0080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Что делать?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Что будет если нарушить рекомендацию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3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Явно задавайте способ и ключ распределения при создании таблицы, в том числе для временных таблиц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По умолчанию ключом распределения будет назначен первый атрибут таблицы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48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Используйте </a:t>
                      </a:r>
                      <a:r>
                        <a:rPr lang="en-US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RANDOMLY </a:t>
                      </a:r>
                      <a:r>
                        <a:rPr lang="ru-RU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распределение для небольших таблиц где нет хороших кандидатов на ключ распределения из одного атрибута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Неравномерное распределение данных по сегментам.</a:t>
                      </a:r>
                      <a:br>
                        <a:rPr lang="ru-RU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</a:br>
                      <a:br>
                        <a:rPr lang="ru-RU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</a:br>
                      <a:r>
                        <a:rPr lang="ru-RU" sz="18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Долгое вычисление хэша для ключа из двух и более атрибутов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81703"/>
                  </a:ext>
                </a:extLst>
              </a:tr>
            </a:tbl>
          </a:graphicData>
        </a:graphic>
      </p:graphicFrame>
      <p:sp>
        <p:nvSpPr>
          <p:cNvPr id="24" name="object 23">
            <a:extLst>
              <a:ext uri="{FF2B5EF4-FFF2-40B4-BE49-F238E27FC236}">
                <a16:creationId xmlns:a16="http://schemas.microsoft.com/office/drawing/2014/main" id="{F4422640-4596-44C2-7C92-8E572AABEAB6}"/>
              </a:ext>
            </a:extLst>
          </p:cNvPr>
          <p:cNvSpPr/>
          <p:nvPr/>
        </p:nvSpPr>
        <p:spPr>
          <a:xfrm>
            <a:off x="348209" y="1774748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07636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f499cd7-f930-47b8-8287-0775f5d9f45e" xsi:nil="true"/>
    <lcf76f155ced4ddcb4097134ff3c332f xmlns="b06d4215-dd8a-47cb-8b6b-2fbe1c216b2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F4B435DD06F9E47B580199EAED55B8E" ma:contentTypeVersion="13" ma:contentTypeDescription="Создание документа." ma:contentTypeScope="" ma:versionID="ca423625f256f59f115b707b1e164592">
  <xsd:schema xmlns:xsd="http://www.w3.org/2001/XMLSchema" xmlns:xs="http://www.w3.org/2001/XMLSchema" xmlns:p="http://schemas.microsoft.com/office/2006/metadata/properties" xmlns:ns2="b06d4215-dd8a-47cb-8b6b-2fbe1c216b23" xmlns:ns3="bf499cd7-f930-47b8-8287-0775f5d9f45e" targetNamespace="http://schemas.microsoft.com/office/2006/metadata/properties" ma:root="true" ma:fieldsID="0b4f8418413a27b0cc2d74db7a1ceb21" ns2:_="" ns3:_="">
    <xsd:import namespace="b06d4215-dd8a-47cb-8b6b-2fbe1c216b23"/>
    <xsd:import namespace="bf499cd7-f930-47b8-8287-0775f5d9f4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6d4215-dd8a-47cb-8b6b-2fbe1c216b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a6e5fddc-0a6d-4f94-8542-ad49dd8564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499cd7-f930-47b8-8287-0775f5d9f45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cd357381-2b17-41c1-81d6-28934cd887bb}" ma:internalName="TaxCatchAll" ma:showField="CatchAllData" ma:web="bf499cd7-f930-47b8-8287-0775f5d9f45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D7C922-A688-4573-9E4F-A9B06965CF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A1E900-1567-412E-B048-2FB07B504E4E}">
  <ds:schemaRefs>
    <ds:schemaRef ds:uri="http://schemas.microsoft.com/office/2006/metadata/properties"/>
    <ds:schemaRef ds:uri="http://schemas.microsoft.com/office/infopath/2007/PartnerControls"/>
    <ds:schemaRef ds:uri="bf499cd7-f930-47b8-8287-0775f5d9f45e"/>
    <ds:schemaRef ds:uri="b06d4215-dd8a-47cb-8b6b-2fbe1c216b23"/>
  </ds:schemaRefs>
</ds:datastoreItem>
</file>

<file path=customXml/itemProps3.xml><?xml version="1.0" encoding="utf-8"?>
<ds:datastoreItem xmlns:ds="http://schemas.openxmlformats.org/officeDocument/2006/customXml" ds:itemID="{0FAD5149-E8D1-4C0A-AD33-76926C11E3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6d4215-dd8a-47cb-8b6b-2fbe1c216b23"/>
    <ds:schemaRef ds:uri="bf499cd7-f930-47b8-8287-0775f5d9f4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9684</TotalTime>
  <Words>1521</Words>
  <Application>Microsoft Office PowerPoint</Application>
  <PresentationFormat>Широкоэкранный</PresentationFormat>
  <Paragraphs>401</Paragraphs>
  <Slides>25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Arial MT</vt:lpstr>
      <vt:lpstr>Calibri</vt:lpstr>
      <vt:lpstr>Calibri Light</vt:lpstr>
      <vt:lpstr>Roboto Condensed</vt:lpstr>
      <vt:lpstr>Roboto Slab</vt:lpstr>
      <vt:lpstr>Times New Roman</vt:lpstr>
      <vt:lpstr>Тема Office</vt:lpstr>
      <vt:lpstr>Презентация PowerPoint</vt:lpstr>
      <vt:lpstr>Содержание</vt:lpstr>
      <vt:lpstr>1.1 Дистрибуция</vt:lpstr>
      <vt:lpstr>1.1 Дистрибуция</vt:lpstr>
      <vt:lpstr>1.1 Дистрибуция</vt:lpstr>
      <vt:lpstr>1.1 Дистрибуция</vt:lpstr>
      <vt:lpstr>1.1 Дистрибуция</vt:lpstr>
      <vt:lpstr>1.1 Дистрибуция</vt:lpstr>
      <vt:lpstr>1.1 Дистрибуция</vt:lpstr>
      <vt:lpstr>1.1 Дистрибуция</vt:lpstr>
      <vt:lpstr>1.1 Дистрибуция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1.5 Партиционирование</vt:lpstr>
      <vt:lpstr>1.5 Партиционирование</vt:lpstr>
      <vt:lpstr>1.5 Партиционирование</vt:lpstr>
      <vt:lpstr>1.5 Партиционирование</vt:lpstr>
      <vt:lpstr>1.5 Партиционирование</vt:lpstr>
      <vt:lpstr>1.5 Партиционирование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Core i7</dc:creator>
  <cp:lastModifiedBy>Anton Petrov</cp:lastModifiedBy>
  <cp:revision>61</cp:revision>
  <dcterms:created xsi:type="dcterms:W3CDTF">2021-06-14T11:18:58Z</dcterms:created>
  <dcterms:modified xsi:type="dcterms:W3CDTF">2023-04-05T07:42:11Z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0x0101008F4B435DD06F9E47B580199EAED55B8E</vt:lpwstr>
  </property>
  <property fmtid="{D5CDD505-2E9C-101B-9397-08002B2CF9AE}" pid="3" name="MediaServiceImageTags">
    <vt:lpwstr/>
  </property>
</Properties>
</file>