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517" r:id="rId5"/>
    <p:sldId id="257" r:id="rId6"/>
    <p:sldId id="545" r:id="rId7"/>
    <p:sldId id="554" r:id="rId8"/>
    <p:sldId id="546" r:id="rId9"/>
    <p:sldId id="547" r:id="rId10"/>
    <p:sldId id="548" r:id="rId11"/>
    <p:sldId id="549" r:id="rId12"/>
    <p:sldId id="550" r:id="rId13"/>
    <p:sldId id="555" r:id="rId14"/>
    <p:sldId id="556" r:id="rId15"/>
    <p:sldId id="551" r:id="rId16"/>
    <p:sldId id="553" r:id="rId17"/>
    <p:sldId id="552" r:id="rId18"/>
    <p:sldId id="285" r:id="rId19"/>
    <p:sldId id="560" r:id="rId20"/>
    <p:sldId id="286" r:id="rId21"/>
    <p:sldId id="561" r:id="rId22"/>
    <p:sldId id="562" r:id="rId23"/>
    <p:sldId id="563" r:id="rId24"/>
    <p:sldId id="564" r:id="rId25"/>
    <p:sldId id="566" r:id="rId26"/>
    <p:sldId id="565" r:id="rId27"/>
    <p:sldId id="567" r:id="rId28"/>
    <p:sldId id="568" r:id="rId29"/>
    <p:sldId id="569" r:id="rId30"/>
    <p:sldId id="570" r:id="rId31"/>
    <p:sldId id="280" r:id="rId32"/>
    <p:sldId id="571" r:id="rId33"/>
    <p:sldId id="573" r:id="rId34"/>
    <p:sldId id="572" r:id="rId35"/>
    <p:sldId id="576" r:id="rId36"/>
    <p:sldId id="577" r:id="rId37"/>
    <p:sldId id="578" r:id="rId38"/>
    <p:sldId id="579" r:id="rId39"/>
    <p:sldId id="574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29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2965FF"/>
    <a:srgbClr val="D9D9D9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CCCD-A3BE-42A4-9201-A4CC7D3A38E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CE23D-14D5-4BF4-A726-463C2B222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07ABA-D132-4402-AA5C-1143DE04B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79028-064E-4103-945B-4372985C3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F5599-10BC-482D-B5A1-9691C443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0A2B6D-3D9D-491D-8470-3F6B21E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32045-C3A3-4998-A8A6-17E6F4B8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AB0C-6EE9-4C38-8B25-D3564F6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A6951-0BD4-4E4A-A4E1-A6E06FE8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3FC882-A457-4B42-9741-7A740CE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64C51-E113-494A-8A4F-855D4FA9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84194-1DD8-476E-AA76-C53FFA6C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2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363E22-33DC-4C0D-82CF-CBC5B8E6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629B4-E3A7-4E77-9D76-C63DB9E8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D1D72-795D-4EEF-ACF5-FD4AA3FD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7C3C0-76C3-4B72-8385-1D3661BE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1CFC6-F81A-4A0C-BCF4-DA2D1C2E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7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369" y="316229"/>
            <a:ext cx="109512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08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0611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5557" y="1848151"/>
            <a:ext cx="152963" cy="2072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3415" y="1848151"/>
            <a:ext cx="179556" cy="2072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058638" y="1767988"/>
            <a:ext cx="22860" cy="283845"/>
          </a:xfrm>
          <a:custGeom>
            <a:avLst/>
            <a:gdLst/>
            <a:ahLst/>
            <a:cxnLst/>
            <a:rect l="l" t="t" r="r" b="b"/>
            <a:pathLst>
              <a:path w="22859" h="283844">
                <a:moveTo>
                  <a:pt x="22300" y="0"/>
                </a:moveTo>
                <a:lnTo>
                  <a:pt x="0" y="0"/>
                </a:lnTo>
                <a:lnTo>
                  <a:pt x="0" y="283711"/>
                </a:lnTo>
                <a:lnTo>
                  <a:pt x="22300" y="283711"/>
                </a:lnTo>
                <a:lnTo>
                  <a:pt x="2230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7778" y="1851845"/>
            <a:ext cx="152031" cy="2035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60044" y="1800682"/>
            <a:ext cx="104775" cy="255270"/>
          </a:xfrm>
          <a:custGeom>
            <a:avLst/>
            <a:gdLst/>
            <a:ahLst/>
            <a:cxnLst/>
            <a:rect l="l" t="t" r="r" b="b"/>
            <a:pathLst>
              <a:path w="104775" h="255269">
                <a:moveTo>
                  <a:pt x="59312" y="0"/>
                </a:moveTo>
                <a:lnTo>
                  <a:pt x="36975" y="0"/>
                </a:lnTo>
                <a:lnTo>
                  <a:pt x="36975" y="51163"/>
                </a:lnTo>
                <a:lnTo>
                  <a:pt x="0" y="51163"/>
                </a:lnTo>
                <a:lnTo>
                  <a:pt x="0" y="69269"/>
                </a:lnTo>
                <a:lnTo>
                  <a:pt x="36975" y="69269"/>
                </a:lnTo>
                <a:lnTo>
                  <a:pt x="36975" y="202620"/>
                </a:lnTo>
                <a:lnTo>
                  <a:pt x="47416" y="241599"/>
                </a:lnTo>
                <a:lnTo>
                  <a:pt x="80658" y="254713"/>
                </a:lnTo>
                <a:lnTo>
                  <a:pt x="90703" y="254713"/>
                </a:lnTo>
                <a:lnTo>
                  <a:pt x="98633" y="253665"/>
                </a:lnTo>
                <a:lnTo>
                  <a:pt x="104449" y="251569"/>
                </a:lnTo>
                <a:lnTo>
                  <a:pt x="103524" y="233466"/>
                </a:lnTo>
                <a:lnTo>
                  <a:pt x="89216" y="235318"/>
                </a:lnTo>
                <a:lnTo>
                  <a:pt x="76098" y="235318"/>
                </a:lnTo>
                <a:lnTo>
                  <a:pt x="59312" y="202439"/>
                </a:lnTo>
                <a:lnTo>
                  <a:pt x="59312" y="69269"/>
                </a:lnTo>
                <a:lnTo>
                  <a:pt x="100946" y="69269"/>
                </a:lnTo>
                <a:lnTo>
                  <a:pt x="100946" y="51163"/>
                </a:lnTo>
                <a:lnTo>
                  <a:pt x="59312" y="51163"/>
                </a:lnTo>
                <a:lnTo>
                  <a:pt x="5931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22759" y="1779069"/>
            <a:ext cx="31115" cy="273050"/>
          </a:xfrm>
          <a:custGeom>
            <a:avLst/>
            <a:gdLst/>
            <a:ahLst/>
            <a:cxnLst/>
            <a:rect l="l" t="t" r="r" b="b"/>
            <a:pathLst>
              <a:path w="31115" h="273050">
                <a:moveTo>
                  <a:pt x="26203" y="72776"/>
                </a:moveTo>
                <a:lnTo>
                  <a:pt x="3899" y="72776"/>
                </a:lnTo>
                <a:lnTo>
                  <a:pt x="3899" y="272630"/>
                </a:lnTo>
                <a:lnTo>
                  <a:pt x="26203" y="272630"/>
                </a:lnTo>
                <a:lnTo>
                  <a:pt x="26203" y="72776"/>
                </a:lnTo>
                <a:close/>
              </a:path>
              <a:path w="31115" h="273050">
                <a:moveTo>
                  <a:pt x="19925" y="0"/>
                </a:moveTo>
                <a:lnTo>
                  <a:pt x="10507" y="0"/>
                </a:lnTo>
                <a:lnTo>
                  <a:pt x="6806" y="1480"/>
                </a:lnTo>
                <a:lnTo>
                  <a:pt x="4064" y="4436"/>
                </a:lnTo>
                <a:lnTo>
                  <a:pt x="1354" y="7266"/>
                </a:lnTo>
                <a:lnTo>
                  <a:pt x="0" y="10777"/>
                </a:lnTo>
                <a:lnTo>
                  <a:pt x="0" y="19150"/>
                </a:lnTo>
                <a:lnTo>
                  <a:pt x="1354" y="22657"/>
                </a:lnTo>
                <a:lnTo>
                  <a:pt x="6806" y="28325"/>
                </a:lnTo>
                <a:lnTo>
                  <a:pt x="10507" y="29740"/>
                </a:lnTo>
                <a:lnTo>
                  <a:pt x="19925" y="29740"/>
                </a:lnTo>
                <a:lnTo>
                  <a:pt x="23658" y="28325"/>
                </a:lnTo>
                <a:lnTo>
                  <a:pt x="26368" y="25491"/>
                </a:lnTo>
                <a:lnTo>
                  <a:pt x="29243" y="22657"/>
                </a:lnTo>
                <a:lnTo>
                  <a:pt x="30664" y="19150"/>
                </a:lnTo>
                <a:lnTo>
                  <a:pt x="30664" y="10777"/>
                </a:lnTo>
                <a:lnTo>
                  <a:pt x="29243" y="7266"/>
                </a:lnTo>
                <a:lnTo>
                  <a:pt x="26368" y="4436"/>
                </a:lnTo>
                <a:lnTo>
                  <a:pt x="23658" y="1480"/>
                </a:lnTo>
                <a:lnTo>
                  <a:pt x="19925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4266" y="1848151"/>
            <a:ext cx="179523" cy="20724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6878" y="1848151"/>
            <a:ext cx="151667" cy="20354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2958" y="1848151"/>
            <a:ext cx="152989" cy="2072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972666" y="1082361"/>
            <a:ext cx="896619" cy="535940"/>
          </a:xfrm>
          <a:custGeom>
            <a:avLst/>
            <a:gdLst/>
            <a:ahLst/>
            <a:cxnLst/>
            <a:rect l="l" t="t" r="r" b="b"/>
            <a:pathLst>
              <a:path w="896620" h="535940">
                <a:moveTo>
                  <a:pt x="662523" y="0"/>
                </a:moveTo>
                <a:lnTo>
                  <a:pt x="614593" y="3485"/>
                </a:lnTo>
                <a:lnTo>
                  <a:pt x="571465" y="13943"/>
                </a:lnTo>
                <a:lnTo>
                  <a:pt x="533132" y="31377"/>
                </a:lnTo>
                <a:lnTo>
                  <a:pt x="499588" y="55789"/>
                </a:lnTo>
                <a:lnTo>
                  <a:pt x="469670" y="88009"/>
                </a:lnTo>
                <a:lnTo>
                  <a:pt x="442221" y="129455"/>
                </a:lnTo>
                <a:lnTo>
                  <a:pt x="417244" y="180130"/>
                </a:lnTo>
                <a:lnTo>
                  <a:pt x="394742" y="240037"/>
                </a:lnTo>
                <a:lnTo>
                  <a:pt x="379582" y="278739"/>
                </a:lnTo>
                <a:lnTo>
                  <a:pt x="346337" y="339951"/>
                </a:lnTo>
                <a:lnTo>
                  <a:pt x="308567" y="379779"/>
                </a:lnTo>
                <a:lnTo>
                  <a:pt x="262444" y="399580"/>
                </a:lnTo>
                <a:lnTo>
                  <a:pt x="236013" y="402055"/>
                </a:lnTo>
                <a:lnTo>
                  <a:pt x="204340" y="399770"/>
                </a:lnTo>
                <a:lnTo>
                  <a:pt x="152225" y="381483"/>
                </a:lnTo>
                <a:lnTo>
                  <a:pt x="115533" y="345284"/>
                </a:lnTo>
                <a:lnTo>
                  <a:pt x="96965" y="293674"/>
                </a:lnTo>
                <a:lnTo>
                  <a:pt x="94644" y="262235"/>
                </a:lnTo>
                <a:lnTo>
                  <a:pt x="97415" y="227775"/>
                </a:lnTo>
                <a:lnTo>
                  <a:pt x="119579" y="171673"/>
                </a:lnTo>
                <a:lnTo>
                  <a:pt x="163419" y="132964"/>
                </a:lnTo>
                <a:lnTo>
                  <a:pt x="226016" y="113459"/>
                </a:lnTo>
                <a:lnTo>
                  <a:pt x="264165" y="111021"/>
                </a:lnTo>
                <a:lnTo>
                  <a:pt x="264165" y="591"/>
                </a:lnTo>
                <a:lnTo>
                  <a:pt x="194081" y="8693"/>
                </a:lnTo>
                <a:lnTo>
                  <a:pt x="129987" y="33001"/>
                </a:lnTo>
                <a:lnTo>
                  <a:pt x="75625" y="72306"/>
                </a:lnTo>
                <a:lnTo>
                  <a:pt x="34744" y="125404"/>
                </a:lnTo>
                <a:lnTo>
                  <a:pt x="8685" y="189633"/>
                </a:lnTo>
                <a:lnTo>
                  <a:pt x="0" y="262235"/>
                </a:lnTo>
                <a:lnTo>
                  <a:pt x="4193" y="315677"/>
                </a:lnTo>
                <a:lnTo>
                  <a:pt x="16772" y="363800"/>
                </a:lnTo>
                <a:lnTo>
                  <a:pt x="37738" y="406603"/>
                </a:lnTo>
                <a:lnTo>
                  <a:pt x="67090" y="444086"/>
                </a:lnTo>
                <a:lnTo>
                  <a:pt x="102919" y="474274"/>
                </a:lnTo>
                <a:lnTo>
                  <a:pt x="143315" y="495833"/>
                </a:lnTo>
                <a:lnTo>
                  <a:pt x="188279" y="508766"/>
                </a:lnTo>
                <a:lnTo>
                  <a:pt x="237810" y="513077"/>
                </a:lnTo>
                <a:lnTo>
                  <a:pt x="266937" y="511579"/>
                </a:lnTo>
                <a:lnTo>
                  <a:pt x="320255" y="499584"/>
                </a:lnTo>
                <a:lnTo>
                  <a:pt x="366903" y="475281"/>
                </a:lnTo>
                <a:lnTo>
                  <a:pt x="408226" y="438685"/>
                </a:lnTo>
                <a:lnTo>
                  <a:pt x="444873" y="388574"/>
                </a:lnTo>
                <a:lnTo>
                  <a:pt x="479320" y="317758"/>
                </a:lnTo>
                <a:lnTo>
                  <a:pt x="512577" y="231597"/>
                </a:lnTo>
                <a:lnTo>
                  <a:pt x="529389" y="196077"/>
                </a:lnTo>
                <a:lnTo>
                  <a:pt x="563658" y="146419"/>
                </a:lnTo>
                <a:lnTo>
                  <a:pt x="606053" y="119867"/>
                </a:lnTo>
                <a:lnTo>
                  <a:pt x="663713" y="111021"/>
                </a:lnTo>
                <a:lnTo>
                  <a:pt x="694072" y="113306"/>
                </a:lnTo>
                <a:lnTo>
                  <a:pt x="744691" y="131607"/>
                </a:lnTo>
                <a:lnTo>
                  <a:pt x="781202" y="168181"/>
                </a:lnTo>
                <a:lnTo>
                  <a:pt x="799775" y="222783"/>
                </a:lnTo>
                <a:lnTo>
                  <a:pt x="802098" y="256850"/>
                </a:lnTo>
                <a:lnTo>
                  <a:pt x="799286" y="293830"/>
                </a:lnTo>
                <a:lnTo>
                  <a:pt x="776810" y="355622"/>
                </a:lnTo>
                <a:lnTo>
                  <a:pt x="732457" y="400144"/>
                </a:lnTo>
                <a:lnTo>
                  <a:pt x="669560" y="422654"/>
                </a:lnTo>
                <a:lnTo>
                  <a:pt x="631364" y="425468"/>
                </a:lnTo>
                <a:lnTo>
                  <a:pt x="631364" y="535898"/>
                </a:lnTo>
                <a:lnTo>
                  <a:pt x="704893" y="526741"/>
                </a:lnTo>
                <a:lnTo>
                  <a:pt x="769748" y="499285"/>
                </a:lnTo>
                <a:lnTo>
                  <a:pt x="823051" y="455329"/>
                </a:lnTo>
                <a:lnTo>
                  <a:pt x="863194" y="397852"/>
                </a:lnTo>
                <a:lnTo>
                  <a:pt x="887894" y="330208"/>
                </a:lnTo>
                <a:lnTo>
                  <a:pt x="896138" y="256850"/>
                </a:lnTo>
                <a:lnTo>
                  <a:pt x="892168" y="200543"/>
                </a:lnTo>
                <a:lnTo>
                  <a:pt x="880257" y="150471"/>
                </a:lnTo>
                <a:lnTo>
                  <a:pt x="860410" y="106623"/>
                </a:lnTo>
                <a:lnTo>
                  <a:pt x="832630" y="68990"/>
                </a:lnTo>
                <a:lnTo>
                  <a:pt x="797965" y="38802"/>
                </a:lnTo>
                <a:lnTo>
                  <a:pt x="758059" y="17243"/>
                </a:lnTo>
                <a:lnTo>
                  <a:pt x="712912" y="4310"/>
                </a:lnTo>
                <a:lnTo>
                  <a:pt x="66252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899897" y="1088275"/>
            <a:ext cx="1754505" cy="538480"/>
          </a:xfrm>
          <a:custGeom>
            <a:avLst/>
            <a:gdLst/>
            <a:ahLst/>
            <a:cxnLst/>
            <a:rect l="l" t="t" r="r" b="b"/>
            <a:pathLst>
              <a:path w="1754504" h="538480">
                <a:moveTo>
                  <a:pt x="531558" y="473214"/>
                </a:moveTo>
                <a:lnTo>
                  <a:pt x="492899" y="467664"/>
                </a:lnTo>
                <a:lnTo>
                  <a:pt x="465480" y="392671"/>
                </a:lnTo>
                <a:lnTo>
                  <a:pt x="436460" y="313270"/>
                </a:lnTo>
                <a:lnTo>
                  <a:pt x="363118" y="112661"/>
                </a:lnTo>
                <a:lnTo>
                  <a:pt x="335280" y="36512"/>
                </a:lnTo>
                <a:lnTo>
                  <a:pt x="335280" y="313270"/>
                </a:lnTo>
                <a:lnTo>
                  <a:pt x="196265" y="313270"/>
                </a:lnTo>
                <a:lnTo>
                  <a:pt x="259092" y="130035"/>
                </a:lnTo>
                <a:lnTo>
                  <a:pt x="264668" y="112661"/>
                </a:lnTo>
                <a:lnTo>
                  <a:pt x="266890" y="112661"/>
                </a:lnTo>
                <a:lnTo>
                  <a:pt x="272110" y="128917"/>
                </a:lnTo>
                <a:lnTo>
                  <a:pt x="335280" y="313270"/>
                </a:lnTo>
                <a:lnTo>
                  <a:pt x="335280" y="36512"/>
                </a:lnTo>
                <a:lnTo>
                  <a:pt x="321932" y="0"/>
                </a:lnTo>
                <a:lnTo>
                  <a:pt x="210781" y="0"/>
                </a:lnTo>
                <a:lnTo>
                  <a:pt x="38658" y="467664"/>
                </a:lnTo>
                <a:lnTo>
                  <a:pt x="0" y="473214"/>
                </a:lnTo>
                <a:lnTo>
                  <a:pt x="0" y="537870"/>
                </a:lnTo>
                <a:lnTo>
                  <a:pt x="184378" y="537870"/>
                </a:lnTo>
                <a:lnTo>
                  <a:pt x="184378" y="473214"/>
                </a:lnTo>
                <a:lnTo>
                  <a:pt x="146837" y="466547"/>
                </a:lnTo>
                <a:lnTo>
                  <a:pt x="170624" y="392671"/>
                </a:lnTo>
                <a:lnTo>
                  <a:pt x="360959" y="392671"/>
                </a:lnTo>
                <a:lnTo>
                  <a:pt x="384746" y="466547"/>
                </a:lnTo>
                <a:lnTo>
                  <a:pt x="347179" y="473214"/>
                </a:lnTo>
                <a:lnTo>
                  <a:pt x="347179" y="537870"/>
                </a:lnTo>
                <a:lnTo>
                  <a:pt x="531558" y="537870"/>
                </a:lnTo>
                <a:lnTo>
                  <a:pt x="531558" y="473214"/>
                </a:lnTo>
                <a:close/>
              </a:path>
              <a:path w="1754504" h="538480">
                <a:moveTo>
                  <a:pt x="1025626" y="171767"/>
                </a:moveTo>
                <a:lnTo>
                  <a:pt x="1019568" y="123647"/>
                </a:lnTo>
                <a:lnTo>
                  <a:pt x="1002030" y="83108"/>
                </a:lnTo>
                <a:lnTo>
                  <a:pt x="972083" y="47548"/>
                </a:lnTo>
                <a:lnTo>
                  <a:pt x="932307" y="21767"/>
                </a:lnTo>
                <a:lnTo>
                  <a:pt x="917079" y="15621"/>
                </a:lnTo>
                <a:lnTo>
                  <a:pt x="917079" y="172491"/>
                </a:lnTo>
                <a:lnTo>
                  <a:pt x="915606" y="190690"/>
                </a:lnTo>
                <a:lnTo>
                  <a:pt x="893648" y="235318"/>
                </a:lnTo>
                <a:lnTo>
                  <a:pt x="846531" y="258152"/>
                </a:lnTo>
                <a:lnTo>
                  <a:pt x="825246" y="259676"/>
                </a:lnTo>
                <a:lnTo>
                  <a:pt x="733780" y="259676"/>
                </a:lnTo>
                <a:lnTo>
                  <a:pt x="733780" y="83108"/>
                </a:lnTo>
                <a:lnTo>
                  <a:pt x="825246" y="83108"/>
                </a:lnTo>
                <a:lnTo>
                  <a:pt x="865022" y="89484"/>
                </a:lnTo>
                <a:lnTo>
                  <a:pt x="903884" y="122008"/>
                </a:lnTo>
                <a:lnTo>
                  <a:pt x="917079" y="172491"/>
                </a:lnTo>
                <a:lnTo>
                  <a:pt x="917079" y="15621"/>
                </a:lnTo>
                <a:lnTo>
                  <a:pt x="908735" y="12242"/>
                </a:lnTo>
                <a:lnTo>
                  <a:pt x="883043" y="5448"/>
                </a:lnTo>
                <a:lnTo>
                  <a:pt x="855205" y="1358"/>
                </a:lnTo>
                <a:lnTo>
                  <a:pt x="825246" y="0"/>
                </a:lnTo>
                <a:lnTo>
                  <a:pt x="567639" y="0"/>
                </a:lnTo>
                <a:lnTo>
                  <a:pt x="567639" y="65024"/>
                </a:lnTo>
                <a:lnTo>
                  <a:pt x="625271" y="76085"/>
                </a:lnTo>
                <a:lnTo>
                  <a:pt x="625271" y="462114"/>
                </a:lnTo>
                <a:lnTo>
                  <a:pt x="567639" y="473214"/>
                </a:lnTo>
                <a:lnTo>
                  <a:pt x="567639" y="537870"/>
                </a:lnTo>
                <a:lnTo>
                  <a:pt x="791806" y="537870"/>
                </a:lnTo>
                <a:lnTo>
                  <a:pt x="791806" y="473214"/>
                </a:lnTo>
                <a:lnTo>
                  <a:pt x="733780" y="462114"/>
                </a:lnTo>
                <a:lnTo>
                  <a:pt x="733780" y="342823"/>
                </a:lnTo>
                <a:lnTo>
                  <a:pt x="825246" y="342823"/>
                </a:lnTo>
                <a:lnTo>
                  <a:pt x="855205" y="341503"/>
                </a:lnTo>
                <a:lnTo>
                  <a:pt x="908735" y="330962"/>
                </a:lnTo>
                <a:lnTo>
                  <a:pt x="953503" y="309968"/>
                </a:lnTo>
                <a:lnTo>
                  <a:pt x="988060" y="280060"/>
                </a:lnTo>
                <a:lnTo>
                  <a:pt x="1002601" y="259676"/>
                </a:lnTo>
                <a:lnTo>
                  <a:pt x="1012012" y="241719"/>
                </a:lnTo>
                <a:lnTo>
                  <a:pt x="1019568" y="219964"/>
                </a:lnTo>
                <a:lnTo>
                  <a:pt x="1024115" y="196646"/>
                </a:lnTo>
                <a:lnTo>
                  <a:pt x="1025626" y="171767"/>
                </a:lnTo>
                <a:close/>
              </a:path>
              <a:path w="1754504" h="538480">
                <a:moveTo>
                  <a:pt x="1284351" y="0"/>
                </a:moveTo>
                <a:lnTo>
                  <a:pt x="1060551" y="0"/>
                </a:lnTo>
                <a:lnTo>
                  <a:pt x="1060551" y="65024"/>
                </a:lnTo>
                <a:lnTo>
                  <a:pt x="1118171" y="76085"/>
                </a:lnTo>
                <a:lnTo>
                  <a:pt x="1118171" y="462114"/>
                </a:lnTo>
                <a:lnTo>
                  <a:pt x="1060551" y="473214"/>
                </a:lnTo>
                <a:lnTo>
                  <a:pt x="1060551" y="537870"/>
                </a:lnTo>
                <a:lnTo>
                  <a:pt x="1284351" y="537870"/>
                </a:lnTo>
                <a:lnTo>
                  <a:pt x="1284351" y="473214"/>
                </a:lnTo>
                <a:lnTo>
                  <a:pt x="1226718" y="462114"/>
                </a:lnTo>
                <a:lnTo>
                  <a:pt x="1226718" y="76085"/>
                </a:lnTo>
                <a:lnTo>
                  <a:pt x="1284351" y="65024"/>
                </a:lnTo>
                <a:lnTo>
                  <a:pt x="1284351" y="0"/>
                </a:lnTo>
                <a:close/>
              </a:path>
              <a:path w="1754504" h="538480">
                <a:moveTo>
                  <a:pt x="1754225" y="390829"/>
                </a:moveTo>
                <a:lnTo>
                  <a:pt x="1671675" y="390829"/>
                </a:lnTo>
                <a:lnTo>
                  <a:pt x="1666862" y="455117"/>
                </a:lnTo>
                <a:lnTo>
                  <a:pt x="1492123" y="455117"/>
                </a:lnTo>
                <a:lnTo>
                  <a:pt x="1492123" y="301447"/>
                </a:lnTo>
                <a:lnTo>
                  <a:pt x="1675409" y="301447"/>
                </a:lnTo>
                <a:lnTo>
                  <a:pt x="1675409" y="218300"/>
                </a:lnTo>
                <a:lnTo>
                  <a:pt x="1492123" y="218300"/>
                </a:lnTo>
                <a:lnTo>
                  <a:pt x="1492123" y="83108"/>
                </a:lnTo>
                <a:lnTo>
                  <a:pt x="1657934" y="83108"/>
                </a:lnTo>
                <a:lnTo>
                  <a:pt x="1662760" y="145173"/>
                </a:lnTo>
                <a:lnTo>
                  <a:pt x="1746034" y="145173"/>
                </a:lnTo>
                <a:lnTo>
                  <a:pt x="1746034" y="0"/>
                </a:lnTo>
                <a:lnTo>
                  <a:pt x="1325981" y="0"/>
                </a:lnTo>
                <a:lnTo>
                  <a:pt x="1325981" y="65024"/>
                </a:lnTo>
                <a:lnTo>
                  <a:pt x="1383614" y="76085"/>
                </a:lnTo>
                <a:lnTo>
                  <a:pt x="1383614" y="462114"/>
                </a:lnTo>
                <a:lnTo>
                  <a:pt x="1325981" y="473214"/>
                </a:lnTo>
                <a:lnTo>
                  <a:pt x="1325981" y="537870"/>
                </a:lnTo>
                <a:lnTo>
                  <a:pt x="1754225" y="537870"/>
                </a:lnTo>
                <a:lnTo>
                  <a:pt x="1754225" y="39082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12117" y="1088271"/>
            <a:ext cx="560705" cy="538480"/>
          </a:xfrm>
          <a:custGeom>
            <a:avLst/>
            <a:gdLst/>
            <a:ahLst/>
            <a:cxnLst/>
            <a:rect l="l" t="t" r="r" b="b"/>
            <a:pathLst>
              <a:path w="560704" h="538480">
                <a:moveTo>
                  <a:pt x="560510" y="0"/>
                </a:moveTo>
                <a:lnTo>
                  <a:pt x="336412" y="0"/>
                </a:lnTo>
                <a:lnTo>
                  <a:pt x="336412" y="65017"/>
                </a:lnTo>
                <a:lnTo>
                  <a:pt x="405538" y="76083"/>
                </a:lnTo>
                <a:lnTo>
                  <a:pt x="405538" y="372732"/>
                </a:lnTo>
                <a:lnTo>
                  <a:pt x="403324" y="373093"/>
                </a:lnTo>
                <a:lnTo>
                  <a:pt x="167627" y="0"/>
                </a:lnTo>
                <a:lnTo>
                  <a:pt x="0" y="0"/>
                </a:lnTo>
                <a:lnTo>
                  <a:pt x="0" y="65017"/>
                </a:lnTo>
                <a:lnTo>
                  <a:pt x="57594" y="76083"/>
                </a:lnTo>
                <a:lnTo>
                  <a:pt x="57594" y="462114"/>
                </a:lnTo>
                <a:lnTo>
                  <a:pt x="0" y="473213"/>
                </a:lnTo>
                <a:lnTo>
                  <a:pt x="0" y="537868"/>
                </a:lnTo>
                <a:lnTo>
                  <a:pt x="224131" y="537868"/>
                </a:lnTo>
                <a:lnTo>
                  <a:pt x="224131" y="473213"/>
                </a:lnTo>
                <a:lnTo>
                  <a:pt x="154641" y="462114"/>
                </a:lnTo>
                <a:lnTo>
                  <a:pt x="154641" y="168814"/>
                </a:lnTo>
                <a:lnTo>
                  <a:pt x="156855" y="168453"/>
                </a:lnTo>
                <a:lnTo>
                  <a:pt x="397740" y="537868"/>
                </a:lnTo>
                <a:lnTo>
                  <a:pt x="502585" y="537868"/>
                </a:lnTo>
                <a:lnTo>
                  <a:pt x="502585" y="76083"/>
                </a:lnTo>
                <a:lnTo>
                  <a:pt x="560510" y="65017"/>
                </a:lnTo>
                <a:lnTo>
                  <a:pt x="56051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23513" y="1080883"/>
            <a:ext cx="405765" cy="553085"/>
          </a:xfrm>
          <a:custGeom>
            <a:avLst/>
            <a:gdLst/>
            <a:ahLst/>
            <a:cxnLst/>
            <a:rect l="l" t="t" r="r" b="b"/>
            <a:pathLst>
              <a:path w="405765" h="553085">
                <a:moveTo>
                  <a:pt x="197928" y="0"/>
                </a:moveTo>
                <a:lnTo>
                  <a:pt x="144687" y="5348"/>
                </a:lnTo>
                <a:lnTo>
                  <a:pt x="98138" y="19932"/>
                </a:lnTo>
                <a:lnTo>
                  <a:pt x="59725" y="42741"/>
                </a:lnTo>
                <a:lnTo>
                  <a:pt x="30730" y="72766"/>
                </a:lnTo>
                <a:lnTo>
                  <a:pt x="12432" y="108599"/>
                </a:lnTo>
                <a:lnTo>
                  <a:pt x="6278" y="149605"/>
                </a:lnTo>
                <a:lnTo>
                  <a:pt x="9246" y="180905"/>
                </a:lnTo>
                <a:lnTo>
                  <a:pt x="32903" y="232991"/>
                </a:lnTo>
                <a:lnTo>
                  <a:pt x="80310" y="272149"/>
                </a:lnTo>
                <a:lnTo>
                  <a:pt x="152086" y="305029"/>
                </a:lnTo>
                <a:lnTo>
                  <a:pt x="222731" y="328217"/>
                </a:lnTo>
                <a:lnTo>
                  <a:pt x="244106" y="337268"/>
                </a:lnTo>
                <a:lnTo>
                  <a:pt x="284320" y="366838"/>
                </a:lnTo>
                <a:lnTo>
                  <a:pt x="296727" y="404879"/>
                </a:lnTo>
                <a:lnTo>
                  <a:pt x="295245" y="419415"/>
                </a:lnTo>
                <a:lnTo>
                  <a:pt x="273266" y="453642"/>
                </a:lnTo>
                <a:lnTo>
                  <a:pt x="226474" y="470265"/>
                </a:lnTo>
                <a:lnTo>
                  <a:pt x="205528" y="471374"/>
                </a:lnTo>
                <a:lnTo>
                  <a:pt x="188681" y="470839"/>
                </a:lnTo>
                <a:lnTo>
                  <a:pt x="141424" y="462869"/>
                </a:lnTo>
                <a:lnTo>
                  <a:pt x="104529" y="446647"/>
                </a:lnTo>
                <a:lnTo>
                  <a:pt x="84259" y="363504"/>
                </a:lnTo>
                <a:lnTo>
                  <a:pt x="0" y="363504"/>
                </a:lnTo>
                <a:lnTo>
                  <a:pt x="0" y="493539"/>
                </a:lnTo>
                <a:lnTo>
                  <a:pt x="23909" y="508746"/>
                </a:lnTo>
                <a:lnTo>
                  <a:pt x="72348" y="531833"/>
                </a:lnTo>
                <a:lnTo>
                  <a:pt x="122027" y="545526"/>
                </a:lnTo>
                <a:lnTo>
                  <a:pt x="176414" y="552175"/>
                </a:lnTo>
                <a:lnTo>
                  <a:pt x="205528" y="553006"/>
                </a:lnTo>
                <a:lnTo>
                  <a:pt x="234585" y="551874"/>
                </a:lnTo>
                <a:lnTo>
                  <a:pt x="287124" y="542824"/>
                </a:lnTo>
                <a:lnTo>
                  <a:pt x="331913" y="524908"/>
                </a:lnTo>
                <a:lnTo>
                  <a:pt x="366969" y="499232"/>
                </a:lnTo>
                <a:lnTo>
                  <a:pt x="391690" y="466125"/>
                </a:lnTo>
                <a:lnTo>
                  <a:pt x="404215" y="426412"/>
                </a:lnTo>
                <a:lnTo>
                  <a:pt x="405769" y="404124"/>
                </a:lnTo>
                <a:lnTo>
                  <a:pt x="402857" y="372662"/>
                </a:lnTo>
                <a:lnTo>
                  <a:pt x="379562" y="319283"/>
                </a:lnTo>
                <a:lnTo>
                  <a:pt x="333405" y="278045"/>
                </a:lnTo>
                <a:lnTo>
                  <a:pt x="265501" y="245352"/>
                </a:lnTo>
                <a:lnTo>
                  <a:pt x="223371" y="231992"/>
                </a:lnTo>
                <a:lnTo>
                  <a:pt x="194618" y="222154"/>
                </a:lnTo>
                <a:lnTo>
                  <a:pt x="151858" y="203303"/>
                </a:lnTo>
                <a:lnTo>
                  <a:pt x="120400" y="173986"/>
                </a:lnTo>
                <a:lnTo>
                  <a:pt x="114659" y="149243"/>
                </a:lnTo>
                <a:lnTo>
                  <a:pt x="116208" y="134411"/>
                </a:lnTo>
                <a:lnTo>
                  <a:pt x="139442" y="100481"/>
                </a:lnTo>
                <a:lnTo>
                  <a:pt x="184840" y="84194"/>
                </a:lnTo>
                <a:lnTo>
                  <a:pt x="203545" y="83110"/>
                </a:lnTo>
                <a:lnTo>
                  <a:pt x="218286" y="83523"/>
                </a:lnTo>
                <a:lnTo>
                  <a:pt x="257736" y="89743"/>
                </a:lnTo>
                <a:lnTo>
                  <a:pt x="296066" y="105275"/>
                </a:lnTo>
                <a:lnTo>
                  <a:pt x="310274" y="179158"/>
                </a:lnTo>
                <a:lnTo>
                  <a:pt x="391561" y="179158"/>
                </a:lnTo>
                <a:lnTo>
                  <a:pt x="391561" y="57990"/>
                </a:lnTo>
                <a:lnTo>
                  <a:pt x="373160" y="44893"/>
                </a:lnTo>
                <a:lnTo>
                  <a:pt x="331525" y="23292"/>
                </a:lnTo>
                <a:lnTo>
                  <a:pt x="283380" y="8034"/>
                </a:lnTo>
                <a:lnTo>
                  <a:pt x="228229" y="646"/>
                </a:lnTo>
                <a:lnTo>
                  <a:pt x="197928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9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A283-E3A1-4158-B74B-7CA992E7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6B253-1AE6-4390-86D9-5DD1F6C7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0D7A8-B84E-4E89-96F9-7A9A1A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76A20-90C6-4015-AEA4-1BFB2B8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89300-69D6-4C5D-81E2-23C7D48C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9DED7-64A4-4491-A8A2-CAB8260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D0F8F-22CC-4DA3-A53A-1DC9EF15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07F13-1F5F-442A-817A-D9D18B55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38236-4DDE-4A3D-9373-31F0540B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B456B-7A8B-4B2E-9F50-CBFA27B8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B54A-3D9C-4428-A270-C7E20D23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59A48-9E9A-4314-B624-0C8B71B2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5F75C8-A4FB-485D-B90E-44277C3B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211E4-EC52-4241-92BA-FF378848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1F79B-76A5-44B4-AF6C-9521343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881D-74D3-4F9E-ABDD-AE89B293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4B129-F257-4AC5-AB7C-C97F4EFF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5F243-C09A-4478-95D8-EEA855B7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BAA2C9-8426-4DE8-8427-C50C2481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FACF20-0FD2-4666-920B-E8F39112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BD3848-0AA3-472F-AB8E-F172ABBB1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621A2D-DDD6-414E-B2C2-2CCE6B35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5D8CAA-2492-41C6-81E7-88A1DAAE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B77EBC-B8CB-4BD3-90FA-4AE3BC9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5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09CD1-A48B-48CC-90F9-9C7A2462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F99C11-5021-4D70-BCB7-6C6EC223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A8150-FFE2-4CB0-854A-258A2E1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1A847-47D0-4656-9F8F-A0D05A8E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6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B4F836-FC43-4539-80C0-657DF3DE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380FEF-46FC-4AC8-827E-EBE18472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8B3D28-1FB0-4FC0-A6E8-5044007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F2AB0-78E4-499E-8101-5279C09A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480C7-F3C3-4B30-9F4B-526F74E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6C142-9A05-457C-A3E4-BF4CED8B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88A5B-83B4-44BD-AF3D-7B8F604B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CAE61E-F5BF-4BE1-93DD-4B8FB436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831F81-B775-4DB2-B3A7-C0BD91D1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0861D-6043-4516-A27E-8D838BF6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69D3C7-EA2B-4C45-B7FD-B092319A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77EC6-4B2C-49E8-A763-CF54F420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C9C66E-2557-4398-9AF7-BBD9A4BB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1A73C-B531-43B4-815E-6B5F539E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B56EA-82F0-432C-B69B-066DF443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8582-4A3C-410A-83E0-F6AF60A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2C16D0-852D-4A68-BBA9-13A43254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48139-E1FC-4820-8148-A1DCF926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EDDB-75B0-42E0-ABC8-E8E12156BC50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19B5A-EDA0-4613-B7AE-017C330D4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75BCF-E5B8-473E-89B9-BB6772156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2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3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15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apiens.solutions" TargetMode="External"/><Relationship Id="rId2" Type="http://schemas.openxmlformats.org/officeDocument/2006/relationships/hyperlink" Target="https://sapiens.solutions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3462079-A27D-45BB-AEF3-9C034743D3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8"/>
          <a:stretch/>
        </p:blipFill>
        <p:spPr>
          <a:xfrm>
            <a:off x="0" y="0"/>
            <a:ext cx="4705564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70606"/>
            <a:ext cx="3769337" cy="99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8604E-3452-46D1-9E14-9370CE276D02}"/>
              </a:ext>
            </a:extLst>
          </p:cNvPr>
          <p:cNvSpPr txBox="1"/>
          <p:nvPr/>
        </p:nvSpPr>
        <p:spPr>
          <a:xfrm>
            <a:off x="5843031" y="4164341"/>
            <a:ext cx="767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2965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Выполнение запросов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09D5946-D20D-49B6-8EE2-2584C69AF1F6}"/>
              </a:ext>
            </a:extLst>
          </p:cNvPr>
          <p:cNvCxnSpPr>
            <a:cxnSpLocks/>
          </p:cNvCxnSpPr>
          <p:nvPr/>
        </p:nvCxnSpPr>
        <p:spPr>
          <a:xfrm>
            <a:off x="4705564" y="4810672"/>
            <a:ext cx="5540726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41796E-4DA4-4D93-93E4-6907A4265E0C}"/>
              </a:ext>
            </a:extLst>
          </p:cNvPr>
          <p:cNvSpPr/>
          <p:nvPr/>
        </p:nvSpPr>
        <p:spPr>
          <a:xfrm>
            <a:off x="0" y="1070606"/>
            <a:ext cx="5726349" cy="994024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C829C-B724-4702-A99C-47F85772E58E}"/>
              </a:ext>
            </a:extLst>
          </p:cNvPr>
          <p:cNvSpPr txBox="1"/>
          <p:nvPr/>
        </p:nvSpPr>
        <p:spPr>
          <a:xfrm>
            <a:off x="371447" y="1182536"/>
            <a:ext cx="5143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04313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Команды управления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101BE71B-AC56-655E-423D-A1435C729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63479"/>
              </p:ext>
            </p:extLst>
          </p:nvPr>
        </p:nvGraphicFramePr>
        <p:xfrm>
          <a:off x="2079639" y="2537710"/>
          <a:ext cx="8032722" cy="2494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16361">
                  <a:extLst>
                    <a:ext uri="{9D8B030D-6E8A-4147-A177-3AD203B41FA5}">
                      <a16:colId xmlns:a16="http://schemas.microsoft.com/office/drawing/2014/main" val="3892921669"/>
                    </a:ext>
                  </a:extLst>
                </a:gridCol>
                <a:gridCol w="4016361">
                  <a:extLst>
                    <a:ext uri="{9D8B030D-6E8A-4147-A177-3AD203B41FA5}">
                      <a16:colId xmlns:a16="http://schemas.microsoft.com/office/drawing/2014/main" val="175643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BEGIN</a:t>
                      </a:r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или</a:t>
                      </a:r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START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Начало транзакции</a:t>
                      </a:r>
                      <a:endParaRPr lang="en-US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END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или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Фиксация изменений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ROLLBACK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Откат всех изменений транзакции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4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SAVEPOINT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Ставит метку в транзакции для возможности частичного отката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7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ROLLBACK TO SAVEPOINT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Откат к метке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RELEASE SAVEPOINT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Удаляет метку в транзакции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38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Требования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ACID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101BE71B-AC56-655E-423D-A1435C729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36787"/>
              </p:ext>
            </p:extLst>
          </p:nvPr>
        </p:nvGraphicFramePr>
        <p:xfrm>
          <a:off x="2079639" y="2112244"/>
          <a:ext cx="8032722" cy="420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16361">
                  <a:extLst>
                    <a:ext uri="{9D8B030D-6E8A-4147-A177-3AD203B41FA5}">
                      <a16:colId xmlns:a16="http://schemas.microsoft.com/office/drawing/2014/main" val="3892921669"/>
                    </a:ext>
                  </a:extLst>
                </a:gridCol>
                <a:gridCol w="4016361">
                  <a:extLst>
                    <a:ext uri="{9D8B030D-6E8A-4147-A177-3AD203B41FA5}">
                      <a16:colId xmlns:a16="http://schemas.microsoft.com/office/drawing/2014/main" val="175643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Atomicity - </a:t>
                      </a:r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Атомарность</a:t>
                      </a:r>
                      <a:endParaRPr lang="en-US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Выполняются либо все операции в рамках транзакции либо ни одной </a:t>
                      </a:r>
                    </a:p>
                    <a:p>
                      <a:pPr algn="ctr"/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(«все либо ничего»).</a:t>
                      </a:r>
                      <a:endParaRPr lang="en-US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Consistency -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Согласованность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БД сохраняет согласованность при успешно завершенной транзакции</a:t>
                      </a:r>
                    </a:p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(т.е. фиксация результатов операции)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Isolation -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Изолированность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При выполнении транзакции другие параллельные транзакции с теми же данными не оказывают влияние на ее 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4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Durability -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Надёжность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Даже при сбоях оборудования изменения, сделанные успешно завершённой транзакцией, сохраняются.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7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52588"/>
            <a:ext cx="1074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Уровни изоляции</a:t>
            </a: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Таблица 21">
            <a:extLst>
              <a:ext uri="{FF2B5EF4-FFF2-40B4-BE49-F238E27FC236}">
                <a16:creationId xmlns:a16="http://schemas.microsoft.com/office/drawing/2014/main" id="{1D28CC0C-01A1-542A-8BDE-B5E3472C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42619"/>
              </p:ext>
            </p:extLst>
          </p:nvPr>
        </p:nvGraphicFramePr>
        <p:xfrm>
          <a:off x="620369" y="2190751"/>
          <a:ext cx="10495904" cy="406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06">
                  <a:extLst>
                    <a:ext uri="{9D8B030D-6E8A-4147-A177-3AD203B41FA5}">
                      <a16:colId xmlns:a16="http://schemas.microsoft.com/office/drawing/2014/main" val="41671986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791832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84743362"/>
                    </a:ext>
                  </a:extLst>
                </a:gridCol>
                <a:gridCol w="1905598">
                  <a:extLst>
                    <a:ext uri="{9D8B030D-6E8A-4147-A177-3AD203B41FA5}">
                      <a16:colId xmlns:a16="http://schemas.microsoft.com/office/drawing/2014/main" val="497176900"/>
                    </a:ext>
                  </a:extLst>
                </a:gridCol>
              </a:tblGrid>
              <a:tr h="812093">
                <a:tc>
                  <a:txBody>
                    <a:bodyPr/>
                    <a:lstStyle/>
                    <a:p>
                      <a:endParaRPr lang="ru-RU" sz="14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DIRTY READ</a:t>
                      </a:r>
                    </a:p>
                    <a:p>
                      <a:pPr algn="ctr"/>
                      <a:r>
                        <a:rPr lang="ru-RU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Грязное чтение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NON-REPEATABLE READ</a:t>
                      </a:r>
                    </a:p>
                    <a:p>
                      <a:pPr algn="ctr"/>
                      <a:r>
                        <a:rPr lang="ru-RU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Неповторяемое чтение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PHANTOM READ</a:t>
                      </a:r>
                    </a:p>
                    <a:p>
                      <a:pPr algn="ctr"/>
                      <a:r>
                        <a:rPr lang="ru-RU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Фантомное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68767"/>
                  </a:ext>
                </a:extLst>
              </a:tr>
              <a:tr h="812093">
                <a:tc>
                  <a:txBody>
                    <a:bodyPr/>
                    <a:lstStyle/>
                    <a:p>
                      <a:pPr algn="ctr"/>
                      <a:r>
                        <a:rPr lang="en-US" sz="1400" spc="1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READ</a:t>
                      </a:r>
                      <a:r>
                        <a:rPr lang="en-US" sz="14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lang="en-US" sz="1400" spc="5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UNCOMMITED</a:t>
                      </a:r>
                      <a:endParaRPr lang="ru-RU" sz="1400" spc="5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ctr"/>
                      <a:r>
                        <a:rPr lang="ru-RU" sz="14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</a:t>
                      </a:r>
                      <a:r>
                        <a:rPr lang="ru-RU" sz="1400" spc="5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тение</a:t>
                      </a:r>
                      <a:r>
                        <a:rPr lang="ru-RU" sz="14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lang="ru-RU" sz="1400" spc="5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незафиксированных</a:t>
                      </a:r>
                      <a:r>
                        <a:rPr lang="ru-RU" sz="1400" spc="-4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lang="ru-RU" sz="1400" spc="8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данных</a:t>
                      </a:r>
                      <a:endParaRPr lang="ru-RU" sz="14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149740"/>
                  </a:ext>
                </a:extLst>
              </a:tr>
              <a:tr h="812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READ COMMITTED </a:t>
                      </a:r>
                      <a:endParaRPr lang="ru-RU" sz="14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ctr"/>
                      <a:r>
                        <a:rPr lang="ru-RU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Чтение зафиксированных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668815"/>
                  </a:ext>
                </a:extLst>
              </a:tr>
              <a:tr h="812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REPEATABLE READ</a:t>
                      </a:r>
                    </a:p>
                    <a:p>
                      <a:pPr algn="ctr"/>
                      <a:r>
                        <a:rPr lang="ru-RU" sz="140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Повторное чтение</a:t>
                      </a:r>
                      <a:endParaRPr lang="en-US" sz="1400" dirty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7992"/>
                  </a:ext>
                </a:extLst>
              </a:tr>
              <a:tr h="812093">
                <a:tc>
                  <a:txBody>
                    <a:bodyPr/>
                    <a:lstStyle/>
                    <a:p>
                      <a:pPr algn="ctr"/>
                      <a:r>
                        <a:rPr lang="en-US" sz="1400" spc="-1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SERIALIZABLE</a:t>
                      </a:r>
                      <a:endParaRPr lang="ru-RU" sz="1400" spc="-1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ctr"/>
                      <a:r>
                        <a:rPr lang="ru-RU" sz="1400" spc="-1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Сериализация</a:t>
                      </a:r>
                      <a:endParaRPr lang="ru-RU" sz="14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704658"/>
                  </a:ext>
                </a:extLst>
              </a:tr>
            </a:tbl>
          </a:graphicData>
        </a:graphic>
      </p:graphicFrame>
      <p:sp>
        <p:nvSpPr>
          <p:cNvPr id="22" name="object 59">
            <a:extLst>
              <a:ext uri="{FF2B5EF4-FFF2-40B4-BE49-F238E27FC236}">
                <a16:creationId xmlns:a16="http://schemas.microsoft.com/office/drawing/2014/main" id="{969CD794-9BFB-1DB2-B1FA-CFF8E50CFFA3}"/>
              </a:ext>
            </a:extLst>
          </p:cNvPr>
          <p:cNvSpPr txBox="1"/>
          <p:nvPr/>
        </p:nvSpPr>
        <p:spPr>
          <a:xfrm>
            <a:off x="1154806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34182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MVCC</a:t>
            </a:r>
            <a:endParaRPr lang="ru-RU" sz="3600" b="1" spc="-20" dirty="0">
              <a:solidFill>
                <a:srgbClr val="2964F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CE300-F758-96B4-9785-2F3E1C2664BD}"/>
              </a:ext>
            </a:extLst>
          </p:cNvPr>
          <p:cNvSpPr txBox="1"/>
          <p:nvPr/>
        </p:nvSpPr>
        <p:spPr>
          <a:xfrm>
            <a:off x="402045" y="2379629"/>
            <a:ext cx="112971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Записи в таблицах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Greenplum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хранятся в соответствии с внутренней системой версионности. Это означает, что строки могут иметь несколько версий. </a:t>
            </a: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Все транзакции в системе имеют последовательные номера;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Существует глобальный реестр транзакций, содержащий информацию о том, какие транзакции находятся в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процессе выполнения, а какие были подвергнуты откату;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каждой записи таблицы существуют технические поля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Xmin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и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Xmax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хранящие информацию о транзакциях,  модифицировавших эту запись.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Xmin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– идентификатор транзакции, добавившей запись в таблицу.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Xmax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–  идентификатор транзакции, удалившей запись из таблицы;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каждой записи таблицы существуют технические поля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Cmin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и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Cmax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использующиеся для обеспечения работы транзакций в несколько команд («транзакции внутри транзакции»);</a:t>
            </a:r>
          </a:p>
        </p:txBody>
      </p:sp>
      <p:sp>
        <p:nvSpPr>
          <p:cNvPr id="2" name="object 59">
            <a:extLst>
              <a:ext uri="{FF2B5EF4-FFF2-40B4-BE49-F238E27FC236}">
                <a16:creationId xmlns:a16="http://schemas.microsoft.com/office/drawing/2014/main" id="{C7632E78-76AE-889A-7264-F0BD5B27DFB0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85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905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9872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endParaRPr lang="ru-RU" sz="3600" b="1" spc="-20" dirty="0">
              <a:solidFill>
                <a:srgbClr val="2964F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073C4A20-EB59-C417-07AA-9D0F06C73178}"/>
              </a:ext>
            </a:extLst>
          </p:cNvPr>
          <p:cNvSpPr txBox="1"/>
          <p:nvPr/>
        </p:nvSpPr>
        <p:spPr>
          <a:xfrm>
            <a:off x="922143" y="2641635"/>
            <a:ext cx="10277475" cy="305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удаляет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закрытые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записи,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оставляя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вместо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них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пустое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место;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AO-таблиц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ведёт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себя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как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FULL,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если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bloat&gt;10%;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FULL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удаляет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закрытые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записи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сжимает</a:t>
            </a:r>
            <a:r>
              <a:rPr spc="-10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таблицы;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Иногда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выполнить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like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..;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into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…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</a:t>
            </a:r>
            <a:r>
              <a:rPr spc="-1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9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…;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drop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..;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alter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оказывается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быстрее,</a:t>
            </a:r>
            <a:r>
              <a:rPr spc="-9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чем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FULL;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FULL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лочит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таблицу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эксклюзивном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режиме;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регулярном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FULL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нет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необходимости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–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пустые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места</a:t>
            </a:r>
            <a:r>
              <a:rPr spc="-10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перезаписываются;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Системные</a:t>
            </a:r>
            <a:r>
              <a:rPr spc="-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каталоги</a:t>
            </a:r>
            <a:r>
              <a:rPr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тоже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нуждаются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регулярном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VACUUM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–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частота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зависит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от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количества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DDL-операций;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Bloat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–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распухание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связи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большим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количеством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закрытых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сессий;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Текущий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bloat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приведён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gp_toolkit.gp_bloat_diag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(нужна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актуальная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статистика)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object 59">
            <a:extLst>
              <a:ext uri="{FF2B5EF4-FFF2-40B4-BE49-F238E27FC236}">
                <a16:creationId xmlns:a16="http://schemas.microsoft.com/office/drawing/2014/main" id="{6C921AE9-9C1D-86AB-91E7-407FF6EE90FE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35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637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Gr</a:t>
            </a:r>
            <a:r>
              <a:rPr sz="2400" spc="5" dirty="0">
                <a:solidFill>
                  <a:srgbClr val="FFFFFF"/>
                </a:solidFill>
              </a:rPr>
              <a:t>e</a:t>
            </a:r>
            <a:r>
              <a:rPr sz="2400" dirty="0">
                <a:solidFill>
                  <a:srgbClr val="FFFFFF"/>
                </a:solidFill>
              </a:rPr>
              <a:t>enplum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235" y="1105787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</a:t>
            </a:r>
            <a:r>
              <a:rPr sz="3600" b="1" spc="-5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л</a:t>
            </a: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окир</a:t>
            </a:r>
            <a:r>
              <a:rPr sz="3600" b="1" spc="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</a:t>
            </a: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вки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235" y="175336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572" y="2149675"/>
            <a:ext cx="6493002" cy="30689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755"/>
              </a:lnSpc>
            </a:pPr>
            <a:r>
              <a:rPr lang="ru-RU" dirty="0"/>
              <a:t>14</a:t>
            </a:r>
            <a:endParaRPr dirty="0"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0F2885FA-3631-FFE2-11E7-1E859D73A432}"/>
              </a:ext>
            </a:extLst>
          </p:cNvPr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59CBB3B7-B608-DBF0-3AC8-F152607F7424}"/>
                </a:ext>
              </a:extLst>
            </p:cNvPr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4145C79-7BD2-B484-AD9A-F738A49046D7}"/>
                </a:ext>
              </a:extLst>
            </p:cNvPr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84CE275C-BDDA-FA4F-4BAF-47E91959F4D1}"/>
              </a:ext>
            </a:extLst>
          </p:cNvPr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7">
            <a:extLst>
              <a:ext uri="{FF2B5EF4-FFF2-40B4-BE49-F238E27FC236}">
                <a16:creationId xmlns:a16="http://schemas.microsoft.com/office/drawing/2014/main" id="{4884DEDB-965A-CD6E-90E8-0994289C05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236AEA9D-75F6-A45F-B820-D6D97182A681}"/>
              </a:ext>
            </a:extLst>
          </p:cNvPr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0CF320D3-491A-EB40-6ADA-B7A27C7908E6}"/>
              </a:ext>
            </a:extLst>
          </p:cNvPr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54A9435-3778-3AAE-7ED3-418CA05C66C2}"/>
              </a:ext>
            </a:extLst>
          </p:cNvPr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5BA78489-ABDB-DCE2-672E-132564C7F299}"/>
              </a:ext>
            </a:extLst>
          </p:cNvPr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2">
            <a:extLst>
              <a:ext uri="{FF2B5EF4-FFF2-40B4-BE49-F238E27FC236}">
                <a16:creationId xmlns:a16="http://schemas.microsoft.com/office/drawing/2014/main" id="{4426FB1C-3611-A2B1-71DF-755232EBDB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9" name="object 13">
            <a:extLst>
              <a:ext uri="{FF2B5EF4-FFF2-40B4-BE49-F238E27FC236}">
                <a16:creationId xmlns:a16="http://schemas.microsoft.com/office/drawing/2014/main" id="{38F9AC75-B4CA-C7E6-951C-DB51D4111209}"/>
              </a:ext>
            </a:extLst>
          </p:cNvPr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CDA8D2C-3433-76B7-4B35-A4C726D2F93F}"/>
              </a:ext>
            </a:extLst>
          </p:cNvPr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7F1B4FB6-63A5-98FD-F96A-65320C87204A}"/>
              </a:ext>
            </a:extLst>
          </p:cNvPr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1E7B780B-A819-B496-19A0-5FE8A3CDB6B7}"/>
                </a:ext>
              </a:extLst>
            </p:cNvPr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320001ED-6A09-B445-616B-509CB06CD66E}"/>
                </a:ext>
              </a:extLst>
            </p:cNvPr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5A772920-B9B8-FC58-DBD6-B2D04C0B338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FF8A41BE-484D-A7AA-9A17-33DE87A7F4E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6" name="object 20">
            <a:extLst>
              <a:ext uri="{FF2B5EF4-FFF2-40B4-BE49-F238E27FC236}">
                <a16:creationId xmlns:a16="http://schemas.microsoft.com/office/drawing/2014/main" id="{88A063AA-1AA3-276F-1CA8-CD7A2B5251D7}"/>
              </a:ext>
            </a:extLst>
          </p:cNvPr>
          <p:cNvSpPr txBox="1">
            <a:spLocks/>
          </p:cNvSpPr>
          <p:nvPr/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Блокировки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3D494-4692-F308-7AB7-FC71526AB27F}"/>
              </a:ext>
            </a:extLst>
          </p:cNvPr>
          <p:cNvSpPr txBox="1"/>
          <p:nvPr/>
        </p:nvSpPr>
        <p:spPr>
          <a:xfrm>
            <a:off x="164211" y="2327582"/>
            <a:ext cx="501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Блокировки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Чтение никогда не блокирует строки.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Изменение строки блокирует ее для изменений, но не для чтений.</a:t>
            </a: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ru-RU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Блокировки таблиц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Запрещают изменения или удаление таблицы, пока с ней идет работа.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Запрещают чтение таблицы.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Блокировки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Рекомендации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01553-97AE-427A-1086-D543EBAD2924}"/>
              </a:ext>
            </a:extLst>
          </p:cNvPr>
          <p:cNvSpPr txBox="1"/>
          <p:nvPr/>
        </p:nvSpPr>
        <p:spPr>
          <a:xfrm>
            <a:off x="164211" y="2327582"/>
            <a:ext cx="5010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Выносите операции требующий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ACCESS EXCLUSIVE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 длительных транзакций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функций в отдельные транзакции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Учитывайте, что ожидающие в очереди блокировки тоже конфликтуют с новыми запросами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C8231C3-D6A8-6EF8-AC8B-4C68C71E6100}"/>
              </a:ext>
            </a:extLst>
          </p:cNvPr>
          <p:cNvSpPr/>
          <p:nvPr/>
        </p:nvSpPr>
        <p:spPr>
          <a:xfrm>
            <a:off x="6096002" y="3378814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ALTER TABLE tab1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18C35A9-B4DF-487B-B007-F0E53F264F9A}"/>
              </a:ext>
            </a:extLst>
          </p:cNvPr>
          <p:cNvSpPr/>
          <p:nvPr/>
        </p:nvSpPr>
        <p:spPr>
          <a:xfrm>
            <a:off x="6096000" y="2410710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 … FROM tab1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85D2139-0896-A767-DC79-657A4A5A1C17}"/>
              </a:ext>
            </a:extLst>
          </p:cNvPr>
          <p:cNvSpPr/>
          <p:nvPr/>
        </p:nvSpPr>
        <p:spPr>
          <a:xfrm>
            <a:off x="6096001" y="4346918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 … FROM tab1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5B5F98F-2D1C-555C-D5C9-CF0C45E6D37E}"/>
              </a:ext>
            </a:extLst>
          </p:cNvPr>
          <p:cNvSpPr/>
          <p:nvPr/>
        </p:nvSpPr>
        <p:spPr>
          <a:xfrm>
            <a:off x="9255733" y="2647112"/>
            <a:ext cx="2703686" cy="1958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Очередь блокировок</a:t>
            </a:r>
          </a:p>
          <a:p>
            <a:pPr algn="ctr"/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8" name="object 59">
            <a:extLst>
              <a:ext uri="{FF2B5EF4-FFF2-40B4-BE49-F238E27FC236}">
                <a16:creationId xmlns:a16="http://schemas.microsoft.com/office/drawing/2014/main" id="{CFBC3F68-D276-CA73-F1D5-E2FFCEA87674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28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637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Gr</a:t>
            </a:r>
            <a:r>
              <a:rPr sz="2400" spc="5" dirty="0">
                <a:solidFill>
                  <a:srgbClr val="FFFFFF"/>
                </a:solidFill>
              </a:rPr>
              <a:t>e</a:t>
            </a:r>
            <a:r>
              <a:rPr sz="2400" dirty="0">
                <a:solidFill>
                  <a:srgbClr val="FFFFFF"/>
                </a:solidFill>
              </a:rPr>
              <a:t>enplum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496" y="1002018"/>
            <a:ext cx="63799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Взаимные блокировки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355" y="1626146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755"/>
              </a:lnSpc>
            </a:pPr>
            <a:r>
              <a:rPr lang="ru-RU" dirty="0"/>
              <a:t>16</a:t>
            </a:r>
            <a:endParaRPr dirty="0"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D1F77684-EF20-9720-EE68-07626369E473}"/>
              </a:ext>
            </a:extLst>
          </p:cNvPr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690EFC5-0E5A-6BA9-216B-7F9F12F7F3A5}"/>
                </a:ext>
              </a:extLst>
            </p:cNvPr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5472EFD-8A33-0B3E-82E7-788120649D7D}"/>
                </a:ext>
              </a:extLst>
            </p:cNvPr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68F99485-1B13-9C9B-E254-239F39E38A30}"/>
              </a:ext>
            </a:extLst>
          </p:cNvPr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7">
            <a:extLst>
              <a:ext uri="{FF2B5EF4-FFF2-40B4-BE49-F238E27FC236}">
                <a16:creationId xmlns:a16="http://schemas.microsoft.com/office/drawing/2014/main" id="{18461673-9265-F8F8-ABF4-EBCDA16F51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8D39B3DD-AF1E-06C9-7C93-96F085C4B57D}"/>
              </a:ext>
            </a:extLst>
          </p:cNvPr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32D534F3-0E27-F451-CD7E-A08E29A3F70F}"/>
              </a:ext>
            </a:extLst>
          </p:cNvPr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7BCF5267-481C-DE76-10BB-05D0FE3C4A01}"/>
              </a:ext>
            </a:extLst>
          </p:cNvPr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AB8D8523-7195-3056-3879-B66F309C680F}"/>
              </a:ext>
            </a:extLst>
          </p:cNvPr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2">
            <a:extLst>
              <a:ext uri="{FF2B5EF4-FFF2-40B4-BE49-F238E27FC236}">
                <a16:creationId xmlns:a16="http://schemas.microsoft.com/office/drawing/2014/main" id="{6465EA98-DDD5-B171-C886-E5B0F9C63D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9" name="object 13">
            <a:extLst>
              <a:ext uri="{FF2B5EF4-FFF2-40B4-BE49-F238E27FC236}">
                <a16:creationId xmlns:a16="http://schemas.microsoft.com/office/drawing/2014/main" id="{ECE7E379-832E-7F0A-4BF3-FCCD0C88B004}"/>
              </a:ext>
            </a:extLst>
          </p:cNvPr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7AC1D96A-537C-ACD3-83D3-51BD40C64BB9}"/>
              </a:ext>
            </a:extLst>
          </p:cNvPr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698CBDE1-E710-001D-FE88-66FD2D47A5E5}"/>
              </a:ext>
            </a:extLst>
          </p:cNvPr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BD0578C3-A00B-82E3-3F00-A33BF209EF49}"/>
                </a:ext>
              </a:extLst>
            </p:cNvPr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309450D-8D9F-4D2E-D084-D20F76804116}"/>
                </a:ext>
              </a:extLst>
            </p:cNvPr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F63486DA-F868-65FA-65F3-D461B357CE0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25D2DDCF-D847-EF7D-48DD-EC13FEEF161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6" name="object 20">
            <a:extLst>
              <a:ext uri="{FF2B5EF4-FFF2-40B4-BE49-F238E27FC236}">
                <a16:creationId xmlns:a16="http://schemas.microsoft.com/office/drawing/2014/main" id="{F3F242C9-F29C-0030-386A-E5BBF11B73D5}"/>
              </a:ext>
            </a:extLst>
          </p:cNvPr>
          <p:cNvSpPr txBox="1">
            <a:spLocks/>
          </p:cNvSpPr>
          <p:nvPr/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Блокировки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155F28E-603F-D3E1-EECA-0F4CE8952710}"/>
              </a:ext>
            </a:extLst>
          </p:cNvPr>
          <p:cNvSpPr/>
          <p:nvPr/>
        </p:nvSpPr>
        <p:spPr>
          <a:xfrm>
            <a:off x="1063746" y="3848874"/>
            <a:ext cx="2648527" cy="124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Process A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3D8337F-2CA8-E008-07F2-7C3B0D2E91C7}"/>
              </a:ext>
            </a:extLst>
          </p:cNvPr>
          <p:cNvSpPr/>
          <p:nvPr/>
        </p:nvSpPr>
        <p:spPr>
          <a:xfrm>
            <a:off x="7669772" y="3848875"/>
            <a:ext cx="2648527" cy="124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Process B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E2EB78-98FB-43D0-3B3C-8632B464C2CE}"/>
              </a:ext>
            </a:extLst>
          </p:cNvPr>
          <p:cNvSpPr/>
          <p:nvPr/>
        </p:nvSpPr>
        <p:spPr>
          <a:xfrm>
            <a:off x="4569265" y="2638424"/>
            <a:ext cx="2518452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 A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1E7B24D-3BAF-2586-5853-DBC9AC4AFFA1}"/>
              </a:ext>
            </a:extLst>
          </p:cNvPr>
          <p:cNvSpPr/>
          <p:nvPr/>
        </p:nvSpPr>
        <p:spPr>
          <a:xfrm>
            <a:off x="4569265" y="5639191"/>
            <a:ext cx="2518452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 B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1" name="Стрелка: изогнутая вверх 30">
            <a:extLst>
              <a:ext uri="{FF2B5EF4-FFF2-40B4-BE49-F238E27FC236}">
                <a16:creationId xmlns:a16="http://schemas.microsoft.com/office/drawing/2014/main" id="{BDCB2AB4-3E84-D67E-3873-791ABC0A90E1}"/>
              </a:ext>
            </a:extLst>
          </p:cNvPr>
          <p:cNvSpPr/>
          <p:nvPr/>
        </p:nvSpPr>
        <p:spPr>
          <a:xfrm rot="5400000" flipV="1">
            <a:off x="7659320" y="4776079"/>
            <a:ext cx="1171142" cy="2014528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изогнутая вверх 32">
            <a:extLst>
              <a:ext uri="{FF2B5EF4-FFF2-40B4-BE49-F238E27FC236}">
                <a16:creationId xmlns:a16="http://schemas.microsoft.com/office/drawing/2014/main" id="{0AE26E69-1BAD-76F1-D9F6-AB865358176B}"/>
              </a:ext>
            </a:extLst>
          </p:cNvPr>
          <p:cNvSpPr/>
          <p:nvPr/>
        </p:nvSpPr>
        <p:spPr>
          <a:xfrm rot="5400000">
            <a:off x="2627657" y="4602966"/>
            <a:ext cx="1196892" cy="238650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533762B4-179E-47BB-E251-B3F7A0A25385}"/>
              </a:ext>
            </a:extLst>
          </p:cNvPr>
          <p:cNvSpPr/>
          <p:nvPr/>
        </p:nvSpPr>
        <p:spPr>
          <a:xfrm rot="5400000" flipH="1" flipV="1">
            <a:off x="7763144" y="2377102"/>
            <a:ext cx="1005247" cy="173605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изогнутая вверх 35">
            <a:extLst>
              <a:ext uri="{FF2B5EF4-FFF2-40B4-BE49-F238E27FC236}">
                <a16:creationId xmlns:a16="http://schemas.microsoft.com/office/drawing/2014/main" id="{2904896E-74D3-0515-878E-422FDFA6BF67}"/>
              </a:ext>
            </a:extLst>
          </p:cNvPr>
          <p:cNvSpPr/>
          <p:nvPr/>
        </p:nvSpPr>
        <p:spPr>
          <a:xfrm rot="16200000" flipV="1">
            <a:off x="2803535" y="2163949"/>
            <a:ext cx="1005247" cy="2226390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9E2C1B-A61E-D845-D0BC-16B45BCF63E7}"/>
              </a:ext>
            </a:extLst>
          </p:cNvPr>
          <p:cNvSpPr txBox="1"/>
          <p:nvPr/>
        </p:nvSpPr>
        <p:spPr>
          <a:xfrm>
            <a:off x="2768903" y="2453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Locks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AD5961-5E0F-B090-08B2-F0C6D0686077}"/>
              </a:ext>
            </a:extLst>
          </p:cNvPr>
          <p:cNvSpPr txBox="1"/>
          <p:nvPr/>
        </p:nvSpPr>
        <p:spPr>
          <a:xfrm>
            <a:off x="8079635" y="62430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Locks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1BC45-3093-D49F-7436-EB1E4D27E998}"/>
              </a:ext>
            </a:extLst>
          </p:cNvPr>
          <p:cNvSpPr txBox="1"/>
          <p:nvPr/>
        </p:nvSpPr>
        <p:spPr>
          <a:xfrm>
            <a:off x="7840017" y="2453758"/>
            <a:ext cx="15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Requests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43D165-206A-DC48-A868-E4FD623181B6}"/>
              </a:ext>
            </a:extLst>
          </p:cNvPr>
          <p:cNvSpPr txBox="1"/>
          <p:nvPr/>
        </p:nvSpPr>
        <p:spPr>
          <a:xfrm>
            <a:off x="2568604" y="6243033"/>
            <a:ext cx="15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Requests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2E37C-A765-A830-6E4C-DD50818D154A}"/>
              </a:ext>
            </a:extLst>
          </p:cNvPr>
          <p:cNvSpPr txBox="1"/>
          <p:nvPr/>
        </p:nvSpPr>
        <p:spPr>
          <a:xfrm>
            <a:off x="6695371" y="3620894"/>
            <a:ext cx="15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Waiting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62DD2-72DA-9C2E-0077-8B381748247C}"/>
              </a:ext>
            </a:extLst>
          </p:cNvPr>
          <p:cNvSpPr txBox="1"/>
          <p:nvPr/>
        </p:nvSpPr>
        <p:spPr>
          <a:xfrm>
            <a:off x="4070793" y="5154860"/>
            <a:ext cx="15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Waiting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7014019-F595-69B1-35FC-12C9F6B61554}"/>
              </a:ext>
            </a:extLst>
          </p:cNvPr>
          <p:cNvSpPr/>
          <p:nvPr/>
        </p:nvSpPr>
        <p:spPr>
          <a:xfrm>
            <a:off x="7096858" y="2638424"/>
            <a:ext cx="79743" cy="942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A1D914-8068-1CCF-AB2B-281D1388DC25}"/>
              </a:ext>
            </a:extLst>
          </p:cNvPr>
          <p:cNvSpPr/>
          <p:nvPr/>
        </p:nvSpPr>
        <p:spPr>
          <a:xfrm>
            <a:off x="4485703" y="5640972"/>
            <a:ext cx="79743" cy="942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7" y="320731"/>
            <a:ext cx="472315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1.4 Мониторинг текущих запросов 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Основные поля </a:t>
            </a:r>
            <a:r>
              <a:rPr lang="en-US" sz="3600" b="1" spc="-20" dirty="0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pg_stat_activity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Таблица 22">
            <a:extLst>
              <a:ext uri="{FF2B5EF4-FFF2-40B4-BE49-F238E27FC236}">
                <a16:creationId xmlns:a16="http://schemas.microsoft.com/office/drawing/2014/main" id="{2F5D52E8-4D4A-F96D-63DC-977B32F8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55265"/>
              </p:ext>
            </p:extLst>
          </p:nvPr>
        </p:nvGraphicFramePr>
        <p:xfrm>
          <a:off x="1642871" y="2326509"/>
          <a:ext cx="8524054" cy="4130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2027">
                  <a:extLst>
                    <a:ext uri="{9D8B030D-6E8A-4147-A177-3AD203B41FA5}">
                      <a16:colId xmlns:a16="http://schemas.microsoft.com/office/drawing/2014/main" val="3892921669"/>
                    </a:ext>
                  </a:extLst>
                </a:gridCol>
                <a:gridCol w="4262027">
                  <a:extLst>
                    <a:ext uri="{9D8B030D-6E8A-4147-A177-3AD203B41FA5}">
                      <a16:colId xmlns:a16="http://schemas.microsoft.com/office/drawing/2014/main" val="175643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Поле</a:t>
                      </a:r>
                      <a:endParaRPr lang="en-US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  <a:endParaRPr lang="en-US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pid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Идентификатор серверного процесса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Состояние серверного процесса: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active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–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выполняет запрос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idle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–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ожидает новой команды от клиента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idle in transaction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–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внутри транзакции, но сейчас не выполняет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4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query_start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Время начала выполнения активного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/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последнего запроса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7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query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Текст запроса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waiting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Флаг блокировки текущего процесса другим процессом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76916"/>
                  </a:ext>
                </a:extLst>
              </a:tr>
            </a:tbl>
          </a:graphicData>
        </a:graphic>
      </p:graphicFrame>
      <p:sp>
        <p:nvSpPr>
          <p:cNvPr id="34" name="object 59">
            <a:extLst>
              <a:ext uri="{FF2B5EF4-FFF2-40B4-BE49-F238E27FC236}">
                <a16:creationId xmlns:a16="http://schemas.microsoft.com/office/drawing/2014/main" id="{4E2CF97D-8240-27C5-E671-D52D04CCC09E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32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8088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1.4 Мониторинг текущих запросов 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Синтаксис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ED19B22-1FF1-BCBA-4EFC-CEE390DEA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2257425"/>
            <a:ext cx="3314700" cy="16764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2E05F00-1C5B-74BB-50CE-F10DDA03C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962" y="5155867"/>
            <a:ext cx="6696075" cy="552450"/>
          </a:xfrm>
          <a:prstGeom prst="rect">
            <a:avLst/>
          </a:prstGeom>
        </p:spPr>
      </p:pic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6B48DB8B-ED2F-82AA-2C63-7D14BA4DA472}"/>
              </a:ext>
            </a:extLst>
          </p:cNvPr>
          <p:cNvSpPr/>
          <p:nvPr/>
        </p:nvSpPr>
        <p:spPr>
          <a:xfrm>
            <a:off x="5953124" y="4207042"/>
            <a:ext cx="285750" cy="676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object 59">
            <a:extLst>
              <a:ext uri="{FF2B5EF4-FFF2-40B4-BE49-F238E27FC236}">
                <a16:creationId xmlns:a16="http://schemas.microsoft.com/office/drawing/2014/main" id="{30DAF7E8-190E-1118-26E6-35801937F54F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Содержание</a:t>
            </a:r>
            <a:endParaRPr sz="2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93520"/>
            <a:ext cx="12192000" cy="4328160"/>
          </a:xfrm>
          <a:custGeom>
            <a:avLst/>
            <a:gdLst/>
            <a:ahLst/>
            <a:cxnLst/>
            <a:rect l="l" t="t" r="r" b="b"/>
            <a:pathLst>
              <a:path w="7208520" h="4328160">
                <a:moveTo>
                  <a:pt x="7208520" y="0"/>
                </a:moveTo>
                <a:lnTo>
                  <a:pt x="0" y="0"/>
                </a:lnTo>
                <a:lnTo>
                  <a:pt x="0" y="4328160"/>
                </a:lnTo>
                <a:lnTo>
                  <a:pt x="7208520" y="4328160"/>
                </a:lnTo>
                <a:lnTo>
                  <a:pt x="72085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369" y="1905000"/>
            <a:ext cx="5856631" cy="357726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DML </a:t>
            </a: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операции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Транзакции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Уровни изоляции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Очистка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Блокировки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Мониторинг текущих запросов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План запроса</a:t>
            </a:r>
            <a:endParaRPr lang="en-US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Оптимизаторы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6967B02F-C187-7C44-4055-5EBA8612A2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89" y="1493520"/>
            <a:ext cx="5010911" cy="432816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1069AA09-DA06-898E-6DD6-DBAB18D5B543}"/>
              </a:ext>
            </a:extLst>
          </p:cNvPr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0805E22A-B5FD-E4AB-359C-793DD7095D33}"/>
                </a:ext>
              </a:extLst>
            </p:cNvPr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D830240-AEE9-2E03-19EF-8182D3C0D9B4}"/>
                </a:ext>
              </a:extLst>
            </p:cNvPr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55E76605-7DAB-A887-95CF-DBF916E162F6}"/>
              </a:ext>
            </a:extLst>
          </p:cNvPr>
          <p:cNvSpPr txBox="1">
            <a:spLocks/>
          </p:cNvSpPr>
          <p:nvPr/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Содержание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7D9868A-2913-0254-62E0-E45169C688D0}"/>
              </a:ext>
            </a:extLst>
          </p:cNvPr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7">
            <a:extLst>
              <a:ext uri="{FF2B5EF4-FFF2-40B4-BE49-F238E27FC236}">
                <a16:creationId xmlns:a16="http://schemas.microsoft.com/office/drawing/2014/main" id="{F40F3EB5-5C24-9232-74FB-C668C0CBE6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25" name="object 8">
            <a:extLst>
              <a:ext uri="{FF2B5EF4-FFF2-40B4-BE49-F238E27FC236}">
                <a16:creationId xmlns:a16="http://schemas.microsoft.com/office/drawing/2014/main" id="{98BA1E59-9729-C698-58FD-B2B133C49BB1}"/>
              </a:ext>
            </a:extLst>
          </p:cNvPr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C24844C2-3D43-8FB2-8AEB-FD8F52D25DA0}"/>
              </a:ext>
            </a:extLst>
          </p:cNvPr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C754C4D2-065F-6484-DBF1-43F71DB087D2}"/>
              </a:ext>
            </a:extLst>
          </p:cNvPr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44BAE2C4-3FBE-D6FA-2C55-4DDF49124470}"/>
              </a:ext>
            </a:extLst>
          </p:cNvPr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12">
            <a:extLst>
              <a:ext uri="{FF2B5EF4-FFF2-40B4-BE49-F238E27FC236}">
                <a16:creationId xmlns:a16="http://schemas.microsoft.com/office/drawing/2014/main" id="{60F33C80-AEC7-424E-5D2B-7D86657370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30" name="object 13">
            <a:extLst>
              <a:ext uri="{FF2B5EF4-FFF2-40B4-BE49-F238E27FC236}">
                <a16:creationId xmlns:a16="http://schemas.microsoft.com/office/drawing/2014/main" id="{E2445A28-709E-C416-CCEA-9EC13E210EBB}"/>
              </a:ext>
            </a:extLst>
          </p:cNvPr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E7A0448B-83C6-CAE6-7176-C5C3CE25E394}"/>
              </a:ext>
            </a:extLst>
          </p:cNvPr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15">
            <a:extLst>
              <a:ext uri="{FF2B5EF4-FFF2-40B4-BE49-F238E27FC236}">
                <a16:creationId xmlns:a16="http://schemas.microsoft.com/office/drawing/2014/main" id="{B761106F-14E9-E2DA-26E9-01D5A65E1E10}"/>
              </a:ext>
            </a:extLst>
          </p:cNvPr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33" name="object 16">
              <a:extLst>
                <a:ext uri="{FF2B5EF4-FFF2-40B4-BE49-F238E27FC236}">
                  <a16:creationId xmlns:a16="http://schemas.microsoft.com/office/drawing/2014/main" id="{EC44DCEC-EB16-F78D-3EA3-224EF64FDAB9}"/>
                </a:ext>
              </a:extLst>
            </p:cNvPr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A89DF2B4-F58C-FCC9-8364-AD7C8161082E}"/>
                </a:ext>
              </a:extLst>
            </p:cNvPr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18">
              <a:extLst>
                <a:ext uri="{FF2B5EF4-FFF2-40B4-BE49-F238E27FC236}">
                  <a16:creationId xmlns:a16="http://schemas.microsoft.com/office/drawing/2014/main" id="{BE6D0DCA-B5CE-31D3-52ED-BCC6B17A71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36" name="object 19">
              <a:extLst>
                <a:ext uri="{FF2B5EF4-FFF2-40B4-BE49-F238E27FC236}">
                  <a16:creationId xmlns:a16="http://schemas.microsoft.com/office/drawing/2014/main" id="{7EF6E607-AAF3-582D-2A25-E3B8A3BF994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запроса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FC6C64A-8C36-CF8E-F7DD-F26246C1791E}"/>
              </a:ext>
            </a:extLst>
          </p:cNvPr>
          <p:cNvSpPr/>
          <p:nvPr/>
        </p:nvSpPr>
        <p:spPr>
          <a:xfrm>
            <a:off x="3180425" y="3650276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запроса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657B53F-1C35-2517-5728-FB33652BC718}"/>
              </a:ext>
            </a:extLst>
          </p:cNvPr>
          <p:cNvSpPr/>
          <p:nvPr/>
        </p:nvSpPr>
        <p:spPr>
          <a:xfrm>
            <a:off x="3180425" y="2582160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Текст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SQL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BBC4FC56-ABD1-41D2-A732-C90839B877FA}"/>
              </a:ext>
            </a:extLst>
          </p:cNvPr>
          <p:cNvSpPr/>
          <p:nvPr/>
        </p:nvSpPr>
        <p:spPr>
          <a:xfrm>
            <a:off x="3180425" y="4718393"/>
            <a:ext cx="22383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Структура БД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5D49AEC-AB43-1A79-AE24-2610425ACDDF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>
            <a:off x="4299613" y="3077460"/>
            <a:ext cx="0" cy="57281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A0C7991-CBD5-1B1F-00F8-EF3B5F405E7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299613" y="4145576"/>
            <a:ext cx="0" cy="57281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687453-5ADC-BFC7-BFD8-32C3DA817DBD}"/>
              </a:ext>
            </a:extLst>
          </p:cNvPr>
          <p:cNvSpPr txBox="1"/>
          <p:nvPr/>
        </p:nvSpPr>
        <p:spPr>
          <a:xfrm>
            <a:off x="5747045" y="2658361"/>
            <a:ext cx="3425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Что надо получить? </a:t>
            </a:r>
          </a:p>
          <a:p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Как извлечь данные</a:t>
            </a: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Где находятся данные</a:t>
            </a: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6" name="object 59">
            <a:extLst>
              <a:ext uri="{FF2B5EF4-FFF2-40B4-BE49-F238E27FC236}">
                <a16:creationId xmlns:a16="http://schemas.microsoft.com/office/drawing/2014/main" id="{5B6F7614-8A33-088B-C6E1-DA268F3DCCAC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59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запроса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87453-5ADC-BFC7-BFD8-32C3DA817DBD}"/>
              </a:ext>
            </a:extLst>
          </p:cNvPr>
          <p:cNvSpPr txBox="1"/>
          <p:nvPr/>
        </p:nvSpPr>
        <p:spPr>
          <a:xfrm>
            <a:off x="620368" y="2658361"/>
            <a:ext cx="8552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Строится оптимизатором (планировщиком)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Показывает последовательность физических операций с данными для получения результата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Основан на предварительно собранной статистике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Отображает стоимость каждого шага и запроса в целом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Оптимизатор выбирает план с наименьшей стоимостью запроса</a:t>
            </a:r>
          </a:p>
        </p:txBody>
      </p:sp>
      <p:sp>
        <p:nvSpPr>
          <p:cNvPr id="33" name="object 59">
            <a:extLst>
              <a:ext uri="{FF2B5EF4-FFF2-40B4-BE49-F238E27FC236}">
                <a16:creationId xmlns:a16="http://schemas.microsoft.com/office/drawing/2014/main" id="{7FA4C3FD-94EE-C06A-2949-0DBC8AB36BD7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6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EXPLAIN 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EXPLAIN ANALYZE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6D22FA3-4E7E-2E74-0AA2-834FA2D2DE00}"/>
              </a:ext>
            </a:extLst>
          </p:cNvPr>
          <p:cNvSpPr/>
          <p:nvPr/>
        </p:nvSpPr>
        <p:spPr>
          <a:xfrm>
            <a:off x="2467596" y="5315272"/>
            <a:ext cx="7256807" cy="1151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BEGIN;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EXPLAIN ANALYZE DELETE FROM sales WHERE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product_id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30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ROLLBACK;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8" name="Таблица 22">
            <a:extLst>
              <a:ext uri="{FF2B5EF4-FFF2-40B4-BE49-F238E27FC236}">
                <a16:creationId xmlns:a16="http://schemas.microsoft.com/office/drawing/2014/main" id="{38534FF1-2B69-BA72-210C-5C024DAFE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72193"/>
              </p:ext>
            </p:extLst>
          </p:nvPr>
        </p:nvGraphicFramePr>
        <p:xfrm>
          <a:off x="2032000" y="2057400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0775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1343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Синтаксис и различия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1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EXPLAIN 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запрос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Запрос НЕ выполняется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План запроса с оценочной информацией о выполнении построенный на основе статистики о таблицах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EXPLAIN ANALYZE 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запрос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Запрос выполняется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План запроса с фактической информацией о выполнении.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23192"/>
                  </a:ext>
                </a:extLst>
              </a:tr>
            </a:tbl>
          </a:graphicData>
        </a:graphic>
      </p:graphicFrame>
      <p:sp>
        <p:nvSpPr>
          <p:cNvPr id="29" name="object 59">
            <a:extLst>
              <a:ext uri="{FF2B5EF4-FFF2-40B4-BE49-F238E27FC236}">
                <a16:creationId xmlns:a16="http://schemas.microsoft.com/office/drawing/2014/main" id="{A2E641E8-526B-F280-3269-4BEC6139333E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55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Пример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EXPLAIN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0A736E4A-0A2F-AA8E-F506-6C63BC84713E}"/>
              </a:ext>
            </a:extLst>
          </p:cNvPr>
          <p:cNvSpPr/>
          <p:nvPr/>
        </p:nvSpPr>
        <p:spPr>
          <a:xfrm>
            <a:off x="4012365" y="2695377"/>
            <a:ext cx="7524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80476DF0-B800-9CFF-3D2A-62B3F29A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34104"/>
              </p:ext>
            </p:extLst>
          </p:nvPr>
        </p:nvGraphicFramePr>
        <p:xfrm>
          <a:off x="2032000" y="4621310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0775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1343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Метрики операторов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1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cost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Оценочная стоимость извлечения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rows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Ожидаемое количество строк на один сегмент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23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width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Размер строки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71867"/>
                  </a:ext>
                </a:extLst>
              </a:tr>
            </a:tbl>
          </a:graphicData>
        </a:graphic>
      </p:graphicFrame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F37BA23-8749-65A7-B683-C91480F5C5F4}"/>
              </a:ext>
            </a:extLst>
          </p:cNvPr>
          <p:cNvCxnSpPr>
            <a:cxnSpLocks/>
          </p:cNvCxnSpPr>
          <p:nvPr/>
        </p:nvCxnSpPr>
        <p:spPr>
          <a:xfrm>
            <a:off x="0" y="44291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707FF1B-BE91-EC70-EFB9-597BD7EFB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23" y="2472341"/>
            <a:ext cx="3524250" cy="66675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BDCE9CB-F501-AC51-FED7-F361179DB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739" y="1847651"/>
            <a:ext cx="6877050" cy="1914525"/>
          </a:xfrm>
          <a:prstGeom prst="rect">
            <a:avLst/>
          </a:prstGeom>
        </p:spPr>
      </p:pic>
      <p:sp>
        <p:nvSpPr>
          <p:cNvPr id="32" name="object 59">
            <a:extLst>
              <a:ext uri="{FF2B5EF4-FFF2-40B4-BE49-F238E27FC236}">
                <a16:creationId xmlns:a16="http://schemas.microsoft.com/office/drawing/2014/main" id="{CC6E503D-4C5A-2792-70F0-64A1CE23AD66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32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Пример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EXPLAIN ANALYZE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0A736E4A-0A2F-AA8E-F506-6C63BC84713E}"/>
              </a:ext>
            </a:extLst>
          </p:cNvPr>
          <p:cNvSpPr/>
          <p:nvPr/>
        </p:nvSpPr>
        <p:spPr>
          <a:xfrm rot="5400000">
            <a:off x="5861460" y="2916859"/>
            <a:ext cx="469079" cy="219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F60F160-7518-512A-F9AA-3FE3902BA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124" y="1994658"/>
            <a:ext cx="4095750" cy="62865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F979D08-C02E-2A1F-4AF8-775D2912BF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175" y="3322042"/>
            <a:ext cx="9391650" cy="3362325"/>
          </a:xfrm>
          <a:prstGeom prst="rect">
            <a:avLst/>
          </a:prstGeom>
        </p:spPr>
      </p:pic>
      <p:sp>
        <p:nvSpPr>
          <p:cNvPr id="32" name="object 59">
            <a:extLst>
              <a:ext uri="{FF2B5EF4-FFF2-40B4-BE49-F238E27FC236}">
                <a16:creationId xmlns:a16="http://schemas.microsoft.com/office/drawing/2014/main" id="{B7B68E42-E180-A489-848A-EEBB495AB17E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0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8C04D8B-2D8B-F59B-A854-718BE80CEE79}"/>
              </a:ext>
            </a:extLst>
          </p:cNvPr>
          <p:cNvSpPr/>
          <p:nvPr/>
        </p:nvSpPr>
        <p:spPr>
          <a:xfrm>
            <a:off x="3623208" y="3453611"/>
            <a:ext cx="1474796" cy="125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Рисунок 22" descr="Пользователь со сплошной заливкой">
            <a:extLst>
              <a:ext uri="{FF2B5EF4-FFF2-40B4-BE49-F238E27FC236}">
                <a16:creationId xmlns:a16="http://schemas.microsoft.com/office/drawing/2014/main" id="{8BDB64DA-2C1F-60E1-C5D1-9EA93F5E3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695" y="3494694"/>
            <a:ext cx="914400" cy="914400"/>
          </a:xfrm>
          <a:prstGeom prst="rect">
            <a:avLst/>
          </a:prstGeom>
        </p:spPr>
      </p:pic>
      <p:pic>
        <p:nvPicPr>
          <p:cNvPr id="26" name="Рисунок 25" descr="Сетевая диаграмма со сплошной заливкой">
            <a:extLst>
              <a:ext uri="{FF2B5EF4-FFF2-40B4-BE49-F238E27FC236}">
                <a16:creationId xmlns:a16="http://schemas.microsoft.com/office/drawing/2014/main" id="{9821287E-25D2-DCC2-CDD6-64B9DEA73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3727" y="3419853"/>
            <a:ext cx="914400" cy="914400"/>
          </a:xfrm>
          <a:prstGeom prst="rect">
            <a:avLst/>
          </a:prstGeom>
        </p:spPr>
      </p:pic>
      <p:pic>
        <p:nvPicPr>
          <p:cNvPr id="28" name="Рисунок 27" descr="База данных со сплошной заливкой">
            <a:extLst>
              <a:ext uri="{FF2B5EF4-FFF2-40B4-BE49-F238E27FC236}">
                <a16:creationId xmlns:a16="http://schemas.microsoft.com/office/drawing/2014/main" id="{97C81141-6EF5-A2B9-AF09-28540FD9A8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5830" y="1868269"/>
            <a:ext cx="914400" cy="914400"/>
          </a:xfrm>
          <a:prstGeom prst="rect">
            <a:avLst/>
          </a:prstGeom>
        </p:spPr>
      </p:pic>
      <p:pic>
        <p:nvPicPr>
          <p:cNvPr id="29" name="Рисунок 28" descr="База данных со сплошной заливкой">
            <a:extLst>
              <a:ext uri="{FF2B5EF4-FFF2-40B4-BE49-F238E27FC236}">
                <a16:creationId xmlns:a16="http://schemas.microsoft.com/office/drawing/2014/main" id="{BE830F70-9A59-0FB0-3663-93258F1E69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7210" y="1868269"/>
            <a:ext cx="914400" cy="914400"/>
          </a:xfrm>
          <a:prstGeom prst="rect">
            <a:avLst/>
          </a:prstGeom>
        </p:spPr>
      </p:pic>
      <p:pic>
        <p:nvPicPr>
          <p:cNvPr id="31" name="Рисунок 30" descr="База данных со сплошной заливкой">
            <a:extLst>
              <a:ext uri="{FF2B5EF4-FFF2-40B4-BE49-F238E27FC236}">
                <a16:creationId xmlns:a16="http://schemas.microsoft.com/office/drawing/2014/main" id="{29E40E22-0C42-3915-7027-4D37F6FD7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8590" y="1868269"/>
            <a:ext cx="914400" cy="914400"/>
          </a:xfrm>
          <a:prstGeom prst="rect">
            <a:avLst/>
          </a:prstGeom>
        </p:spPr>
      </p:pic>
      <p:pic>
        <p:nvPicPr>
          <p:cNvPr id="32" name="Рисунок 31" descr="База данных со сплошной заливкой">
            <a:extLst>
              <a:ext uri="{FF2B5EF4-FFF2-40B4-BE49-F238E27FC236}">
                <a16:creationId xmlns:a16="http://schemas.microsoft.com/office/drawing/2014/main" id="{33475426-B34D-57CD-0BEA-89D5F14D1B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265" y="3478693"/>
            <a:ext cx="914400" cy="914400"/>
          </a:xfrm>
          <a:prstGeom prst="rect">
            <a:avLst/>
          </a:prstGeom>
        </p:spPr>
      </p:pic>
      <p:pic>
        <p:nvPicPr>
          <p:cNvPr id="33" name="Рисунок 32" descr="База данных со сплошной заливкой">
            <a:extLst>
              <a:ext uri="{FF2B5EF4-FFF2-40B4-BE49-F238E27FC236}">
                <a16:creationId xmlns:a16="http://schemas.microsoft.com/office/drawing/2014/main" id="{F3F4D265-8D02-390C-28C3-8D76DCC5A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0645" y="3478693"/>
            <a:ext cx="914400" cy="914400"/>
          </a:xfrm>
          <a:prstGeom prst="rect">
            <a:avLst/>
          </a:prstGeom>
        </p:spPr>
      </p:pic>
      <p:pic>
        <p:nvPicPr>
          <p:cNvPr id="34" name="Рисунок 33" descr="База данных со сплошной заливкой">
            <a:extLst>
              <a:ext uri="{FF2B5EF4-FFF2-40B4-BE49-F238E27FC236}">
                <a16:creationId xmlns:a16="http://schemas.microsoft.com/office/drawing/2014/main" id="{1C2E2CF6-7C8B-1E07-E222-68C811C9A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62025" y="3478693"/>
            <a:ext cx="914400" cy="914400"/>
          </a:xfrm>
          <a:prstGeom prst="rect">
            <a:avLst/>
          </a:prstGeom>
        </p:spPr>
      </p:pic>
      <p:pic>
        <p:nvPicPr>
          <p:cNvPr id="35" name="Рисунок 34" descr="База данных со сплошной заливкой">
            <a:extLst>
              <a:ext uri="{FF2B5EF4-FFF2-40B4-BE49-F238E27FC236}">
                <a16:creationId xmlns:a16="http://schemas.microsoft.com/office/drawing/2014/main" id="{DAE91E1C-31C7-5854-25E4-F0333EC3A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050" y="5089117"/>
            <a:ext cx="914400" cy="914400"/>
          </a:xfrm>
          <a:prstGeom prst="rect">
            <a:avLst/>
          </a:prstGeom>
        </p:spPr>
      </p:pic>
      <p:pic>
        <p:nvPicPr>
          <p:cNvPr id="36" name="Рисунок 35" descr="База данных со сплошной заливкой">
            <a:extLst>
              <a:ext uri="{FF2B5EF4-FFF2-40B4-BE49-F238E27FC236}">
                <a16:creationId xmlns:a16="http://schemas.microsoft.com/office/drawing/2014/main" id="{8E12EF37-4FAD-4655-01C1-D66221D412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0430" y="5089117"/>
            <a:ext cx="914400" cy="914400"/>
          </a:xfrm>
          <a:prstGeom prst="rect">
            <a:avLst/>
          </a:prstGeom>
        </p:spPr>
      </p:pic>
      <p:pic>
        <p:nvPicPr>
          <p:cNvPr id="37" name="Рисунок 36" descr="База данных со сплошной заливкой">
            <a:extLst>
              <a:ext uri="{FF2B5EF4-FFF2-40B4-BE49-F238E27FC236}">
                <a16:creationId xmlns:a16="http://schemas.microsoft.com/office/drawing/2014/main" id="{C0C1A749-E14E-8343-C043-35B6E6A15E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61810" y="5089117"/>
            <a:ext cx="914400" cy="914400"/>
          </a:xfrm>
          <a:prstGeom prst="rect">
            <a:avLst/>
          </a:prstGeom>
        </p:spPr>
      </p:pic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311D3CC-2116-3480-0AC1-2254631A0CDB}"/>
              </a:ext>
            </a:extLst>
          </p:cNvPr>
          <p:cNvSpPr/>
          <p:nvPr/>
        </p:nvSpPr>
        <p:spPr>
          <a:xfrm>
            <a:off x="6996454" y="3475099"/>
            <a:ext cx="4030317" cy="917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0E1D590E-AFE7-7146-707D-7204DD37A64A}"/>
              </a:ext>
            </a:extLst>
          </p:cNvPr>
          <p:cNvSpPr/>
          <p:nvPr/>
        </p:nvSpPr>
        <p:spPr>
          <a:xfrm>
            <a:off x="6996454" y="5085523"/>
            <a:ext cx="4030317" cy="917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290222-4A71-92E6-8308-DC125B5F3FAA}"/>
              </a:ext>
            </a:extLst>
          </p:cNvPr>
          <p:cNvSpPr txBox="1"/>
          <p:nvPr/>
        </p:nvSpPr>
        <p:spPr>
          <a:xfrm>
            <a:off x="594176" y="4522805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Пользователь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903405" y="5220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0ACFA-A731-DD9E-71A1-390B042516AB}"/>
              </a:ext>
            </a:extLst>
          </p:cNvPr>
          <p:cNvSpPr txBox="1"/>
          <p:nvPr/>
        </p:nvSpPr>
        <p:spPr>
          <a:xfrm>
            <a:off x="3623208" y="4338139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запроса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3199291" y="2782669"/>
            <a:ext cx="2355782" cy="2325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C222ED-FC17-7582-C277-751400CA293C}"/>
              </a:ext>
            </a:extLst>
          </p:cNvPr>
          <p:cNvSpPr txBox="1"/>
          <p:nvPr/>
        </p:nvSpPr>
        <p:spPr>
          <a:xfrm>
            <a:off x="3470715" y="2782669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Dispatcher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543B7A9-48E3-0493-F2E6-60E102051EBA}"/>
              </a:ext>
            </a:extLst>
          </p:cNvPr>
          <p:cNvSpPr/>
          <p:nvPr/>
        </p:nvSpPr>
        <p:spPr>
          <a:xfrm>
            <a:off x="6973270" y="1855177"/>
            <a:ext cx="4030317" cy="917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0BF98E-D58B-95C1-F576-2616DDDE3D87}"/>
              </a:ext>
            </a:extLst>
          </p:cNvPr>
          <p:cNvSpPr txBox="1"/>
          <p:nvPr/>
        </p:nvSpPr>
        <p:spPr>
          <a:xfrm>
            <a:off x="8271786" y="2899114"/>
            <a:ext cx="12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3B602-A6B1-F612-F59A-6618420A706A}"/>
              </a:ext>
            </a:extLst>
          </p:cNvPr>
          <p:cNvSpPr txBox="1"/>
          <p:nvPr/>
        </p:nvSpPr>
        <p:spPr>
          <a:xfrm>
            <a:off x="8385804" y="4554775"/>
            <a:ext cx="12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Сегменты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99B4410F-9CFE-F225-FE4A-D0973F8AFE65}"/>
              </a:ext>
            </a:extLst>
          </p:cNvPr>
          <p:cNvCxnSpPr>
            <a:stCxn id="45" idx="1"/>
            <a:endCxn id="23" idx="3"/>
          </p:cNvCxnSpPr>
          <p:nvPr/>
        </p:nvCxnSpPr>
        <p:spPr>
          <a:xfrm flipH="1">
            <a:off x="1849095" y="3945297"/>
            <a:ext cx="1350196" cy="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FA91491-CA67-2BF7-C3C9-B9EB000068FB}"/>
              </a:ext>
            </a:extLst>
          </p:cNvPr>
          <p:cNvCxnSpPr>
            <a:cxnSpLocks/>
          </p:cNvCxnSpPr>
          <p:nvPr/>
        </p:nvCxnSpPr>
        <p:spPr>
          <a:xfrm flipH="1">
            <a:off x="5553356" y="3935892"/>
            <a:ext cx="1424192" cy="94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F63E3334-DBFD-688D-E3FD-F8D5B566493F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629400" y="2314174"/>
            <a:ext cx="3438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3D3F3A3C-10F0-52A2-FDCA-773EE7A2CB44}"/>
              </a:ext>
            </a:extLst>
          </p:cNvPr>
          <p:cNvCxnSpPr>
            <a:cxnSpLocks/>
          </p:cNvCxnSpPr>
          <p:nvPr/>
        </p:nvCxnSpPr>
        <p:spPr>
          <a:xfrm flipH="1" flipV="1">
            <a:off x="6629400" y="2314174"/>
            <a:ext cx="7529" cy="323034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20E813-6269-BAE0-7405-A7239EFE007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671253" y="5546317"/>
            <a:ext cx="30779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ECE6E6ED-DD8F-3169-C328-84D855836C74}"/>
              </a:ext>
            </a:extLst>
          </p:cNvPr>
          <p:cNvCxnSpPr>
            <a:cxnSpLocks/>
          </p:cNvCxnSpPr>
          <p:nvPr/>
        </p:nvCxnSpPr>
        <p:spPr>
          <a:xfrm flipH="1">
            <a:off x="6781800" y="2466574"/>
            <a:ext cx="3438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bject 59">
            <a:extLst>
              <a:ext uri="{FF2B5EF4-FFF2-40B4-BE49-F238E27FC236}">
                <a16:creationId xmlns:a16="http://schemas.microsoft.com/office/drawing/2014/main" id="{61322F66-97B6-FFB0-A19C-5931984B3FEA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98EDA6-75FA-57AE-4504-22896E84730C}"/>
              </a:ext>
            </a:extLst>
          </p:cNvPr>
          <p:cNvSpPr txBox="1"/>
          <p:nvPr/>
        </p:nvSpPr>
        <p:spPr>
          <a:xfrm>
            <a:off x="5724031" y="32010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Gather Motion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A56A0704-E485-5C19-1F66-65765FD225B1}"/>
              </a:ext>
            </a:extLst>
          </p:cNvPr>
          <p:cNvCxnSpPr/>
          <p:nvPr/>
        </p:nvCxnSpPr>
        <p:spPr>
          <a:xfrm flipH="1">
            <a:off x="5804992" y="3847400"/>
            <a:ext cx="58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529E51D-BD23-B124-B601-531363F0B417}"/>
              </a:ext>
            </a:extLst>
          </p:cNvPr>
          <p:cNvSpPr txBox="1"/>
          <p:nvPr/>
        </p:nvSpPr>
        <p:spPr>
          <a:xfrm>
            <a:off x="5724031" y="319969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Gather Motion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C3461BE-C865-953A-0642-97D3FEC09659}"/>
              </a:ext>
            </a:extLst>
          </p:cNvPr>
          <p:cNvCxnSpPr/>
          <p:nvPr/>
        </p:nvCxnSpPr>
        <p:spPr>
          <a:xfrm flipH="1">
            <a:off x="5804992" y="3846029"/>
            <a:ext cx="58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6C6615-CCD8-7876-CB2B-4E040FAB78C8}"/>
              </a:ext>
            </a:extLst>
          </p:cNvPr>
          <p:cNvSpPr txBox="1"/>
          <p:nvPr/>
        </p:nvSpPr>
        <p:spPr>
          <a:xfrm>
            <a:off x="1992281" y="3483237"/>
            <a:ext cx="11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 …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E88CB4A9-4DCE-0AF9-8C11-7058A407A84F}"/>
              </a:ext>
            </a:extLst>
          </p:cNvPr>
          <p:cNvCxnSpPr/>
          <p:nvPr/>
        </p:nvCxnSpPr>
        <p:spPr>
          <a:xfrm>
            <a:off x="2189614" y="3846029"/>
            <a:ext cx="58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3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8132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673071" y="1568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2949171" y="2005704"/>
            <a:ext cx="2354066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C222ED-FC17-7582-C277-751400CA293C}"/>
              </a:ext>
            </a:extLst>
          </p:cNvPr>
          <p:cNvSpPr txBox="1"/>
          <p:nvPr/>
        </p:nvSpPr>
        <p:spPr>
          <a:xfrm>
            <a:off x="3219737" y="2005704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Dispatcher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FA91491-CA67-2BF7-C3C9-B9EB000068FB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109627" y="2652035"/>
            <a:ext cx="1" cy="4368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481048" y="3396395"/>
            <a:ext cx="2738690" cy="3324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30071-4985-57FA-978A-82B748013F91}"/>
              </a:ext>
            </a:extLst>
          </p:cNvPr>
          <p:cNvSpPr txBox="1"/>
          <p:nvPr/>
        </p:nvSpPr>
        <p:spPr>
          <a:xfrm>
            <a:off x="978947" y="4633947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7D79038-456F-36DC-35AD-74374030BBC2}"/>
              </a:ext>
            </a:extLst>
          </p:cNvPr>
          <p:cNvSpPr/>
          <p:nvPr/>
        </p:nvSpPr>
        <p:spPr>
          <a:xfrm>
            <a:off x="691804" y="4633947"/>
            <a:ext cx="2354066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6581E-CA85-8AE9-1896-9294E691131A}"/>
              </a:ext>
            </a:extLst>
          </p:cNvPr>
          <p:cNvSpPr txBox="1"/>
          <p:nvPr/>
        </p:nvSpPr>
        <p:spPr>
          <a:xfrm>
            <a:off x="978947" y="5462622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1C758D0-FD85-3223-D55F-BD066D485F1B}"/>
              </a:ext>
            </a:extLst>
          </p:cNvPr>
          <p:cNvSpPr/>
          <p:nvPr/>
        </p:nvSpPr>
        <p:spPr>
          <a:xfrm>
            <a:off x="691804" y="5462622"/>
            <a:ext cx="2354066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магнитный диск 54">
            <a:extLst>
              <a:ext uri="{FF2B5EF4-FFF2-40B4-BE49-F238E27FC236}">
                <a16:creationId xmlns:a16="http://schemas.microsoft.com/office/drawing/2014/main" id="{F75F28F2-9F88-6B88-55EF-935EBA579E10}"/>
              </a:ext>
            </a:extLst>
          </p:cNvPr>
          <p:cNvSpPr/>
          <p:nvPr/>
        </p:nvSpPr>
        <p:spPr>
          <a:xfrm>
            <a:off x="4999518" y="3396395"/>
            <a:ext cx="2738690" cy="3324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D08B9-E534-A08E-99AA-F708853AE038}"/>
              </a:ext>
            </a:extLst>
          </p:cNvPr>
          <p:cNvSpPr txBox="1"/>
          <p:nvPr/>
        </p:nvSpPr>
        <p:spPr>
          <a:xfrm>
            <a:off x="5497417" y="4633947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D77EA4B-8C7D-A235-DFC7-DCEA5E8EDB53}"/>
              </a:ext>
            </a:extLst>
          </p:cNvPr>
          <p:cNvSpPr/>
          <p:nvPr/>
        </p:nvSpPr>
        <p:spPr>
          <a:xfrm>
            <a:off x="5210274" y="4633947"/>
            <a:ext cx="2354066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0894E5-FEB6-AA32-C4E3-44B4032ABA47}"/>
              </a:ext>
            </a:extLst>
          </p:cNvPr>
          <p:cNvSpPr txBox="1"/>
          <p:nvPr/>
        </p:nvSpPr>
        <p:spPr>
          <a:xfrm>
            <a:off x="5497417" y="5462622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0063E403-44E4-3134-AED3-6466DF6FADFB}"/>
              </a:ext>
            </a:extLst>
          </p:cNvPr>
          <p:cNvSpPr/>
          <p:nvPr/>
        </p:nvSpPr>
        <p:spPr>
          <a:xfrm>
            <a:off x="5210274" y="5462622"/>
            <a:ext cx="2354066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D7455354-1209-2C62-A170-6025AEAF0AEF}"/>
              </a:ext>
            </a:extLst>
          </p:cNvPr>
          <p:cNvCxnSpPr>
            <a:cxnSpLocks/>
          </p:cNvCxnSpPr>
          <p:nvPr/>
        </p:nvCxnSpPr>
        <p:spPr>
          <a:xfrm flipH="1" flipV="1">
            <a:off x="1870572" y="3088317"/>
            <a:ext cx="4478113" cy="71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3DF2913B-1900-055D-248D-219A7BE7FCC6}"/>
              </a:ext>
            </a:extLst>
          </p:cNvPr>
          <p:cNvCxnSpPr>
            <a:cxnSpLocks/>
          </p:cNvCxnSpPr>
          <p:nvPr/>
        </p:nvCxnSpPr>
        <p:spPr>
          <a:xfrm flipV="1">
            <a:off x="1883222" y="3095452"/>
            <a:ext cx="0" cy="5822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A342C703-FE4E-0A57-EABA-54398888C061}"/>
              </a:ext>
            </a:extLst>
          </p:cNvPr>
          <p:cNvCxnSpPr>
            <a:cxnSpLocks/>
          </p:cNvCxnSpPr>
          <p:nvPr/>
        </p:nvCxnSpPr>
        <p:spPr>
          <a:xfrm flipV="1">
            <a:off x="6348685" y="3095452"/>
            <a:ext cx="0" cy="5430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4BF41B-5A09-8AC8-17C7-62305A662E14}"/>
              </a:ext>
            </a:extLst>
          </p:cNvPr>
          <p:cNvSpPr txBox="1"/>
          <p:nvPr/>
        </p:nvSpPr>
        <p:spPr>
          <a:xfrm>
            <a:off x="8362902" y="2199162"/>
            <a:ext cx="3664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Dispatcher process</a:t>
            </a: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 – «диспетчер» на мастере.</a:t>
            </a: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Собирает итоговый результат исполнения запроса (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Gather Motion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 </a:t>
            </a: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 исполнитель на сегментах.</a:t>
            </a: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 плане запроса называется «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worker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»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каждого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на сегменте свой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executor process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4" name="object 59">
            <a:extLst>
              <a:ext uri="{FF2B5EF4-FFF2-40B4-BE49-F238E27FC236}">
                <a16:creationId xmlns:a16="http://schemas.microsoft.com/office/drawing/2014/main" id="{DD2322B7-981A-D337-7AB5-1026E1F51DF2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46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673071" y="1568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2949170" y="2005703"/>
            <a:ext cx="2384809" cy="84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C222ED-FC17-7582-C277-751400CA293C}"/>
              </a:ext>
            </a:extLst>
          </p:cNvPr>
          <p:cNvSpPr txBox="1"/>
          <p:nvPr/>
        </p:nvSpPr>
        <p:spPr>
          <a:xfrm>
            <a:off x="3219737" y="2005704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Dispatcher process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(Slice 3)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FA91491-CA67-2BF7-C3C9-B9EB000068FB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109627" y="2929034"/>
            <a:ext cx="1" cy="1598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481048" y="3396395"/>
            <a:ext cx="2738690" cy="3324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30071-4985-57FA-978A-82B748013F91}"/>
              </a:ext>
            </a:extLst>
          </p:cNvPr>
          <p:cNvSpPr txBox="1"/>
          <p:nvPr/>
        </p:nvSpPr>
        <p:spPr>
          <a:xfrm>
            <a:off x="993331" y="5417261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 (2)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5" name="Блок-схема: магнитный диск 54">
            <a:extLst>
              <a:ext uri="{FF2B5EF4-FFF2-40B4-BE49-F238E27FC236}">
                <a16:creationId xmlns:a16="http://schemas.microsoft.com/office/drawing/2014/main" id="{F75F28F2-9F88-6B88-55EF-935EBA579E10}"/>
              </a:ext>
            </a:extLst>
          </p:cNvPr>
          <p:cNvSpPr/>
          <p:nvPr/>
        </p:nvSpPr>
        <p:spPr>
          <a:xfrm>
            <a:off x="4999518" y="3396395"/>
            <a:ext cx="2738690" cy="3324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D7455354-1209-2C62-A170-6025AEAF0AEF}"/>
              </a:ext>
            </a:extLst>
          </p:cNvPr>
          <p:cNvCxnSpPr>
            <a:cxnSpLocks/>
          </p:cNvCxnSpPr>
          <p:nvPr/>
        </p:nvCxnSpPr>
        <p:spPr>
          <a:xfrm flipH="1" flipV="1">
            <a:off x="1870572" y="3088317"/>
            <a:ext cx="4478113" cy="71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3DF2913B-1900-055D-248D-219A7BE7FCC6}"/>
              </a:ext>
            </a:extLst>
          </p:cNvPr>
          <p:cNvCxnSpPr>
            <a:cxnSpLocks/>
          </p:cNvCxnSpPr>
          <p:nvPr/>
        </p:nvCxnSpPr>
        <p:spPr>
          <a:xfrm flipV="1">
            <a:off x="1883222" y="3095452"/>
            <a:ext cx="0" cy="5822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A342C703-FE4E-0A57-EABA-54398888C061}"/>
              </a:ext>
            </a:extLst>
          </p:cNvPr>
          <p:cNvCxnSpPr>
            <a:cxnSpLocks/>
          </p:cNvCxnSpPr>
          <p:nvPr/>
        </p:nvCxnSpPr>
        <p:spPr>
          <a:xfrm flipV="1">
            <a:off x="6348685" y="3095452"/>
            <a:ext cx="0" cy="5430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9BF9459-D030-3B7F-6DE9-76BE3159BC1E}"/>
              </a:ext>
            </a:extLst>
          </p:cNvPr>
          <p:cNvSpPr/>
          <p:nvPr/>
        </p:nvSpPr>
        <p:spPr>
          <a:xfrm>
            <a:off x="667443" y="5462622"/>
            <a:ext cx="2354066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92C52-AC92-B568-3254-104417C2791E}"/>
              </a:ext>
            </a:extLst>
          </p:cNvPr>
          <p:cNvSpPr txBox="1"/>
          <p:nvPr/>
        </p:nvSpPr>
        <p:spPr>
          <a:xfrm>
            <a:off x="954586" y="4541521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 (1)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F207CD8-98FD-0FF9-B193-0A1A753A8CB6}"/>
              </a:ext>
            </a:extLst>
          </p:cNvPr>
          <p:cNvSpPr/>
          <p:nvPr/>
        </p:nvSpPr>
        <p:spPr>
          <a:xfrm>
            <a:off x="667443" y="4541520"/>
            <a:ext cx="2354066" cy="87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D4593A-C219-FB22-1B65-4171292731E5}"/>
              </a:ext>
            </a:extLst>
          </p:cNvPr>
          <p:cNvSpPr/>
          <p:nvPr/>
        </p:nvSpPr>
        <p:spPr>
          <a:xfrm>
            <a:off x="667442" y="4539291"/>
            <a:ext cx="2354066" cy="87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96E2A-AD3E-F982-0804-2E7E730487A4}"/>
              </a:ext>
            </a:extLst>
          </p:cNvPr>
          <p:cNvSpPr txBox="1"/>
          <p:nvPr/>
        </p:nvSpPr>
        <p:spPr>
          <a:xfrm>
            <a:off x="5525350" y="5417261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 (2)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9D40544-1508-ADC0-7F13-70F6E75DB46A}"/>
              </a:ext>
            </a:extLst>
          </p:cNvPr>
          <p:cNvSpPr/>
          <p:nvPr/>
        </p:nvSpPr>
        <p:spPr>
          <a:xfrm>
            <a:off x="5199462" y="5462622"/>
            <a:ext cx="2354066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99DF3-32E9-052B-9748-4D89BCE7697A}"/>
              </a:ext>
            </a:extLst>
          </p:cNvPr>
          <p:cNvSpPr txBox="1"/>
          <p:nvPr/>
        </p:nvSpPr>
        <p:spPr>
          <a:xfrm>
            <a:off x="5486604" y="4539292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 Executor process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 (1)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229C951-11C4-4AE1-DE38-2B1C4BA72B3E}"/>
              </a:ext>
            </a:extLst>
          </p:cNvPr>
          <p:cNvSpPr/>
          <p:nvPr/>
        </p:nvSpPr>
        <p:spPr>
          <a:xfrm>
            <a:off x="5199461" y="4539291"/>
            <a:ext cx="2354066" cy="87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 descr="Сетевая диаграмма со сплошной заливкой">
            <a:extLst>
              <a:ext uri="{FF2B5EF4-FFF2-40B4-BE49-F238E27FC236}">
                <a16:creationId xmlns:a16="http://schemas.microsoft.com/office/drawing/2014/main" id="{9F206C10-3B0D-86F5-CFB0-7BC331F4B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2207" y="2532113"/>
            <a:ext cx="2353606" cy="2353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FDADF24-DC35-77E9-3A78-E092240DBF62}"/>
              </a:ext>
            </a:extLst>
          </p:cNvPr>
          <p:cNvSpPr txBox="1"/>
          <p:nvPr/>
        </p:nvSpPr>
        <p:spPr>
          <a:xfrm>
            <a:off x="9277034" y="1748206"/>
            <a:ext cx="17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запроса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B4E803F-1582-37A2-79AE-502F1912C1FF}"/>
              </a:ext>
            </a:extLst>
          </p:cNvPr>
          <p:cNvSpPr/>
          <p:nvPr/>
        </p:nvSpPr>
        <p:spPr>
          <a:xfrm>
            <a:off x="8810625" y="2228850"/>
            <a:ext cx="2862874" cy="291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52F6662-BB84-F340-907E-A87050C1B90B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5333979" y="2429713"/>
            <a:ext cx="4086246" cy="54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98B1603-9552-BAB4-8D1F-BBDEEFE5694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553527" y="3756939"/>
            <a:ext cx="1866698" cy="12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F84F9C2-7699-616C-32EB-FB2D0C79D09F}"/>
              </a:ext>
            </a:extLst>
          </p:cNvPr>
          <p:cNvCxnSpPr>
            <a:cxnSpLocks/>
          </p:cNvCxnSpPr>
          <p:nvPr/>
        </p:nvCxnSpPr>
        <p:spPr>
          <a:xfrm flipH="1">
            <a:off x="7553527" y="4487768"/>
            <a:ext cx="1866698" cy="143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59">
            <a:extLst>
              <a:ext uri="{FF2B5EF4-FFF2-40B4-BE49-F238E27FC236}">
                <a16:creationId xmlns:a16="http://schemas.microsoft.com/office/drawing/2014/main" id="{7EB8F7C9-77D7-60CB-9C2B-F1AC32B0B3FD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22819B-F7FD-6644-AFAD-DB177FEF770C}"/>
              </a:ext>
            </a:extLst>
          </p:cNvPr>
          <p:cNvSpPr txBox="1"/>
          <p:nvPr/>
        </p:nvSpPr>
        <p:spPr>
          <a:xfrm>
            <a:off x="730595" y="1158973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SLICE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0" name="object 23">
            <a:extLst>
              <a:ext uri="{FF2B5EF4-FFF2-40B4-BE49-F238E27FC236}">
                <a16:creationId xmlns:a16="http://schemas.microsoft.com/office/drawing/2014/main" id="{87EB3D23-C03A-9687-EE9F-71D0AF8985E3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73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369" y="316229"/>
            <a:ext cx="1637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enplum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29527" y="1809750"/>
            <a:ext cx="5309870" cy="4895850"/>
            <a:chOff x="2999232" y="1800986"/>
            <a:chExt cx="5309870" cy="4895850"/>
          </a:xfrm>
        </p:grpSpPr>
        <p:sp>
          <p:nvSpPr>
            <p:cNvPr id="6" name="object 6"/>
            <p:cNvSpPr/>
            <p:nvPr/>
          </p:nvSpPr>
          <p:spPr>
            <a:xfrm>
              <a:off x="5507736" y="1810511"/>
              <a:ext cx="2437765" cy="0"/>
            </a:xfrm>
            <a:custGeom>
              <a:avLst/>
              <a:gdLst/>
              <a:ahLst/>
              <a:cxnLst/>
              <a:rect l="l" t="t" r="r" b="b"/>
              <a:pathLst>
                <a:path w="2437765">
                  <a:moveTo>
                    <a:pt x="0" y="0"/>
                  </a:moveTo>
                  <a:lnTo>
                    <a:pt x="2437511" y="0"/>
                  </a:lnTo>
                </a:path>
              </a:pathLst>
            </a:custGeom>
            <a:ln w="19050">
              <a:solidFill>
                <a:srgbClr val="296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232" y="1801367"/>
              <a:ext cx="5309616" cy="48950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dirty="0"/>
              <a:t>24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475AEC5A-77E6-9DD1-188C-D5C548B1EB01}"/>
              </a:ext>
            </a:extLst>
          </p:cNvPr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4B3C4B1-38D6-A7F9-237D-9C110C944947}"/>
                </a:ext>
              </a:extLst>
            </p:cNvPr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8650193-39D0-0CA7-DB1C-4B8D83D79553}"/>
                </a:ext>
              </a:extLst>
            </p:cNvPr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A27AC3AE-5CE5-ABFF-347E-023F86E2D516}"/>
              </a:ext>
            </a:extLst>
          </p:cNvPr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7">
            <a:extLst>
              <a:ext uri="{FF2B5EF4-FFF2-40B4-BE49-F238E27FC236}">
                <a16:creationId xmlns:a16="http://schemas.microsoft.com/office/drawing/2014/main" id="{07D4BDFE-6BB8-B506-4FDD-23FFDB8A92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B34DBB59-9C6C-CE3A-8B3B-2B2B33E74468}"/>
              </a:ext>
            </a:extLst>
          </p:cNvPr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060378C-9DFA-E238-7BF1-9B2B8737F362}"/>
              </a:ext>
            </a:extLst>
          </p:cNvPr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06D5AF1-980D-CEF2-B3C2-0263F62FF303}"/>
              </a:ext>
            </a:extLst>
          </p:cNvPr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C2ECEADD-3404-8660-60B0-6B007D65ADC4}"/>
              </a:ext>
            </a:extLst>
          </p:cNvPr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2">
            <a:extLst>
              <a:ext uri="{FF2B5EF4-FFF2-40B4-BE49-F238E27FC236}">
                <a16:creationId xmlns:a16="http://schemas.microsoft.com/office/drawing/2014/main" id="{9E29C367-6DB9-3DB0-6E61-6411DC6D1AF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9" name="object 13">
            <a:extLst>
              <a:ext uri="{FF2B5EF4-FFF2-40B4-BE49-F238E27FC236}">
                <a16:creationId xmlns:a16="http://schemas.microsoft.com/office/drawing/2014/main" id="{8B197E5D-3021-E2DF-E7EF-8570200D74C9}"/>
              </a:ext>
            </a:extLst>
          </p:cNvPr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24BC49F3-6426-FA96-7D33-739A0E968743}"/>
              </a:ext>
            </a:extLst>
          </p:cNvPr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458B743A-69F5-27AC-F9C8-4CBBE64C5020}"/>
              </a:ext>
            </a:extLst>
          </p:cNvPr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DE36011E-9517-19D0-8077-C16EDD008E0C}"/>
                </a:ext>
              </a:extLst>
            </p:cNvPr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FC97CE64-BCE3-1C3D-E7AF-1F07AF301BAC}"/>
                </a:ext>
              </a:extLst>
            </p:cNvPr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99DE080D-6A9B-BB7C-48E0-27FCF0037C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E4D4D72C-DEEA-9755-AF22-B124C484B9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6" name="object 20">
            <a:extLst>
              <a:ext uri="{FF2B5EF4-FFF2-40B4-BE49-F238E27FC236}">
                <a16:creationId xmlns:a16="http://schemas.microsoft.com/office/drawing/2014/main" id="{F2CFE0FB-9A2F-03A5-82A8-BCBBDF700581}"/>
              </a:ext>
            </a:extLst>
          </p:cNvPr>
          <p:cNvSpPr txBox="1">
            <a:spLocks/>
          </p:cNvSpPr>
          <p:nvPr/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7" name="object 59">
            <a:extLst>
              <a:ext uri="{FF2B5EF4-FFF2-40B4-BE49-F238E27FC236}">
                <a16:creationId xmlns:a16="http://schemas.microsoft.com/office/drawing/2014/main" id="{A5104037-9129-760C-0F46-A8682579A6BB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273-2A9C-38C5-CF7B-322066BE7BEC}"/>
              </a:ext>
            </a:extLst>
          </p:cNvPr>
          <p:cNvSpPr txBox="1"/>
          <p:nvPr/>
        </p:nvSpPr>
        <p:spPr>
          <a:xfrm>
            <a:off x="730595" y="1158973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выполнения запроса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CCACCB6C-5ACD-D0F6-259C-9B36B6A92D2A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7908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Операторы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E1BC730F-2876-F711-5550-BFE067546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0150"/>
              </p:ext>
            </p:extLst>
          </p:nvPr>
        </p:nvGraphicFramePr>
        <p:xfrm>
          <a:off x="2032000" y="2053166"/>
          <a:ext cx="81279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4662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45627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5437036"/>
                    </a:ext>
                  </a:extLst>
                </a:gridCol>
              </a:tblGrid>
              <a:tr h="14710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Действия с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Быстрые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Медленные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Сканирование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Sequential Scan 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Соединение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Hash Join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Nested Loop*</a:t>
                      </a:r>
                    </a:p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Merge Join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Агрегация и сортировка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Hash Agg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Sort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2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Перемещение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Redistribute Motion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Broadcast Motion*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61190"/>
                  </a:ext>
                </a:extLst>
              </a:tr>
            </a:tbl>
          </a:graphicData>
        </a:graphic>
      </p:graphicFrame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719A1B9-78E6-FDE1-0D43-D7375953FDC5}"/>
              </a:ext>
            </a:extLst>
          </p:cNvPr>
          <p:cNvSpPr/>
          <p:nvPr/>
        </p:nvSpPr>
        <p:spPr>
          <a:xfrm>
            <a:off x="2038926" y="5019675"/>
            <a:ext cx="8127999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 Могут быть эффективными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Nested Loop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– при наличии индекса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Broadcast Motion –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 перемещении небольших таблиц</a:t>
            </a:r>
          </a:p>
        </p:txBody>
      </p:sp>
      <p:sp>
        <p:nvSpPr>
          <p:cNvPr id="24" name="object 59">
            <a:extLst>
              <a:ext uri="{FF2B5EF4-FFF2-40B4-BE49-F238E27FC236}">
                <a16:creationId xmlns:a16="http://schemas.microsoft.com/office/drawing/2014/main" id="{9B248D0F-B1FA-42EE-E7BB-FDEAB4984AB4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75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DML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101BE71B-AC56-655E-423D-A1435C729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2920"/>
              </p:ext>
            </p:extLst>
          </p:nvPr>
        </p:nvGraphicFramePr>
        <p:xfrm>
          <a:off x="2225964" y="3296227"/>
          <a:ext cx="8032722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16361">
                  <a:extLst>
                    <a:ext uri="{9D8B030D-6E8A-4147-A177-3AD203B41FA5}">
                      <a16:colId xmlns:a16="http://schemas.microsoft.com/office/drawing/2014/main" val="3892921669"/>
                    </a:ext>
                  </a:extLst>
                </a:gridCol>
                <a:gridCol w="4016361">
                  <a:extLst>
                    <a:ext uri="{9D8B030D-6E8A-4147-A177-3AD203B41FA5}">
                      <a16:colId xmlns:a16="http://schemas.microsoft.com/office/drawing/2014/main" val="175643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SELECT</a:t>
                      </a:r>
                      <a:endParaRPr lang="en-US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Выборка данных</a:t>
                      </a:r>
                      <a:endParaRPr lang="en-US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Удаление данных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INSERT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Вставка новых данных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4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UPDATE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Обновление данных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704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9288259-68B0-DBA6-E1CB-2129325086E5}"/>
              </a:ext>
            </a:extLst>
          </p:cNvPr>
          <p:cNvSpPr txBox="1"/>
          <p:nvPr/>
        </p:nvSpPr>
        <p:spPr>
          <a:xfrm flipH="1">
            <a:off x="620369" y="2287675"/>
            <a:ext cx="74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DML – Data Manipulation Language (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язык манипулирования данными)</a:t>
            </a:r>
          </a:p>
        </p:txBody>
      </p:sp>
    </p:spTree>
    <p:extLst>
      <p:ext uri="{BB962C8B-B14F-4D97-AF65-F5344CB8AC3E}">
        <p14:creationId xmlns:p14="http://schemas.microsoft.com/office/powerpoint/2010/main" val="181560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7908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Операторы сканирования (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SCAN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E1BC730F-2876-F711-5550-BFE0675461EF}"/>
              </a:ext>
            </a:extLst>
          </p:cNvPr>
          <p:cNvGraphicFramePr>
            <a:graphicFrameLocks noGrp="1"/>
          </p:cNvGraphicFramePr>
          <p:nvPr/>
        </p:nvGraphicFramePr>
        <p:xfrm>
          <a:off x="1381297" y="2538557"/>
          <a:ext cx="9429405" cy="248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41454">
                  <a:extLst>
                    <a:ext uri="{9D8B030D-6E8A-4147-A177-3AD203B41FA5}">
                      <a16:colId xmlns:a16="http://schemas.microsoft.com/office/drawing/2014/main" val="654662361"/>
                    </a:ext>
                  </a:extLst>
                </a:gridCol>
                <a:gridCol w="2044816">
                  <a:extLst>
                    <a:ext uri="{9D8B030D-6E8A-4147-A177-3AD203B41FA5}">
                      <a16:colId xmlns:a16="http://schemas.microsoft.com/office/drawing/2014/main" val="874562743"/>
                    </a:ext>
                  </a:extLst>
                </a:gridCol>
                <a:gridCol w="3143135">
                  <a:extLst>
                    <a:ext uri="{9D8B030D-6E8A-4147-A177-3AD203B41FA5}">
                      <a16:colId xmlns:a16="http://schemas.microsoft.com/office/drawing/2014/main" val="3765437036"/>
                    </a:ext>
                  </a:extLst>
                </a:gridCol>
              </a:tblGrid>
              <a:tr h="147109">
                <a:tc row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Оператор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Вид таблицы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Медленные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76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Сканирование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Метод хранения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Ориентация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Seq Scan on &lt;table&gt;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HEAP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Построчная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Append-only Scan on &lt;table&gt;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AO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Построчная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2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Append-only Columnar Scan on &lt;table&gt;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AO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Колончатая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Index Scan using index on &lt;table&gt; </a:t>
                      </a:r>
                    </a:p>
                    <a:p>
                      <a:pPr algn="just"/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Bitmat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Index Scan using index on &lt;table&gt;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HEAP/AO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Построчная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/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Колончатая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41800"/>
                  </a:ext>
                </a:extLst>
              </a:tr>
            </a:tbl>
          </a:graphicData>
        </a:graphic>
      </p:graphicFrame>
      <p:sp>
        <p:nvSpPr>
          <p:cNvPr id="2" name="object 59">
            <a:extLst>
              <a:ext uri="{FF2B5EF4-FFF2-40B4-BE49-F238E27FC236}">
                <a16:creationId xmlns:a16="http://schemas.microsoft.com/office/drawing/2014/main" id="{D43989A7-EFD3-FFDA-D296-6CE7A5B213E9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018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Операторы соединения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(JOIN)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id="{B04C79FB-BA6E-D20F-E087-2F57D4DE0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66926"/>
              </p:ext>
            </p:extLst>
          </p:nvPr>
        </p:nvGraphicFramePr>
        <p:xfrm>
          <a:off x="383196" y="1764602"/>
          <a:ext cx="109804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149">
                  <a:extLst>
                    <a:ext uri="{9D8B030D-6E8A-4147-A177-3AD203B41FA5}">
                      <a16:colId xmlns:a16="http://schemas.microsoft.com/office/drawing/2014/main" val="880557504"/>
                    </a:ext>
                  </a:extLst>
                </a:gridCol>
                <a:gridCol w="3660149">
                  <a:extLst>
                    <a:ext uri="{9D8B030D-6E8A-4147-A177-3AD203B41FA5}">
                      <a16:colId xmlns:a16="http://schemas.microsoft.com/office/drawing/2014/main" val="1722728175"/>
                    </a:ext>
                  </a:extLst>
                </a:gridCol>
                <a:gridCol w="3660149">
                  <a:extLst>
                    <a:ext uri="{9D8B030D-6E8A-4147-A177-3AD203B41FA5}">
                      <a16:colId xmlns:a16="http://schemas.microsoft.com/office/drawing/2014/main" val="232769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Операторы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Краткое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Подробное 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4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Hash Join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Соединение хэшированием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Строит хэш по меньшей таблице, сканирует большую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Самый быстрый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JOIN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для двух таблиц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Nested Loop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Соединение вложенными циклами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Для каждой строки в большой таблицы сканируется меньшая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Самый способ для очень маленьких объёмов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Используется для кросс-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джойнов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0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Merge Join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Соединение слиянием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Отсортировать обе таблицы, соединить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Очень быстрый способ для отсортированных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5964"/>
                  </a:ext>
                </a:extLst>
              </a:tr>
            </a:tbl>
          </a:graphicData>
        </a:graphic>
      </p:graphicFrame>
      <p:sp>
        <p:nvSpPr>
          <p:cNvPr id="24" name="object 59">
            <a:extLst>
              <a:ext uri="{FF2B5EF4-FFF2-40B4-BE49-F238E27FC236}">
                <a16:creationId xmlns:a16="http://schemas.microsoft.com/office/drawing/2014/main" id="{8F766363-BDE2-17A5-5F43-6AC5B079C391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352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8132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Операторы перемещения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380359" y="20312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730595" y="2402088"/>
            <a:ext cx="6213928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73059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4BF41B-5A09-8AC8-17C7-62305A662E14}"/>
              </a:ext>
            </a:extLst>
          </p:cNvPr>
          <p:cNvSpPr txBox="1"/>
          <p:nvPr/>
        </p:nvSpPr>
        <p:spPr>
          <a:xfrm>
            <a:off x="8362902" y="2199162"/>
            <a:ext cx="3664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Обмен данных между сегментами или мастером и сегментами.</a:t>
            </a: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Необходимо для: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Соединения таблиц и наборов данных имеющих разные ключи дистрибуции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Выполнение промежуточных отчетов и агрегаций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BFAD84E1-9557-1F97-555D-29E260339D1C}"/>
              </a:ext>
            </a:extLst>
          </p:cNvPr>
          <p:cNvSpPr/>
          <p:nvPr/>
        </p:nvSpPr>
        <p:spPr>
          <a:xfrm>
            <a:off x="4999518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F3CD25C-AD2D-71AC-ACB5-50EE829AE56D}"/>
              </a:ext>
            </a:extLst>
          </p:cNvPr>
          <p:cNvCxnSpPr/>
          <p:nvPr/>
        </p:nvCxnSpPr>
        <p:spPr>
          <a:xfrm flipH="1">
            <a:off x="2457450" y="4886325"/>
            <a:ext cx="280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389FC95-9D7B-A362-BC2B-8D8028071AF0}"/>
              </a:ext>
            </a:extLst>
          </p:cNvPr>
          <p:cNvCxnSpPr/>
          <p:nvPr/>
        </p:nvCxnSpPr>
        <p:spPr>
          <a:xfrm>
            <a:off x="2457450" y="5248275"/>
            <a:ext cx="280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E369ECC-C907-C2C3-678E-CA91D533B7B3}"/>
              </a:ext>
            </a:extLst>
          </p:cNvPr>
          <p:cNvCxnSpPr/>
          <p:nvPr/>
        </p:nvCxnSpPr>
        <p:spPr>
          <a:xfrm flipV="1">
            <a:off x="1691694" y="2781300"/>
            <a:ext cx="0" cy="14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4DE7253-3461-D2EB-B71E-5FE9422A9D07}"/>
              </a:ext>
            </a:extLst>
          </p:cNvPr>
          <p:cNvCxnSpPr/>
          <p:nvPr/>
        </p:nvCxnSpPr>
        <p:spPr>
          <a:xfrm flipV="1">
            <a:off x="5970142" y="2781300"/>
            <a:ext cx="0" cy="14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6515B1-299B-7AFC-51E0-F2EB829C1A18}"/>
              </a:ext>
            </a:extLst>
          </p:cNvPr>
          <p:cNvSpPr txBox="1"/>
          <p:nvPr/>
        </p:nvSpPr>
        <p:spPr>
          <a:xfrm>
            <a:off x="1080216" y="6281792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89182-F037-5B7D-FF3B-CC8641BFC09A}"/>
              </a:ext>
            </a:extLst>
          </p:cNvPr>
          <p:cNvSpPr txBox="1"/>
          <p:nvPr/>
        </p:nvSpPr>
        <p:spPr>
          <a:xfrm>
            <a:off x="5484522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2</a:t>
            </a:r>
          </a:p>
        </p:txBody>
      </p:sp>
      <p:sp>
        <p:nvSpPr>
          <p:cNvPr id="25" name="object 59">
            <a:extLst>
              <a:ext uri="{FF2B5EF4-FFF2-40B4-BE49-F238E27FC236}">
                <a16:creationId xmlns:a16="http://schemas.microsoft.com/office/drawing/2014/main" id="{D5E688B5-72FA-63C3-7AFF-C46E64AFA749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7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8132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BROADCAST MOTION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898914" y="19551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730594" y="2402088"/>
            <a:ext cx="7251041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73059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D08B9-E534-A08E-99AA-F708853AE038}"/>
              </a:ext>
            </a:extLst>
          </p:cNvPr>
          <p:cNvSpPr txBox="1"/>
          <p:nvPr/>
        </p:nvSpPr>
        <p:spPr>
          <a:xfrm>
            <a:off x="1260232" y="4752975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order1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D77EA4B-8C7D-A235-DFC7-DCEA5E8EDB53}"/>
              </a:ext>
            </a:extLst>
          </p:cNvPr>
          <p:cNvSpPr/>
          <p:nvPr/>
        </p:nvSpPr>
        <p:spPr>
          <a:xfrm>
            <a:off x="1294855" y="4773614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4BF41B-5A09-8AC8-17C7-62305A662E14}"/>
              </a:ext>
            </a:extLst>
          </p:cNvPr>
          <p:cNvSpPr txBox="1"/>
          <p:nvPr/>
        </p:nvSpPr>
        <p:spPr>
          <a:xfrm>
            <a:off x="8362902" y="1995349"/>
            <a:ext cx="3664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Каждый сегмент пересылает свои данные каждому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 всех сегментов есть полная копия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Обычно возникает в случае, когда небольшой справочник соединяется с большой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фактовой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таблицей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Можно избежать если создать таблицу с типом дистрибуции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DISTRIBUTED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Может быть по ошибке применен к большой таблице из-за неактуальной статистики</a:t>
            </a: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BFAD84E1-9557-1F97-555D-29E260339D1C}"/>
              </a:ext>
            </a:extLst>
          </p:cNvPr>
          <p:cNvSpPr/>
          <p:nvPr/>
        </p:nvSpPr>
        <p:spPr>
          <a:xfrm>
            <a:off x="338361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515B1-299B-7AFC-51E0-F2EB829C1A18}"/>
              </a:ext>
            </a:extLst>
          </p:cNvPr>
          <p:cNvSpPr txBox="1"/>
          <p:nvPr/>
        </p:nvSpPr>
        <p:spPr>
          <a:xfrm>
            <a:off x="1088304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89182-F037-5B7D-FF3B-CC8641BFC09A}"/>
              </a:ext>
            </a:extLst>
          </p:cNvPr>
          <p:cNvSpPr txBox="1"/>
          <p:nvPr/>
        </p:nvSpPr>
        <p:spPr>
          <a:xfrm>
            <a:off x="3710449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2</a:t>
            </a:r>
          </a:p>
        </p:txBody>
      </p:sp>
      <p:sp>
        <p:nvSpPr>
          <p:cNvPr id="25" name="Блок-схема: магнитный диск 24">
            <a:extLst>
              <a:ext uri="{FF2B5EF4-FFF2-40B4-BE49-F238E27FC236}">
                <a16:creationId xmlns:a16="http://schemas.microsoft.com/office/drawing/2014/main" id="{FB5EE27C-EEC2-A229-540D-A174912FC21C}"/>
              </a:ext>
            </a:extLst>
          </p:cNvPr>
          <p:cNvSpPr/>
          <p:nvPr/>
        </p:nvSpPr>
        <p:spPr>
          <a:xfrm>
            <a:off x="603663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71EA7-827E-E3E7-0E13-58F7D8143E9D}"/>
              </a:ext>
            </a:extLst>
          </p:cNvPr>
          <p:cNvSpPr txBox="1"/>
          <p:nvPr/>
        </p:nvSpPr>
        <p:spPr>
          <a:xfrm>
            <a:off x="6453072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7373B-9F8C-72E5-7CC9-5BDE0A8EDD9E}"/>
              </a:ext>
            </a:extLst>
          </p:cNvPr>
          <p:cNvSpPr txBox="1"/>
          <p:nvPr/>
        </p:nvSpPr>
        <p:spPr>
          <a:xfrm>
            <a:off x="3916529" y="5143497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 order2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3D6F3B8-3F7E-EA14-BCFF-130EC7180CBF}"/>
              </a:ext>
            </a:extLst>
          </p:cNvPr>
          <p:cNvSpPr/>
          <p:nvPr/>
        </p:nvSpPr>
        <p:spPr>
          <a:xfrm>
            <a:off x="3951152" y="5164136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8902B-E4B6-2ABD-D012-FC3100AE7698}"/>
              </a:ext>
            </a:extLst>
          </p:cNvPr>
          <p:cNvSpPr txBox="1"/>
          <p:nvPr/>
        </p:nvSpPr>
        <p:spPr>
          <a:xfrm>
            <a:off x="6594777" y="5659229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order3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F74B7B-D8DD-3B23-6BE6-432FF71B4CB8}"/>
              </a:ext>
            </a:extLst>
          </p:cNvPr>
          <p:cNvSpPr/>
          <p:nvPr/>
        </p:nvSpPr>
        <p:spPr>
          <a:xfrm>
            <a:off x="6629400" y="5679868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187B9E3-71B7-77E1-2D59-58770C0235B3}"/>
              </a:ext>
            </a:extLst>
          </p:cNvPr>
          <p:cNvCxnSpPr>
            <a:cxnSpLocks/>
          </p:cNvCxnSpPr>
          <p:nvPr/>
        </p:nvCxnSpPr>
        <p:spPr>
          <a:xfrm>
            <a:off x="2133103" y="4843186"/>
            <a:ext cx="181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607A8B2-2F9E-DFC8-D43B-B25F4A67E5D8}"/>
              </a:ext>
            </a:extLst>
          </p:cNvPr>
          <p:cNvCxnSpPr>
            <a:cxnSpLocks/>
          </p:cNvCxnSpPr>
          <p:nvPr/>
        </p:nvCxnSpPr>
        <p:spPr>
          <a:xfrm flipV="1">
            <a:off x="2133102" y="4947961"/>
            <a:ext cx="4267698" cy="3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CCFA606-C134-F351-8C64-244A2C6DD588}"/>
              </a:ext>
            </a:extLst>
          </p:cNvPr>
          <p:cNvCxnSpPr>
            <a:stCxn id="27" idx="1"/>
          </p:cNvCxnSpPr>
          <p:nvPr/>
        </p:nvCxnSpPr>
        <p:spPr>
          <a:xfrm flipH="1">
            <a:off x="2311260" y="5328163"/>
            <a:ext cx="1605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2219C76-2623-0349-A12E-D03828F328BE}"/>
              </a:ext>
            </a:extLst>
          </p:cNvPr>
          <p:cNvCxnSpPr>
            <a:stCxn id="29" idx="3"/>
          </p:cNvCxnSpPr>
          <p:nvPr/>
        </p:nvCxnSpPr>
        <p:spPr>
          <a:xfrm flipV="1">
            <a:off x="4789400" y="5328163"/>
            <a:ext cx="1611400" cy="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B2F4A91-0D13-47FE-4C51-0AE1634C79D1}"/>
              </a:ext>
            </a:extLst>
          </p:cNvPr>
          <p:cNvCxnSpPr/>
          <p:nvPr/>
        </p:nvCxnSpPr>
        <p:spPr>
          <a:xfrm flipH="1">
            <a:off x="4921250" y="5720936"/>
            <a:ext cx="170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CE9798A-0527-BC0C-CB97-157F05494A97}"/>
              </a:ext>
            </a:extLst>
          </p:cNvPr>
          <p:cNvCxnSpPr>
            <a:cxnSpLocks/>
          </p:cNvCxnSpPr>
          <p:nvPr/>
        </p:nvCxnSpPr>
        <p:spPr>
          <a:xfrm flipH="1">
            <a:off x="2311260" y="5843895"/>
            <a:ext cx="431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59">
            <a:extLst>
              <a:ext uri="{FF2B5EF4-FFF2-40B4-BE49-F238E27FC236}">
                <a16:creationId xmlns:a16="http://schemas.microsoft.com/office/drawing/2014/main" id="{83687A32-89B0-8106-675E-8DADDC19568B}"/>
              </a:ext>
            </a:extLst>
          </p:cNvPr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1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5059" y="6223882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8132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REDISTRIBUTION MOTION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898914" y="19551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730594" y="2402088"/>
            <a:ext cx="7251041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73059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D08B9-E534-A08E-99AA-F708853AE038}"/>
              </a:ext>
            </a:extLst>
          </p:cNvPr>
          <p:cNvSpPr txBox="1"/>
          <p:nvPr/>
        </p:nvSpPr>
        <p:spPr>
          <a:xfrm>
            <a:off x="1260232" y="4752975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order1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D77EA4B-8C7D-A235-DFC7-DCEA5E8EDB53}"/>
              </a:ext>
            </a:extLst>
          </p:cNvPr>
          <p:cNvSpPr/>
          <p:nvPr/>
        </p:nvSpPr>
        <p:spPr>
          <a:xfrm>
            <a:off x="1294855" y="4773614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4BF41B-5A09-8AC8-17C7-62305A662E14}"/>
              </a:ext>
            </a:extLst>
          </p:cNvPr>
          <p:cNvSpPr txBox="1"/>
          <p:nvPr/>
        </p:nvSpPr>
        <p:spPr>
          <a:xfrm>
            <a:off x="8381196" y="1571575"/>
            <a:ext cx="3591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Динамическое перераспределение данных между сегментами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Каждый сегмент пересылает свои данные другому, согласно новому ключу дистрибьюции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Возникает когда: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Различаются ключи дистрибьюции соединяемых таблиц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Ключ соединения отличается от ключа дистрибьюции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Выполняется агрегация по полю отличному от ключа дистрибьюции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Есть риск возникновения перекоса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(skew)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BFAD84E1-9557-1F97-555D-29E260339D1C}"/>
              </a:ext>
            </a:extLst>
          </p:cNvPr>
          <p:cNvSpPr/>
          <p:nvPr/>
        </p:nvSpPr>
        <p:spPr>
          <a:xfrm>
            <a:off x="338361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515B1-299B-7AFC-51E0-F2EB829C1A18}"/>
              </a:ext>
            </a:extLst>
          </p:cNvPr>
          <p:cNvSpPr txBox="1"/>
          <p:nvPr/>
        </p:nvSpPr>
        <p:spPr>
          <a:xfrm>
            <a:off x="1118527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89182-F037-5B7D-FF3B-CC8641BFC09A}"/>
              </a:ext>
            </a:extLst>
          </p:cNvPr>
          <p:cNvSpPr txBox="1"/>
          <p:nvPr/>
        </p:nvSpPr>
        <p:spPr>
          <a:xfrm>
            <a:off x="3758798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2</a:t>
            </a:r>
          </a:p>
        </p:txBody>
      </p:sp>
      <p:sp>
        <p:nvSpPr>
          <p:cNvPr id="25" name="Блок-схема: магнитный диск 24">
            <a:extLst>
              <a:ext uri="{FF2B5EF4-FFF2-40B4-BE49-F238E27FC236}">
                <a16:creationId xmlns:a16="http://schemas.microsoft.com/office/drawing/2014/main" id="{FB5EE27C-EEC2-A229-540D-A174912FC21C}"/>
              </a:ext>
            </a:extLst>
          </p:cNvPr>
          <p:cNvSpPr/>
          <p:nvPr/>
        </p:nvSpPr>
        <p:spPr>
          <a:xfrm>
            <a:off x="603663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71EA7-827E-E3E7-0E13-58F7D8143E9D}"/>
              </a:ext>
            </a:extLst>
          </p:cNvPr>
          <p:cNvSpPr txBox="1"/>
          <p:nvPr/>
        </p:nvSpPr>
        <p:spPr>
          <a:xfrm>
            <a:off x="6333045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7373B-9F8C-72E5-7CC9-5BDE0A8EDD9E}"/>
              </a:ext>
            </a:extLst>
          </p:cNvPr>
          <p:cNvSpPr txBox="1"/>
          <p:nvPr/>
        </p:nvSpPr>
        <p:spPr>
          <a:xfrm>
            <a:off x="3916529" y="5143497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 order2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3D6F3B8-3F7E-EA14-BCFF-130EC7180CBF}"/>
              </a:ext>
            </a:extLst>
          </p:cNvPr>
          <p:cNvSpPr/>
          <p:nvPr/>
        </p:nvSpPr>
        <p:spPr>
          <a:xfrm>
            <a:off x="3951152" y="5164136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8902B-E4B6-2ABD-D012-FC3100AE7698}"/>
              </a:ext>
            </a:extLst>
          </p:cNvPr>
          <p:cNvSpPr txBox="1"/>
          <p:nvPr/>
        </p:nvSpPr>
        <p:spPr>
          <a:xfrm>
            <a:off x="6594777" y="5659229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order3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F74B7B-D8DD-3B23-6BE6-432FF71B4CB8}"/>
              </a:ext>
            </a:extLst>
          </p:cNvPr>
          <p:cNvSpPr/>
          <p:nvPr/>
        </p:nvSpPr>
        <p:spPr>
          <a:xfrm>
            <a:off x="6629400" y="5679868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187B9E3-71B7-77E1-2D59-58770C0235B3}"/>
              </a:ext>
            </a:extLst>
          </p:cNvPr>
          <p:cNvCxnSpPr>
            <a:cxnSpLocks/>
          </p:cNvCxnSpPr>
          <p:nvPr/>
        </p:nvCxnSpPr>
        <p:spPr>
          <a:xfrm>
            <a:off x="2133103" y="4843186"/>
            <a:ext cx="181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2219C76-2623-0349-A12E-D03828F328BE}"/>
              </a:ext>
            </a:extLst>
          </p:cNvPr>
          <p:cNvCxnSpPr>
            <a:stCxn id="29" idx="3"/>
          </p:cNvCxnSpPr>
          <p:nvPr/>
        </p:nvCxnSpPr>
        <p:spPr>
          <a:xfrm flipV="1">
            <a:off x="4789400" y="5328163"/>
            <a:ext cx="1611400" cy="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CE9798A-0527-BC0C-CB97-157F05494A97}"/>
              </a:ext>
            </a:extLst>
          </p:cNvPr>
          <p:cNvCxnSpPr>
            <a:cxnSpLocks/>
          </p:cNvCxnSpPr>
          <p:nvPr/>
        </p:nvCxnSpPr>
        <p:spPr>
          <a:xfrm flipH="1">
            <a:off x="2311260" y="5843895"/>
            <a:ext cx="431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59">
            <a:extLst>
              <a:ext uri="{FF2B5EF4-FFF2-40B4-BE49-F238E27FC236}">
                <a16:creationId xmlns:a16="http://schemas.microsoft.com/office/drawing/2014/main" id="{0D0C34B0-8E0B-5DA6-BB53-CCD8D9D99589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29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1178132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GATHER MOTION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B98CE-3573-C0B0-7DE5-9E54FE739704}"/>
              </a:ext>
            </a:extLst>
          </p:cNvPr>
          <p:cNvSpPr txBox="1"/>
          <p:nvPr/>
        </p:nvSpPr>
        <p:spPr>
          <a:xfrm>
            <a:off x="3895725" y="19551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Мастер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74E9A22-97F7-2696-DE5F-ED8896544361}"/>
              </a:ext>
            </a:extLst>
          </p:cNvPr>
          <p:cNvSpPr/>
          <p:nvPr/>
        </p:nvSpPr>
        <p:spPr>
          <a:xfrm>
            <a:off x="730594" y="2402088"/>
            <a:ext cx="7251041" cy="60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магнитный диск 1">
            <a:extLst>
              <a:ext uri="{FF2B5EF4-FFF2-40B4-BE49-F238E27FC236}">
                <a16:creationId xmlns:a16="http://schemas.microsoft.com/office/drawing/2014/main" id="{D0899D9F-EB53-5DDE-8AFA-2A3D6CE0ACD2}"/>
              </a:ext>
            </a:extLst>
          </p:cNvPr>
          <p:cNvSpPr/>
          <p:nvPr/>
        </p:nvSpPr>
        <p:spPr>
          <a:xfrm>
            <a:off x="73059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D08B9-E534-A08E-99AA-F708853AE038}"/>
              </a:ext>
            </a:extLst>
          </p:cNvPr>
          <p:cNvSpPr txBox="1"/>
          <p:nvPr/>
        </p:nvSpPr>
        <p:spPr>
          <a:xfrm>
            <a:off x="1260232" y="4752975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order1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D77EA4B-8C7D-A235-DFC7-DCEA5E8EDB53}"/>
              </a:ext>
            </a:extLst>
          </p:cNvPr>
          <p:cNvSpPr/>
          <p:nvPr/>
        </p:nvSpPr>
        <p:spPr>
          <a:xfrm>
            <a:off x="1294855" y="4773614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C9324C7-7582-801D-0691-0DC1B80198B7}"/>
              </a:ext>
            </a:extLst>
          </p:cNvPr>
          <p:cNvCxnSpPr/>
          <p:nvPr/>
        </p:nvCxnSpPr>
        <p:spPr>
          <a:xfrm>
            <a:off x="8229600" y="1763562"/>
            <a:ext cx="0" cy="488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4BF41B-5A09-8AC8-17C7-62305A662E14}"/>
              </a:ext>
            </a:extLst>
          </p:cNvPr>
          <p:cNvSpPr txBox="1"/>
          <p:nvPr/>
        </p:nvSpPr>
        <p:spPr>
          <a:xfrm>
            <a:off x="8477561" y="3010440"/>
            <a:ext cx="3664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Объединение результатов запроса со всех сегментов на мастер узле</a:t>
            </a:r>
            <a:b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Финальная операция для большинства запросов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BFAD84E1-9557-1F97-555D-29E260339D1C}"/>
              </a:ext>
            </a:extLst>
          </p:cNvPr>
          <p:cNvSpPr/>
          <p:nvPr/>
        </p:nvSpPr>
        <p:spPr>
          <a:xfrm>
            <a:off x="338361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515B1-299B-7AFC-51E0-F2EB829C1A18}"/>
              </a:ext>
            </a:extLst>
          </p:cNvPr>
          <p:cNvSpPr txBox="1"/>
          <p:nvPr/>
        </p:nvSpPr>
        <p:spPr>
          <a:xfrm>
            <a:off x="1118527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89182-F037-5B7D-FF3B-CC8641BFC09A}"/>
              </a:ext>
            </a:extLst>
          </p:cNvPr>
          <p:cNvSpPr txBox="1"/>
          <p:nvPr/>
        </p:nvSpPr>
        <p:spPr>
          <a:xfrm>
            <a:off x="3758798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2</a:t>
            </a:r>
          </a:p>
        </p:txBody>
      </p:sp>
      <p:sp>
        <p:nvSpPr>
          <p:cNvPr id="25" name="Блок-схема: магнитный диск 24">
            <a:extLst>
              <a:ext uri="{FF2B5EF4-FFF2-40B4-BE49-F238E27FC236}">
                <a16:creationId xmlns:a16="http://schemas.microsoft.com/office/drawing/2014/main" id="{FB5EE27C-EEC2-A229-540D-A174912FC21C}"/>
              </a:ext>
            </a:extLst>
          </p:cNvPr>
          <p:cNvSpPr/>
          <p:nvPr/>
        </p:nvSpPr>
        <p:spPr>
          <a:xfrm>
            <a:off x="6036635" y="3813666"/>
            <a:ext cx="1945005" cy="24771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71EA7-827E-E3E7-0E13-58F7D8143E9D}"/>
              </a:ext>
            </a:extLst>
          </p:cNvPr>
          <p:cNvSpPr txBox="1"/>
          <p:nvPr/>
        </p:nvSpPr>
        <p:spPr>
          <a:xfrm>
            <a:off x="6415639" y="6280555"/>
            <a:ext cx="12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7373B-9F8C-72E5-7CC9-5BDE0A8EDD9E}"/>
              </a:ext>
            </a:extLst>
          </p:cNvPr>
          <p:cNvSpPr txBox="1"/>
          <p:nvPr/>
        </p:nvSpPr>
        <p:spPr>
          <a:xfrm>
            <a:off x="3916529" y="5143497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 order2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3D6F3B8-3F7E-EA14-BCFF-130EC7180CBF}"/>
              </a:ext>
            </a:extLst>
          </p:cNvPr>
          <p:cNvSpPr/>
          <p:nvPr/>
        </p:nvSpPr>
        <p:spPr>
          <a:xfrm>
            <a:off x="3951152" y="5164136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8902B-E4B6-2ABD-D012-FC3100AE7698}"/>
              </a:ext>
            </a:extLst>
          </p:cNvPr>
          <p:cNvSpPr txBox="1"/>
          <p:nvPr/>
        </p:nvSpPr>
        <p:spPr>
          <a:xfrm>
            <a:off x="6557344" y="5694276"/>
            <a:ext cx="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order3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F74B7B-D8DD-3B23-6BE6-432FF71B4CB8}"/>
              </a:ext>
            </a:extLst>
          </p:cNvPr>
          <p:cNvSpPr/>
          <p:nvPr/>
        </p:nvSpPr>
        <p:spPr>
          <a:xfrm>
            <a:off x="6591967" y="5714915"/>
            <a:ext cx="838248" cy="34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069ECD1-23CB-4876-4516-D0CF0FDC2B92}"/>
              </a:ext>
            </a:extLst>
          </p:cNvPr>
          <p:cNvCxnSpPr>
            <a:cxnSpLocks/>
          </p:cNvCxnSpPr>
          <p:nvPr/>
        </p:nvCxnSpPr>
        <p:spPr>
          <a:xfrm flipV="1">
            <a:off x="1714500" y="3010440"/>
            <a:ext cx="0" cy="11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DCCBAD7-A3B2-D3AC-0BE6-055B1EAE45B2}"/>
              </a:ext>
            </a:extLst>
          </p:cNvPr>
          <p:cNvCxnSpPr>
            <a:cxnSpLocks/>
          </p:cNvCxnSpPr>
          <p:nvPr/>
        </p:nvCxnSpPr>
        <p:spPr>
          <a:xfrm flipV="1">
            <a:off x="4352925" y="3010440"/>
            <a:ext cx="0" cy="11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1171095-F8E4-1AFD-E4FC-76BCCB471C35}"/>
              </a:ext>
            </a:extLst>
          </p:cNvPr>
          <p:cNvCxnSpPr>
            <a:cxnSpLocks/>
          </p:cNvCxnSpPr>
          <p:nvPr/>
        </p:nvCxnSpPr>
        <p:spPr>
          <a:xfrm flipV="1">
            <a:off x="7000875" y="3010440"/>
            <a:ext cx="0" cy="11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59">
            <a:extLst>
              <a:ext uri="{FF2B5EF4-FFF2-40B4-BE49-F238E27FC236}">
                <a16:creationId xmlns:a16="http://schemas.microsoft.com/office/drawing/2014/main" id="{33ABED6E-8901-4795-8B5D-2BC34B47DA75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11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Другие операторы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0AD78C30-A184-8741-71B9-04E3CDA55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21974"/>
              </p:ext>
            </p:extLst>
          </p:nvPr>
        </p:nvGraphicFramePr>
        <p:xfrm>
          <a:off x="1443877" y="1757933"/>
          <a:ext cx="9304246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798">
                  <a:extLst>
                    <a:ext uri="{9D8B030D-6E8A-4147-A177-3AD203B41FA5}">
                      <a16:colId xmlns:a16="http://schemas.microsoft.com/office/drawing/2014/main" val="946560079"/>
                    </a:ext>
                  </a:extLst>
                </a:gridCol>
                <a:gridCol w="6928448">
                  <a:extLst>
                    <a:ext uri="{9D8B030D-6E8A-4147-A177-3AD203B41FA5}">
                      <a16:colId xmlns:a16="http://schemas.microsoft.com/office/drawing/2014/main" val="150884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9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Materialize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Планировщик материализует подзапрос один раз для всего запроса, поэтому ему не нужно повторять работу для запросов верхнего уровня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4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InitPlan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Предварительный запрос используемый при выборочном сканировании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для определения того, какие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необходимо сканировать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7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Sort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Сортировка строк при подготовке к другой операции, требующей упорядоченных строк, например агрегированию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1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Group By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Группирует строки по одному или нескольким столбцам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Group/Hash Aggregate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Агрегация строк с использованием хэша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1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Append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Объединяет наборы данных, например, при объединении строк из разных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в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партиционированной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таблице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5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Filter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Выбирает строки, используя условия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WHERE 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Limit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Ограничивает количество возвращаемых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1153"/>
                  </a:ext>
                </a:extLst>
              </a:tr>
            </a:tbl>
          </a:graphicData>
        </a:graphic>
      </p:graphicFrame>
      <p:sp>
        <p:nvSpPr>
          <p:cNvPr id="23" name="object 59">
            <a:extLst>
              <a:ext uri="{FF2B5EF4-FFF2-40B4-BE49-F238E27FC236}">
                <a16:creationId xmlns:a16="http://schemas.microsoft.com/office/drawing/2014/main" id="{C09725D2-1243-DFBD-FB60-3190D020858E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85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План запроса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Узкие места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Таблица 23">
            <a:extLst>
              <a:ext uri="{FF2B5EF4-FFF2-40B4-BE49-F238E27FC236}">
                <a16:creationId xmlns:a16="http://schemas.microsoft.com/office/drawing/2014/main" id="{0F0C6AD4-D3FA-E5DF-7769-B9B852F95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4344"/>
              </p:ext>
            </p:extLst>
          </p:nvPr>
        </p:nvGraphicFramePr>
        <p:xfrm>
          <a:off x="2032000" y="28723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263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На что стоит обратить внимание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Правильная оценка количества записей в таблице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6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Перекос вычислений (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Skew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7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Выборочное сканирование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(Partition elimination)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4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Использование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Spill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43768"/>
                  </a:ext>
                </a:extLst>
              </a:tr>
            </a:tbl>
          </a:graphicData>
        </a:graphic>
      </p:graphicFrame>
      <p:sp>
        <p:nvSpPr>
          <p:cNvPr id="24" name="object 59">
            <a:extLst>
              <a:ext uri="{FF2B5EF4-FFF2-40B4-BE49-F238E27FC236}">
                <a16:creationId xmlns:a16="http://schemas.microsoft.com/office/drawing/2014/main" id="{B6554130-B4EC-5B77-392E-1BB3C91F6468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893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1.6 Оптимизаторы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Сравнение оптимизаторов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Таблица 21">
            <a:extLst>
              <a:ext uri="{FF2B5EF4-FFF2-40B4-BE49-F238E27FC236}">
                <a16:creationId xmlns:a16="http://schemas.microsoft.com/office/drawing/2014/main" id="{A968B9E3-5AA3-C683-A87C-61D59F0CF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6440"/>
              </p:ext>
            </p:extLst>
          </p:nvPr>
        </p:nvGraphicFramePr>
        <p:xfrm>
          <a:off x="357060" y="2073696"/>
          <a:ext cx="1147788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884">
                  <a:extLst>
                    <a:ext uri="{9D8B030D-6E8A-4147-A177-3AD203B41FA5}">
                      <a16:colId xmlns:a16="http://schemas.microsoft.com/office/drawing/2014/main" val="491770083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464194816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2370930039"/>
                    </a:ext>
                  </a:extLst>
                </a:gridCol>
                <a:gridCol w="3705796">
                  <a:extLst>
                    <a:ext uri="{9D8B030D-6E8A-4147-A177-3AD203B41FA5}">
                      <a16:colId xmlns:a16="http://schemas.microsoft.com/office/drawing/2014/main" val="373454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Оптимизатор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Альтернативные названия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Особенности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2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GPORCA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ORCA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Pivotal Query Optimizer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(PQQ)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Используется по умолчанию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Создан для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Greenplum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Постоянно развивается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Имеет ряд улучшений при работе с: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Партиционированными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таблицами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 подзапросами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DML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операциями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LEGACY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Postgres optimizer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Postgres planer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Унаследован из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PostgreSQL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Используется при явно заданной конфигурации или в случае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fallback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 отличие от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GROPCA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поддерживает все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SQL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конструкции и функции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Иногда строит более оптимальный план чем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GROPCA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79775"/>
                  </a:ext>
                </a:extLst>
              </a:tr>
            </a:tbl>
          </a:graphicData>
        </a:graphic>
      </p:graphicFrame>
      <p:sp>
        <p:nvSpPr>
          <p:cNvPr id="22" name="object 59">
            <a:extLst>
              <a:ext uri="{FF2B5EF4-FFF2-40B4-BE49-F238E27FC236}">
                <a16:creationId xmlns:a16="http://schemas.microsoft.com/office/drawing/2014/main" id="{93FCA05D-F076-4B34-9616-C3EF5F9646F7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47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1.6 Оптимизаторы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Выбор оптимизатора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BE2F37-30B0-A455-30BC-9DEA32BBE23B}"/>
              </a:ext>
            </a:extLst>
          </p:cNvPr>
          <p:cNvCxnSpPr/>
          <p:nvPr/>
        </p:nvCxnSpPr>
        <p:spPr>
          <a:xfrm>
            <a:off x="390525" y="3733800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BF539B-4A55-9C6A-C503-A8467D6C1A8B}"/>
              </a:ext>
            </a:extLst>
          </p:cNvPr>
          <p:cNvSpPr txBox="1"/>
          <p:nvPr/>
        </p:nvSpPr>
        <p:spPr>
          <a:xfrm>
            <a:off x="2170464" y="3428999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Синтаксический разбор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6084DA5-0D72-1FFF-B21C-17264F492440}"/>
              </a:ext>
            </a:extLst>
          </p:cNvPr>
          <p:cNvSpPr/>
          <p:nvPr/>
        </p:nvSpPr>
        <p:spPr>
          <a:xfrm>
            <a:off x="2162175" y="3428999"/>
            <a:ext cx="1779781" cy="646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1A690-A1B7-DF4F-C7AA-DB4DEC3BF339}"/>
              </a:ext>
            </a:extLst>
          </p:cNvPr>
          <p:cNvSpPr txBox="1"/>
          <p:nvPr/>
        </p:nvSpPr>
        <p:spPr>
          <a:xfrm>
            <a:off x="332118" y="3124200"/>
            <a:ext cx="1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Запрос пользователя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B0B30D-C398-0C61-7CAF-D253B6C328F3}"/>
              </a:ext>
            </a:extLst>
          </p:cNvPr>
          <p:cNvSpPr/>
          <p:nvPr/>
        </p:nvSpPr>
        <p:spPr>
          <a:xfrm>
            <a:off x="4281487" y="2144534"/>
            <a:ext cx="4891088" cy="3427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D1B082A-2807-4B34-F42A-B8BF23EADFEC}"/>
              </a:ext>
            </a:extLst>
          </p:cNvPr>
          <p:cNvCxnSpPr>
            <a:stCxn id="25" idx="3"/>
          </p:cNvCxnSpPr>
          <p:nvPr/>
        </p:nvCxnSpPr>
        <p:spPr>
          <a:xfrm flipV="1">
            <a:off x="3941956" y="3752149"/>
            <a:ext cx="763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37F10FA-EB60-8A7B-17A7-8597CC110598}"/>
              </a:ext>
            </a:extLst>
          </p:cNvPr>
          <p:cNvCxnSpPr/>
          <p:nvPr/>
        </p:nvCxnSpPr>
        <p:spPr>
          <a:xfrm>
            <a:off x="4724400" y="2514600"/>
            <a:ext cx="0" cy="26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E2CA188-DCA6-6D33-F625-4B8C543D034F}"/>
              </a:ext>
            </a:extLst>
          </p:cNvPr>
          <p:cNvCxnSpPr/>
          <p:nvPr/>
        </p:nvCxnSpPr>
        <p:spPr>
          <a:xfrm>
            <a:off x="4724400" y="251460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C05C8A-C076-7F2E-CD07-76427D2B4CF0}"/>
              </a:ext>
            </a:extLst>
          </p:cNvPr>
          <p:cNvSpPr txBox="1"/>
          <p:nvPr/>
        </p:nvSpPr>
        <p:spPr>
          <a:xfrm>
            <a:off x="4528598" y="2139552"/>
            <a:ext cx="17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optimizer = on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7D8F86-91D3-19D0-EC38-E5936C453C41}"/>
              </a:ext>
            </a:extLst>
          </p:cNvPr>
          <p:cNvSpPr txBox="1"/>
          <p:nvPr/>
        </p:nvSpPr>
        <p:spPr>
          <a:xfrm>
            <a:off x="4623848" y="4779652"/>
            <a:ext cx="17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optimizer = off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83067F9-B2ED-14A9-B957-23DDEBAC5361}"/>
              </a:ext>
            </a:extLst>
          </p:cNvPr>
          <p:cNvCxnSpPr/>
          <p:nvPr/>
        </p:nvCxnSpPr>
        <p:spPr>
          <a:xfrm>
            <a:off x="4724399" y="5177559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9B7E98-0542-BBDD-7B01-FCB844DD37F0}"/>
              </a:ext>
            </a:extLst>
          </p:cNvPr>
          <p:cNvSpPr txBox="1"/>
          <p:nvPr/>
        </p:nvSpPr>
        <p:spPr>
          <a:xfrm>
            <a:off x="6004098" y="2367092"/>
            <a:ext cx="17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GROPCA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9E37F0A-6B53-E3F3-E6A5-C94C693AFFC6}"/>
              </a:ext>
            </a:extLst>
          </p:cNvPr>
          <p:cNvSpPr/>
          <p:nvPr/>
        </p:nvSpPr>
        <p:spPr>
          <a:xfrm>
            <a:off x="6353174" y="2289868"/>
            <a:ext cx="1114422" cy="495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4606F-00B0-0CBC-0897-DB7738E28265}"/>
              </a:ext>
            </a:extLst>
          </p:cNvPr>
          <p:cNvSpPr txBox="1"/>
          <p:nvPr/>
        </p:nvSpPr>
        <p:spPr>
          <a:xfrm>
            <a:off x="6004098" y="5004009"/>
            <a:ext cx="17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LEGACY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83E7C9E-9A41-8322-5FB9-42828BC7E952}"/>
              </a:ext>
            </a:extLst>
          </p:cNvPr>
          <p:cNvSpPr/>
          <p:nvPr/>
        </p:nvSpPr>
        <p:spPr>
          <a:xfrm>
            <a:off x="6353174" y="4926785"/>
            <a:ext cx="1114421" cy="495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53FFC46-1D1C-6F2A-B63D-2DEED8CC29F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467596" y="2537459"/>
            <a:ext cx="1104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832E04E-2676-8468-6DB1-C0B04480D323}"/>
              </a:ext>
            </a:extLst>
          </p:cNvPr>
          <p:cNvCxnSpPr>
            <a:cxnSpLocks/>
          </p:cNvCxnSpPr>
          <p:nvPr/>
        </p:nvCxnSpPr>
        <p:spPr>
          <a:xfrm flipH="1">
            <a:off x="7467596" y="5188675"/>
            <a:ext cx="1104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50EA8A7-4105-392D-C019-39BEF324D884}"/>
              </a:ext>
            </a:extLst>
          </p:cNvPr>
          <p:cNvCxnSpPr/>
          <p:nvPr/>
        </p:nvCxnSpPr>
        <p:spPr>
          <a:xfrm>
            <a:off x="8572500" y="2508884"/>
            <a:ext cx="0" cy="12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4694D4F-A903-A60E-6A96-6ADFF43CEE12}"/>
              </a:ext>
            </a:extLst>
          </p:cNvPr>
          <p:cNvCxnSpPr>
            <a:cxnSpLocks/>
          </p:cNvCxnSpPr>
          <p:nvPr/>
        </p:nvCxnSpPr>
        <p:spPr>
          <a:xfrm flipV="1">
            <a:off x="8572500" y="3770531"/>
            <a:ext cx="0" cy="14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74303B3-9464-9500-B77F-3B8F39BFE872}"/>
              </a:ext>
            </a:extLst>
          </p:cNvPr>
          <p:cNvCxnSpPr/>
          <p:nvPr/>
        </p:nvCxnSpPr>
        <p:spPr>
          <a:xfrm>
            <a:off x="8572500" y="3770531"/>
            <a:ext cx="203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4F1135-38E9-B8C1-01E7-9B7EA9CB754C}"/>
              </a:ext>
            </a:extLst>
          </p:cNvPr>
          <p:cNvSpPr txBox="1"/>
          <p:nvPr/>
        </p:nvSpPr>
        <p:spPr>
          <a:xfrm>
            <a:off x="8963046" y="2843218"/>
            <a:ext cx="177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План выполнения запроса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13BB4-42D6-9EC8-1910-96D710E4DE43}"/>
              </a:ext>
            </a:extLst>
          </p:cNvPr>
          <p:cNvSpPr txBox="1"/>
          <p:nvPr/>
        </p:nvSpPr>
        <p:spPr>
          <a:xfrm>
            <a:off x="10618503" y="3428999"/>
            <a:ext cx="14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Механизм исполнения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615056C4-2F7B-3D61-7C67-3C12DCEA8E4E}"/>
              </a:ext>
            </a:extLst>
          </p:cNvPr>
          <p:cNvSpPr/>
          <p:nvPr/>
        </p:nvSpPr>
        <p:spPr>
          <a:xfrm>
            <a:off x="10610214" y="3428999"/>
            <a:ext cx="1417576" cy="646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0A1B204-424B-C973-908E-3332C088D24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6910385" y="2785050"/>
            <a:ext cx="0" cy="214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6FC62-DEE0-EE97-BB98-CA56D4A81972}"/>
              </a:ext>
            </a:extLst>
          </p:cNvPr>
          <p:cNvSpPr txBox="1"/>
          <p:nvPr/>
        </p:nvSpPr>
        <p:spPr>
          <a:xfrm>
            <a:off x="5838829" y="3585865"/>
            <a:ext cx="11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fallback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C611626B-67B4-404C-71A3-4ACB80EE5BA0}"/>
              </a:ext>
            </a:extLst>
          </p:cNvPr>
          <p:cNvSpPr/>
          <p:nvPr/>
        </p:nvSpPr>
        <p:spPr>
          <a:xfrm>
            <a:off x="4436268" y="5954287"/>
            <a:ext cx="3319463" cy="68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SHOW optimizer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 optimizer = ‘off’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9" name="object 59">
            <a:extLst>
              <a:ext uri="{FF2B5EF4-FFF2-40B4-BE49-F238E27FC236}">
                <a16:creationId xmlns:a16="http://schemas.microsoft.com/office/drawing/2014/main" id="{A2FAA3A4-4946-B80F-4524-556D9B5A7311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5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Синтаксис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A3E87-E5C6-70C3-65A6-89E367AC2FD0}"/>
              </a:ext>
            </a:extLst>
          </p:cNvPr>
          <p:cNvSpPr txBox="1"/>
          <p:nvPr/>
        </p:nvSpPr>
        <p:spPr>
          <a:xfrm>
            <a:off x="6629400" y="2211075"/>
            <a:ext cx="4953193" cy="1818447"/>
          </a:xfrm>
          <a:prstGeom prst="rect">
            <a:avLst/>
          </a:prstGeom>
          <a:solidFill>
            <a:srgbClr val="E9EBF5"/>
          </a:solidFill>
        </p:spPr>
        <p:txBody>
          <a:bodyPr wrap="square" rtlCol="0">
            <a:spAutoFit/>
          </a:bodyPr>
          <a:lstStyle/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 [ ALL | DISTINCT]</a:t>
            </a:r>
          </a:p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 FROM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from_item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, …]</a:t>
            </a:r>
          </a:p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 WHERE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cond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 GROUP BY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groupby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elem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[, …]]</a:t>
            </a:r>
          </a:p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 HAVING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cond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 ORDER BY expression [ ASC | DESC ] [, …]]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25878FD-1514-0E17-9D08-1E976919A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5" y="2312317"/>
            <a:ext cx="3562350" cy="10191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1341DDD-6B7B-29D2-E44A-3F956E74D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97" y="5031990"/>
            <a:ext cx="4838700" cy="14668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2D6A692-94EC-C1CF-936E-0494E868B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3471" y="5031990"/>
            <a:ext cx="3533775" cy="752475"/>
          </a:xfrm>
          <a:prstGeom prst="rect">
            <a:avLst/>
          </a:prstGeom>
        </p:spPr>
      </p:pic>
      <p:grpSp>
        <p:nvGrpSpPr>
          <p:cNvPr id="34" name="object 29">
            <a:extLst>
              <a:ext uri="{FF2B5EF4-FFF2-40B4-BE49-F238E27FC236}">
                <a16:creationId xmlns:a16="http://schemas.microsoft.com/office/drawing/2014/main" id="{446B35B2-D5ED-85CA-C9FD-5C56948791F1}"/>
              </a:ext>
            </a:extLst>
          </p:cNvPr>
          <p:cNvGrpSpPr/>
          <p:nvPr/>
        </p:nvGrpSpPr>
        <p:grpSpPr>
          <a:xfrm rot="16200000">
            <a:off x="6148782" y="5110555"/>
            <a:ext cx="210986" cy="750254"/>
            <a:chOff x="3139185" y="3212338"/>
            <a:chExt cx="162560" cy="433705"/>
          </a:xfrm>
        </p:grpSpPr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25B6F74A-105A-23FC-E430-27384132A693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56EA5366-AB2C-BC9D-467C-0AA77E134DD4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281B2AC-F1A7-8CC1-E21E-BD85024E6278}"/>
              </a:ext>
            </a:extLst>
          </p:cNvPr>
          <p:cNvSpPr txBox="1"/>
          <p:nvPr/>
        </p:nvSpPr>
        <p:spPr>
          <a:xfrm>
            <a:off x="2400233" y="4609863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36E23-C8AA-5411-7575-D97E2035DED9}"/>
              </a:ext>
            </a:extLst>
          </p:cNvPr>
          <p:cNvSpPr txBox="1"/>
          <p:nvPr/>
        </p:nvSpPr>
        <p:spPr>
          <a:xfrm>
            <a:off x="8705344" y="4609863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40" name="object 29">
            <a:extLst>
              <a:ext uri="{FF2B5EF4-FFF2-40B4-BE49-F238E27FC236}">
                <a16:creationId xmlns:a16="http://schemas.microsoft.com/office/drawing/2014/main" id="{0EA44312-63C2-D026-BA01-E417AF68A534}"/>
              </a:ext>
            </a:extLst>
          </p:cNvPr>
          <p:cNvGrpSpPr/>
          <p:nvPr/>
        </p:nvGrpSpPr>
        <p:grpSpPr>
          <a:xfrm>
            <a:off x="2843264" y="3806814"/>
            <a:ext cx="210986" cy="750254"/>
            <a:chOff x="3139185" y="3212338"/>
            <a:chExt cx="162560" cy="433705"/>
          </a:xfrm>
        </p:grpSpPr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199A55F5-1FB1-95C2-E6E9-F808328FAC7E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06198218-E360-32A6-F946-B5D39D1A1E0B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169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1.7 Статистика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Определение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20DBE-66A3-DB83-0DA5-76C89025F808}"/>
              </a:ext>
            </a:extLst>
          </p:cNvPr>
          <p:cNvSpPr txBox="1"/>
          <p:nvPr/>
        </p:nvSpPr>
        <p:spPr>
          <a:xfrm>
            <a:off x="114303" y="2134219"/>
            <a:ext cx="5420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Статистика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Детальная информация о данных в таблице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Храниться в системном каталоге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Может быть собрана вручную и автоматически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Должна быть актуальной для построения оптимального плана  запроса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Необходимо  собирать после: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Загрузки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Операции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INDEX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Массовых операций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INSERT, UPDATE, DELETE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2" name="Таблица 27">
            <a:extLst>
              <a:ext uri="{FF2B5EF4-FFF2-40B4-BE49-F238E27FC236}">
                <a16:creationId xmlns:a16="http://schemas.microsoft.com/office/drawing/2014/main" id="{8C670E56-F581-1B18-7A79-752EC529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50174"/>
              </p:ext>
            </p:extLst>
          </p:nvPr>
        </p:nvGraphicFramePr>
        <p:xfrm>
          <a:off x="6566013" y="2194560"/>
          <a:ext cx="507607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77">
                  <a:extLst>
                    <a:ext uri="{9D8B030D-6E8A-4147-A177-3AD203B41FA5}">
                      <a16:colId xmlns:a16="http://schemas.microsoft.com/office/drawing/2014/main" val="3309164586"/>
                    </a:ext>
                  </a:extLst>
                </a:gridCol>
              </a:tblGrid>
              <a:tr h="33951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Синтаксис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78614"/>
                  </a:ext>
                </a:extLst>
              </a:tr>
              <a:tr h="339512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[&lt;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имя таблицы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&gt;][(&lt;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колонка1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&gt;[, …])]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79786"/>
                  </a:ext>
                </a:extLst>
              </a:tr>
              <a:tr h="339512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92157"/>
                  </a:ext>
                </a:extLst>
              </a:tr>
              <a:tr h="339512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sales;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4231"/>
                  </a:ext>
                </a:extLst>
              </a:tr>
              <a:tr h="339512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sales (</a:t>
                      </a:r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order_id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product_name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52849"/>
                  </a:ext>
                </a:extLst>
              </a:tr>
              <a:tr h="3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sales_prt_1;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35219"/>
                  </a:ext>
                </a:extLst>
              </a:tr>
            </a:tbl>
          </a:graphicData>
        </a:graphic>
      </p:graphicFrame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5275CF9-5F1A-BBD6-EBE6-04202C9F3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13" y="4772025"/>
            <a:ext cx="3800475" cy="666750"/>
          </a:xfrm>
          <a:prstGeom prst="rect">
            <a:avLst/>
          </a:prstGeom>
        </p:spPr>
      </p:pic>
      <p:sp>
        <p:nvSpPr>
          <p:cNvPr id="33" name="object 59">
            <a:extLst>
              <a:ext uri="{FF2B5EF4-FFF2-40B4-BE49-F238E27FC236}">
                <a16:creationId xmlns:a16="http://schemas.microsoft.com/office/drawing/2014/main" id="{77746700-D1FA-0FDC-6C2E-B3A33F533901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63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1.7 Статистика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Партиционированные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таблицы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Таблица 23">
            <a:extLst>
              <a:ext uri="{FF2B5EF4-FFF2-40B4-BE49-F238E27FC236}">
                <a16:creationId xmlns:a16="http://schemas.microsoft.com/office/drawing/2014/main" id="{6E01CBAB-1D7E-DE58-B818-589E9EE6F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52891"/>
              </p:ext>
            </p:extLst>
          </p:nvPr>
        </p:nvGraphicFramePr>
        <p:xfrm>
          <a:off x="471341" y="2327760"/>
          <a:ext cx="11056239" cy="225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334">
                  <a:extLst>
                    <a:ext uri="{9D8B030D-6E8A-4147-A177-3AD203B41FA5}">
                      <a16:colId xmlns:a16="http://schemas.microsoft.com/office/drawing/2014/main" val="1061694505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924984646"/>
                    </a:ext>
                  </a:extLst>
                </a:gridCol>
                <a:gridCol w="3059855">
                  <a:extLst>
                    <a:ext uri="{9D8B030D-6E8A-4147-A177-3AD203B41FA5}">
                      <a16:colId xmlns:a16="http://schemas.microsoft.com/office/drawing/2014/main" val="423316630"/>
                    </a:ext>
                  </a:extLst>
                </a:gridCol>
              </a:tblGrid>
              <a:tr h="329330">
                <a:tc rowSpan="2">
                  <a:txBody>
                    <a:bodyPr/>
                    <a:lstStyle/>
                    <a:p>
                      <a:pPr lvl="1" algn="ctr"/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lvl="0"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Команда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Уровень статистики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96312"/>
                  </a:ext>
                </a:extLst>
              </a:tr>
              <a:tr h="7926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Родительская таблица (</a:t>
                      </a: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root partition</a:t>
                      </a:r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Партиция</a:t>
                      </a:r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нижнего уровня (</a:t>
                      </a: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leaf partition</a:t>
                      </a:r>
                      <a:r>
                        <a:rPr lang="ru-RU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5329"/>
                  </a:ext>
                </a:extLst>
              </a:tr>
              <a:tr h="32933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родительская таблица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84323"/>
                  </a:ext>
                </a:extLst>
              </a:tr>
              <a:tr h="329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 &lt;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партиция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нижнего уровня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70421"/>
                  </a:ext>
                </a:extLst>
              </a:tr>
              <a:tr h="329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ANALYZE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ROOTPARTITION &lt;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родительская таблица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&gt;;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+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143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576F94-B96C-69BB-8C4C-120C3D9A403B}"/>
              </a:ext>
            </a:extLst>
          </p:cNvPr>
          <p:cNvSpPr txBox="1"/>
          <p:nvPr/>
        </p:nvSpPr>
        <p:spPr>
          <a:xfrm>
            <a:off x="3118819" y="5003682"/>
            <a:ext cx="70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GROPCA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использует статистику родительской таблицы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LEGACY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использует статистику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партиций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нижнего уровня</a:t>
            </a:r>
          </a:p>
        </p:txBody>
      </p:sp>
      <p:sp>
        <p:nvSpPr>
          <p:cNvPr id="25" name="object 59">
            <a:extLst>
              <a:ext uri="{FF2B5EF4-FFF2-40B4-BE49-F238E27FC236}">
                <a16:creationId xmlns:a16="http://schemas.microsoft.com/office/drawing/2014/main" id="{E492403E-8D38-C597-D006-A9315E402927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917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1.7 Статистика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10143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Системные таблицы и представления статистики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Таблица 21">
            <a:extLst>
              <a:ext uri="{FF2B5EF4-FFF2-40B4-BE49-F238E27FC236}">
                <a16:creationId xmlns:a16="http://schemas.microsoft.com/office/drawing/2014/main" id="{93729DE9-7B03-4145-E5CB-0FBA57D8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20525"/>
              </p:ext>
            </p:extLst>
          </p:nvPr>
        </p:nvGraphicFramePr>
        <p:xfrm>
          <a:off x="2032000" y="2611739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612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044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pg_catalog.pg_statistic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Таблица со статистикой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3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pg_catalog.pg_stats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Представление, отображающее статистику в удобном формате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pg_catalog.pg_stat_operations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Представление с информацией об операциях над объектами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2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gp_toolkit.gp_stats_missing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Представление, содержащее объекты с устаревшей статистикой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2418"/>
                  </a:ext>
                </a:extLst>
              </a:tr>
            </a:tbl>
          </a:graphicData>
        </a:graphic>
      </p:graphicFrame>
      <p:sp>
        <p:nvSpPr>
          <p:cNvPr id="22" name="object 59">
            <a:extLst>
              <a:ext uri="{FF2B5EF4-FFF2-40B4-BE49-F238E27FC236}">
                <a16:creationId xmlns:a16="http://schemas.microsoft.com/office/drawing/2014/main" id="{8749243B-6038-C7FB-2227-EE084A598DDB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610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5772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408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1.7 Статистика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8" y="936239"/>
            <a:ext cx="10143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Автоматический сбор статистики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584341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Таблица 22">
            <a:extLst>
              <a:ext uri="{FF2B5EF4-FFF2-40B4-BE49-F238E27FC236}">
                <a16:creationId xmlns:a16="http://schemas.microsoft.com/office/drawing/2014/main" id="{E051BD24-7142-8B3B-5889-2C74E016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84074"/>
              </p:ext>
            </p:extLst>
          </p:nvPr>
        </p:nvGraphicFramePr>
        <p:xfrm>
          <a:off x="537330" y="1685869"/>
          <a:ext cx="1079615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075">
                  <a:extLst>
                    <a:ext uri="{9D8B030D-6E8A-4147-A177-3AD203B41FA5}">
                      <a16:colId xmlns:a16="http://schemas.microsoft.com/office/drawing/2014/main" val="3433765523"/>
                    </a:ext>
                  </a:extLst>
                </a:gridCol>
                <a:gridCol w="5398075">
                  <a:extLst>
                    <a:ext uri="{9D8B030D-6E8A-4147-A177-3AD203B41FA5}">
                      <a16:colId xmlns:a16="http://schemas.microsoft.com/office/drawing/2014/main" val="170031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Значения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515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gp_autostats_mode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Указывает, когда следует выполнять автоматический сбор статистики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on_no_stats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 умолчанию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После операций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CREATE TABLE AS SELECT, INSERT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или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COPY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Для таблиц без статистики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65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on_change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Когда кол-во измененных строк достигает значения </a:t>
                      </a:r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gp_autostats_threshold</a:t>
                      </a:r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После операций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CREATE TABLE AS SELECT, UPDATE, DELETE, INSERT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или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COPY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468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none</a:t>
                      </a:r>
                    </a:p>
                    <a:p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Автосбор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отключен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9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gp_autostats_threshold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Пороговое значение при достижении которого необходимо запустить сбор статистики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 умолчанию = 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81788"/>
                  </a:ext>
                </a:extLst>
              </a:tr>
            </a:tbl>
          </a:graphicData>
        </a:graphic>
      </p:graphicFrame>
      <p:sp>
        <p:nvSpPr>
          <p:cNvPr id="23" name="object 59">
            <a:extLst>
              <a:ext uri="{FF2B5EF4-FFF2-40B4-BE49-F238E27FC236}">
                <a16:creationId xmlns:a16="http://schemas.microsoft.com/office/drawing/2014/main" id="{CDC176D2-2325-1607-5F43-74EBD12DA547}"/>
              </a:ext>
            </a:extLst>
          </p:cNvPr>
          <p:cNvSpPr txBox="1"/>
          <p:nvPr/>
        </p:nvSpPr>
        <p:spPr>
          <a:xfrm>
            <a:off x="11567112" y="628568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685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6111" y="4809744"/>
            <a:ext cx="3376295" cy="0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7612" y="4999482"/>
            <a:ext cx="3858387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https://sapiens.solutions </a:t>
            </a:r>
            <a:endParaRPr lang="en-US" sz="2000" u="heavy" spc="-4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35" dirty="0">
                <a:solidFill>
                  <a:srgbClr val="0462C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info@sapiens.solutions</a:t>
            </a:r>
            <a:endParaRPr lang="en-US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>
              <a:lnSpc>
                <a:spcPct val="100000"/>
              </a:lnSpc>
            </a:pPr>
            <a:r>
              <a:rPr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</a:t>
            </a:r>
            <a:r>
              <a:rPr lang="en-US"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7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49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21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175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7</a:t>
            </a: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99843-90C2-D0D5-3A7A-8D1E3D463B8D}"/>
              </a:ext>
            </a:extLst>
          </p:cNvPr>
          <p:cNvSpPr txBox="1"/>
          <p:nvPr/>
        </p:nvSpPr>
        <p:spPr>
          <a:xfrm>
            <a:off x="381000" y="1151235"/>
            <a:ext cx="5114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Синтаксис. Вариант 1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A3E87-E5C6-70C3-65A6-89E367AC2FD0}"/>
              </a:ext>
            </a:extLst>
          </p:cNvPr>
          <p:cNvSpPr txBox="1"/>
          <p:nvPr/>
        </p:nvSpPr>
        <p:spPr>
          <a:xfrm>
            <a:off x="6970669" y="2822621"/>
            <a:ext cx="4596443" cy="659155"/>
          </a:xfrm>
          <a:prstGeom prst="rect">
            <a:avLst/>
          </a:prstGeom>
          <a:solidFill>
            <a:srgbClr val="E9EBF5"/>
          </a:solidFill>
        </p:spPr>
        <p:txBody>
          <a:bodyPr wrap="square" rtlCol="0">
            <a:spAutoFit/>
          </a:bodyPr>
          <a:lstStyle/>
          <a:p>
            <a:pPr marL="10160" marR="0" lvl="0" indent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 INTO &lt;имя таблицы&gt; [(&lt;колонка(и)&gt;, …]</a:t>
            </a:r>
          </a:p>
          <a:p>
            <a:pPr marL="10160" marR="0" lvl="0" algn="just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VALUES ((&lt;значение(я)&gt;, …))</a:t>
            </a:r>
            <a:endParaRPr lang="ru-RU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F9D17BD-7793-41B3-4AFF-7FF22A4D0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23"/>
          <a:stretch/>
        </p:blipFill>
        <p:spPr>
          <a:xfrm>
            <a:off x="730595" y="5419434"/>
            <a:ext cx="4919501" cy="9906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A43BEEE-F602-BB4D-3C14-7AE8B70A4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95" y="2822621"/>
            <a:ext cx="5295900" cy="8001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5F9E9-EFCA-39CB-BA37-633FDE2DA5A3}"/>
              </a:ext>
            </a:extLst>
          </p:cNvPr>
          <p:cNvSpPr txBox="1"/>
          <p:nvPr/>
        </p:nvSpPr>
        <p:spPr>
          <a:xfrm>
            <a:off x="2484513" y="4886088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37" name="object 29">
            <a:extLst>
              <a:ext uri="{FF2B5EF4-FFF2-40B4-BE49-F238E27FC236}">
                <a16:creationId xmlns:a16="http://schemas.microsoft.com/office/drawing/2014/main" id="{0F5FE063-251A-05D7-8BF7-FC1858582A7F}"/>
              </a:ext>
            </a:extLst>
          </p:cNvPr>
          <p:cNvGrpSpPr/>
          <p:nvPr/>
        </p:nvGrpSpPr>
        <p:grpSpPr>
          <a:xfrm>
            <a:off x="2927544" y="4083039"/>
            <a:ext cx="210986" cy="750254"/>
            <a:chOff x="3139185" y="3212338"/>
            <a:chExt cx="162560" cy="433705"/>
          </a:xfrm>
        </p:grpSpPr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AF8BD834-5557-22D3-46A6-E05A3020C7EE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7448FE1B-9239-A9D6-6DEC-9AE9483DBF38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935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Синтаксис. Вариант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9">
            <a:extLst>
              <a:ext uri="{FF2B5EF4-FFF2-40B4-BE49-F238E27FC236}">
                <a16:creationId xmlns:a16="http://schemas.microsoft.com/office/drawing/2014/main" id="{B9C89073-E223-A0A9-7F65-58B966F4242E}"/>
              </a:ext>
            </a:extLst>
          </p:cNvPr>
          <p:cNvGrpSpPr/>
          <p:nvPr/>
        </p:nvGrpSpPr>
        <p:grpSpPr>
          <a:xfrm rot="16200000">
            <a:off x="5831679" y="5613970"/>
            <a:ext cx="162560" cy="433705"/>
            <a:chOff x="3139185" y="3212338"/>
            <a:chExt cx="162560" cy="433705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DD8DF011-7F16-2A39-21A7-6BAE4B5B8A60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1">
              <a:extLst>
                <a:ext uri="{FF2B5EF4-FFF2-40B4-BE49-F238E27FC236}">
                  <a16:creationId xmlns:a16="http://schemas.microsoft.com/office/drawing/2014/main" id="{BEB22DB9-EFFA-CC97-936B-A61345379B5D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1F934C-8994-72DE-5D4A-EE70E6B71CD8}"/>
              </a:ext>
            </a:extLst>
          </p:cNvPr>
          <p:cNvSpPr txBox="1"/>
          <p:nvPr/>
        </p:nvSpPr>
        <p:spPr>
          <a:xfrm>
            <a:off x="2278900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old_price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27215-BE78-EDD7-38B1-81B636550D7A}"/>
              </a:ext>
            </a:extLst>
          </p:cNvPr>
          <p:cNvSpPr txBox="1"/>
          <p:nvPr/>
        </p:nvSpPr>
        <p:spPr>
          <a:xfrm>
            <a:off x="8491902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98455-2832-4B49-EB46-21923188CEA7}"/>
              </a:ext>
            </a:extLst>
          </p:cNvPr>
          <p:cNvSpPr txBox="1"/>
          <p:nvPr/>
        </p:nvSpPr>
        <p:spPr>
          <a:xfrm>
            <a:off x="6477318" y="2555616"/>
            <a:ext cx="5372099" cy="948978"/>
          </a:xfrm>
          <a:prstGeom prst="rect">
            <a:avLst/>
          </a:prstGeom>
          <a:solidFill>
            <a:srgbClr val="E9EBF5"/>
          </a:solidFill>
        </p:spPr>
        <p:txBody>
          <a:bodyPr wrap="square" rtlCol="0">
            <a:spAutoFit/>
          </a:bodyPr>
          <a:lstStyle/>
          <a:p>
            <a:pPr marL="10160" marR="0" lvl="0" indent="0" algn="l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 INTO &lt;имя таблицы&gt; [(&lt;колонка(и)&gt;, …]</a:t>
            </a:r>
          </a:p>
          <a:p>
            <a:pPr marL="10160" marR="0" lvl="0" indent="0" algn="l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SELECT &lt;колонка(и)&gt;, …</a:t>
            </a:r>
            <a:endParaRPr lang="ru-RU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0160">
              <a:spcBef>
                <a:spcPts val="125"/>
              </a:spcBef>
            </a:pPr>
            <a:r>
              <a:rPr lang="ru-RU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 …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33733E0-6C20-0C2B-0973-A16383324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5" y="2555616"/>
            <a:ext cx="5372100" cy="79057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8C75D5-966A-DB6C-DA88-8B264205B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59" y="5368075"/>
            <a:ext cx="4876800" cy="9906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909BAA2-0404-67E4-693A-95CADC539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318" y="5370129"/>
            <a:ext cx="4886325" cy="771525"/>
          </a:xfrm>
          <a:prstGeom prst="rect">
            <a:avLst/>
          </a:prstGeom>
        </p:spPr>
      </p:pic>
      <p:grpSp>
        <p:nvGrpSpPr>
          <p:cNvPr id="42" name="object 29">
            <a:extLst>
              <a:ext uri="{FF2B5EF4-FFF2-40B4-BE49-F238E27FC236}">
                <a16:creationId xmlns:a16="http://schemas.microsoft.com/office/drawing/2014/main" id="{405CDE52-90A3-3B4F-5481-2284E89FF36D}"/>
              </a:ext>
            </a:extLst>
          </p:cNvPr>
          <p:cNvGrpSpPr/>
          <p:nvPr/>
        </p:nvGrpSpPr>
        <p:grpSpPr>
          <a:xfrm>
            <a:off x="2718421" y="3876776"/>
            <a:ext cx="210986" cy="750254"/>
            <a:chOff x="3139185" y="3212338"/>
            <a:chExt cx="162560" cy="433705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79C7A598-AEEF-0B32-7055-78405D751AC0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86275EB4-00E5-31AE-ADEE-9463FFB046BE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017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30986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Синтаксис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9">
            <a:extLst>
              <a:ext uri="{FF2B5EF4-FFF2-40B4-BE49-F238E27FC236}">
                <a16:creationId xmlns:a16="http://schemas.microsoft.com/office/drawing/2014/main" id="{B9C89073-E223-A0A9-7F65-58B966F4242E}"/>
              </a:ext>
            </a:extLst>
          </p:cNvPr>
          <p:cNvGrpSpPr/>
          <p:nvPr/>
        </p:nvGrpSpPr>
        <p:grpSpPr>
          <a:xfrm rot="16200000">
            <a:off x="5831679" y="5613970"/>
            <a:ext cx="162560" cy="433705"/>
            <a:chOff x="3139185" y="3212338"/>
            <a:chExt cx="162560" cy="433705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DD8DF011-7F16-2A39-21A7-6BAE4B5B8A60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1">
              <a:extLst>
                <a:ext uri="{FF2B5EF4-FFF2-40B4-BE49-F238E27FC236}">
                  <a16:creationId xmlns:a16="http://schemas.microsoft.com/office/drawing/2014/main" id="{BEB22DB9-EFFA-CC97-936B-A61345379B5D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927215-BE78-EDD7-38B1-81B636550D7A}"/>
              </a:ext>
            </a:extLst>
          </p:cNvPr>
          <p:cNvSpPr txBox="1"/>
          <p:nvPr/>
        </p:nvSpPr>
        <p:spPr>
          <a:xfrm>
            <a:off x="8491902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B2B05-9753-49D6-AB1D-62902C16781A}"/>
              </a:ext>
            </a:extLst>
          </p:cNvPr>
          <p:cNvSpPr txBox="1"/>
          <p:nvPr/>
        </p:nvSpPr>
        <p:spPr>
          <a:xfrm>
            <a:off x="2610070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43D20-B51D-582C-E6A4-102363D2EB28}"/>
              </a:ext>
            </a:extLst>
          </p:cNvPr>
          <p:cNvSpPr txBox="1"/>
          <p:nvPr/>
        </p:nvSpPr>
        <p:spPr>
          <a:xfrm>
            <a:off x="6350866" y="2495293"/>
            <a:ext cx="5372100" cy="1238801"/>
          </a:xfrm>
          <a:prstGeom prst="rect">
            <a:avLst/>
          </a:prstGeom>
          <a:solidFill>
            <a:srgbClr val="E9EBF5"/>
          </a:solidFill>
        </p:spPr>
        <p:txBody>
          <a:bodyPr wrap="square" rtlCol="0">
            <a:spAutoFit/>
          </a:bodyPr>
          <a:lstStyle/>
          <a:p>
            <a:pPr marL="10160" marR="0" lvl="0" indent="0" algn="l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 &lt;имя таблицы&gt;</a:t>
            </a:r>
          </a:p>
          <a:p>
            <a:pPr marL="10160" marR="0" lvl="0" indent="0" algn="l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 &lt;колонка1&gt; = &lt;значение1&gt;</a:t>
            </a:r>
          </a:p>
          <a:p>
            <a:pPr marL="10160" marR="0" lvl="0" indent="0" algn="l" defTabSz="914400" rtl="0" eaLnBrk="1" fontAlgn="auto" latinLnBrk="0" hangingPunct="1"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[,&lt;колонка2&gt; = &lt;значение2&gt;б …]</a:t>
            </a:r>
          </a:p>
          <a:p>
            <a:pPr marL="10160">
              <a:spcBef>
                <a:spcPts val="125"/>
              </a:spcBef>
            </a:pPr>
            <a:r>
              <a:rPr lang="ru-RU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WHERE …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EA16671-DCC5-42B2-4B6E-1EEBABBD0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5" y="2562119"/>
            <a:ext cx="2638425" cy="62865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3540E2E-0B74-BE6C-6078-7F3278A2A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13" y="5353831"/>
            <a:ext cx="4867275" cy="10287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9C3FD87-CE5D-E043-CBD3-B28B6E690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830" y="5324011"/>
            <a:ext cx="4829175" cy="1019175"/>
          </a:xfrm>
          <a:prstGeom prst="rect">
            <a:avLst/>
          </a:prstGeom>
        </p:spPr>
      </p:pic>
      <p:grpSp>
        <p:nvGrpSpPr>
          <p:cNvPr id="40" name="object 29">
            <a:extLst>
              <a:ext uri="{FF2B5EF4-FFF2-40B4-BE49-F238E27FC236}">
                <a16:creationId xmlns:a16="http://schemas.microsoft.com/office/drawing/2014/main" id="{8FE7C176-9A20-8C23-D8E9-DCE6C495F117}"/>
              </a:ext>
            </a:extLst>
          </p:cNvPr>
          <p:cNvGrpSpPr/>
          <p:nvPr/>
        </p:nvGrpSpPr>
        <p:grpSpPr>
          <a:xfrm>
            <a:off x="2889957" y="3869277"/>
            <a:ext cx="210986" cy="750254"/>
            <a:chOff x="3139185" y="3212338"/>
            <a:chExt cx="162560" cy="433705"/>
          </a:xfrm>
        </p:grpSpPr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FE01399C-747F-91F2-0193-958D34D15D8E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D782E0FA-EBFC-FC93-0A65-97CFD990B38B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12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DML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-операции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7967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DELETE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Синтаксис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9">
            <a:extLst>
              <a:ext uri="{FF2B5EF4-FFF2-40B4-BE49-F238E27FC236}">
                <a16:creationId xmlns:a16="http://schemas.microsoft.com/office/drawing/2014/main" id="{B9C89073-E223-A0A9-7F65-58B966F4242E}"/>
              </a:ext>
            </a:extLst>
          </p:cNvPr>
          <p:cNvGrpSpPr/>
          <p:nvPr/>
        </p:nvGrpSpPr>
        <p:grpSpPr>
          <a:xfrm rot="16200000">
            <a:off x="5831679" y="5613970"/>
            <a:ext cx="162560" cy="433705"/>
            <a:chOff x="3139185" y="3212338"/>
            <a:chExt cx="162560" cy="433705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DD8DF011-7F16-2A39-21A7-6BAE4B5B8A60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1">
              <a:extLst>
                <a:ext uri="{FF2B5EF4-FFF2-40B4-BE49-F238E27FC236}">
                  <a16:creationId xmlns:a16="http://schemas.microsoft.com/office/drawing/2014/main" id="{BEB22DB9-EFFA-CC97-936B-A61345379B5D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927215-BE78-EDD7-38B1-81B636550D7A}"/>
              </a:ext>
            </a:extLst>
          </p:cNvPr>
          <p:cNvSpPr txBox="1"/>
          <p:nvPr/>
        </p:nvSpPr>
        <p:spPr>
          <a:xfrm>
            <a:off x="8491902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B2B05-9753-49D6-AB1D-62902C16781A}"/>
              </a:ext>
            </a:extLst>
          </p:cNvPr>
          <p:cNvSpPr txBox="1"/>
          <p:nvPr/>
        </p:nvSpPr>
        <p:spPr>
          <a:xfrm>
            <a:off x="2610070" y="4954679"/>
            <a:ext cx="10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orders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703F7C-7805-6170-BB37-DA84FF5E8F1B}"/>
              </a:ext>
            </a:extLst>
          </p:cNvPr>
          <p:cNvSpPr txBox="1"/>
          <p:nvPr/>
        </p:nvSpPr>
        <p:spPr>
          <a:xfrm>
            <a:off x="6396830" y="2775582"/>
            <a:ext cx="5372100" cy="457818"/>
          </a:xfrm>
          <a:prstGeom prst="rect">
            <a:avLst/>
          </a:prstGeom>
          <a:solidFill>
            <a:srgbClr val="E9EBF5"/>
          </a:solidFill>
        </p:spPr>
        <p:txBody>
          <a:bodyPr wrap="square" rtlCol="0">
            <a:spAutoFit/>
          </a:bodyPr>
          <a:lstStyle/>
          <a:p>
            <a:pPr marL="10160" marR="0" lvl="0" indent="0" algn="l" defTabSz="914400" rtl="0" eaLnBrk="1" fontAlgn="auto" latinLnBrk="0" hangingPunct="1">
              <a:lnSpc>
                <a:spcPts val="1275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DELETE FROM &lt;</a:t>
            </a:r>
            <a:r>
              <a:rPr lang="en-US" sz="1800" spc="-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имя</a:t>
            </a:r>
            <a:r>
              <a:rPr lang="en-US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spc="-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таблицы</a:t>
            </a:r>
            <a:r>
              <a:rPr lang="en-US" sz="18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</a:t>
            </a:r>
          </a:p>
          <a:p>
            <a:pPr marL="10160">
              <a:lnSpc>
                <a:spcPts val="1275"/>
              </a:lnSpc>
              <a:spcBef>
                <a:spcPts val="125"/>
              </a:spcBef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WHERE …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B24E75B-309C-60C7-46BC-BEC803E3D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5" y="2760957"/>
            <a:ext cx="1647825" cy="40005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E6836B2-BDF3-7301-1AE2-16BBE04D9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13" y="5353831"/>
            <a:ext cx="4867275" cy="10287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5AF35DD-6483-3F80-B387-0EFFA2CE2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830" y="5355842"/>
            <a:ext cx="4867275" cy="800100"/>
          </a:xfrm>
          <a:prstGeom prst="rect">
            <a:avLst/>
          </a:prstGeom>
        </p:spPr>
      </p:pic>
      <p:grpSp>
        <p:nvGrpSpPr>
          <p:cNvPr id="39" name="object 29">
            <a:extLst>
              <a:ext uri="{FF2B5EF4-FFF2-40B4-BE49-F238E27FC236}">
                <a16:creationId xmlns:a16="http://schemas.microsoft.com/office/drawing/2014/main" id="{80DF838F-5BB3-D689-EE8A-4138CBD97BA2}"/>
              </a:ext>
            </a:extLst>
          </p:cNvPr>
          <p:cNvGrpSpPr/>
          <p:nvPr/>
        </p:nvGrpSpPr>
        <p:grpSpPr>
          <a:xfrm>
            <a:off x="2889957" y="3869277"/>
            <a:ext cx="210986" cy="750254"/>
            <a:chOff x="3139185" y="3212338"/>
            <a:chExt cx="162560" cy="433705"/>
          </a:xfrm>
        </p:grpSpPr>
        <p:sp>
          <p:nvSpPr>
            <p:cNvPr id="40" name="object 30">
              <a:extLst>
                <a:ext uri="{FF2B5EF4-FFF2-40B4-BE49-F238E27FC236}">
                  <a16:creationId xmlns:a16="http://schemas.microsoft.com/office/drawing/2014/main" id="{3A6A0BBD-EA56-A671-9F8D-463C07B7B304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1">
              <a:extLst>
                <a:ext uri="{FF2B5EF4-FFF2-40B4-BE49-F238E27FC236}">
                  <a16:creationId xmlns:a16="http://schemas.microsoft.com/office/drawing/2014/main" id="{6F329675-29B7-10FB-3F6A-9ED657CB36B2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61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</a:t>
            </a: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30986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20369" y="1198729"/>
            <a:ext cx="740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Транзакции</a:t>
            </a: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CBE31BAD-D877-F5D3-01CF-20578468494C}"/>
              </a:ext>
            </a:extLst>
          </p:cNvPr>
          <p:cNvSpPr/>
          <p:nvPr/>
        </p:nvSpPr>
        <p:spPr>
          <a:xfrm>
            <a:off x="730595" y="1826010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75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3C84AA-37BB-6CDB-37EA-A4F056F9D689}"/>
              </a:ext>
            </a:extLst>
          </p:cNvPr>
          <p:cNvSpPr txBox="1"/>
          <p:nvPr/>
        </p:nvSpPr>
        <p:spPr>
          <a:xfrm flipH="1">
            <a:off x="414366" y="2393796"/>
            <a:ext cx="11227723" cy="315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Транзакция – группа последовательных операций, которая представляет собой логическую единицу работы с данными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Объединяют несколько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DML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операций в одну операцию «Все или ничего»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Изолируют свои действия от других транзакций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Откатывают все свои изменения в случае ошибки </a:t>
            </a:r>
          </a:p>
          <a:p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42545">
              <a:lnSpc>
                <a:spcPct val="100000"/>
              </a:lnSpc>
              <a:spcBef>
                <a:spcPts val="90"/>
              </a:spcBef>
            </a:pPr>
            <a:r>
              <a:rPr lang="en-US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</a:t>
            </a:r>
            <a:r>
              <a:rPr lang="en-US" sz="1800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BEGIN;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957580" lvl="1"/>
            <a:r>
              <a:rPr lang="en-US"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</a:t>
            </a:r>
            <a:r>
              <a:rPr lang="en-US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accounts</a:t>
            </a:r>
            <a:r>
              <a:rPr lang="en-US" spc="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</a:t>
            </a:r>
            <a:r>
              <a:rPr lang="en-US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balance</a:t>
            </a:r>
            <a:r>
              <a:rPr lang="en-US"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balance</a:t>
            </a:r>
            <a:r>
              <a:rPr lang="en-US"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</a:t>
            </a:r>
            <a:r>
              <a:rPr lang="en-US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100.00</a:t>
            </a:r>
            <a:r>
              <a:rPr lang="en-US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WHERE</a:t>
            </a:r>
            <a:r>
              <a:rPr lang="en-US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name</a:t>
            </a:r>
            <a:r>
              <a:rPr lang="en-US"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'Alice’;</a:t>
            </a:r>
            <a:endParaRPr lang="ru-RU" spc="-35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957580" lvl="1"/>
            <a:r>
              <a:rPr lang="en-US"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</a:t>
            </a:r>
            <a:r>
              <a:rPr lang="en-US"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accounts</a:t>
            </a:r>
            <a:r>
              <a:rPr lang="en-US" spc="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</a:t>
            </a:r>
            <a:r>
              <a:rPr lang="en-US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balance</a:t>
            </a:r>
            <a:r>
              <a:rPr lang="en-US"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balance</a:t>
            </a:r>
            <a:r>
              <a:rPr lang="en-US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</a:t>
            </a:r>
            <a:r>
              <a:rPr lang="en-US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100.00</a:t>
            </a:r>
            <a:r>
              <a:rPr lang="ru-RU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WHERE name</a:t>
            </a:r>
            <a:r>
              <a:rPr lang="en-US"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'Bob’; </a:t>
            </a:r>
            <a:endParaRPr lang="ru-RU" spc="-29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42545" marR="4751705" indent="457200">
              <a:spcBef>
                <a:spcPts val="5"/>
              </a:spcBef>
            </a:pPr>
            <a:r>
              <a:rPr lang="en-US" spc="-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COMMIT;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6C8B8E-B821-E722-9E92-2215C1189EAA}"/>
              </a:ext>
            </a:extLst>
          </p:cNvPr>
          <p:cNvSpPr txBox="1"/>
          <p:nvPr/>
        </p:nvSpPr>
        <p:spPr>
          <a:xfrm flipH="1">
            <a:off x="408265" y="5842491"/>
            <a:ext cx="104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Режим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AUTOCOMMIT 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используется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807660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499cd7-f930-47b8-8287-0775f5d9f45e" xsi:nil="true"/>
    <lcf76f155ced4ddcb4097134ff3c332f xmlns="b06d4215-dd8a-47cb-8b6b-2fbe1c216b2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4B435DD06F9E47B580199EAED55B8E" ma:contentTypeVersion="13" ma:contentTypeDescription="Создание документа." ma:contentTypeScope="" ma:versionID="ca423625f256f59f115b707b1e164592">
  <xsd:schema xmlns:xsd="http://www.w3.org/2001/XMLSchema" xmlns:xs="http://www.w3.org/2001/XMLSchema" xmlns:p="http://schemas.microsoft.com/office/2006/metadata/properties" xmlns:ns2="b06d4215-dd8a-47cb-8b6b-2fbe1c216b23" xmlns:ns3="bf499cd7-f930-47b8-8287-0775f5d9f45e" targetNamespace="http://schemas.microsoft.com/office/2006/metadata/properties" ma:root="true" ma:fieldsID="0b4f8418413a27b0cc2d74db7a1ceb21" ns2:_="" ns3:_="">
    <xsd:import namespace="b06d4215-dd8a-47cb-8b6b-2fbe1c216b23"/>
    <xsd:import namespace="bf499cd7-f930-47b8-8287-0775f5d9f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d4215-dd8a-47cb-8b6b-2fbe1c216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a6e5fddc-0a6d-4f94-8542-ad49dd8564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99cd7-f930-47b8-8287-0775f5d9f45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d357381-2b17-41c1-81d6-28934cd887bb}" ma:internalName="TaxCatchAll" ma:showField="CatchAllData" ma:web="bf499cd7-f930-47b8-8287-0775f5d9f4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1E900-1567-412E-B048-2FB07B504E4E}">
  <ds:schemaRefs>
    <ds:schemaRef ds:uri="http://schemas.microsoft.com/office/2006/metadata/properties"/>
    <ds:schemaRef ds:uri="http://schemas.microsoft.com/office/infopath/2007/PartnerControls"/>
    <ds:schemaRef ds:uri="bf499cd7-f930-47b8-8287-0775f5d9f45e"/>
    <ds:schemaRef ds:uri="b06d4215-dd8a-47cb-8b6b-2fbe1c216b23"/>
  </ds:schemaRefs>
</ds:datastoreItem>
</file>

<file path=customXml/itemProps2.xml><?xml version="1.0" encoding="utf-8"?>
<ds:datastoreItem xmlns:ds="http://schemas.openxmlformats.org/officeDocument/2006/customXml" ds:itemID="{58D7C922-A688-4573-9E4F-A9B06965CF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D5149-E8D1-4C0A-AD33-76926C11E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d4215-dd8a-47cb-8b6b-2fbe1c216b23"/>
    <ds:schemaRef ds:uri="bf499cd7-f930-47b8-8287-0775f5d9f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24973</TotalTime>
  <Words>2134</Words>
  <Application>Microsoft Office PowerPoint</Application>
  <PresentationFormat>Широкоэкранный</PresentationFormat>
  <Paragraphs>576</Paragraphs>
  <Slides>44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Arial MT</vt:lpstr>
      <vt:lpstr>Calibri</vt:lpstr>
      <vt:lpstr>Calibri Light</vt:lpstr>
      <vt:lpstr>Roboto Condensed</vt:lpstr>
      <vt:lpstr>Тема Office</vt:lpstr>
      <vt:lpstr>Презентация PowerPoint</vt:lpstr>
      <vt:lpstr>Содержание</vt:lpstr>
      <vt:lpstr>1.1 DML-операции</vt:lpstr>
      <vt:lpstr>1.1 DML-операции</vt:lpstr>
      <vt:lpstr>1.1 DML-операции</vt:lpstr>
      <vt:lpstr>1.1 DML-операции</vt:lpstr>
      <vt:lpstr>1.1 DML-операции</vt:lpstr>
      <vt:lpstr>1.1 DML-операции</vt:lpstr>
      <vt:lpstr>1.2 Транзакции</vt:lpstr>
      <vt:lpstr>1.2 Транзакции</vt:lpstr>
      <vt:lpstr>1.2 Транзакции</vt:lpstr>
      <vt:lpstr>1.2 Транзакции</vt:lpstr>
      <vt:lpstr>1.2 Транзакции</vt:lpstr>
      <vt:lpstr>1.2 Транзакции</vt:lpstr>
      <vt:lpstr>Greenplum</vt:lpstr>
      <vt:lpstr>1.3 Блокировки</vt:lpstr>
      <vt:lpstr>Greenplum</vt:lpstr>
      <vt:lpstr>1.4 Мониторинг текущих запросов </vt:lpstr>
      <vt:lpstr>1.4 Мониторинг текущих запросов 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Презентация PowerPoint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1.5 План запроса</vt:lpstr>
      <vt:lpstr>1.6 Оптимизаторы</vt:lpstr>
      <vt:lpstr>1.6 Оптимизаторы</vt:lpstr>
      <vt:lpstr>1.7 Статистика</vt:lpstr>
      <vt:lpstr>1.7 Статистика</vt:lpstr>
      <vt:lpstr>1.7 Статистика</vt:lpstr>
      <vt:lpstr>1.7 Статистика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Core i7</dc:creator>
  <cp:lastModifiedBy>Anton Petrov</cp:lastModifiedBy>
  <cp:revision>66</cp:revision>
  <dcterms:created xsi:type="dcterms:W3CDTF">2021-06-14T11:18:58Z</dcterms:created>
  <dcterms:modified xsi:type="dcterms:W3CDTF">2023-04-11T17:03:04Z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0x0101008F4B435DD06F9E47B580199EAED55B8E</vt:lpwstr>
  </property>
  <property fmtid="{D5CDD505-2E9C-101B-9397-08002B2CF9AE}" pid="3" name="MediaServiceImageTags">
    <vt:lpwstr/>
  </property>
</Properties>
</file>