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314" r:id="rId7"/>
    <p:sldId id="319" r:id="rId8"/>
    <p:sldId id="315" r:id="rId9"/>
    <p:sldId id="316" r:id="rId10"/>
    <p:sldId id="317" r:id="rId11"/>
    <p:sldId id="318" r:id="rId12"/>
    <p:sldId id="309" r:id="rId13"/>
    <p:sldId id="311" r:id="rId14"/>
    <p:sldId id="320" r:id="rId15"/>
    <p:sldId id="258" r:id="rId16"/>
    <p:sldId id="299" r:id="rId17"/>
    <p:sldId id="300" r:id="rId18"/>
    <p:sldId id="321" r:id="rId19"/>
    <p:sldId id="301" r:id="rId20"/>
    <p:sldId id="302" r:id="rId21"/>
    <p:sldId id="303" r:id="rId22"/>
    <p:sldId id="312" r:id="rId23"/>
    <p:sldId id="313" r:id="rId24"/>
    <p:sldId id="323" r:id="rId25"/>
    <p:sldId id="305" r:id="rId26"/>
    <p:sldId id="322" r:id="rId27"/>
    <p:sldId id="324" r:id="rId28"/>
    <p:sldId id="304" r:id="rId29"/>
    <p:sldId id="306" r:id="rId30"/>
    <p:sldId id="264" r:id="rId31"/>
    <p:sldId id="308" r:id="rId32"/>
    <p:sldId id="298" r:id="rId3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29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8359D-5CEB-037E-C01D-1D762474AB17}" v="25" dt="2023-04-14T09:13:35.892"/>
    <p1510:client id="{856AF181-1E48-2AA9-C1D0-C2C88EAA5B19}" v="4" dt="2023-03-15T18:42:11.0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vey Rassokhin" userId="S::m.rassohin@sapiens.solutions::70a6799c-ba1b-446f-b316-d0c0ea9a7e5a" providerId="AD" clId="Web-{6E28359D-5CEB-037E-C01D-1D762474AB17}"/>
    <pc:docChg chg="modSld">
      <pc:chgData name="Matvey Rassokhin" userId="S::m.rassohin@sapiens.solutions::70a6799c-ba1b-446f-b316-d0c0ea9a7e5a" providerId="AD" clId="Web-{6E28359D-5CEB-037E-C01D-1D762474AB17}" dt="2023-04-14T09:13:35.892" v="14" actId="14100"/>
      <pc:docMkLst>
        <pc:docMk/>
      </pc:docMkLst>
      <pc:sldChg chg="modSp">
        <pc:chgData name="Matvey Rassokhin" userId="S::m.rassohin@sapiens.solutions::70a6799c-ba1b-446f-b316-d0c0ea9a7e5a" providerId="AD" clId="Web-{6E28359D-5CEB-037E-C01D-1D762474AB17}" dt="2023-04-14T09:13:35.892" v="14" actId="14100"/>
        <pc:sldMkLst>
          <pc:docMk/>
          <pc:sldMk cId="1534697109" sldId="304"/>
        </pc:sldMkLst>
        <pc:spChg chg="mod">
          <ac:chgData name="Matvey Rassokhin" userId="S::m.rassohin@sapiens.solutions::70a6799c-ba1b-446f-b316-d0c0ea9a7e5a" providerId="AD" clId="Web-{6E28359D-5CEB-037E-C01D-1D762474AB17}" dt="2023-04-14T09:12:55.892" v="6" actId="20577"/>
          <ac:spMkLst>
            <pc:docMk/>
            <pc:sldMk cId="1534697109" sldId="304"/>
            <ac:spMk id="29" creationId="{7CF6D6C9-B034-4019-4B0F-E59E13A06B2E}"/>
          </ac:spMkLst>
        </pc:spChg>
        <pc:cxnChg chg="mod">
          <ac:chgData name="Matvey Rassokhin" userId="S::m.rassohin@sapiens.solutions::70a6799c-ba1b-446f-b316-d0c0ea9a7e5a" providerId="AD" clId="Web-{6E28359D-5CEB-037E-C01D-1D762474AB17}" dt="2023-04-14T09:13:28.907" v="13" actId="1076"/>
          <ac:cxnSpMkLst>
            <pc:docMk/>
            <pc:sldMk cId="1534697109" sldId="304"/>
            <ac:cxnSpMk id="24" creationId="{AF0C3E45-C64B-4388-B0D7-ED02DD7A6CCD}"/>
          </ac:cxnSpMkLst>
        </pc:cxnChg>
        <pc:cxnChg chg="mod">
          <ac:chgData name="Matvey Rassokhin" userId="S::m.rassohin@sapiens.solutions::70a6799c-ba1b-446f-b316-d0c0ea9a7e5a" providerId="AD" clId="Web-{6E28359D-5CEB-037E-C01D-1D762474AB17}" dt="2023-04-14T09:13:35.892" v="14" actId="14100"/>
          <ac:cxnSpMkLst>
            <pc:docMk/>
            <pc:sldMk cId="1534697109" sldId="304"/>
            <ac:cxnSpMk id="26" creationId="{3071633D-9A8D-4A9D-914D-A14DA3212397}"/>
          </ac:cxnSpMkLst>
        </pc:cxnChg>
      </pc:sldChg>
      <pc:sldChg chg="modSp">
        <pc:chgData name="Matvey Rassokhin" userId="S::m.rassohin@sapiens.solutions::70a6799c-ba1b-446f-b316-d0c0ea9a7e5a" providerId="AD" clId="Web-{6E28359D-5CEB-037E-C01D-1D762474AB17}" dt="2023-04-14T09:10:16.096" v="0" actId="20577"/>
        <pc:sldMkLst>
          <pc:docMk/>
          <pc:sldMk cId="1149815933" sldId="319"/>
        </pc:sldMkLst>
        <pc:spChg chg="mod">
          <ac:chgData name="Matvey Rassokhin" userId="S::m.rassohin@sapiens.solutions::70a6799c-ba1b-446f-b316-d0c0ea9a7e5a" providerId="AD" clId="Web-{6E28359D-5CEB-037E-C01D-1D762474AB17}" dt="2023-04-14T09:10:16.096" v="0" actId="20577"/>
          <ac:spMkLst>
            <pc:docMk/>
            <pc:sldMk cId="1149815933" sldId="319"/>
            <ac:spMk id="20" creationId="{00000000-0000-0000-0000-000000000000}"/>
          </ac:spMkLst>
        </pc:spChg>
      </pc:sldChg>
      <pc:sldChg chg="modSp">
        <pc:chgData name="Matvey Rassokhin" userId="S::m.rassohin@sapiens.solutions::70a6799c-ba1b-446f-b316-d0c0ea9a7e5a" providerId="AD" clId="Web-{6E28359D-5CEB-037E-C01D-1D762474AB17}" dt="2023-04-14T09:12:27.111" v="2" actId="20577"/>
        <pc:sldMkLst>
          <pc:docMk/>
          <pc:sldMk cId="2999566602" sldId="322"/>
        </pc:sldMkLst>
        <pc:spChg chg="mod">
          <ac:chgData name="Matvey Rassokhin" userId="S::m.rassohin@sapiens.solutions::70a6799c-ba1b-446f-b316-d0c0ea9a7e5a" providerId="AD" clId="Web-{6E28359D-5CEB-037E-C01D-1D762474AB17}" dt="2023-04-14T09:12:21.751" v="1" actId="20577"/>
          <ac:spMkLst>
            <pc:docMk/>
            <pc:sldMk cId="2999566602" sldId="322"/>
            <ac:spMk id="29" creationId="{7CF6D6C9-B034-4019-4B0F-E59E13A06B2E}"/>
          </ac:spMkLst>
        </pc:spChg>
        <pc:spChg chg="mod">
          <ac:chgData name="Matvey Rassokhin" userId="S::m.rassohin@sapiens.solutions::70a6799c-ba1b-446f-b316-d0c0ea9a7e5a" providerId="AD" clId="Web-{6E28359D-5CEB-037E-C01D-1D762474AB17}" dt="2023-04-14T09:12:27.111" v="2" actId="20577"/>
          <ac:spMkLst>
            <pc:docMk/>
            <pc:sldMk cId="2999566602" sldId="322"/>
            <ac:spMk id="31" creationId="{9C7FF633-AEEA-4359-9810-5E3B1D589CE3}"/>
          </ac:spMkLst>
        </pc:spChg>
      </pc:sldChg>
    </pc:docChg>
  </pc:docChgLst>
  <pc:docChgLst>
    <pc:chgData name="Matvey Rassokhin" userId="S::m.rassohin@sapiens.solutions::70a6799c-ba1b-446f-b316-d0c0ea9a7e5a" providerId="AD" clId="Web-{856AF181-1E48-2AA9-C1D0-C2C88EAA5B19}"/>
    <pc:docChg chg="modSld">
      <pc:chgData name="Matvey Rassokhin" userId="S::m.rassohin@sapiens.solutions::70a6799c-ba1b-446f-b316-d0c0ea9a7e5a" providerId="AD" clId="Web-{856AF181-1E48-2AA9-C1D0-C2C88EAA5B19}" dt="2023-03-15T18:42:11.075" v="1" actId="20577"/>
      <pc:docMkLst>
        <pc:docMk/>
      </pc:docMkLst>
      <pc:sldChg chg="modSp">
        <pc:chgData name="Matvey Rassokhin" userId="S::m.rassohin@sapiens.solutions::70a6799c-ba1b-446f-b316-d0c0ea9a7e5a" providerId="AD" clId="Web-{856AF181-1E48-2AA9-C1D0-C2C88EAA5B19}" dt="2023-03-15T18:42:11.075" v="1" actId="20577"/>
        <pc:sldMkLst>
          <pc:docMk/>
          <pc:sldMk cId="1534697109" sldId="304"/>
        </pc:sldMkLst>
        <pc:spChg chg="mod">
          <ac:chgData name="Matvey Rassokhin" userId="S::m.rassohin@sapiens.solutions::70a6799c-ba1b-446f-b316-d0c0ea9a7e5a" providerId="AD" clId="Web-{856AF181-1E48-2AA9-C1D0-C2C88EAA5B19}" dt="2023-03-15T18:42:11.075" v="1" actId="20577"/>
          <ac:spMkLst>
            <pc:docMk/>
            <pc:sldMk cId="1534697109" sldId="304"/>
            <ac:spMk id="29" creationId="{7CF6D6C9-B034-4019-4B0F-E59E13A06B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6C138-4BB9-468B-ABE1-81E6EEC5DD4A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020D-938C-4A33-BB99-6D28474641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65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8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17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3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55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585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1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4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533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5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705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0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12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01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55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0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7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2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7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23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5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6020D-938C-4A33-BB99-6D284746410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369" y="316229"/>
            <a:ext cx="109512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06111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5557" y="1848151"/>
            <a:ext cx="152963" cy="20724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3415" y="1848151"/>
            <a:ext cx="179556" cy="2072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058638" y="1767988"/>
            <a:ext cx="22860" cy="283845"/>
          </a:xfrm>
          <a:custGeom>
            <a:avLst/>
            <a:gdLst/>
            <a:ahLst/>
            <a:cxnLst/>
            <a:rect l="l" t="t" r="r" b="b"/>
            <a:pathLst>
              <a:path w="22859" h="283844">
                <a:moveTo>
                  <a:pt x="22300" y="0"/>
                </a:moveTo>
                <a:lnTo>
                  <a:pt x="0" y="0"/>
                </a:lnTo>
                <a:lnTo>
                  <a:pt x="0" y="283711"/>
                </a:lnTo>
                <a:lnTo>
                  <a:pt x="22300" y="283711"/>
                </a:lnTo>
                <a:lnTo>
                  <a:pt x="2230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7778" y="1851845"/>
            <a:ext cx="152031" cy="2035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60044" y="1800682"/>
            <a:ext cx="104775" cy="255270"/>
          </a:xfrm>
          <a:custGeom>
            <a:avLst/>
            <a:gdLst/>
            <a:ahLst/>
            <a:cxnLst/>
            <a:rect l="l" t="t" r="r" b="b"/>
            <a:pathLst>
              <a:path w="104775" h="255269">
                <a:moveTo>
                  <a:pt x="59312" y="0"/>
                </a:moveTo>
                <a:lnTo>
                  <a:pt x="36975" y="0"/>
                </a:lnTo>
                <a:lnTo>
                  <a:pt x="36975" y="51163"/>
                </a:lnTo>
                <a:lnTo>
                  <a:pt x="0" y="51163"/>
                </a:lnTo>
                <a:lnTo>
                  <a:pt x="0" y="69269"/>
                </a:lnTo>
                <a:lnTo>
                  <a:pt x="36975" y="69269"/>
                </a:lnTo>
                <a:lnTo>
                  <a:pt x="36975" y="202620"/>
                </a:lnTo>
                <a:lnTo>
                  <a:pt x="47416" y="241599"/>
                </a:lnTo>
                <a:lnTo>
                  <a:pt x="80658" y="254713"/>
                </a:lnTo>
                <a:lnTo>
                  <a:pt x="90703" y="254713"/>
                </a:lnTo>
                <a:lnTo>
                  <a:pt x="98633" y="253665"/>
                </a:lnTo>
                <a:lnTo>
                  <a:pt x="104449" y="251569"/>
                </a:lnTo>
                <a:lnTo>
                  <a:pt x="103524" y="233466"/>
                </a:lnTo>
                <a:lnTo>
                  <a:pt x="89216" y="235318"/>
                </a:lnTo>
                <a:lnTo>
                  <a:pt x="76098" y="235318"/>
                </a:lnTo>
                <a:lnTo>
                  <a:pt x="59312" y="202439"/>
                </a:lnTo>
                <a:lnTo>
                  <a:pt x="59312" y="69269"/>
                </a:lnTo>
                <a:lnTo>
                  <a:pt x="100946" y="69269"/>
                </a:lnTo>
                <a:lnTo>
                  <a:pt x="100946" y="51163"/>
                </a:lnTo>
                <a:lnTo>
                  <a:pt x="59312" y="51163"/>
                </a:lnTo>
                <a:lnTo>
                  <a:pt x="5931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22759" y="1779069"/>
            <a:ext cx="31115" cy="273050"/>
          </a:xfrm>
          <a:custGeom>
            <a:avLst/>
            <a:gdLst/>
            <a:ahLst/>
            <a:cxnLst/>
            <a:rect l="l" t="t" r="r" b="b"/>
            <a:pathLst>
              <a:path w="31115" h="273050">
                <a:moveTo>
                  <a:pt x="26203" y="72776"/>
                </a:moveTo>
                <a:lnTo>
                  <a:pt x="3899" y="72776"/>
                </a:lnTo>
                <a:lnTo>
                  <a:pt x="3899" y="272630"/>
                </a:lnTo>
                <a:lnTo>
                  <a:pt x="26203" y="272630"/>
                </a:lnTo>
                <a:lnTo>
                  <a:pt x="26203" y="72776"/>
                </a:lnTo>
                <a:close/>
              </a:path>
              <a:path w="31115" h="273050">
                <a:moveTo>
                  <a:pt x="19925" y="0"/>
                </a:moveTo>
                <a:lnTo>
                  <a:pt x="10507" y="0"/>
                </a:lnTo>
                <a:lnTo>
                  <a:pt x="6806" y="1480"/>
                </a:lnTo>
                <a:lnTo>
                  <a:pt x="4064" y="4436"/>
                </a:lnTo>
                <a:lnTo>
                  <a:pt x="1354" y="7266"/>
                </a:lnTo>
                <a:lnTo>
                  <a:pt x="0" y="10777"/>
                </a:lnTo>
                <a:lnTo>
                  <a:pt x="0" y="19150"/>
                </a:lnTo>
                <a:lnTo>
                  <a:pt x="1354" y="22657"/>
                </a:lnTo>
                <a:lnTo>
                  <a:pt x="6806" y="28325"/>
                </a:lnTo>
                <a:lnTo>
                  <a:pt x="10507" y="29740"/>
                </a:lnTo>
                <a:lnTo>
                  <a:pt x="19925" y="29740"/>
                </a:lnTo>
                <a:lnTo>
                  <a:pt x="23658" y="28325"/>
                </a:lnTo>
                <a:lnTo>
                  <a:pt x="26368" y="25491"/>
                </a:lnTo>
                <a:lnTo>
                  <a:pt x="29243" y="22657"/>
                </a:lnTo>
                <a:lnTo>
                  <a:pt x="30664" y="19150"/>
                </a:lnTo>
                <a:lnTo>
                  <a:pt x="30664" y="10777"/>
                </a:lnTo>
                <a:lnTo>
                  <a:pt x="29243" y="7266"/>
                </a:lnTo>
                <a:lnTo>
                  <a:pt x="26368" y="4436"/>
                </a:lnTo>
                <a:lnTo>
                  <a:pt x="23658" y="1480"/>
                </a:lnTo>
                <a:lnTo>
                  <a:pt x="19925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14266" y="1848151"/>
            <a:ext cx="179523" cy="20724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6878" y="1848151"/>
            <a:ext cx="151667" cy="20354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72958" y="1848151"/>
            <a:ext cx="152989" cy="20724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972666" y="1082361"/>
            <a:ext cx="896619" cy="535940"/>
          </a:xfrm>
          <a:custGeom>
            <a:avLst/>
            <a:gdLst/>
            <a:ahLst/>
            <a:cxnLst/>
            <a:rect l="l" t="t" r="r" b="b"/>
            <a:pathLst>
              <a:path w="896620" h="535940">
                <a:moveTo>
                  <a:pt x="662523" y="0"/>
                </a:moveTo>
                <a:lnTo>
                  <a:pt x="614593" y="3485"/>
                </a:lnTo>
                <a:lnTo>
                  <a:pt x="571465" y="13943"/>
                </a:lnTo>
                <a:lnTo>
                  <a:pt x="533132" y="31377"/>
                </a:lnTo>
                <a:lnTo>
                  <a:pt x="499588" y="55789"/>
                </a:lnTo>
                <a:lnTo>
                  <a:pt x="469670" y="88009"/>
                </a:lnTo>
                <a:lnTo>
                  <a:pt x="442221" y="129455"/>
                </a:lnTo>
                <a:lnTo>
                  <a:pt x="417244" y="180130"/>
                </a:lnTo>
                <a:lnTo>
                  <a:pt x="394742" y="240037"/>
                </a:lnTo>
                <a:lnTo>
                  <a:pt x="379582" y="278739"/>
                </a:lnTo>
                <a:lnTo>
                  <a:pt x="346337" y="339951"/>
                </a:lnTo>
                <a:lnTo>
                  <a:pt x="308567" y="379779"/>
                </a:lnTo>
                <a:lnTo>
                  <a:pt x="262444" y="399580"/>
                </a:lnTo>
                <a:lnTo>
                  <a:pt x="236013" y="402055"/>
                </a:lnTo>
                <a:lnTo>
                  <a:pt x="204340" y="399770"/>
                </a:lnTo>
                <a:lnTo>
                  <a:pt x="152225" y="381483"/>
                </a:lnTo>
                <a:lnTo>
                  <a:pt x="115533" y="345284"/>
                </a:lnTo>
                <a:lnTo>
                  <a:pt x="96965" y="293674"/>
                </a:lnTo>
                <a:lnTo>
                  <a:pt x="94644" y="262235"/>
                </a:lnTo>
                <a:lnTo>
                  <a:pt x="97415" y="227775"/>
                </a:lnTo>
                <a:lnTo>
                  <a:pt x="119579" y="171673"/>
                </a:lnTo>
                <a:lnTo>
                  <a:pt x="163419" y="132964"/>
                </a:lnTo>
                <a:lnTo>
                  <a:pt x="226016" y="113459"/>
                </a:lnTo>
                <a:lnTo>
                  <a:pt x="264165" y="111021"/>
                </a:lnTo>
                <a:lnTo>
                  <a:pt x="264165" y="591"/>
                </a:lnTo>
                <a:lnTo>
                  <a:pt x="194081" y="8693"/>
                </a:lnTo>
                <a:lnTo>
                  <a:pt x="129987" y="33001"/>
                </a:lnTo>
                <a:lnTo>
                  <a:pt x="75625" y="72306"/>
                </a:lnTo>
                <a:lnTo>
                  <a:pt x="34744" y="125404"/>
                </a:lnTo>
                <a:lnTo>
                  <a:pt x="8685" y="189633"/>
                </a:lnTo>
                <a:lnTo>
                  <a:pt x="0" y="262235"/>
                </a:lnTo>
                <a:lnTo>
                  <a:pt x="4193" y="315677"/>
                </a:lnTo>
                <a:lnTo>
                  <a:pt x="16772" y="363800"/>
                </a:lnTo>
                <a:lnTo>
                  <a:pt x="37738" y="406603"/>
                </a:lnTo>
                <a:lnTo>
                  <a:pt x="67090" y="444086"/>
                </a:lnTo>
                <a:lnTo>
                  <a:pt x="102919" y="474274"/>
                </a:lnTo>
                <a:lnTo>
                  <a:pt x="143315" y="495833"/>
                </a:lnTo>
                <a:lnTo>
                  <a:pt x="188279" y="508766"/>
                </a:lnTo>
                <a:lnTo>
                  <a:pt x="237810" y="513077"/>
                </a:lnTo>
                <a:lnTo>
                  <a:pt x="266937" y="511579"/>
                </a:lnTo>
                <a:lnTo>
                  <a:pt x="320255" y="499584"/>
                </a:lnTo>
                <a:lnTo>
                  <a:pt x="366903" y="475281"/>
                </a:lnTo>
                <a:lnTo>
                  <a:pt x="408226" y="438685"/>
                </a:lnTo>
                <a:lnTo>
                  <a:pt x="444873" y="388574"/>
                </a:lnTo>
                <a:lnTo>
                  <a:pt x="479320" y="317758"/>
                </a:lnTo>
                <a:lnTo>
                  <a:pt x="512577" y="231597"/>
                </a:lnTo>
                <a:lnTo>
                  <a:pt x="529389" y="196077"/>
                </a:lnTo>
                <a:lnTo>
                  <a:pt x="563658" y="146419"/>
                </a:lnTo>
                <a:lnTo>
                  <a:pt x="606053" y="119867"/>
                </a:lnTo>
                <a:lnTo>
                  <a:pt x="663713" y="111021"/>
                </a:lnTo>
                <a:lnTo>
                  <a:pt x="694072" y="113306"/>
                </a:lnTo>
                <a:lnTo>
                  <a:pt x="744691" y="131607"/>
                </a:lnTo>
                <a:lnTo>
                  <a:pt x="781202" y="168181"/>
                </a:lnTo>
                <a:lnTo>
                  <a:pt x="799775" y="222783"/>
                </a:lnTo>
                <a:lnTo>
                  <a:pt x="802098" y="256850"/>
                </a:lnTo>
                <a:lnTo>
                  <a:pt x="799286" y="293830"/>
                </a:lnTo>
                <a:lnTo>
                  <a:pt x="776810" y="355622"/>
                </a:lnTo>
                <a:lnTo>
                  <a:pt x="732457" y="400144"/>
                </a:lnTo>
                <a:lnTo>
                  <a:pt x="669560" y="422654"/>
                </a:lnTo>
                <a:lnTo>
                  <a:pt x="631364" y="425468"/>
                </a:lnTo>
                <a:lnTo>
                  <a:pt x="631364" y="535898"/>
                </a:lnTo>
                <a:lnTo>
                  <a:pt x="704893" y="526741"/>
                </a:lnTo>
                <a:lnTo>
                  <a:pt x="769748" y="499285"/>
                </a:lnTo>
                <a:lnTo>
                  <a:pt x="823051" y="455329"/>
                </a:lnTo>
                <a:lnTo>
                  <a:pt x="863194" y="397852"/>
                </a:lnTo>
                <a:lnTo>
                  <a:pt x="887894" y="330208"/>
                </a:lnTo>
                <a:lnTo>
                  <a:pt x="896138" y="256850"/>
                </a:lnTo>
                <a:lnTo>
                  <a:pt x="892168" y="200543"/>
                </a:lnTo>
                <a:lnTo>
                  <a:pt x="880257" y="150471"/>
                </a:lnTo>
                <a:lnTo>
                  <a:pt x="860410" y="106623"/>
                </a:lnTo>
                <a:lnTo>
                  <a:pt x="832630" y="68990"/>
                </a:lnTo>
                <a:lnTo>
                  <a:pt x="797965" y="38802"/>
                </a:lnTo>
                <a:lnTo>
                  <a:pt x="758059" y="17243"/>
                </a:lnTo>
                <a:lnTo>
                  <a:pt x="712912" y="4310"/>
                </a:lnTo>
                <a:lnTo>
                  <a:pt x="66252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899897" y="1088275"/>
            <a:ext cx="1754505" cy="538480"/>
          </a:xfrm>
          <a:custGeom>
            <a:avLst/>
            <a:gdLst/>
            <a:ahLst/>
            <a:cxnLst/>
            <a:rect l="l" t="t" r="r" b="b"/>
            <a:pathLst>
              <a:path w="1754504" h="538480">
                <a:moveTo>
                  <a:pt x="531558" y="473214"/>
                </a:moveTo>
                <a:lnTo>
                  <a:pt x="492899" y="467664"/>
                </a:lnTo>
                <a:lnTo>
                  <a:pt x="465480" y="392671"/>
                </a:lnTo>
                <a:lnTo>
                  <a:pt x="436460" y="313270"/>
                </a:lnTo>
                <a:lnTo>
                  <a:pt x="363118" y="112661"/>
                </a:lnTo>
                <a:lnTo>
                  <a:pt x="335280" y="36512"/>
                </a:lnTo>
                <a:lnTo>
                  <a:pt x="335280" y="313270"/>
                </a:lnTo>
                <a:lnTo>
                  <a:pt x="196265" y="313270"/>
                </a:lnTo>
                <a:lnTo>
                  <a:pt x="259092" y="130035"/>
                </a:lnTo>
                <a:lnTo>
                  <a:pt x="264668" y="112661"/>
                </a:lnTo>
                <a:lnTo>
                  <a:pt x="266890" y="112661"/>
                </a:lnTo>
                <a:lnTo>
                  <a:pt x="272110" y="128917"/>
                </a:lnTo>
                <a:lnTo>
                  <a:pt x="335280" y="313270"/>
                </a:lnTo>
                <a:lnTo>
                  <a:pt x="335280" y="36512"/>
                </a:lnTo>
                <a:lnTo>
                  <a:pt x="321932" y="0"/>
                </a:lnTo>
                <a:lnTo>
                  <a:pt x="210781" y="0"/>
                </a:lnTo>
                <a:lnTo>
                  <a:pt x="38658" y="467664"/>
                </a:lnTo>
                <a:lnTo>
                  <a:pt x="0" y="473214"/>
                </a:lnTo>
                <a:lnTo>
                  <a:pt x="0" y="537870"/>
                </a:lnTo>
                <a:lnTo>
                  <a:pt x="184378" y="537870"/>
                </a:lnTo>
                <a:lnTo>
                  <a:pt x="184378" y="473214"/>
                </a:lnTo>
                <a:lnTo>
                  <a:pt x="146837" y="466547"/>
                </a:lnTo>
                <a:lnTo>
                  <a:pt x="170624" y="392671"/>
                </a:lnTo>
                <a:lnTo>
                  <a:pt x="360959" y="392671"/>
                </a:lnTo>
                <a:lnTo>
                  <a:pt x="384746" y="466547"/>
                </a:lnTo>
                <a:lnTo>
                  <a:pt x="347179" y="473214"/>
                </a:lnTo>
                <a:lnTo>
                  <a:pt x="347179" y="537870"/>
                </a:lnTo>
                <a:lnTo>
                  <a:pt x="531558" y="537870"/>
                </a:lnTo>
                <a:lnTo>
                  <a:pt x="531558" y="473214"/>
                </a:lnTo>
                <a:close/>
              </a:path>
              <a:path w="1754504" h="538480">
                <a:moveTo>
                  <a:pt x="1025626" y="171767"/>
                </a:moveTo>
                <a:lnTo>
                  <a:pt x="1019568" y="123647"/>
                </a:lnTo>
                <a:lnTo>
                  <a:pt x="1002030" y="83108"/>
                </a:lnTo>
                <a:lnTo>
                  <a:pt x="972083" y="47548"/>
                </a:lnTo>
                <a:lnTo>
                  <a:pt x="932307" y="21767"/>
                </a:lnTo>
                <a:lnTo>
                  <a:pt x="917079" y="15621"/>
                </a:lnTo>
                <a:lnTo>
                  <a:pt x="917079" y="172491"/>
                </a:lnTo>
                <a:lnTo>
                  <a:pt x="915606" y="190690"/>
                </a:lnTo>
                <a:lnTo>
                  <a:pt x="893648" y="235318"/>
                </a:lnTo>
                <a:lnTo>
                  <a:pt x="846531" y="258152"/>
                </a:lnTo>
                <a:lnTo>
                  <a:pt x="825246" y="259676"/>
                </a:lnTo>
                <a:lnTo>
                  <a:pt x="733780" y="259676"/>
                </a:lnTo>
                <a:lnTo>
                  <a:pt x="733780" y="83108"/>
                </a:lnTo>
                <a:lnTo>
                  <a:pt x="825246" y="83108"/>
                </a:lnTo>
                <a:lnTo>
                  <a:pt x="865022" y="89484"/>
                </a:lnTo>
                <a:lnTo>
                  <a:pt x="903884" y="122008"/>
                </a:lnTo>
                <a:lnTo>
                  <a:pt x="917079" y="172491"/>
                </a:lnTo>
                <a:lnTo>
                  <a:pt x="917079" y="15621"/>
                </a:lnTo>
                <a:lnTo>
                  <a:pt x="908735" y="12242"/>
                </a:lnTo>
                <a:lnTo>
                  <a:pt x="883043" y="5448"/>
                </a:lnTo>
                <a:lnTo>
                  <a:pt x="855205" y="1358"/>
                </a:lnTo>
                <a:lnTo>
                  <a:pt x="825246" y="0"/>
                </a:lnTo>
                <a:lnTo>
                  <a:pt x="567639" y="0"/>
                </a:lnTo>
                <a:lnTo>
                  <a:pt x="567639" y="65024"/>
                </a:lnTo>
                <a:lnTo>
                  <a:pt x="625271" y="76085"/>
                </a:lnTo>
                <a:lnTo>
                  <a:pt x="625271" y="462114"/>
                </a:lnTo>
                <a:lnTo>
                  <a:pt x="567639" y="473214"/>
                </a:lnTo>
                <a:lnTo>
                  <a:pt x="567639" y="537870"/>
                </a:lnTo>
                <a:lnTo>
                  <a:pt x="791806" y="537870"/>
                </a:lnTo>
                <a:lnTo>
                  <a:pt x="791806" y="473214"/>
                </a:lnTo>
                <a:lnTo>
                  <a:pt x="733780" y="462114"/>
                </a:lnTo>
                <a:lnTo>
                  <a:pt x="733780" y="342823"/>
                </a:lnTo>
                <a:lnTo>
                  <a:pt x="825246" y="342823"/>
                </a:lnTo>
                <a:lnTo>
                  <a:pt x="855205" y="341503"/>
                </a:lnTo>
                <a:lnTo>
                  <a:pt x="908735" y="330962"/>
                </a:lnTo>
                <a:lnTo>
                  <a:pt x="953503" y="309968"/>
                </a:lnTo>
                <a:lnTo>
                  <a:pt x="988060" y="280060"/>
                </a:lnTo>
                <a:lnTo>
                  <a:pt x="1002601" y="259676"/>
                </a:lnTo>
                <a:lnTo>
                  <a:pt x="1012012" y="241719"/>
                </a:lnTo>
                <a:lnTo>
                  <a:pt x="1019568" y="219964"/>
                </a:lnTo>
                <a:lnTo>
                  <a:pt x="1024115" y="196646"/>
                </a:lnTo>
                <a:lnTo>
                  <a:pt x="1025626" y="171767"/>
                </a:lnTo>
                <a:close/>
              </a:path>
              <a:path w="1754504" h="538480">
                <a:moveTo>
                  <a:pt x="1284351" y="0"/>
                </a:moveTo>
                <a:lnTo>
                  <a:pt x="1060551" y="0"/>
                </a:lnTo>
                <a:lnTo>
                  <a:pt x="1060551" y="65024"/>
                </a:lnTo>
                <a:lnTo>
                  <a:pt x="1118171" y="76085"/>
                </a:lnTo>
                <a:lnTo>
                  <a:pt x="1118171" y="462114"/>
                </a:lnTo>
                <a:lnTo>
                  <a:pt x="1060551" y="473214"/>
                </a:lnTo>
                <a:lnTo>
                  <a:pt x="1060551" y="537870"/>
                </a:lnTo>
                <a:lnTo>
                  <a:pt x="1284351" y="537870"/>
                </a:lnTo>
                <a:lnTo>
                  <a:pt x="1284351" y="473214"/>
                </a:lnTo>
                <a:lnTo>
                  <a:pt x="1226718" y="462114"/>
                </a:lnTo>
                <a:lnTo>
                  <a:pt x="1226718" y="76085"/>
                </a:lnTo>
                <a:lnTo>
                  <a:pt x="1284351" y="65024"/>
                </a:lnTo>
                <a:lnTo>
                  <a:pt x="1284351" y="0"/>
                </a:lnTo>
                <a:close/>
              </a:path>
              <a:path w="1754504" h="538480">
                <a:moveTo>
                  <a:pt x="1754225" y="390829"/>
                </a:moveTo>
                <a:lnTo>
                  <a:pt x="1671675" y="390829"/>
                </a:lnTo>
                <a:lnTo>
                  <a:pt x="1666862" y="455117"/>
                </a:lnTo>
                <a:lnTo>
                  <a:pt x="1492123" y="455117"/>
                </a:lnTo>
                <a:lnTo>
                  <a:pt x="1492123" y="301447"/>
                </a:lnTo>
                <a:lnTo>
                  <a:pt x="1675409" y="301447"/>
                </a:lnTo>
                <a:lnTo>
                  <a:pt x="1675409" y="218300"/>
                </a:lnTo>
                <a:lnTo>
                  <a:pt x="1492123" y="218300"/>
                </a:lnTo>
                <a:lnTo>
                  <a:pt x="1492123" y="83108"/>
                </a:lnTo>
                <a:lnTo>
                  <a:pt x="1657934" y="83108"/>
                </a:lnTo>
                <a:lnTo>
                  <a:pt x="1662760" y="145173"/>
                </a:lnTo>
                <a:lnTo>
                  <a:pt x="1746034" y="145173"/>
                </a:lnTo>
                <a:lnTo>
                  <a:pt x="1746034" y="0"/>
                </a:lnTo>
                <a:lnTo>
                  <a:pt x="1325981" y="0"/>
                </a:lnTo>
                <a:lnTo>
                  <a:pt x="1325981" y="65024"/>
                </a:lnTo>
                <a:lnTo>
                  <a:pt x="1383614" y="76085"/>
                </a:lnTo>
                <a:lnTo>
                  <a:pt x="1383614" y="462114"/>
                </a:lnTo>
                <a:lnTo>
                  <a:pt x="1325981" y="473214"/>
                </a:lnTo>
                <a:lnTo>
                  <a:pt x="1325981" y="537870"/>
                </a:lnTo>
                <a:lnTo>
                  <a:pt x="1754225" y="537870"/>
                </a:lnTo>
                <a:lnTo>
                  <a:pt x="1754225" y="39082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712117" y="1088271"/>
            <a:ext cx="560705" cy="538480"/>
          </a:xfrm>
          <a:custGeom>
            <a:avLst/>
            <a:gdLst/>
            <a:ahLst/>
            <a:cxnLst/>
            <a:rect l="l" t="t" r="r" b="b"/>
            <a:pathLst>
              <a:path w="560704" h="538480">
                <a:moveTo>
                  <a:pt x="560510" y="0"/>
                </a:moveTo>
                <a:lnTo>
                  <a:pt x="336412" y="0"/>
                </a:lnTo>
                <a:lnTo>
                  <a:pt x="336412" y="65017"/>
                </a:lnTo>
                <a:lnTo>
                  <a:pt x="405538" y="76083"/>
                </a:lnTo>
                <a:lnTo>
                  <a:pt x="405538" y="372732"/>
                </a:lnTo>
                <a:lnTo>
                  <a:pt x="403324" y="373093"/>
                </a:lnTo>
                <a:lnTo>
                  <a:pt x="167627" y="0"/>
                </a:lnTo>
                <a:lnTo>
                  <a:pt x="0" y="0"/>
                </a:lnTo>
                <a:lnTo>
                  <a:pt x="0" y="65017"/>
                </a:lnTo>
                <a:lnTo>
                  <a:pt x="57594" y="76083"/>
                </a:lnTo>
                <a:lnTo>
                  <a:pt x="57594" y="462114"/>
                </a:lnTo>
                <a:lnTo>
                  <a:pt x="0" y="473213"/>
                </a:lnTo>
                <a:lnTo>
                  <a:pt x="0" y="537868"/>
                </a:lnTo>
                <a:lnTo>
                  <a:pt x="224131" y="537868"/>
                </a:lnTo>
                <a:lnTo>
                  <a:pt x="224131" y="473213"/>
                </a:lnTo>
                <a:lnTo>
                  <a:pt x="154641" y="462114"/>
                </a:lnTo>
                <a:lnTo>
                  <a:pt x="154641" y="168814"/>
                </a:lnTo>
                <a:lnTo>
                  <a:pt x="156855" y="168453"/>
                </a:lnTo>
                <a:lnTo>
                  <a:pt x="397740" y="537868"/>
                </a:lnTo>
                <a:lnTo>
                  <a:pt x="502585" y="537868"/>
                </a:lnTo>
                <a:lnTo>
                  <a:pt x="502585" y="76083"/>
                </a:lnTo>
                <a:lnTo>
                  <a:pt x="560510" y="65017"/>
                </a:lnTo>
                <a:lnTo>
                  <a:pt x="56051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23513" y="1080883"/>
            <a:ext cx="405765" cy="553085"/>
          </a:xfrm>
          <a:custGeom>
            <a:avLst/>
            <a:gdLst/>
            <a:ahLst/>
            <a:cxnLst/>
            <a:rect l="l" t="t" r="r" b="b"/>
            <a:pathLst>
              <a:path w="405765" h="553085">
                <a:moveTo>
                  <a:pt x="197928" y="0"/>
                </a:moveTo>
                <a:lnTo>
                  <a:pt x="144687" y="5348"/>
                </a:lnTo>
                <a:lnTo>
                  <a:pt x="98138" y="19932"/>
                </a:lnTo>
                <a:lnTo>
                  <a:pt x="59725" y="42741"/>
                </a:lnTo>
                <a:lnTo>
                  <a:pt x="30730" y="72766"/>
                </a:lnTo>
                <a:lnTo>
                  <a:pt x="12432" y="108599"/>
                </a:lnTo>
                <a:lnTo>
                  <a:pt x="6278" y="149605"/>
                </a:lnTo>
                <a:lnTo>
                  <a:pt x="9246" y="180905"/>
                </a:lnTo>
                <a:lnTo>
                  <a:pt x="32903" y="232991"/>
                </a:lnTo>
                <a:lnTo>
                  <a:pt x="80310" y="272149"/>
                </a:lnTo>
                <a:lnTo>
                  <a:pt x="152086" y="305029"/>
                </a:lnTo>
                <a:lnTo>
                  <a:pt x="222731" y="328217"/>
                </a:lnTo>
                <a:lnTo>
                  <a:pt x="244106" y="337268"/>
                </a:lnTo>
                <a:lnTo>
                  <a:pt x="284320" y="366838"/>
                </a:lnTo>
                <a:lnTo>
                  <a:pt x="296727" y="404879"/>
                </a:lnTo>
                <a:lnTo>
                  <a:pt x="295245" y="419415"/>
                </a:lnTo>
                <a:lnTo>
                  <a:pt x="273266" y="453642"/>
                </a:lnTo>
                <a:lnTo>
                  <a:pt x="226474" y="470265"/>
                </a:lnTo>
                <a:lnTo>
                  <a:pt x="205528" y="471374"/>
                </a:lnTo>
                <a:lnTo>
                  <a:pt x="188681" y="470839"/>
                </a:lnTo>
                <a:lnTo>
                  <a:pt x="141424" y="462869"/>
                </a:lnTo>
                <a:lnTo>
                  <a:pt x="104529" y="446647"/>
                </a:lnTo>
                <a:lnTo>
                  <a:pt x="84259" y="363504"/>
                </a:lnTo>
                <a:lnTo>
                  <a:pt x="0" y="363504"/>
                </a:lnTo>
                <a:lnTo>
                  <a:pt x="0" y="493539"/>
                </a:lnTo>
                <a:lnTo>
                  <a:pt x="23909" y="508746"/>
                </a:lnTo>
                <a:lnTo>
                  <a:pt x="72348" y="531833"/>
                </a:lnTo>
                <a:lnTo>
                  <a:pt x="122027" y="545526"/>
                </a:lnTo>
                <a:lnTo>
                  <a:pt x="176414" y="552175"/>
                </a:lnTo>
                <a:lnTo>
                  <a:pt x="205528" y="553006"/>
                </a:lnTo>
                <a:lnTo>
                  <a:pt x="234585" y="551874"/>
                </a:lnTo>
                <a:lnTo>
                  <a:pt x="287124" y="542824"/>
                </a:lnTo>
                <a:lnTo>
                  <a:pt x="331913" y="524908"/>
                </a:lnTo>
                <a:lnTo>
                  <a:pt x="366969" y="499232"/>
                </a:lnTo>
                <a:lnTo>
                  <a:pt x="391690" y="466125"/>
                </a:lnTo>
                <a:lnTo>
                  <a:pt x="404215" y="426412"/>
                </a:lnTo>
                <a:lnTo>
                  <a:pt x="405769" y="404124"/>
                </a:lnTo>
                <a:lnTo>
                  <a:pt x="402857" y="372662"/>
                </a:lnTo>
                <a:lnTo>
                  <a:pt x="379562" y="319283"/>
                </a:lnTo>
                <a:lnTo>
                  <a:pt x="333405" y="278045"/>
                </a:lnTo>
                <a:lnTo>
                  <a:pt x="265501" y="245352"/>
                </a:lnTo>
                <a:lnTo>
                  <a:pt x="223371" y="231992"/>
                </a:lnTo>
                <a:lnTo>
                  <a:pt x="194618" y="222154"/>
                </a:lnTo>
                <a:lnTo>
                  <a:pt x="151858" y="203303"/>
                </a:lnTo>
                <a:lnTo>
                  <a:pt x="120400" y="173986"/>
                </a:lnTo>
                <a:lnTo>
                  <a:pt x="114659" y="149243"/>
                </a:lnTo>
                <a:lnTo>
                  <a:pt x="116208" y="134411"/>
                </a:lnTo>
                <a:lnTo>
                  <a:pt x="139442" y="100481"/>
                </a:lnTo>
                <a:lnTo>
                  <a:pt x="184840" y="84194"/>
                </a:lnTo>
                <a:lnTo>
                  <a:pt x="203545" y="83110"/>
                </a:lnTo>
                <a:lnTo>
                  <a:pt x="218286" y="83523"/>
                </a:lnTo>
                <a:lnTo>
                  <a:pt x="257736" y="89743"/>
                </a:lnTo>
                <a:lnTo>
                  <a:pt x="296066" y="105275"/>
                </a:lnTo>
                <a:lnTo>
                  <a:pt x="310274" y="179158"/>
                </a:lnTo>
                <a:lnTo>
                  <a:pt x="391561" y="179158"/>
                </a:lnTo>
                <a:lnTo>
                  <a:pt x="391561" y="57990"/>
                </a:lnTo>
                <a:lnTo>
                  <a:pt x="373160" y="44893"/>
                </a:lnTo>
                <a:lnTo>
                  <a:pt x="331525" y="23292"/>
                </a:lnTo>
                <a:lnTo>
                  <a:pt x="283380" y="8034"/>
                </a:lnTo>
                <a:lnTo>
                  <a:pt x="228229" y="646"/>
                </a:lnTo>
                <a:lnTo>
                  <a:pt x="197928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166925" y="331099"/>
            <a:ext cx="353695" cy="212090"/>
          </a:xfrm>
          <a:custGeom>
            <a:avLst/>
            <a:gdLst/>
            <a:ahLst/>
            <a:cxnLst/>
            <a:rect l="l" t="t" r="r" b="b"/>
            <a:pathLst>
              <a:path w="353695" h="212090">
                <a:moveTo>
                  <a:pt x="261037" y="0"/>
                </a:moveTo>
                <a:lnTo>
                  <a:pt x="210056" y="12415"/>
                </a:lnTo>
                <a:lnTo>
                  <a:pt x="174237" y="51224"/>
                </a:lnTo>
                <a:lnTo>
                  <a:pt x="155530" y="94981"/>
                </a:lnTo>
                <a:lnTo>
                  <a:pt x="149557" y="110295"/>
                </a:lnTo>
                <a:lnTo>
                  <a:pt x="129335" y="143420"/>
                </a:lnTo>
                <a:lnTo>
                  <a:pt x="92990" y="159090"/>
                </a:lnTo>
                <a:lnTo>
                  <a:pt x="80510" y="158186"/>
                </a:lnTo>
                <a:lnTo>
                  <a:pt x="45520" y="136626"/>
                </a:lnTo>
                <a:lnTo>
                  <a:pt x="37290" y="103764"/>
                </a:lnTo>
                <a:lnTo>
                  <a:pt x="38382" y="90129"/>
                </a:lnTo>
                <a:lnTo>
                  <a:pt x="64387" y="52613"/>
                </a:lnTo>
                <a:lnTo>
                  <a:pt x="104082" y="43930"/>
                </a:lnTo>
                <a:lnTo>
                  <a:pt x="104082" y="233"/>
                </a:lnTo>
                <a:lnTo>
                  <a:pt x="63547" y="7447"/>
                </a:lnTo>
                <a:lnTo>
                  <a:pt x="29796" y="28611"/>
                </a:lnTo>
                <a:lnTo>
                  <a:pt x="7700" y="61914"/>
                </a:lnTo>
                <a:lnTo>
                  <a:pt x="0" y="103764"/>
                </a:lnTo>
                <a:lnTo>
                  <a:pt x="1652" y="124911"/>
                </a:lnTo>
                <a:lnTo>
                  <a:pt x="14869" y="160890"/>
                </a:lnTo>
                <a:lnTo>
                  <a:pt x="56467" y="196197"/>
                </a:lnTo>
                <a:lnTo>
                  <a:pt x="93698" y="203021"/>
                </a:lnTo>
                <a:lnTo>
                  <a:pt x="105174" y="202428"/>
                </a:lnTo>
                <a:lnTo>
                  <a:pt x="144561" y="188065"/>
                </a:lnTo>
                <a:lnTo>
                  <a:pt x="175282" y="153756"/>
                </a:lnTo>
                <a:lnTo>
                  <a:pt x="201958" y="91641"/>
                </a:lnTo>
                <a:lnTo>
                  <a:pt x="208581" y="77586"/>
                </a:lnTo>
                <a:lnTo>
                  <a:pt x="238787" y="47430"/>
                </a:lnTo>
                <a:lnTo>
                  <a:pt x="261506" y="43930"/>
                </a:lnTo>
                <a:lnTo>
                  <a:pt x="273467" y="44834"/>
                </a:lnTo>
                <a:lnTo>
                  <a:pt x="307797" y="66548"/>
                </a:lnTo>
                <a:lnTo>
                  <a:pt x="316030" y="101634"/>
                </a:lnTo>
                <a:lnTo>
                  <a:pt x="314922" y="116266"/>
                </a:lnTo>
                <a:lnTo>
                  <a:pt x="288591" y="158334"/>
                </a:lnTo>
                <a:lnTo>
                  <a:pt x="248760" y="168354"/>
                </a:lnTo>
                <a:lnTo>
                  <a:pt x="248760" y="212051"/>
                </a:lnTo>
                <a:lnTo>
                  <a:pt x="290935" y="203900"/>
                </a:lnTo>
                <a:lnTo>
                  <a:pt x="324286" y="180170"/>
                </a:lnTo>
                <a:lnTo>
                  <a:pt x="345778" y="144328"/>
                </a:lnTo>
                <a:lnTo>
                  <a:pt x="353083" y="101634"/>
                </a:lnTo>
                <a:lnTo>
                  <a:pt x="351518" y="79353"/>
                </a:lnTo>
                <a:lnTo>
                  <a:pt x="339005" y="42190"/>
                </a:lnTo>
                <a:lnTo>
                  <a:pt x="298679" y="6823"/>
                </a:lnTo>
                <a:lnTo>
                  <a:pt x="280891" y="1705"/>
                </a:lnTo>
                <a:lnTo>
                  <a:pt x="261037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532250" y="333438"/>
            <a:ext cx="691515" cy="213360"/>
          </a:xfrm>
          <a:custGeom>
            <a:avLst/>
            <a:gdLst/>
            <a:ahLst/>
            <a:cxnLst/>
            <a:rect l="l" t="t" r="r" b="b"/>
            <a:pathLst>
              <a:path w="691515" h="213359">
                <a:moveTo>
                  <a:pt x="209448" y="187248"/>
                </a:moveTo>
                <a:lnTo>
                  <a:pt x="194208" y="185051"/>
                </a:lnTo>
                <a:lnTo>
                  <a:pt x="183413" y="155384"/>
                </a:lnTo>
                <a:lnTo>
                  <a:pt x="171970" y="123964"/>
                </a:lnTo>
                <a:lnTo>
                  <a:pt x="143078" y="44589"/>
                </a:lnTo>
                <a:lnTo>
                  <a:pt x="132105" y="14452"/>
                </a:lnTo>
                <a:lnTo>
                  <a:pt x="132105" y="123964"/>
                </a:lnTo>
                <a:lnTo>
                  <a:pt x="77343" y="123964"/>
                </a:lnTo>
                <a:lnTo>
                  <a:pt x="102082" y="51460"/>
                </a:lnTo>
                <a:lnTo>
                  <a:pt x="104292" y="44589"/>
                </a:lnTo>
                <a:lnTo>
                  <a:pt x="105156" y="44589"/>
                </a:lnTo>
                <a:lnTo>
                  <a:pt x="107213" y="51015"/>
                </a:lnTo>
                <a:lnTo>
                  <a:pt x="132105" y="123964"/>
                </a:lnTo>
                <a:lnTo>
                  <a:pt x="132105" y="14452"/>
                </a:lnTo>
                <a:lnTo>
                  <a:pt x="126847" y="0"/>
                </a:lnTo>
                <a:lnTo>
                  <a:pt x="83058" y="0"/>
                </a:lnTo>
                <a:lnTo>
                  <a:pt x="15240" y="185051"/>
                </a:lnTo>
                <a:lnTo>
                  <a:pt x="0" y="187248"/>
                </a:lnTo>
                <a:lnTo>
                  <a:pt x="0" y="212839"/>
                </a:lnTo>
                <a:lnTo>
                  <a:pt x="72644" y="212839"/>
                </a:lnTo>
                <a:lnTo>
                  <a:pt x="72644" y="187248"/>
                </a:lnTo>
                <a:lnTo>
                  <a:pt x="57861" y="184619"/>
                </a:lnTo>
                <a:lnTo>
                  <a:pt x="67233" y="155384"/>
                </a:lnTo>
                <a:lnTo>
                  <a:pt x="142227" y="155384"/>
                </a:lnTo>
                <a:lnTo>
                  <a:pt x="151599" y="184619"/>
                </a:lnTo>
                <a:lnTo>
                  <a:pt x="136791" y="187248"/>
                </a:lnTo>
                <a:lnTo>
                  <a:pt x="136791" y="212839"/>
                </a:lnTo>
                <a:lnTo>
                  <a:pt x="209448" y="212839"/>
                </a:lnTo>
                <a:lnTo>
                  <a:pt x="209448" y="187248"/>
                </a:lnTo>
                <a:close/>
              </a:path>
              <a:path w="691515" h="213359">
                <a:moveTo>
                  <a:pt x="404101" y="67970"/>
                </a:moveTo>
                <a:lnTo>
                  <a:pt x="403504" y="58127"/>
                </a:lnTo>
                <a:lnTo>
                  <a:pt x="401726" y="48933"/>
                </a:lnTo>
                <a:lnTo>
                  <a:pt x="398741" y="40373"/>
                </a:lnTo>
                <a:lnTo>
                  <a:pt x="394804" y="32893"/>
                </a:lnTo>
                <a:lnTo>
                  <a:pt x="394576" y="32448"/>
                </a:lnTo>
                <a:lnTo>
                  <a:pt x="361340" y="6197"/>
                </a:lnTo>
                <a:lnTo>
                  <a:pt x="361340" y="68262"/>
                </a:lnTo>
                <a:lnTo>
                  <a:pt x="360756" y="75463"/>
                </a:lnTo>
                <a:lnTo>
                  <a:pt x="333540" y="102158"/>
                </a:lnTo>
                <a:lnTo>
                  <a:pt x="325158" y="102755"/>
                </a:lnTo>
                <a:lnTo>
                  <a:pt x="289115" y="102755"/>
                </a:lnTo>
                <a:lnTo>
                  <a:pt x="289115" y="32893"/>
                </a:lnTo>
                <a:lnTo>
                  <a:pt x="325158" y="32893"/>
                </a:lnTo>
                <a:lnTo>
                  <a:pt x="359029" y="54267"/>
                </a:lnTo>
                <a:lnTo>
                  <a:pt x="361340" y="68262"/>
                </a:lnTo>
                <a:lnTo>
                  <a:pt x="361340" y="6197"/>
                </a:lnTo>
                <a:lnTo>
                  <a:pt x="358051" y="4851"/>
                </a:lnTo>
                <a:lnTo>
                  <a:pt x="347929" y="2159"/>
                </a:lnTo>
                <a:lnTo>
                  <a:pt x="336956" y="546"/>
                </a:lnTo>
                <a:lnTo>
                  <a:pt x="325158" y="12"/>
                </a:lnTo>
                <a:lnTo>
                  <a:pt x="223659" y="12"/>
                </a:lnTo>
                <a:lnTo>
                  <a:pt x="223659" y="25730"/>
                </a:lnTo>
                <a:lnTo>
                  <a:pt x="246367" y="30111"/>
                </a:lnTo>
                <a:lnTo>
                  <a:pt x="246367" y="182867"/>
                </a:lnTo>
                <a:lnTo>
                  <a:pt x="223659" y="187248"/>
                </a:lnTo>
                <a:lnTo>
                  <a:pt x="223659" y="212839"/>
                </a:lnTo>
                <a:lnTo>
                  <a:pt x="311975" y="212839"/>
                </a:lnTo>
                <a:lnTo>
                  <a:pt x="311975" y="187248"/>
                </a:lnTo>
                <a:lnTo>
                  <a:pt x="289115" y="182867"/>
                </a:lnTo>
                <a:lnTo>
                  <a:pt x="289115" y="135661"/>
                </a:lnTo>
                <a:lnTo>
                  <a:pt x="325158" y="135661"/>
                </a:lnTo>
                <a:lnTo>
                  <a:pt x="336956" y="135140"/>
                </a:lnTo>
                <a:lnTo>
                  <a:pt x="375691" y="122656"/>
                </a:lnTo>
                <a:lnTo>
                  <a:pt x="395033" y="102755"/>
                </a:lnTo>
                <a:lnTo>
                  <a:pt x="398741" y="95656"/>
                </a:lnTo>
                <a:lnTo>
                  <a:pt x="401726" y="87045"/>
                </a:lnTo>
                <a:lnTo>
                  <a:pt x="403504" y="77825"/>
                </a:lnTo>
                <a:lnTo>
                  <a:pt x="404101" y="67970"/>
                </a:lnTo>
                <a:close/>
              </a:path>
              <a:path w="691515" h="213359">
                <a:moveTo>
                  <a:pt x="506044" y="12"/>
                </a:moveTo>
                <a:lnTo>
                  <a:pt x="417868" y="12"/>
                </a:lnTo>
                <a:lnTo>
                  <a:pt x="417868" y="25730"/>
                </a:lnTo>
                <a:lnTo>
                  <a:pt x="440575" y="30111"/>
                </a:lnTo>
                <a:lnTo>
                  <a:pt x="440575" y="182867"/>
                </a:lnTo>
                <a:lnTo>
                  <a:pt x="417868" y="187248"/>
                </a:lnTo>
                <a:lnTo>
                  <a:pt x="417868" y="212839"/>
                </a:lnTo>
                <a:lnTo>
                  <a:pt x="506044" y="212839"/>
                </a:lnTo>
                <a:lnTo>
                  <a:pt x="506044" y="187248"/>
                </a:lnTo>
                <a:lnTo>
                  <a:pt x="483336" y="182867"/>
                </a:lnTo>
                <a:lnTo>
                  <a:pt x="483336" y="30111"/>
                </a:lnTo>
                <a:lnTo>
                  <a:pt x="506044" y="25730"/>
                </a:lnTo>
                <a:lnTo>
                  <a:pt x="506044" y="12"/>
                </a:lnTo>
                <a:close/>
              </a:path>
              <a:path w="691515" h="213359">
                <a:moveTo>
                  <a:pt x="691172" y="154647"/>
                </a:moveTo>
                <a:lnTo>
                  <a:pt x="658660" y="154647"/>
                </a:lnTo>
                <a:lnTo>
                  <a:pt x="656755" y="180098"/>
                </a:lnTo>
                <a:lnTo>
                  <a:pt x="587908" y="180098"/>
                </a:lnTo>
                <a:lnTo>
                  <a:pt x="587908" y="119291"/>
                </a:lnTo>
                <a:lnTo>
                  <a:pt x="660120" y="119291"/>
                </a:lnTo>
                <a:lnTo>
                  <a:pt x="660120" y="86385"/>
                </a:lnTo>
                <a:lnTo>
                  <a:pt x="587908" y="86385"/>
                </a:lnTo>
                <a:lnTo>
                  <a:pt x="587908" y="32893"/>
                </a:lnTo>
                <a:lnTo>
                  <a:pt x="653237" y="32893"/>
                </a:lnTo>
                <a:lnTo>
                  <a:pt x="655142" y="57454"/>
                </a:lnTo>
                <a:lnTo>
                  <a:pt x="687946" y="57454"/>
                </a:lnTo>
                <a:lnTo>
                  <a:pt x="687946" y="12"/>
                </a:lnTo>
                <a:lnTo>
                  <a:pt x="522452" y="12"/>
                </a:lnTo>
                <a:lnTo>
                  <a:pt x="522452" y="25730"/>
                </a:lnTo>
                <a:lnTo>
                  <a:pt x="545160" y="30111"/>
                </a:lnTo>
                <a:lnTo>
                  <a:pt x="545160" y="182867"/>
                </a:lnTo>
                <a:lnTo>
                  <a:pt x="522452" y="187248"/>
                </a:lnTo>
                <a:lnTo>
                  <a:pt x="522452" y="212839"/>
                </a:lnTo>
                <a:lnTo>
                  <a:pt x="691172" y="212839"/>
                </a:lnTo>
                <a:lnTo>
                  <a:pt x="691172" y="15464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46281" y="333438"/>
            <a:ext cx="220843" cy="21283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487175" y="330515"/>
            <a:ext cx="159875" cy="2188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9587" y="1186383"/>
            <a:ext cx="913282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6014" y="1992883"/>
            <a:ext cx="5886450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56745" y="6290814"/>
            <a:ext cx="417829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755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apiens.solutions" TargetMode="External"/><Relationship Id="rId2" Type="http://schemas.openxmlformats.org/officeDocument/2006/relationships/hyperlink" Target="https://sapiens.solutions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V="1">
            <a:off x="4706111" y="4697832"/>
            <a:ext cx="6507989" cy="111912"/>
          </a:xfrm>
          <a:custGeom>
            <a:avLst/>
            <a:gdLst/>
            <a:ahLst/>
            <a:cxnLst/>
            <a:rect l="l" t="t" r="r" b="b"/>
            <a:pathLst>
              <a:path w="3376295">
                <a:moveTo>
                  <a:pt x="0" y="0"/>
                </a:moveTo>
                <a:lnTo>
                  <a:pt x="3375914" y="0"/>
                </a:lnTo>
              </a:path>
            </a:pathLst>
          </a:custGeom>
          <a:ln w="1905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69847"/>
            <a:ext cx="5727700" cy="993775"/>
          </a:xfrm>
          <a:custGeom>
            <a:avLst/>
            <a:gdLst/>
            <a:ahLst/>
            <a:cxnLst/>
            <a:rect l="l" t="t" r="r" b="b"/>
            <a:pathLst>
              <a:path w="5727700" h="993775">
                <a:moveTo>
                  <a:pt x="5727192" y="0"/>
                </a:moveTo>
                <a:lnTo>
                  <a:pt x="0" y="0"/>
                </a:lnTo>
                <a:lnTo>
                  <a:pt x="0" y="993648"/>
                </a:lnTo>
                <a:lnTo>
                  <a:pt x="5727192" y="993648"/>
                </a:lnTo>
                <a:lnTo>
                  <a:pt x="57271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9908B-2FA1-478C-B197-6F99912792F0}"/>
              </a:ext>
            </a:extLst>
          </p:cNvPr>
          <p:cNvSpPr txBox="1"/>
          <p:nvPr/>
        </p:nvSpPr>
        <p:spPr>
          <a:xfrm>
            <a:off x="381000" y="1150203"/>
            <a:ext cx="45053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62529B9-86E4-4820-AFA2-CC7A89C3C386}"/>
              </a:ext>
            </a:extLst>
          </p:cNvPr>
          <p:cNvSpPr txBox="1"/>
          <p:nvPr/>
        </p:nvSpPr>
        <p:spPr>
          <a:xfrm>
            <a:off x="5509560" y="4254121"/>
            <a:ext cx="67182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5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Интеграция с внешними системами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7042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 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</a:t>
            </a:r>
            <a:r>
              <a:rPr lang="ru-RU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nsert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ru-RU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copy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EBD61339-8266-A38C-3459-8590940C1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0356" y="1768299"/>
            <a:ext cx="9253286" cy="44435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COPY FROM копирует данные из файла в таблицу и добавляет данные к содержимому таблицы. </a:t>
            </a: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400" kern="12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Процесс COPY не является параллельным: данные загружаются в одном процессе с использованием мастера </a:t>
            </a:r>
            <a:r>
              <a:rPr lang="ru-RU" sz="2400" kern="12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Greenplum</a:t>
            </a: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.</a:t>
            </a:r>
            <a:endParaRPr lang="en-US" sz="2400" kern="12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kern="12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Использование COPY рекомендуется только для очень маленьких файлов данных.</a:t>
            </a: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400" kern="12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Исходный файл COPY должен быть доступен процессу </a:t>
            </a:r>
            <a:r>
              <a:rPr lang="ru-RU" sz="2400" kern="12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postgres</a:t>
            </a: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на мастер хосте. Для загрузки из файла с помощью </a:t>
            </a:r>
            <a:r>
              <a:rPr lang="en-US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COPY </a:t>
            </a: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необходимо указать относительный или абсолютный путь к файлу </a:t>
            </a: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649BDA4E-23F5-A652-4095-B085AF204CBA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COPY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D0AD4646-A0AB-E398-5A0A-EF8EA5713226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25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7042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 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</a:t>
            </a:r>
            <a:r>
              <a:rPr lang="ru-RU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nsert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ru-RU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copy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4212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649BDA4E-23F5-A652-4095-B085AF204CBA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COPY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D0AD4646-A0AB-E398-5A0A-EF8EA5713226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7C4EE02D-7C3F-4D6C-A255-9F8AF9967EE4}"/>
              </a:ext>
            </a:extLst>
          </p:cNvPr>
          <p:cNvSpPr txBox="1">
            <a:spLocks/>
          </p:cNvSpPr>
          <p:nvPr/>
        </p:nvSpPr>
        <p:spPr>
          <a:xfrm>
            <a:off x="1219200" y="1823844"/>
            <a:ext cx="9124572" cy="33355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 sz="1400" b="0" i="0">
                <a:solidFill>
                  <a:schemeClr val="tx1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COPY </a:t>
            </a:r>
            <a:r>
              <a:rPr lang="en-US" sz="2400" err="1">
                <a:latin typeface="Roboto Condensed" panose="02000000000000000000" pitchFamily="2" charset="0"/>
                <a:ea typeface="Roboto Condensed" panose="02000000000000000000" pitchFamily="2" charset="0"/>
              </a:rPr>
              <a:t>table_name</a:t>
            </a:r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[(</a:t>
            </a:r>
            <a:r>
              <a:rPr lang="en-US" sz="2400" err="1">
                <a:latin typeface="Roboto Condensed" panose="02000000000000000000" pitchFamily="2" charset="0"/>
                <a:ea typeface="Roboto Condensed" panose="02000000000000000000" pitchFamily="2" charset="0"/>
              </a:rPr>
              <a:t>column_name</a:t>
            </a:r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[, ...])] </a:t>
            </a:r>
          </a:p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    FROM {'filename' | PROGRAM 'command' | STDIN}</a:t>
            </a:r>
          </a:p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    [ [ WITH ] ( option [, ...] ) ]</a:t>
            </a:r>
          </a:p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    [ ON SEGMENT ]</a:t>
            </a:r>
          </a:p>
          <a:p>
            <a:endParaRPr lang="en-US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COPY { </a:t>
            </a:r>
            <a:r>
              <a:rPr lang="en-US" sz="2400" err="1">
                <a:latin typeface="Roboto Condensed" panose="02000000000000000000" pitchFamily="2" charset="0"/>
                <a:ea typeface="Roboto Condensed" panose="02000000000000000000" pitchFamily="2" charset="0"/>
              </a:rPr>
              <a:t>table_name</a:t>
            </a:r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[(</a:t>
            </a:r>
            <a:r>
              <a:rPr lang="en-US" sz="2400" err="1">
                <a:latin typeface="Roboto Condensed" panose="02000000000000000000" pitchFamily="2" charset="0"/>
                <a:ea typeface="Roboto Condensed" panose="02000000000000000000" pitchFamily="2" charset="0"/>
              </a:rPr>
              <a:t>column_name</a:t>
            </a:r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[, ...])] | (query)} </a:t>
            </a:r>
          </a:p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    TO {'filename' | PROGRAM 'command' | STDOUT}</a:t>
            </a:r>
          </a:p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    [ [ WITH ] ( option [, ...] ) ]</a:t>
            </a:r>
          </a:p>
          <a:p>
            <a:r>
              <a:rPr lang="en-US" sz="2400">
                <a:latin typeface="Roboto Condensed" panose="02000000000000000000" pitchFamily="2" charset="0"/>
                <a:ea typeface="Roboto Condensed" panose="02000000000000000000" pitchFamily="2" charset="0"/>
              </a:rPr>
              <a:t>     [ ON SEGMENT ]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3B190E9-E17D-4FD9-8415-A39DF669EA96}"/>
              </a:ext>
            </a:extLst>
          </p:cNvPr>
          <p:cNvCxnSpPr>
            <a:cxnSpLocks/>
          </p:cNvCxnSpPr>
          <p:nvPr/>
        </p:nvCxnSpPr>
        <p:spPr>
          <a:xfrm>
            <a:off x="1946031" y="2192215"/>
            <a:ext cx="14419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73DF109-A0B7-4012-9569-A83FD6B7B103}"/>
              </a:ext>
            </a:extLst>
          </p:cNvPr>
          <p:cNvCxnSpPr>
            <a:cxnSpLocks/>
          </p:cNvCxnSpPr>
          <p:nvPr/>
        </p:nvCxnSpPr>
        <p:spPr>
          <a:xfrm>
            <a:off x="3352800" y="2192215"/>
            <a:ext cx="28135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362BA6BB-EDB0-4AE6-B36A-E8E75996E988}"/>
              </a:ext>
            </a:extLst>
          </p:cNvPr>
          <p:cNvCxnSpPr>
            <a:cxnSpLocks/>
          </p:cNvCxnSpPr>
          <p:nvPr/>
        </p:nvCxnSpPr>
        <p:spPr>
          <a:xfrm>
            <a:off x="2110154" y="4038600"/>
            <a:ext cx="14419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AA37112-76DD-4240-AA17-0A8030E3142C}"/>
              </a:ext>
            </a:extLst>
          </p:cNvPr>
          <p:cNvCxnSpPr>
            <a:cxnSpLocks/>
          </p:cNvCxnSpPr>
          <p:nvPr/>
        </p:nvCxnSpPr>
        <p:spPr>
          <a:xfrm>
            <a:off x="3560454" y="4038600"/>
            <a:ext cx="268794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42DA6D9-E7E2-4FEF-99FB-E0252BF5F4C9}"/>
              </a:ext>
            </a:extLst>
          </p:cNvPr>
          <p:cNvCxnSpPr>
            <a:cxnSpLocks/>
          </p:cNvCxnSpPr>
          <p:nvPr/>
        </p:nvCxnSpPr>
        <p:spPr>
          <a:xfrm>
            <a:off x="6400800" y="4038600"/>
            <a:ext cx="10668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9A65BFA-1164-4175-8FEC-AB313C547FED}"/>
              </a:ext>
            </a:extLst>
          </p:cNvPr>
          <p:cNvCxnSpPr>
            <a:cxnSpLocks/>
          </p:cNvCxnSpPr>
          <p:nvPr/>
        </p:nvCxnSpPr>
        <p:spPr>
          <a:xfrm>
            <a:off x="6629400" y="2590800"/>
            <a:ext cx="914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5D6DCF4-D37B-4076-AFE4-2E81E63AA484}"/>
              </a:ext>
            </a:extLst>
          </p:cNvPr>
          <p:cNvCxnSpPr>
            <a:cxnSpLocks/>
          </p:cNvCxnSpPr>
          <p:nvPr/>
        </p:nvCxnSpPr>
        <p:spPr>
          <a:xfrm>
            <a:off x="6248400" y="4419600"/>
            <a:ext cx="11430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B963734-1397-4AD1-8599-569A3B950536}"/>
              </a:ext>
            </a:extLst>
          </p:cNvPr>
          <p:cNvCxnSpPr>
            <a:cxnSpLocks/>
          </p:cNvCxnSpPr>
          <p:nvPr/>
        </p:nvCxnSpPr>
        <p:spPr>
          <a:xfrm>
            <a:off x="2409092" y="2579076"/>
            <a:ext cx="12895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511FFFC-ECE1-4702-ADA7-CE26385EC049}"/>
              </a:ext>
            </a:extLst>
          </p:cNvPr>
          <p:cNvCxnSpPr>
            <a:cxnSpLocks/>
          </p:cNvCxnSpPr>
          <p:nvPr/>
        </p:nvCxnSpPr>
        <p:spPr>
          <a:xfrm>
            <a:off x="2051538" y="4407876"/>
            <a:ext cx="12895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Внешние таблицы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D6946E78-19C6-EF52-3CB9-44BE8780A6E0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Внешние таблицы</a:t>
            </a:r>
            <a:endParaRPr lang="ru-RU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EE306E57-0261-3745-D8F0-178A85C99352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1D1A401-4DA4-44DE-A70E-2EF6F61FD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0355" y="1768299"/>
            <a:ext cx="10085925" cy="45461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Внешняя таблица, </a:t>
            </a:r>
            <a:r>
              <a:rPr lang="ru-RU" sz="24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External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table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– </a:t>
            </a:r>
            <a:r>
              <a:rPr lang="ru-RU" sz="24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метаобъект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, предназначенный</a:t>
            </a:r>
            <a:r>
              <a:rPr lang="en-US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для доступа к данным, хранящимся вне СУБД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ВТ не хранит данные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ВТ могут использоваться в запросах как обычные объекты –</a:t>
            </a:r>
            <a:r>
              <a:rPr lang="en-US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таблицы и представления</a:t>
            </a:r>
            <a:endParaRPr lang="en-US" sz="24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83515" marR="5080" indent="-171450">
              <a:spcBef>
                <a:spcPts val="90"/>
              </a:spcBef>
              <a:buFont typeface="Arial MT"/>
              <a:buChar char="•"/>
              <a:tabLst>
                <a:tab pos="184150" algn="l"/>
              </a:tabLst>
            </a:pPr>
            <a:endParaRPr lang="ru-RU" sz="24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Виды и особенности ВТ: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READABLE (</a:t>
            </a:r>
            <a:r>
              <a:rPr lang="ru-RU" sz="24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default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) и WRITABLE – читать и писать в один</a:t>
            </a:r>
            <a:r>
              <a:rPr lang="en-US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объект</a:t>
            </a:r>
            <a:r>
              <a:rPr lang="en-US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нельзя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WEB и обычные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ВТ на чтение всегда вызывают REDISTRIBUTE MOTION при</a:t>
            </a:r>
            <a:r>
              <a:rPr lang="en-US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запросе данных, на запись – не всегда</a:t>
            </a:r>
            <a:endParaRPr lang="en-US" sz="24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Доступно логирование ошибочных записей (по аналогии с</a:t>
            </a:r>
            <a:r>
              <a:rPr lang="en-US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4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COPY)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Внешние таблицы</a:t>
            </a: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Внешние таблицы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39191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5170170" y="1916719"/>
            <a:ext cx="6471920" cy="3512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Протокол – метод доступа к источникам данных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•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file:// -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доступ к файлам на ФС сегментов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•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gpfdist:// -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доступ к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GPFDIST-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серверу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•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gpfdists:// -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доступ к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SSL-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версии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GPFDIST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• s3:// -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доступ к файлам на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Amazon S3 bucket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• pxf:// -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доступ к внешним ресурсам через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Platform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eXtension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Framework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• Custom –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можно создавать свои протоколы с помощью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C-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Библиотек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 b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Нельзя смешивать протоколы в рамках одной ВТ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0BECAC0-E534-C1C5-2D96-4CD9CD2E1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93489"/>
            <a:ext cx="5020311" cy="344037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D186F14-D9F4-2879-1B9C-1A56474C2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05" y="4533910"/>
            <a:ext cx="5013236" cy="19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55501" y="6286921"/>
            <a:ext cx="39289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457200" y="2521672"/>
            <a:ext cx="7607121" cy="25635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CREATE [READABLE] EXTERNAL [TEMPORARY | TEMP] TABLE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table_name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(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column_name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data_type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[, ...] | LIKE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other_table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LOCATION (</a:t>
            </a: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'…'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	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[ON MASTER]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FORMAT </a:t>
            </a: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'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'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	[ ENCODING 'encoding' 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 [LOG ERRORS] SEGMENT REJECT LIMIT count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[ROWS | PERCENT] ]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7470987-EEEA-2157-9FE2-6701A249BC9F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Внешние таблицы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(readable)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DF578300-8BB7-9BB6-A8DD-BD89BB4AB320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52D98-464F-45B2-B435-0D1C8F6D854F}"/>
              </a:ext>
            </a:extLst>
          </p:cNvPr>
          <p:cNvSpPr txBox="1"/>
          <p:nvPr/>
        </p:nvSpPr>
        <p:spPr>
          <a:xfrm>
            <a:off x="5935611" y="3352800"/>
            <a:ext cx="6080372" cy="1600438"/>
          </a:xfrm>
          <a:prstGeom prst="rect">
            <a:avLst/>
          </a:prstGeom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| 'file://seghost[:port]/path/file' [, ...])</a:t>
            </a:r>
          </a:p>
          <a:p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| ('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gpfdist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://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filehost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[:port]/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file_pattern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[#transform=trans_name] ' [, ...]</a:t>
            </a:r>
          </a:p>
          <a:p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| ('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gpfdists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://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filehost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[:port]/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file_pattern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[#transform=trans_name] ' [, ...])</a:t>
            </a:r>
          </a:p>
          <a:p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| ('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pxf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://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path-to-data?PROFILE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=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profile_name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[&amp;SERVER=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server_name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][&amp;custom-option=value[...]]'))</a:t>
            </a:r>
          </a:p>
          <a:p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| ('s3://S3_endpoint[:port]/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bucket_name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/[S3_prefix] [region=S3-region] [config=</a:t>
            </a:r>
            <a:r>
              <a:rPr lang="en-US" sz="1400" err="1">
                <a:latin typeface="Roboto Condensed" panose="02000000000000000000" pitchFamily="2" charset="0"/>
                <a:ea typeface="Roboto Condensed" panose="02000000000000000000" pitchFamily="2" charset="0"/>
              </a:rPr>
              <a:t>config_file</a:t>
            </a:r>
            <a:r>
              <a:rPr lang="en-US" sz="1400">
                <a:latin typeface="Roboto Condensed" panose="02000000000000000000" pitchFamily="2" charset="0"/>
                <a:ea typeface="Roboto Condensed" panose="02000000000000000000" pitchFamily="2" charset="0"/>
              </a:rPr>
              <a:t>]')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722229C-51C0-42E5-B72B-816E4F370E2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092817" y="3425780"/>
            <a:ext cx="3842794" cy="727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43497618-8BDA-411A-AE4D-00373B79E5FA}"/>
              </a:ext>
            </a:extLst>
          </p:cNvPr>
          <p:cNvCxnSpPr>
            <a:cxnSpLocks/>
          </p:cNvCxnSpPr>
          <p:nvPr/>
        </p:nvCxnSpPr>
        <p:spPr>
          <a:xfrm>
            <a:off x="1295400" y="2847470"/>
            <a:ext cx="1295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EDCD946-87D2-4165-86BE-2CA8A6CEDBAB}"/>
              </a:ext>
            </a:extLst>
          </p:cNvPr>
          <p:cNvCxnSpPr>
            <a:cxnSpLocks/>
          </p:cNvCxnSpPr>
          <p:nvPr/>
        </p:nvCxnSpPr>
        <p:spPr>
          <a:xfrm>
            <a:off x="3717735" y="2848709"/>
            <a:ext cx="227146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DA4664B7-3AC6-47B0-88C0-9E745BBD02FC}"/>
              </a:ext>
            </a:extLst>
          </p:cNvPr>
          <p:cNvCxnSpPr>
            <a:cxnSpLocks/>
          </p:cNvCxnSpPr>
          <p:nvPr/>
        </p:nvCxnSpPr>
        <p:spPr>
          <a:xfrm>
            <a:off x="3875739" y="3174642"/>
            <a:ext cx="181457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object 20">
            <a:extLst>
              <a:ext uri="{FF2B5EF4-FFF2-40B4-BE49-F238E27FC236}">
                <a16:creationId xmlns:a16="http://schemas.microsoft.com/office/drawing/2014/main" id="{68047475-A908-4DCE-B1BE-739C8E3A4A8B}"/>
              </a:ext>
            </a:extLst>
          </p:cNvPr>
          <p:cNvSpPr txBox="1">
            <a:spLocks/>
          </p:cNvSpPr>
          <p:nvPr/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Внешние таблицы</a:t>
            </a:r>
            <a:endParaRPr lang="ru-RU" sz="2400" kern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8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46753" y="6286921"/>
            <a:ext cx="39289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457200" y="2521672"/>
            <a:ext cx="7607121" cy="25635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CREATE [READABLE] EXTERNAL [TEMPORARY | TEMP] TABLE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table_name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(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column_name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data_type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[, ...] | LIKE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other_table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LOCATION (</a:t>
            </a: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'…'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)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	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[ON MASTER]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FORMAT </a:t>
            </a: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'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'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	[ ENCODING 'encoding' 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 [LOG ERRORS] SEGMENT REJECT LIMIT count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  [ROWS | PERCENT] ]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7470987-EEEA-2157-9FE2-6701A249BC9F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Внешние таблицы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(readable)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DF578300-8BB7-9BB6-A8DD-BD89BB4AB320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E523BC-3D08-4B76-9477-CD10227D2074}"/>
              </a:ext>
            </a:extLst>
          </p:cNvPr>
          <p:cNvSpPr/>
          <p:nvPr/>
        </p:nvSpPr>
        <p:spPr>
          <a:xfrm>
            <a:off x="5910636" y="2913360"/>
            <a:ext cx="5739249" cy="2563522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270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38C8D6A-075D-4969-93DF-A5D2C662CD56}"/>
              </a:ext>
            </a:extLst>
          </p:cNvPr>
          <p:cNvSpPr/>
          <p:nvPr/>
        </p:nvSpPr>
        <p:spPr>
          <a:xfrm>
            <a:off x="5910636" y="2907213"/>
            <a:ext cx="5739249" cy="25635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25E46F-57FF-45D9-9699-D83F11BE6571}"/>
              </a:ext>
            </a:extLst>
          </p:cNvPr>
          <p:cNvSpPr txBox="1"/>
          <p:nvPr/>
        </p:nvSpPr>
        <p:spPr>
          <a:xfrm>
            <a:off x="5910636" y="2930914"/>
            <a:ext cx="2826644" cy="190565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'TEXT'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[( [HEADER]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[DELIMITER [AS] 'delimiter' | 'OFF']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[NULL [AS] 'null string']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[ESCAPE [AS] 'escape' | 'OFF']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[NEWLINE [ AS ] 'LF' | 'CR' | 'CRLF']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[FILL MISSING FIELDS] 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en-US" sz="1400">
              <a:solidFill>
                <a:srgbClr val="33333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802A75-EAFF-4687-93DC-0CD700E02E43}"/>
              </a:ext>
            </a:extLst>
          </p:cNvPr>
          <p:cNvSpPr txBox="1"/>
          <p:nvPr/>
        </p:nvSpPr>
        <p:spPr>
          <a:xfrm>
            <a:off x="6766088" y="5047278"/>
            <a:ext cx="3942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'CUSTOM' (Formatter=&lt;</a:t>
            </a:r>
            <a:r>
              <a:rPr lang="en-US" sz="14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formatter_specifications</a:t>
            </a: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&gt;)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A7E4D-1146-465B-9597-D16A2FF38E5F}"/>
              </a:ext>
            </a:extLst>
          </p:cNvPr>
          <p:cNvSpPr txBox="1"/>
          <p:nvPr/>
        </p:nvSpPr>
        <p:spPr>
          <a:xfrm>
            <a:off x="8866602" y="2913360"/>
            <a:ext cx="2701364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'CSV'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[( [HEADER]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[QUOTE [AS] 'quote']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[DELIMITER [AS] 'delimiter']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[NULL [AS] 'null string']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[FORCE NOT NULL column [, ...]]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[ESCAPE [AS] 'escape']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[NEWLINE [ AS ] 'LF' | 'CR' | 'CRLF']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4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[FILL MISSING FIELDS] )]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4012B89-DB85-4E67-BD8E-8AE317DF826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2361" y="4076163"/>
            <a:ext cx="4088275" cy="118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bject 20">
            <a:extLst>
              <a:ext uri="{FF2B5EF4-FFF2-40B4-BE49-F238E27FC236}">
                <a16:creationId xmlns:a16="http://schemas.microsoft.com/office/drawing/2014/main" id="{973EA27F-5B2A-4872-B3D9-450DB04AF459}"/>
              </a:ext>
            </a:extLst>
          </p:cNvPr>
          <p:cNvSpPr txBox="1">
            <a:spLocks/>
          </p:cNvSpPr>
          <p:nvPr/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Внешние таблицы</a:t>
            </a:r>
            <a:endParaRPr lang="ru-RU" sz="2400" kern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05FEC03-A487-49DB-8E66-7D92B51FE07F}"/>
              </a:ext>
            </a:extLst>
          </p:cNvPr>
          <p:cNvCxnSpPr>
            <a:cxnSpLocks/>
          </p:cNvCxnSpPr>
          <p:nvPr/>
        </p:nvCxnSpPr>
        <p:spPr>
          <a:xfrm flipV="1">
            <a:off x="620369" y="4439952"/>
            <a:ext cx="2457682" cy="21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D3141BA-E767-4F0D-A327-24325B0B27EC}"/>
              </a:ext>
            </a:extLst>
          </p:cNvPr>
          <p:cNvCxnSpPr>
            <a:cxnSpLocks/>
          </p:cNvCxnSpPr>
          <p:nvPr/>
        </p:nvCxnSpPr>
        <p:spPr>
          <a:xfrm>
            <a:off x="786356" y="4753470"/>
            <a:ext cx="485244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 animBg="1"/>
      <p:bldP spid="73" grpId="0"/>
      <p:bldP spid="75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Внешние таблицы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(writable)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57383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2176DCC1-E934-4D3B-BB64-D35962A620F6}"/>
              </a:ext>
            </a:extLst>
          </p:cNvPr>
          <p:cNvSpPr txBox="1">
            <a:spLocks/>
          </p:cNvSpPr>
          <p:nvPr/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Внешние таблицы</a:t>
            </a:r>
            <a:endParaRPr lang="ru-RU" sz="2400" kern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72D512-E2D8-44E1-90AD-314780926D25}"/>
              </a:ext>
            </a:extLst>
          </p:cNvPr>
          <p:cNvSpPr txBox="1"/>
          <p:nvPr/>
        </p:nvSpPr>
        <p:spPr>
          <a:xfrm>
            <a:off x="5712344" y="1795164"/>
            <a:ext cx="6085957" cy="110286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270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('</a:t>
            </a:r>
            <a:r>
              <a:rPr lang="en-US" sz="160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gpfdist</a:t>
            </a: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://</a:t>
            </a:r>
            <a:r>
              <a:rPr lang="en-US" sz="160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outputhost</a:t>
            </a: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[:port]/filename[#transform=trans_name]'[, ...])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 ('</a:t>
            </a:r>
            <a:r>
              <a:rPr lang="en-US" sz="160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gpfdists</a:t>
            </a: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://</a:t>
            </a:r>
            <a:r>
              <a:rPr lang="en-US" sz="160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outputhost</a:t>
            </a: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[:port]/</a:t>
            </a:r>
            <a:r>
              <a:rPr lang="en-US" sz="160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file_pattern</a:t>
            </a: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[#transform=trans_name]'[, ...])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 ('s3://S3_endpoint[:port]/</a:t>
            </a:r>
            <a:r>
              <a:rPr lang="en-US" sz="160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bucket_name</a:t>
            </a: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/[S3_prefix] [region=S3-region] [config=</a:t>
            </a:r>
            <a:r>
              <a:rPr lang="en-US" sz="1600" err="1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config_file</a:t>
            </a:r>
            <a:r>
              <a:rPr lang="en-US" sz="160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]')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F146DA3-0F93-4B57-945E-4E444E678FAE}"/>
              </a:ext>
            </a:extLst>
          </p:cNvPr>
          <p:cNvSpPr/>
          <p:nvPr/>
        </p:nvSpPr>
        <p:spPr>
          <a:xfrm>
            <a:off x="5712344" y="3068429"/>
            <a:ext cx="6098656" cy="21877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5BC9E1-E55B-4882-8E0C-38D1ED8A3650}"/>
              </a:ext>
            </a:extLst>
          </p:cNvPr>
          <p:cNvSpPr txBox="1"/>
          <p:nvPr/>
        </p:nvSpPr>
        <p:spPr>
          <a:xfrm>
            <a:off x="5737840" y="3068429"/>
            <a:ext cx="3098704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'TEXT'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[( [DELIMITER [AS] 'delimiter']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[NULL [AS] 'null string']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[ESCAPE [AS] 'escape' | 'OFF'] )]</a:t>
            </a:r>
            <a:endParaRPr lang="ru-RU"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6AA53A-B322-441D-AF1C-E56781A34463}"/>
              </a:ext>
            </a:extLst>
          </p:cNvPr>
          <p:cNvSpPr txBox="1"/>
          <p:nvPr/>
        </p:nvSpPr>
        <p:spPr>
          <a:xfrm>
            <a:off x="8836544" y="3068429"/>
            <a:ext cx="2913689" cy="1818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'CSV'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[([QUOTE [AS] 'quote']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[DELIMITER [AS] 'delimiter']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[NULL [AS] 'null string']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[FORCE QUOTE column [, ...]] ]</a:t>
            </a:r>
            <a:endParaRPr lang="ru-RU">
              <a:effectLst/>
            </a:endParaRPr>
          </a:p>
          <a:p>
            <a:pPr marL="9144" marR="9144" algn="l" rtl="0" eaLnBrk="1" latinLnBrk="0" hangingPunct="1">
              <a:spcBef>
                <a:spcPts val="90"/>
              </a:spcBef>
              <a:spcAft>
                <a:spcPts val="0"/>
              </a:spcAft>
              <a:tabLst>
                <a:tab pos="184150" algn="l"/>
              </a:tabLst>
            </a:pPr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[ESCAPE [AS] 'escape'] )]</a:t>
            </a:r>
            <a:endParaRPr lang="ru-RU">
              <a:effectLst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B21B75-45CB-4BA0-8558-76FF5F04E386}"/>
              </a:ext>
            </a:extLst>
          </p:cNvPr>
          <p:cNvSpPr txBox="1"/>
          <p:nvPr/>
        </p:nvSpPr>
        <p:spPr>
          <a:xfrm>
            <a:off x="6368652" y="4873341"/>
            <a:ext cx="4771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>
                <a:solidFill>
                  <a:srgbClr val="33333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'CUSTOM' (Formatter=&lt;formatter specifications&gt;)</a:t>
            </a:r>
            <a:endParaRPr lang="ru-RU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AC1AC03-DCB2-488E-8314-49D26E103410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96603" y="2346597"/>
            <a:ext cx="3915741" cy="138827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B9F48BB-3743-4718-8F96-77BCAE1E074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26146" y="4043966"/>
            <a:ext cx="4186198" cy="1183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24">
            <a:extLst>
              <a:ext uri="{FF2B5EF4-FFF2-40B4-BE49-F238E27FC236}">
                <a16:creationId xmlns:a16="http://schemas.microsoft.com/office/drawing/2014/main" id="{103A13C2-EFC1-4A95-8E8B-01737F8C682A}"/>
              </a:ext>
            </a:extLst>
          </p:cNvPr>
          <p:cNvSpPr txBox="1"/>
          <p:nvPr/>
        </p:nvSpPr>
        <p:spPr>
          <a:xfrm>
            <a:off x="457201" y="2521672"/>
            <a:ext cx="5105400" cy="25378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CREATE WRITABLE EXTERNAL [TEMPORARY | TEMP] TABLE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table_name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(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column_name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data_type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[, ...] | LIKE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other_table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LOCATION ('…')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FORMAT '…'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 ENCODING '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write_encoding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' ]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 DISTRIBUTED BY (column, [ ... ] ) | DISTRIBUTED RANDOMLY ] 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541DEF8C-47EC-423E-87F6-5C64B92CAEF2}"/>
              </a:ext>
            </a:extLst>
          </p:cNvPr>
          <p:cNvCxnSpPr>
            <a:cxnSpLocks/>
          </p:cNvCxnSpPr>
          <p:nvPr/>
        </p:nvCxnSpPr>
        <p:spPr>
          <a:xfrm>
            <a:off x="381000" y="4724400"/>
            <a:ext cx="3508420" cy="858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9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Внешние таблицы (примеры)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50048F0C-BD26-43CA-BFD6-75D9B35A0637}"/>
              </a:ext>
            </a:extLst>
          </p:cNvPr>
          <p:cNvSpPr/>
          <p:nvPr/>
        </p:nvSpPr>
        <p:spPr>
          <a:xfrm>
            <a:off x="309745" y="1740348"/>
            <a:ext cx="5580757" cy="2106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object 27"/>
          <p:cNvSpPr txBox="1"/>
          <p:nvPr/>
        </p:nvSpPr>
        <p:spPr>
          <a:xfrm>
            <a:off x="1156711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80A58FD-1819-4F8A-BB23-EE3557011C59}"/>
              </a:ext>
            </a:extLst>
          </p:cNvPr>
          <p:cNvSpPr/>
          <p:nvPr/>
        </p:nvSpPr>
        <p:spPr>
          <a:xfrm>
            <a:off x="6066292" y="1740348"/>
            <a:ext cx="5580757" cy="2106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990561" y="2069769"/>
            <a:ext cx="4205223" cy="14478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CREATE EXTERNAL TABLE </a:t>
            </a:r>
            <a:r>
              <a:rPr lang="en-US" err="1"/>
              <a:t>ext_customer</a:t>
            </a:r>
            <a:endParaRPr lang="en-US"/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(id int, name text, sponsor text)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LOCATION ( '</a:t>
            </a:r>
            <a:r>
              <a:rPr lang="en-US" err="1"/>
              <a:t>gpfdist</a:t>
            </a:r>
            <a:r>
              <a:rPr lang="en-US"/>
              <a:t>://filehost:8081/*.txt' )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FORMAT 'TEXT' ( DELIMITER '|' NULL ' ')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LOG ERRORS SEGMENT REJECT LIMIT 5;</a:t>
            </a: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71A5A12D-27EA-498A-8D88-23D60096A9DD}"/>
              </a:ext>
            </a:extLst>
          </p:cNvPr>
          <p:cNvSpPr txBox="1">
            <a:spLocks/>
          </p:cNvSpPr>
          <p:nvPr/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Внешние таблицы</a:t>
            </a:r>
            <a:endParaRPr lang="ru-RU" sz="2400" kern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543F092-F9E5-4CDC-B172-DCFA916F503D}"/>
              </a:ext>
            </a:extLst>
          </p:cNvPr>
          <p:cNvSpPr/>
          <p:nvPr/>
        </p:nvSpPr>
        <p:spPr>
          <a:xfrm>
            <a:off x="302795" y="3974703"/>
            <a:ext cx="5580757" cy="2106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020899-8344-431A-862C-5BD228EC17D7}"/>
              </a:ext>
            </a:extLst>
          </p:cNvPr>
          <p:cNvSpPr txBox="1"/>
          <p:nvPr/>
        </p:nvSpPr>
        <p:spPr>
          <a:xfrm>
            <a:off x="6096000" y="1891202"/>
            <a:ext cx="55807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CREATE EXTERNAL TABLE </a:t>
            </a:r>
            <a:r>
              <a:rPr lang="en-US" err="1"/>
              <a:t>orderrpt_frompg</a:t>
            </a:r>
            <a:r>
              <a:rPr lang="en-US"/>
              <a:t>(name text, total int, month int)</a:t>
            </a:r>
          </a:p>
          <a:p>
            <a:r>
              <a:rPr lang="en-US"/>
              <a:t>  LOCATION ('</a:t>
            </a:r>
            <a:r>
              <a:rPr lang="en-US" err="1"/>
              <a:t>pxf</a:t>
            </a:r>
            <a:r>
              <a:rPr lang="en-US"/>
              <a:t>://</a:t>
            </a:r>
            <a:r>
              <a:rPr lang="en-US" err="1"/>
              <a:t>query:order_rpt?PROFILE</a:t>
            </a:r>
            <a:r>
              <a:rPr lang="en-US"/>
              <a:t>=</a:t>
            </a:r>
            <a:r>
              <a:rPr lang="en-US" err="1"/>
              <a:t>Jdbc&amp;SERVER</a:t>
            </a:r>
            <a:r>
              <a:rPr lang="en-US"/>
              <a:t>=</a:t>
            </a:r>
            <a:r>
              <a:rPr lang="en-US" err="1"/>
              <a:t>pgserver&amp;PARTITION_BY</a:t>
            </a:r>
            <a:r>
              <a:rPr lang="en-US"/>
              <a:t>=</a:t>
            </a:r>
            <a:r>
              <a:rPr lang="en-US" err="1"/>
              <a:t>month:int&amp;RANGE</a:t>
            </a:r>
            <a:r>
              <a:rPr lang="en-US"/>
              <a:t>=1:13&amp;INTERVAL=3')</a:t>
            </a:r>
          </a:p>
          <a:p>
            <a:r>
              <a:rPr lang="en-US"/>
              <a:t>FORMAT 'CUSTOM' (FORMATTER='</a:t>
            </a:r>
            <a:r>
              <a:rPr lang="en-US" err="1"/>
              <a:t>pxfwritable_import</a:t>
            </a:r>
            <a:r>
              <a:rPr lang="en-US"/>
              <a:t>');</a:t>
            </a:r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8D7DC0-8980-4FC8-8B1F-F91D3114BEAC}"/>
              </a:ext>
            </a:extLst>
          </p:cNvPr>
          <p:cNvSpPr txBox="1"/>
          <p:nvPr/>
        </p:nvSpPr>
        <p:spPr>
          <a:xfrm>
            <a:off x="850337" y="4269888"/>
            <a:ext cx="4499571" cy="151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CREATE WRITABLE EXTERNAL TABLE </a:t>
            </a:r>
            <a:r>
              <a:rPr lang="en-US" err="1"/>
              <a:t>sales_out</a:t>
            </a:r>
            <a:r>
              <a:rPr lang="en-US"/>
              <a:t> (LIKE sales)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LOCATION ('</a:t>
            </a:r>
            <a:r>
              <a:rPr lang="en-US" err="1"/>
              <a:t>gpfdist</a:t>
            </a:r>
            <a:r>
              <a:rPr lang="en-US"/>
              <a:t>://etl1:8081/</a:t>
            </a:r>
            <a:r>
              <a:rPr lang="en-US" err="1"/>
              <a:t>sales.out</a:t>
            </a:r>
            <a:r>
              <a:rPr lang="en-US"/>
              <a:t>')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FORMAT 'TEXT' ( DELIMITER '|' NULL ' ')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DISTRIBUTED BY (</a:t>
            </a:r>
            <a:r>
              <a:rPr lang="en-US" err="1"/>
              <a:t>txn_id</a:t>
            </a:r>
            <a:r>
              <a:rPr lang="en-US"/>
              <a:t>);</a:t>
            </a:r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6F52647-AA0F-4659-9EBC-5905FB6DF345}"/>
              </a:ext>
            </a:extLst>
          </p:cNvPr>
          <p:cNvSpPr/>
          <p:nvPr/>
        </p:nvSpPr>
        <p:spPr>
          <a:xfrm>
            <a:off x="6066293" y="3974703"/>
            <a:ext cx="5580757" cy="21061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6EE986-642B-475C-A452-17552E608828}"/>
              </a:ext>
            </a:extLst>
          </p:cNvPr>
          <p:cNvSpPr txBox="1"/>
          <p:nvPr/>
        </p:nvSpPr>
        <p:spPr>
          <a:xfrm>
            <a:off x="6101861" y="3991786"/>
            <a:ext cx="55748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CREATE WRITABLE EXTERNAL TABLE </a:t>
            </a:r>
            <a:r>
              <a:rPr lang="en-US" err="1"/>
              <a:t>pxf_writeto_postgres</a:t>
            </a:r>
            <a:r>
              <a:rPr lang="en-US"/>
              <a:t>(id int)</a:t>
            </a:r>
          </a:p>
          <a:p>
            <a:r>
              <a:rPr lang="en-US"/>
              <a:t>            LOCATION ('</a:t>
            </a:r>
            <a:r>
              <a:rPr lang="en-US" err="1"/>
              <a:t>pxf</a:t>
            </a:r>
            <a:r>
              <a:rPr lang="en-US"/>
              <a:t>://public.forpxf_table1?PROFILE=</a:t>
            </a:r>
            <a:r>
              <a:rPr lang="en-US" err="1"/>
              <a:t>Jdbc&amp;SERVER</a:t>
            </a:r>
            <a:r>
              <a:rPr lang="en-US"/>
              <a:t>=</a:t>
            </a:r>
            <a:r>
              <a:rPr lang="en-US" err="1"/>
              <a:t>pgsrvcfg</a:t>
            </a:r>
            <a:r>
              <a:rPr lang="en-US"/>
              <a:t>')</a:t>
            </a:r>
          </a:p>
          <a:p>
            <a:r>
              <a:rPr lang="en-US"/>
              <a:t>          FORMAT 'CUSTOM' (FORMATTER='</a:t>
            </a:r>
            <a:r>
              <a:rPr lang="en-US" err="1"/>
              <a:t>pxfwritable_export</a:t>
            </a:r>
            <a:r>
              <a:rPr lang="en-US"/>
              <a:t>');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0" grpId="0" animBg="1"/>
      <p:bldP spid="40" grpId="1" animBg="1"/>
      <p:bldP spid="39" grpId="0" animBg="1"/>
      <p:bldP spid="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PXF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54919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5170170" y="2046143"/>
            <a:ext cx="6471920" cy="21916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PXF - Platform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eXtension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Framework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Отдельный фреймворк, работающий на всех сегмент-серверах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под пользователем PXF.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Обеспечивает параллельный высокопроизводительный доступ к данным и объединенную обработку запросов к разнородным источникам через встроенные коннекторы.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CBD330D-0B7D-019C-2426-7C7DAE44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3" y="1810511"/>
            <a:ext cx="5140654" cy="35698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9BBA59-E803-4627-AE0C-7D74C6DCCAAB}"/>
              </a:ext>
            </a:extLst>
          </p:cNvPr>
          <p:cNvSpPr txBox="1"/>
          <p:nvPr/>
        </p:nvSpPr>
        <p:spPr>
          <a:xfrm>
            <a:off x="5150117" y="4967078"/>
            <a:ext cx="3612883" cy="132343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INTEGER, BIGINT, SMALLINT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REAL, FLOAT8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NUMERIC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BOOLEAN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00ABD5-B312-4ECA-85C4-6BB7365D1A4D}"/>
              </a:ext>
            </a:extLst>
          </p:cNvPr>
          <p:cNvSpPr txBox="1"/>
          <p:nvPr/>
        </p:nvSpPr>
        <p:spPr>
          <a:xfrm>
            <a:off x="5955332" y="4376134"/>
            <a:ext cx="5408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Плагин поддерживает следующие типы данных: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CF7B5-D41A-479C-AC53-1B5F315F2C46}"/>
              </a:ext>
            </a:extLst>
          </p:cNvPr>
          <p:cNvSpPr txBox="1"/>
          <p:nvPr/>
        </p:nvSpPr>
        <p:spPr>
          <a:xfrm>
            <a:off x="8553002" y="4967079"/>
            <a:ext cx="3257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VARCHAR, BPCHAR,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BYTEA</a:t>
            </a:r>
          </a:p>
        </p:txBody>
      </p:sp>
    </p:spTree>
    <p:extLst>
      <p:ext uri="{BB962C8B-B14F-4D97-AF65-F5344CB8AC3E}">
        <p14:creationId xmlns:p14="http://schemas.microsoft.com/office/powerpoint/2010/main" val="81429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029B4FF-4345-4488-98DE-4F20203834FA}"/>
              </a:ext>
            </a:extLst>
          </p:cNvPr>
          <p:cNvSpPr/>
          <p:nvPr/>
        </p:nvSpPr>
        <p:spPr>
          <a:xfrm>
            <a:off x="6228888" y="2091012"/>
            <a:ext cx="4869899" cy="3539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508102-A0EE-44C7-BEF2-F58DD098D2EC}"/>
              </a:ext>
            </a:extLst>
          </p:cNvPr>
          <p:cNvSpPr/>
          <p:nvPr/>
        </p:nvSpPr>
        <p:spPr>
          <a:xfrm>
            <a:off x="574533" y="2091012"/>
            <a:ext cx="4869899" cy="3539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5315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614566FD-4E92-8219-73FC-6DBF8911DF13}"/>
              </a:ext>
            </a:extLst>
          </p:cNvPr>
          <p:cNvSpPr txBox="1"/>
          <p:nvPr/>
        </p:nvSpPr>
        <p:spPr>
          <a:xfrm>
            <a:off x="2514599" y="1045845"/>
            <a:ext cx="7744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Возможные источники для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PXF</a:t>
            </a:r>
            <a:endParaRPr lang="ru-RU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4D0E5D73-B01C-AB92-D47E-97E69794944A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25056-5A47-45A8-10D5-3E6D8FEF6DF6}"/>
              </a:ext>
            </a:extLst>
          </p:cNvPr>
          <p:cNvSpPr txBox="1"/>
          <p:nvPr/>
        </p:nvSpPr>
        <p:spPr>
          <a:xfrm>
            <a:off x="588504" y="2175367"/>
            <a:ext cx="4841958" cy="337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ru-RU" sz="2000" b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Системы для подключения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Hadoop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Hive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, и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HBase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Azure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Blob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Storage и Azure Data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Lake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AWS S3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Minio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Google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Cloud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Storage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Базы данных SQL включая Apache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Ignite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Hive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, MySQL, ORACLE, Microsoft SQL Server, DB2,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and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PostgreSQL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(через JDBC)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009A56-BF1E-1A66-770E-228673787487}"/>
              </a:ext>
            </a:extLst>
          </p:cNvPr>
          <p:cNvSpPr txBox="1"/>
          <p:nvPr/>
        </p:nvSpPr>
        <p:spPr>
          <a:xfrm>
            <a:off x="6246449" y="2175367"/>
            <a:ext cx="4834778" cy="314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b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Форматы данных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Avro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, </a:t>
            </a: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AvroSequenceFile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JSON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ORC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Parquet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RC-файл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SequenceFile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Txt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(обычный, с разделителями, встроенный перевод строки)</a:t>
            </a:r>
          </a:p>
        </p:txBody>
      </p:sp>
    </p:spTree>
    <p:extLst>
      <p:ext uri="{BB962C8B-B14F-4D97-AF65-F5344CB8AC3E}">
        <p14:creationId xmlns:p14="http://schemas.microsoft.com/office/powerpoint/2010/main" val="209440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1904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Содержание</a:t>
            </a:r>
            <a:endParaRPr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517903"/>
            <a:ext cx="12186285" cy="4328160"/>
            <a:chOff x="0" y="1517903"/>
            <a:chExt cx="12186285" cy="4328160"/>
          </a:xfrm>
        </p:grpSpPr>
        <p:sp>
          <p:nvSpPr>
            <p:cNvPr id="4" name="object 4"/>
            <p:cNvSpPr/>
            <p:nvPr/>
          </p:nvSpPr>
          <p:spPr>
            <a:xfrm>
              <a:off x="0" y="1517903"/>
              <a:ext cx="7208520" cy="4328160"/>
            </a:xfrm>
            <a:custGeom>
              <a:avLst/>
              <a:gdLst/>
              <a:ahLst/>
              <a:cxnLst/>
              <a:rect l="l" t="t" r="r" b="b"/>
              <a:pathLst>
                <a:path w="7208520" h="4328160">
                  <a:moveTo>
                    <a:pt x="7208520" y="0"/>
                  </a:moveTo>
                  <a:lnTo>
                    <a:pt x="0" y="0"/>
                  </a:lnTo>
                  <a:lnTo>
                    <a:pt x="0" y="4328160"/>
                  </a:lnTo>
                  <a:lnTo>
                    <a:pt x="7208520" y="4328160"/>
                  </a:lnTo>
                  <a:lnTo>
                    <a:pt x="72085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4992" y="1517903"/>
              <a:ext cx="5010911" cy="43281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8287" y="2236686"/>
            <a:ext cx="4631945" cy="238462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805"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Концепция слоев в хранилище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Загрузка с помощью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insert, copy</a:t>
            </a: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Внешние таблицы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6870" indent="-34480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Загрузка с помощью</a:t>
            </a:r>
          </a:p>
          <a:p>
            <a:pPr marL="809625" indent="-344488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625475" algn="l"/>
              </a:tabLst>
            </a:pP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pxf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809625" indent="-344488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625475" algn="l"/>
              </a:tabLst>
            </a:pPr>
            <a:r>
              <a:rPr lang="ru-RU" sz="2000" err="1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gpfdist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sz="240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4617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614566FD-4E92-8219-73FC-6DBF8911DF13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Возможности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PXF</a:t>
            </a:r>
            <a:endParaRPr lang="ru-RU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4D0E5D73-B01C-AB92-D47E-97E69794944A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25056-5A47-45A8-10D5-3E6D8FEF6DF6}"/>
              </a:ext>
            </a:extLst>
          </p:cNvPr>
          <p:cNvSpPr txBox="1"/>
          <p:nvPr/>
        </p:nvSpPr>
        <p:spPr>
          <a:xfrm>
            <a:off x="825765" y="2286000"/>
            <a:ext cx="10540469" cy="248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endParaRPr lang="ru-RU" sz="20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Выполнять запросы к внешним данным, при этом не храня данные физически в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Greenplum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Загружать выбранное запросом подмножество данных из внешней таблицы в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Greenplum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Возможность выполнять сложные запросы одновременно используя данные из внешней таблицы и данные из базы данные 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GP </a:t>
            </a: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Возможность записи во внешние источники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53152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614566FD-4E92-8219-73FC-6DBF8911DF13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Ограничения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PXF</a:t>
            </a:r>
            <a:endParaRPr lang="ru-RU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4D0E5D73-B01C-AB92-D47E-97E69794944A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425056-5A47-45A8-10D5-3E6D8FEF6DF6}"/>
              </a:ext>
            </a:extLst>
          </p:cNvPr>
          <p:cNvSpPr txBox="1"/>
          <p:nvPr/>
        </p:nvSpPr>
        <p:spPr>
          <a:xfrm>
            <a:off x="825765" y="2590800"/>
            <a:ext cx="10540469" cy="205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Ограниченные типы данных (нет массивов, времени и прочих специфичных форматов)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Нет агрегации на стороне источника (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GROUP BY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Допускается, но не рекомендуется, применения функций преобразования к полям, по которым происходит ограничение (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WHERE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Приводит к выгрузке всего объема данных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Необходимость следить за нагрузкой в исходную базу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3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Синтаксис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PXF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63675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584274" y="1816863"/>
            <a:ext cx="10128391" cy="25814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815" marR="5080" indent="-28575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b="1"/>
              <a:t>PostgreSQL 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CREATE [ READABLE | WRITABLE ] EXTERNAL TABLE &lt;</a:t>
            </a:r>
            <a:r>
              <a:rPr lang="en-US" err="1"/>
              <a:t>table_name</a:t>
            </a:r>
            <a:r>
              <a:rPr lang="en-US"/>
              <a:t>&gt; (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    { &lt;</a:t>
            </a:r>
            <a:r>
              <a:rPr lang="en-US" err="1"/>
              <a:t>column_name</a:t>
            </a:r>
            <a:r>
              <a:rPr lang="en-US"/>
              <a:t>&gt; &lt;</a:t>
            </a:r>
            <a:r>
              <a:rPr lang="en-US" err="1"/>
              <a:t>data_type</a:t>
            </a:r>
            <a:r>
              <a:rPr lang="en-US"/>
              <a:t>&gt; [, ...] | LIKE &lt;</a:t>
            </a:r>
            <a:r>
              <a:rPr lang="en-US" err="1"/>
              <a:t>other_table</a:t>
            </a:r>
            <a:r>
              <a:rPr lang="en-US"/>
              <a:t>&gt; }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LOCATION ( '</a:t>
            </a:r>
            <a:r>
              <a:rPr lang="en-US" err="1"/>
              <a:t>pxf</a:t>
            </a:r>
            <a:r>
              <a:rPr lang="en-US"/>
              <a:t>://&lt;</a:t>
            </a:r>
            <a:r>
              <a:rPr lang="en-US" err="1"/>
              <a:t>full_external_table_name</a:t>
            </a:r>
            <a:r>
              <a:rPr lang="en-US"/>
              <a:t>&gt;?&lt;</a:t>
            </a:r>
            <a:r>
              <a:rPr lang="en-US" err="1"/>
              <a:t>pxf_parameters</a:t>
            </a:r>
            <a:r>
              <a:rPr lang="en-US"/>
              <a:t>&gt;&lt;</a:t>
            </a:r>
            <a:r>
              <a:rPr lang="en-US" err="1"/>
              <a:t>jdbc_required_parameters</a:t>
            </a:r>
            <a:r>
              <a:rPr lang="en-US"/>
              <a:t>&gt;&lt;</a:t>
            </a:r>
            <a:r>
              <a:rPr lang="en-US" err="1"/>
              <a:t>jdbc_login_parameters</a:t>
            </a:r>
            <a:r>
              <a:rPr lang="en-US"/>
              <a:t>&gt;&lt;</a:t>
            </a:r>
            <a:r>
              <a:rPr lang="en-US" err="1"/>
              <a:t>plugin_parameters</a:t>
            </a:r>
            <a:r>
              <a:rPr lang="en-US"/>
              <a:t>&gt;'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/>
              <a:t>FORMAT 'CUSTOM' (FORMATTER={'</a:t>
            </a:r>
            <a:r>
              <a:rPr lang="en-US" err="1"/>
              <a:t>pxfwritable_import</a:t>
            </a:r>
            <a:r>
              <a:rPr lang="en-US"/>
              <a:t>' | '</a:t>
            </a:r>
            <a:r>
              <a:rPr lang="en-US" err="1"/>
              <a:t>pxfwritable_export</a:t>
            </a:r>
            <a:r>
              <a:rPr lang="en-US"/>
              <a:t>'})</a:t>
            </a:r>
            <a:endParaRPr lang="ru-RU" b="1">
              <a:solidFill>
                <a:srgbClr val="333333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E8D590-E847-4920-8BCC-128F6F480774}"/>
              </a:ext>
            </a:extLst>
          </p:cNvPr>
          <p:cNvSpPr txBox="1"/>
          <p:nvPr/>
        </p:nvSpPr>
        <p:spPr>
          <a:xfrm>
            <a:off x="457200" y="4998591"/>
            <a:ext cx="535932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/>
              <a:t>FORMAT ‘CUSTOM’ (FORMATTER=’</a:t>
            </a:r>
            <a:r>
              <a:rPr lang="en-US" err="1"/>
              <a:t>pxfwritable_import</a:t>
            </a:r>
            <a:r>
              <a:rPr lang="en-US"/>
              <a:t>’)</a:t>
            </a:r>
            <a:r>
              <a:rPr lang="ru-RU"/>
              <a:t> для </a:t>
            </a:r>
            <a:r>
              <a:rPr lang="en-US"/>
              <a:t>EXTERNAL READABLE TABLE</a:t>
            </a:r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D43D8B-97B8-4118-BE36-662255C87DDB}"/>
              </a:ext>
            </a:extLst>
          </p:cNvPr>
          <p:cNvSpPr txBox="1"/>
          <p:nvPr/>
        </p:nvSpPr>
        <p:spPr>
          <a:xfrm>
            <a:off x="6065479" y="4994954"/>
            <a:ext cx="53156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/>
              <a:t>FORMAT ‘CUSTOM’ (FORMATTER=’</a:t>
            </a:r>
            <a:r>
              <a:rPr lang="en-US" err="1"/>
              <a:t>pxfwritable_export</a:t>
            </a:r>
            <a:r>
              <a:rPr lang="en-US"/>
              <a:t>’)</a:t>
            </a:r>
            <a:endParaRPr lang="ru-RU"/>
          </a:p>
          <a:p>
            <a:r>
              <a:rPr lang="ru-RU"/>
              <a:t>для </a:t>
            </a:r>
            <a:r>
              <a:rPr lang="en-US"/>
              <a:t>EXTERNAL WRITABLE TABLE</a:t>
            </a:r>
            <a:endParaRPr lang="ru-RU"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18368840-6943-4F98-A14D-3E8902324C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C08118A-A048-42C3-8E0E-3048CE42D6B2}"/>
              </a:ext>
            </a:extLst>
          </p:cNvPr>
          <p:cNvCxnSpPr>
            <a:cxnSpLocks/>
          </p:cNvCxnSpPr>
          <p:nvPr/>
        </p:nvCxnSpPr>
        <p:spPr>
          <a:xfrm>
            <a:off x="3865950" y="4398339"/>
            <a:ext cx="184808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616AB38-4862-4133-B9AA-9C75A6794564}"/>
              </a:ext>
            </a:extLst>
          </p:cNvPr>
          <p:cNvCxnSpPr>
            <a:cxnSpLocks/>
          </p:cNvCxnSpPr>
          <p:nvPr/>
        </p:nvCxnSpPr>
        <p:spPr>
          <a:xfrm>
            <a:off x="5951852" y="4397175"/>
            <a:ext cx="184808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8B68578-D708-4C71-84F2-606B7C3FA968}"/>
              </a:ext>
            </a:extLst>
          </p:cNvPr>
          <p:cNvCxnSpPr/>
          <p:nvPr/>
        </p:nvCxnSpPr>
        <p:spPr>
          <a:xfrm flipH="1">
            <a:off x="3748340" y="4397175"/>
            <a:ext cx="899860" cy="5977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4D0FC1A-8AEF-4BD8-B7E0-F0C3E4C80B34}"/>
              </a:ext>
            </a:extLst>
          </p:cNvPr>
          <p:cNvCxnSpPr>
            <a:cxnSpLocks/>
          </p:cNvCxnSpPr>
          <p:nvPr/>
        </p:nvCxnSpPr>
        <p:spPr>
          <a:xfrm>
            <a:off x="6918282" y="4397174"/>
            <a:ext cx="893984" cy="59661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72057BE9-D0B9-487E-9C39-955856E69F45}"/>
              </a:ext>
            </a:extLst>
          </p:cNvPr>
          <p:cNvCxnSpPr>
            <a:cxnSpLocks/>
          </p:cNvCxnSpPr>
          <p:nvPr/>
        </p:nvCxnSpPr>
        <p:spPr>
          <a:xfrm>
            <a:off x="4017133" y="3539519"/>
            <a:ext cx="1476829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E198C95-1267-487A-89DB-D39845894285}"/>
              </a:ext>
            </a:extLst>
          </p:cNvPr>
          <p:cNvCxnSpPr>
            <a:cxnSpLocks/>
          </p:cNvCxnSpPr>
          <p:nvPr/>
        </p:nvCxnSpPr>
        <p:spPr>
          <a:xfrm>
            <a:off x="5648469" y="3539519"/>
            <a:ext cx="258113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1AD377DF-C751-4D46-B76E-521F0E0004AF}"/>
              </a:ext>
            </a:extLst>
          </p:cNvPr>
          <p:cNvCxnSpPr>
            <a:cxnSpLocks/>
          </p:cNvCxnSpPr>
          <p:nvPr/>
        </p:nvCxnSpPr>
        <p:spPr>
          <a:xfrm>
            <a:off x="8383210" y="3533120"/>
            <a:ext cx="226093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F6079B1F-FDE0-4AA9-A950-C053ADF2E8DF}"/>
              </a:ext>
            </a:extLst>
          </p:cNvPr>
          <p:cNvCxnSpPr>
            <a:cxnSpLocks/>
          </p:cNvCxnSpPr>
          <p:nvPr/>
        </p:nvCxnSpPr>
        <p:spPr>
          <a:xfrm>
            <a:off x="685800" y="3810000"/>
            <a:ext cx="18288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F7E1C9-008E-4738-814C-E6299F41CEC6}"/>
              </a:ext>
            </a:extLst>
          </p:cNvPr>
          <p:cNvSpPr txBox="1"/>
          <p:nvPr/>
        </p:nvSpPr>
        <p:spPr>
          <a:xfrm>
            <a:off x="7169102" y="1076276"/>
            <a:ext cx="4415013" cy="2031325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algn="l" rtl="0" fontAlgn="base"/>
            <a:r>
              <a:rPr lang="ru-RU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{PROFILE=JDBC| </a:t>
            </a:r>
            <a:br>
              <a:rPr lang="ru-RU" sz="1800" b="0" i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ru-RU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FRAGMENTER=</a:t>
            </a:r>
            <a:r>
              <a:rPr lang="ru-RU" sz="18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org.apache.hawq.pxf.plugins.jdbc.JdbcPartitionFragmenter</a:t>
            </a:r>
            <a:r>
              <a:rPr lang="ru-RU" sz="1800" b="0" i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ru-RU" sz="1800" b="0" i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ru-RU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&amp;ACCESSOR=</a:t>
            </a:r>
            <a:r>
              <a:rPr lang="ru-RU" sz="18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org.apache.hawq.pxf.plugins.jdbc.JdbcAccessor</a:t>
            </a:r>
            <a:r>
              <a:rPr lang="ru-RU" sz="1800" b="0" i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ru-RU" sz="1800" b="0" i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ru-RU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&amp;RESOLVER=</a:t>
            </a:r>
            <a:r>
              <a:rPr lang="ru-RU" sz="18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org.apache.hawq.pxf.plugins.jdbc.JdbcResolver</a:t>
            </a:r>
            <a:r>
              <a:rPr lang="ru-RU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endParaRPr lang="ru-RU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89FF678-6DB5-4316-A896-985E52F8973F}"/>
              </a:ext>
            </a:extLst>
          </p:cNvPr>
          <p:cNvCxnSpPr/>
          <p:nvPr/>
        </p:nvCxnSpPr>
        <p:spPr>
          <a:xfrm flipV="1">
            <a:off x="4755547" y="2430542"/>
            <a:ext cx="2413555" cy="11089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653C4B-6807-4042-A413-E759A92A3551}"/>
              </a:ext>
            </a:extLst>
          </p:cNvPr>
          <p:cNvSpPr txBox="1"/>
          <p:nvPr/>
        </p:nvSpPr>
        <p:spPr>
          <a:xfrm>
            <a:off x="7317150" y="1546991"/>
            <a:ext cx="4190999" cy="923330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/>
              <a:t>&amp;JDBC_DRIVER=&lt;</a:t>
            </a:r>
            <a:r>
              <a:rPr lang="en-US" err="1"/>
              <a:t>external_database_jdbc_driver</a:t>
            </a:r>
            <a:r>
              <a:rPr lang="en-US"/>
              <a:t>&gt;</a:t>
            </a:r>
            <a:endParaRPr lang="ru-RU"/>
          </a:p>
          <a:p>
            <a:r>
              <a:rPr lang="ru-RU"/>
              <a:t>&amp;</a:t>
            </a:r>
            <a:r>
              <a:rPr lang="en-US"/>
              <a:t>DB_URL=&lt;</a:t>
            </a:r>
            <a:r>
              <a:rPr lang="en-US" err="1"/>
              <a:t>external_database_url</a:t>
            </a:r>
            <a:r>
              <a:rPr lang="en-US"/>
              <a:t>&gt;</a:t>
            </a:r>
            <a:endParaRPr lang="ru-RU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F529F28-C1D8-466F-BF9C-FFDC28B463CF}"/>
              </a:ext>
            </a:extLst>
          </p:cNvPr>
          <p:cNvCxnSpPr/>
          <p:nvPr/>
        </p:nvCxnSpPr>
        <p:spPr>
          <a:xfrm flipV="1">
            <a:off x="6875893" y="2470321"/>
            <a:ext cx="2500715" cy="1069198"/>
          </a:xfrm>
          <a:prstGeom prst="straightConnector1">
            <a:avLst/>
          </a:prstGeom>
          <a:ln w="1905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85E8DB-6472-4CB7-ACC2-42C1D58FC296}"/>
              </a:ext>
            </a:extLst>
          </p:cNvPr>
          <p:cNvSpPr txBox="1"/>
          <p:nvPr/>
        </p:nvSpPr>
        <p:spPr>
          <a:xfrm>
            <a:off x="7492072" y="1689462"/>
            <a:ext cx="3860337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&amp;USER=&lt;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external_database_login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r>
              <a:rPr lang="en-US" sz="1800" b="0" i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&amp;PASS=&lt;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external_database_password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ru-RU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F956B21-DFA3-4E17-9B1B-DAE17D1B3DF9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9422241" y="2335793"/>
            <a:ext cx="34783" cy="1197327"/>
          </a:xfrm>
          <a:prstGeom prst="straightConnector1">
            <a:avLst/>
          </a:prstGeom>
          <a:ln w="19050">
            <a:solidFill>
              <a:srgbClr val="C050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52" grpId="0" animBg="1"/>
      <p:bldP spid="52" grpId="1" animBg="1"/>
      <p:bldP spid="2" grpId="0" animBg="1"/>
      <p:bldP spid="2" grpId="1" animBg="1"/>
      <p:bldP spid="40" grpId="0" animBg="1"/>
      <p:bldP spid="4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err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Plugin_parameters</a:t>
            </a:r>
            <a:endParaRPr sz="3600" b="1">
              <a:solidFill>
                <a:srgbClr val="2964F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63675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835920" y="1771506"/>
            <a:ext cx="10128391" cy="2240357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b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Пакетный режим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&amp;BATCH_SIZE=&lt;</a:t>
            </a:r>
            <a:r>
              <a:rPr lang="en-US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batch_size</a:t>
            </a:r>
            <a:r>
              <a:rPr lang="en-US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&gt;</a:t>
            </a:r>
            <a:endParaRPr lang="ru-RU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ru-RU" sz="1800" b="0" i="1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u-RU" sz="1800" b="0" i="1" err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integer</a:t>
            </a:r>
            <a:r>
              <a:rPr lang="ru-RU" sz="1800" b="0" i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 &gt; 1</a:t>
            </a:r>
            <a:r>
              <a:rPr lang="ru-RU" sz="1800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 – используется пакет заданного размера; </a:t>
            </a:r>
            <a:endParaRPr lang="ru-RU" sz="1800" b="0" i="0">
              <a:solidFill>
                <a:srgbClr val="000000"/>
              </a:solidFill>
              <a:effectLst/>
              <a:latin typeface="Roboto Condensed"/>
              <a:ea typeface="Roboto Condensed"/>
              <a:cs typeface="Roboto Condensed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u-RU" sz="1800" b="0" i="1" err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integer</a:t>
            </a:r>
            <a:r>
              <a:rPr lang="ru-RU" sz="1800" b="0" i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 &lt; 0</a:t>
            </a:r>
            <a:r>
              <a:rPr lang="ru-RU" sz="1800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 – используется безразмерный пакет (все записи отправляются одним огромным JDBC-запросом). Настройка может вызвать ошибки, так как каждая база данных имеет собственный лимит на размер запросов JDBC; </a:t>
            </a:r>
            <a:endParaRPr lang="ru-RU" sz="1800" b="0" i="0">
              <a:solidFill>
                <a:srgbClr val="000000"/>
              </a:solidFill>
              <a:effectLst/>
              <a:latin typeface="Roboto Condensed"/>
              <a:ea typeface="Roboto Condensed"/>
              <a:cs typeface="Roboto Condensed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u-RU" sz="1800" b="0" i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0</a:t>
            </a:r>
            <a:r>
              <a:rPr lang="ru-RU" sz="1800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 или </a:t>
            </a:r>
            <a:r>
              <a:rPr lang="ru-RU" sz="1800" b="0" i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1</a:t>
            </a:r>
            <a:r>
              <a:rPr lang="ru-RU" sz="1800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 – пакетирование не используется. </a:t>
            </a:r>
            <a:endParaRPr lang="ru-RU" b="1">
              <a:solidFill>
                <a:srgbClr val="333333"/>
              </a:solidFill>
              <a:latin typeface="Roboto Condensed"/>
              <a:ea typeface="Roboto Condensed"/>
              <a:cs typeface="Roboto Condensed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54CC9A1-918F-49FB-A814-45E30110F4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9C7FF633-AEEA-4359-9810-5E3B1D589CE3}"/>
              </a:ext>
            </a:extLst>
          </p:cNvPr>
          <p:cNvSpPr txBox="1"/>
          <p:nvPr/>
        </p:nvSpPr>
        <p:spPr>
          <a:xfrm>
            <a:off x="835920" y="4113395"/>
            <a:ext cx="10128391" cy="225318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b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Пул потоков 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&amp;POOL_SIZE=&lt;</a:t>
            </a:r>
            <a:r>
              <a:rPr lang="en-US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pool_size</a:t>
            </a:r>
            <a:r>
              <a:rPr lang="en-US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&gt;</a:t>
            </a:r>
            <a:endParaRPr lang="ru-RU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ru-RU" sz="1800" b="0" i="1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ru-RU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Для включения пула потоков необходимо создать внешнюю таблицу с параметром </a:t>
            </a:r>
            <a:r>
              <a:rPr lang="ru-RU" b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POOL_SIZE </a:t>
            </a:r>
            <a:r>
              <a:rPr lang="ru-RU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с одним из следующих значений: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err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integer</a:t>
            </a:r>
            <a:r>
              <a:rPr lang="ru-RU" b="0" i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 &gt; 1</a:t>
            </a:r>
            <a:r>
              <a:rPr lang="ru-RU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 – пул потоков состоит из заданного количества потоков;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err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integer</a:t>
            </a:r>
            <a:r>
              <a:rPr lang="ru-RU" b="0" i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 &lt; 1</a:t>
            </a:r>
            <a:r>
              <a:rPr lang="ru-RU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 – количество потоков в пуле равно количеству процессоров в системе;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err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integer</a:t>
            </a:r>
            <a:r>
              <a:rPr lang="ru-RU" b="0" i="1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 = 1</a:t>
            </a:r>
            <a:r>
              <a:rPr lang="ru-RU" b="0" i="0">
                <a:solidFill>
                  <a:srgbClr val="404040"/>
                </a:solidFill>
                <a:effectLst/>
                <a:latin typeface="Roboto Condensed"/>
                <a:ea typeface="Roboto Condensed"/>
                <a:cs typeface="Roboto Condensed"/>
              </a:rPr>
              <a:t> – не использовать пул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2999566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err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Plugin_parameters</a:t>
            </a:r>
            <a:endParaRPr sz="3600" b="1">
              <a:solidFill>
                <a:srgbClr val="2964F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63675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835920" y="2109859"/>
            <a:ext cx="10128391" cy="37022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 b="1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Партиционирование</a:t>
            </a:r>
            <a:endParaRPr lang="ru-RU" b="1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ru-RU" b="1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ru-RU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Плагин PXF JDBC поддерживает одновременный доступ к внешней таблице на чтение из нескольких узлов PXF. Такая функция называется </a:t>
            </a:r>
            <a:r>
              <a:rPr lang="ru-RU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партиционированием</a:t>
            </a:r>
            <a:r>
              <a:rPr lang="ru-RU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ru-RU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&amp;PARTITION_BY=&lt;column&gt;:&lt;</a:t>
            </a:r>
            <a:r>
              <a:rPr lang="en-US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column_type</a:t>
            </a: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&gt;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&amp;RANGE=&lt;</a:t>
            </a:r>
            <a:r>
              <a:rPr lang="en-US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start_value</a:t>
            </a: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&gt;:&lt;</a:t>
            </a:r>
            <a:r>
              <a:rPr lang="en-US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end_value</a:t>
            </a: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&gt;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[&amp;INTERVAL=&lt;value&gt;[:&lt;unit&gt;]]</a:t>
            </a:r>
            <a:endParaRPr lang="ru-RU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ru-RU" sz="1800" b="0" i="1">
              <a:effectLst/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ru-RU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&amp;PARTITION_BY=</a:t>
            </a:r>
            <a:r>
              <a:rPr lang="en-US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id:int&amp;RANGE</a:t>
            </a: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=42:142&amp;INTERVAL=2</a:t>
            </a:r>
          </a:p>
          <a:p>
            <a:pPr algn="l" rtl="0" fontAlgn="base"/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&amp;PARTITION_BY=</a:t>
            </a:r>
            <a:r>
              <a:rPr lang="en-US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createdate:date&amp;RANGE</a:t>
            </a: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=2008-01-01:2010-01-01&amp;INTERVAL=1:month</a:t>
            </a:r>
          </a:p>
          <a:p>
            <a:pPr algn="l" rtl="0" fontAlgn="base"/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&amp;PARTITION_BY=</a:t>
            </a:r>
            <a:r>
              <a:rPr lang="en-US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grade:enum&amp;RANGE</a:t>
            </a:r>
            <a:r>
              <a:rPr lang="en-US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=</a:t>
            </a:r>
            <a:r>
              <a:rPr lang="en-US" err="1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excellent:good:general:bad</a:t>
            </a:r>
            <a:endParaRPr lang="ru-RU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54CC9A1-918F-49FB-A814-45E30110F4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9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PXF </a:t>
            </a: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(примеры)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71096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584274" y="1816863"/>
            <a:ext cx="11114634" cy="48744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97815" marR="5080" indent="-28575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b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JDBC read – </a:t>
            </a:r>
            <a:r>
              <a:rPr lang="ru-RU" b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Пример с прямым указанием драйвера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CREATE EXTERNAL TABLE adb.dl.bills2_ext (plant 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varchar,calday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 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date,calmonth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 int8,billnum int8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LOCATION ( '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pxf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://dl.bills2?PROFILE=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Jdbc&amp;JDBC_DRIVER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org.postgresql.Driver&amp;DB_URL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jdbc:postgresql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://192.168.114.107:5432/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postgres&amp;USER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admin&amp;PASS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=1234'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) ON ALL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FORMAT 'CUSTOM' ( FORMATTER='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pxfwritable_import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' 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ENCODING 'UTF8’;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endParaRPr lang="en-US">
              <a:solidFill>
                <a:srgbClr val="333333"/>
              </a:solidFill>
              <a:latin typeface="+mj-lt"/>
              <a:cs typeface="Times New Roman" panose="02020603050405020304" pitchFamily="18" charset="0"/>
            </a:endParaRPr>
          </a:p>
          <a:p>
            <a:pPr marL="297815" marR="5080" indent="-28575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b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JDBC read – </a:t>
            </a:r>
            <a:r>
              <a:rPr lang="ru-RU" b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Пример с использованием </a:t>
            </a:r>
            <a:r>
              <a:rPr lang="ru-RU" b="1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партицирования</a:t>
            </a:r>
            <a:r>
              <a:rPr lang="ru-RU" b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 </a:t>
            </a:r>
            <a:endParaRPr lang="ru-RU" b="1">
              <a:solidFill>
                <a:srgbClr val="333333"/>
              </a:solidFill>
              <a:latin typeface="Roboto Condensed"/>
              <a:ea typeface="Roboto Condensed"/>
              <a:cs typeface="Times New Roman" panose="02020603050405020304" pitchFamily="18" charset="0"/>
            </a:endParaRP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CREATE EXTERNAL TABLE sales(id integer, 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cdate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 date, amt float8, grade text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LOCATION ('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pxf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://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sales?PROFILE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=JDBC&amp;JDBC_DRIVER=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com.mysql.jdbc.Driver&amp;DB_URL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jdbc:mysql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://192.168.200.6:3306/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demodb&amp;PARTITION_BY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cdate:date&amp;RANGE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=2008-01-01:2010-01-01&amp;INTERVAL=1:year')</a:t>
            </a:r>
          </a:p>
          <a:p>
            <a:pPr marL="12065" marR="5080">
              <a:spcBef>
                <a:spcPts val="90"/>
              </a:spcBef>
              <a:tabLst>
                <a:tab pos="184150" algn="l"/>
              </a:tabLst>
            </a:pP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FORMAT 'CUSTOM' (FORMATTER='</a:t>
            </a:r>
            <a:r>
              <a:rPr lang="en-US" err="1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pxfwritable_import</a:t>
            </a:r>
            <a:r>
              <a:rPr lang="en-US">
                <a:solidFill>
                  <a:srgbClr val="333333"/>
                </a:solidFill>
                <a:latin typeface="Roboto Condensed"/>
                <a:ea typeface="Roboto Condensed"/>
                <a:cs typeface="Times New Roman"/>
              </a:rPr>
              <a:t>');</a:t>
            </a:r>
            <a:endParaRPr lang="ru-RU">
              <a:solidFill>
                <a:srgbClr val="333333"/>
              </a:solidFill>
              <a:latin typeface="Roboto Condensed"/>
              <a:ea typeface="Roboto Condensed"/>
              <a:cs typeface="Times New Roman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57BAB938-53A7-463B-B83A-FFD326B86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369" y="316229"/>
            <a:ext cx="44199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PXF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F0C3E45-C64B-4388-B0D7-ED02DD7A6CCD}"/>
              </a:ext>
            </a:extLst>
          </p:cNvPr>
          <p:cNvCxnSpPr>
            <a:cxnSpLocks/>
          </p:cNvCxnSpPr>
          <p:nvPr/>
        </p:nvCxnSpPr>
        <p:spPr>
          <a:xfrm>
            <a:off x="2001222" y="3237666"/>
            <a:ext cx="327159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071633D-9A8D-4A9D-914D-A14DA3212397}"/>
              </a:ext>
            </a:extLst>
          </p:cNvPr>
          <p:cNvCxnSpPr>
            <a:cxnSpLocks/>
          </p:cNvCxnSpPr>
          <p:nvPr/>
        </p:nvCxnSpPr>
        <p:spPr>
          <a:xfrm>
            <a:off x="586492" y="6317369"/>
            <a:ext cx="5794842" cy="1112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0203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gpfdist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GPFDIST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554919" y="6286921"/>
            <a:ext cx="3856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CF6D6C9-B034-4019-4B0F-E59E13A06B2E}"/>
              </a:ext>
            </a:extLst>
          </p:cNvPr>
          <p:cNvSpPr txBox="1"/>
          <p:nvPr/>
        </p:nvSpPr>
        <p:spPr>
          <a:xfrm>
            <a:off x="5273651" y="1905000"/>
            <a:ext cx="6193473" cy="41152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GPFDIST - утилита для чтения и записи данных из файлов, расположенных на удаленных серверах. 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Обычно, самый быстрый способ загрузки несжатых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данных с внешних серверов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Формат входных/выходных файлов – текстовый с разделителями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Поддерживаются трансформации данных</a:t>
            </a: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lang="ru-RU" sz="20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354965" marR="5080" indent="-342900"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Необходима развертка утилиты на удаленном сервере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0BECAC0-E534-C1C5-2D96-4CD9CD2E1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75" y="1905000"/>
            <a:ext cx="5020311" cy="34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12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83796" y="6275380"/>
            <a:ext cx="3602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77542" y="1186383"/>
            <a:ext cx="3885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>
                <a:latin typeface="Roboto Condensed" panose="02000000000000000000" pitchFamily="2" charset="0"/>
                <a:ea typeface="Roboto Condensed" panose="02000000000000000000" pitchFamily="2" charset="0"/>
              </a:rPr>
              <a:t>GPFDIST</a:t>
            </a:r>
            <a:r>
              <a:rPr spc="-35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>
                <a:latin typeface="Roboto Condensed" panose="02000000000000000000" pitchFamily="2" charset="0"/>
                <a:ea typeface="Roboto Condensed" panose="02000000000000000000" pitchFamily="2" charset="0"/>
              </a:rPr>
              <a:t>-</a:t>
            </a:r>
            <a:r>
              <a:rPr spc="-5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spc="-35">
                <a:latin typeface="Roboto Condensed" panose="02000000000000000000" pitchFamily="2" charset="0"/>
                <a:ea typeface="Roboto Condensed" panose="02000000000000000000" pitchFamily="2" charset="0"/>
              </a:rPr>
              <a:t>запуск</a:t>
            </a:r>
          </a:p>
        </p:txBody>
      </p:sp>
      <p:sp>
        <p:nvSpPr>
          <p:cNvPr id="6" name="object 6"/>
          <p:cNvSpPr/>
          <p:nvPr/>
        </p:nvSpPr>
        <p:spPr>
          <a:xfrm>
            <a:off x="2136648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0013" y="1989835"/>
            <a:ext cx="9700260" cy="459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b="1" spc="60"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Параметры</a:t>
            </a:r>
            <a:r>
              <a:rPr sz="1800" b="1" spc="-25"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</a:t>
            </a:r>
            <a:r>
              <a:rPr sz="1800" b="1" spc="50"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запуска: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[-d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directory]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директория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с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файлами</a:t>
            </a:r>
          </a:p>
          <a:p>
            <a:pPr marL="12700">
              <a:lnSpc>
                <a:spcPct val="100000"/>
              </a:lnSpc>
            </a:pP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[-p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http_port]</a:t>
            </a:r>
            <a:r>
              <a:rPr sz="1800" spc="4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слушаемый</a:t>
            </a:r>
            <a:r>
              <a:rPr sz="1800" spc="-4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порт</a:t>
            </a:r>
            <a:r>
              <a:rPr sz="1800" spc="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(8080)</a:t>
            </a:r>
          </a:p>
          <a:p>
            <a:pPr marL="12700">
              <a:lnSpc>
                <a:spcPct val="100000"/>
              </a:lnSpc>
            </a:pP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[-P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last_http_port]</a:t>
            </a:r>
            <a:r>
              <a:rPr sz="1800" spc="8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 в</a:t>
            </a:r>
            <a:r>
              <a:rPr sz="1800" spc="3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случае,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если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слушаемый порт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занят,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перебирать</a:t>
            </a:r>
            <a:r>
              <a:rPr sz="1800" spc="5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порты</a:t>
            </a:r>
            <a:r>
              <a:rPr sz="1800" spc="3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до 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этого</a:t>
            </a:r>
            <a:r>
              <a:rPr sz="1800" spc="4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значения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[-l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log_file]</a:t>
            </a:r>
            <a:r>
              <a:rPr sz="1800" spc="3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вывод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лога</a:t>
            </a:r>
            <a:r>
              <a:rPr sz="1800" spc="-3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(stdout)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[-t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timeout]</a:t>
            </a:r>
            <a:r>
              <a:rPr sz="1800" spc="2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таймут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для</a:t>
            </a:r>
            <a:r>
              <a:rPr sz="1800" spc="-2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установки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соединения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ГП,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секунд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(5)</a:t>
            </a:r>
          </a:p>
          <a:p>
            <a:pPr marL="12700">
              <a:lnSpc>
                <a:spcPct val="100000"/>
              </a:lnSpc>
            </a:pP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[-S]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использовать</a:t>
            </a:r>
            <a:r>
              <a:rPr lang="ru-RU" sz="1800" spc="-3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флаг</a:t>
            </a:r>
            <a:r>
              <a:rPr lang="ru-RU"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ОС </a:t>
            </a:r>
            <a:r>
              <a:rPr lang="ru-RU"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O_SYNC</a:t>
            </a:r>
            <a:r>
              <a:rPr lang="ru-RU" sz="1800" spc="4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lang="ru-RU" sz="1800" spc="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синхронная</a:t>
            </a:r>
            <a:r>
              <a:rPr lang="ru-RU"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запись</a:t>
            </a:r>
            <a:r>
              <a:rPr lang="ru-RU"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на</a:t>
            </a:r>
            <a:r>
              <a:rPr lang="ru-RU"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диск,</a:t>
            </a:r>
            <a:r>
              <a:rPr lang="ru-RU"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не</a:t>
            </a:r>
            <a:r>
              <a:rPr lang="ru-RU" sz="1800" spc="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использовать</a:t>
            </a:r>
            <a:r>
              <a:rPr lang="ru-RU" sz="1800" spc="-3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lang="ru-RU" sz="1800" spc="-10" err="1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кеш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[-w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time]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ожидание</a:t>
            </a:r>
            <a:r>
              <a:rPr sz="1800" spc="-3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перед</a:t>
            </a:r>
            <a:r>
              <a:rPr sz="1800" spc="5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закрытием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файла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на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запись. В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случае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PIPES</a:t>
            </a:r>
            <a:r>
              <a:rPr sz="1800" spc="-3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лучше</a:t>
            </a:r>
            <a:r>
              <a:rPr sz="1800" spc="2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чуть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больше.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(0)</a:t>
            </a:r>
          </a:p>
          <a:p>
            <a:pPr marL="12700">
              <a:lnSpc>
                <a:spcPct val="100000"/>
              </a:lnSpc>
            </a:pP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[-v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|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-V] –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verbose</a:t>
            </a:r>
            <a:r>
              <a:rPr sz="1800" spc="3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|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2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Very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verbose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[-s]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упрощённое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логирование,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только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WARN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и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ERROR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[-m</a:t>
            </a:r>
            <a:r>
              <a:rPr sz="1800" spc="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max_length]</a:t>
            </a:r>
            <a:r>
              <a:rPr sz="1800" spc="7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-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максимальная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длина</a:t>
            </a:r>
            <a:r>
              <a:rPr sz="1800" spc="-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одной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строки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в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байтах.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Помогает</a:t>
            </a:r>
            <a:r>
              <a:rPr sz="1800" spc="-4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увеличить</a:t>
            </a:r>
            <a:r>
              <a:rPr sz="1800" spc="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от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ошибок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«line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too</a:t>
            </a:r>
            <a:r>
              <a:rPr sz="1800" spc="-2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long».(32768)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[--ssl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certificate_path</a:t>
            </a:r>
            <a:r>
              <a:rPr sz="1800" spc="8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[--sslclean</a:t>
            </a:r>
            <a:r>
              <a:rPr sz="1800" spc="4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wait_time]</a:t>
            </a:r>
            <a:r>
              <a:rPr sz="1800" spc="2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]</a:t>
            </a:r>
            <a:r>
              <a:rPr sz="1800" spc="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–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параметры</a:t>
            </a:r>
            <a:r>
              <a:rPr sz="1800" spc="3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SSL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[-c 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config.yml]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-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файл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трансформаций</a:t>
            </a:r>
          </a:p>
          <a:p>
            <a:pPr marL="12700">
              <a:lnSpc>
                <a:spcPts val="2150"/>
              </a:lnSpc>
              <a:spcBef>
                <a:spcPts val="1050"/>
              </a:spcBef>
            </a:pPr>
            <a:r>
              <a:rPr sz="1800" b="1" spc="85"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Пример</a:t>
            </a:r>
            <a:r>
              <a:rPr sz="1800" b="1" spc="-35"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</a:t>
            </a:r>
            <a:r>
              <a:rPr sz="1800" b="1" spc="50"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запуска: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spc="-2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gpfdist</a:t>
            </a:r>
            <a:r>
              <a:rPr sz="1800" spc="7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-d</a:t>
            </a:r>
            <a:r>
              <a:rPr sz="1800" spc="-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1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C:\Users\load2gp</a:t>
            </a:r>
            <a:r>
              <a:rPr sz="1800" spc="6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-p</a:t>
            </a:r>
            <a:r>
              <a:rPr sz="1800" spc="1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 </a:t>
            </a:r>
            <a:r>
              <a:rPr sz="1800" spc="-5">
                <a:latin typeface="Roboto Condensed" panose="02000000000000000000" pitchFamily="2" charset="0"/>
                <a:ea typeface="Roboto Condensed" panose="02000000000000000000" pitchFamily="2" charset="0"/>
                <a:cs typeface="Calibri"/>
              </a:rPr>
              <a:t>8080</a:t>
            </a:r>
            <a:endParaRPr sz="1800">
              <a:latin typeface="Roboto Condensed" panose="02000000000000000000" pitchFamily="2" charset="0"/>
              <a:ea typeface="Roboto Condensed" panose="02000000000000000000" pitchFamily="2" charset="0"/>
              <a:cs typeface="Calibri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5C6570D5-2CF6-40D6-9F82-6FE5F5AFFCCC}"/>
              </a:ext>
            </a:extLst>
          </p:cNvPr>
          <p:cNvSpPr txBox="1">
            <a:spLocks/>
          </p:cNvSpPr>
          <p:nvPr/>
        </p:nvSpPr>
        <p:spPr>
          <a:xfrm>
            <a:off x="620368" y="316229"/>
            <a:ext cx="50203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rgbClr val="2964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kern="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gpfdist</a:t>
            </a:r>
            <a:endParaRPr lang="ru-RU" sz="2400" kern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FA64915-D84A-4278-925B-3181ACDFED4D}"/>
              </a:ext>
            </a:extLst>
          </p:cNvPr>
          <p:cNvSpPr/>
          <p:nvPr/>
        </p:nvSpPr>
        <p:spPr>
          <a:xfrm>
            <a:off x="6237632" y="3023948"/>
            <a:ext cx="4680459" cy="1603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DAFFB1-07EA-438D-AF8E-30FA98B62131}"/>
              </a:ext>
            </a:extLst>
          </p:cNvPr>
          <p:cNvSpPr/>
          <p:nvPr/>
        </p:nvSpPr>
        <p:spPr>
          <a:xfrm>
            <a:off x="620367" y="3025168"/>
            <a:ext cx="4680459" cy="1603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object 3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7542" y="1186383"/>
            <a:ext cx="46804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GPFDIST</a:t>
            </a:r>
            <a:r>
              <a:rPr sz="3600" b="1" spc="-35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</a:t>
            </a:r>
            <a:r>
              <a:rPr lang="ru-RU" sz="3600" b="1" spc="-35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- пример</a:t>
            </a:r>
            <a:endParaRPr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6648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0366" y="3018086"/>
            <a:ext cx="4680459" cy="16030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12700" rIns="0" bIns="0" rtlCol="0">
            <a:spAutoFit/>
          </a:bodyPr>
          <a:lstStyle/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CREATE EXTERNAL TABLE 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ext_customer</a:t>
            </a:r>
            <a:endParaRPr lang="en-US" sz="2000">
              <a:solidFill>
                <a:srgbClr val="33333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	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(id int, name text, sponsor text) </a:t>
            </a:r>
          </a:p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LOCATION ( '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gpfdist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://filehost:8081/*.txt' ) </a:t>
            </a:r>
          </a:p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FORMAT 'TEXT' ( DELIMITER '|' NULL ' ')</a:t>
            </a:r>
          </a:p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LOG ERRORS SEGMENT REJECT LIMIT 5;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56745" y="6290814"/>
            <a:ext cx="41783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76881690-DF17-4628-9E06-242C9A0F0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0203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gpfdist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20D9F-BC57-409A-8E66-5CE73639B8CD}"/>
              </a:ext>
            </a:extLst>
          </p:cNvPr>
          <p:cNvSpPr txBox="1"/>
          <p:nvPr/>
        </p:nvSpPr>
        <p:spPr>
          <a:xfrm>
            <a:off x="6237632" y="2991825"/>
            <a:ext cx="4680459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CREATE WRITABLE EXTERNAL TABLE </a:t>
            </a:r>
            <a:r>
              <a:rPr lang="ru-RU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   	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sales_out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 (LIKE sales) </a:t>
            </a:r>
          </a:p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LOCATION ('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gpfdist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://etl1:8081/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sales.out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')</a:t>
            </a:r>
          </a:p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FORMAT 'TEXT' ( DELIMITER '|' NULL ' ')</a:t>
            </a:r>
          </a:p>
          <a:p>
            <a:pPr marL="12700" indent="74613">
              <a:lnSpc>
                <a:spcPct val="100000"/>
              </a:lnSpc>
              <a:spcBef>
                <a:spcPts val="100"/>
              </a:spcBef>
            </a:pP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DISTRIBUTED BY (</a:t>
            </a:r>
            <a:r>
              <a:rPr lang="en-US" sz="2000" err="1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txn_id</a:t>
            </a:r>
            <a:r>
              <a:rPr lang="en-US" sz="2000">
                <a:solidFill>
                  <a:srgbClr val="33333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6111" y="4809744"/>
            <a:ext cx="3376295" cy="0"/>
          </a:xfrm>
          <a:custGeom>
            <a:avLst/>
            <a:gdLst/>
            <a:ahLst/>
            <a:cxnLst/>
            <a:rect l="l" t="t" r="r" b="b"/>
            <a:pathLst>
              <a:path w="3376295">
                <a:moveTo>
                  <a:pt x="0" y="0"/>
                </a:moveTo>
                <a:lnTo>
                  <a:pt x="3375914" y="0"/>
                </a:lnTo>
              </a:path>
            </a:pathLst>
          </a:custGeom>
          <a:ln w="19050">
            <a:solidFill>
              <a:srgbClr val="C4C4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69847"/>
            <a:ext cx="5727700" cy="993775"/>
          </a:xfrm>
          <a:custGeom>
            <a:avLst/>
            <a:gdLst/>
            <a:ahLst/>
            <a:cxnLst/>
            <a:rect l="l" t="t" r="r" b="b"/>
            <a:pathLst>
              <a:path w="5727700" h="993775">
                <a:moveTo>
                  <a:pt x="5727192" y="0"/>
                </a:moveTo>
                <a:lnTo>
                  <a:pt x="0" y="0"/>
                </a:lnTo>
                <a:lnTo>
                  <a:pt x="0" y="993648"/>
                </a:lnTo>
                <a:lnTo>
                  <a:pt x="5727192" y="993648"/>
                </a:lnTo>
                <a:lnTo>
                  <a:pt x="57271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F71B2-19ED-43D5-8B72-954C9F9CF9D6}"/>
              </a:ext>
            </a:extLst>
          </p:cNvPr>
          <p:cNvSpPr txBox="1"/>
          <p:nvPr/>
        </p:nvSpPr>
        <p:spPr>
          <a:xfrm>
            <a:off x="381000" y="1151235"/>
            <a:ext cx="51149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ЭКСПЕРТЫ В ОБЛАСТИ АНАЛИТИЧЕСКИХ РЕШЕНИЙ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1BCAA62-6805-492E-90BA-CFF4276285F4}"/>
              </a:ext>
            </a:extLst>
          </p:cNvPr>
          <p:cNvSpPr txBox="1"/>
          <p:nvPr/>
        </p:nvSpPr>
        <p:spPr>
          <a:xfrm>
            <a:off x="6047612" y="4999482"/>
            <a:ext cx="3858387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heavy" spc="-4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2"/>
              </a:rPr>
              <a:t>https://sapiens.solutions </a:t>
            </a:r>
            <a:endParaRPr lang="en-US" sz="2000" u="heavy" spc="-4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35">
                <a:solidFill>
                  <a:srgbClr val="0462C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 u="heavy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info@sapiens.solutions</a:t>
            </a:r>
            <a:endParaRPr lang="en-US" sz="2000" u="heavy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0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2700">
              <a:lnSpc>
                <a:spcPct val="100000"/>
              </a:lnSpc>
            </a:pPr>
            <a:r>
              <a:rPr sz="2000" spc="-53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</a:t>
            </a:r>
            <a:r>
              <a:rPr lang="en-US" sz="2000" spc="-53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en-US" sz="200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7 </a:t>
            </a:r>
            <a:r>
              <a:rPr sz="200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49</a:t>
            </a:r>
            <a:r>
              <a:rPr sz="2000" spc="-5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21</a:t>
            </a:r>
            <a:r>
              <a:rPr sz="2000" spc="-5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</a:t>
            </a:r>
            <a:r>
              <a:rPr sz="2000" spc="-145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sz="2000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175</a:t>
            </a:r>
            <a:r>
              <a:rPr sz="2000" spc="-5">
                <a:solidFill>
                  <a:srgbClr val="40404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7</a:t>
            </a:r>
            <a:endParaRPr sz="20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8566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Концепция слоев в хранилище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25257" y="6286921"/>
            <a:ext cx="2710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29BDA39-4999-5F98-EC6B-6AF22DF2A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9" y="1753205"/>
            <a:ext cx="5486400" cy="3389405"/>
          </a:xfrm>
          <a:prstGeom prst="rect">
            <a:avLst/>
          </a:prstGeom>
        </p:spPr>
      </p:pic>
      <p:sp>
        <p:nvSpPr>
          <p:cNvPr id="30" name="object 22">
            <a:extLst>
              <a:ext uri="{FF2B5EF4-FFF2-40B4-BE49-F238E27FC236}">
                <a16:creationId xmlns:a16="http://schemas.microsoft.com/office/drawing/2014/main" id="{C84F3E36-25DA-7105-34B8-E1C1EEEBF82C}"/>
              </a:ext>
            </a:extLst>
          </p:cNvPr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EDW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933F31-D6FD-24E3-54CB-BA6B8C267C4C}"/>
              </a:ext>
            </a:extLst>
          </p:cNvPr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38C29A-4E1A-6E3C-6725-63E655A1717F}"/>
              </a:ext>
            </a:extLst>
          </p:cNvPr>
          <p:cNvSpPr txBox="1"/>
          <p:nvPr/>
        </p:nvSpPr>
        <p:spPr>
          <a:xfrm>
            <a:off x="5507735" y="203275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Enterprise Data </a:t>
            </a:r>
            <a:r>
              <a:rPr lang="ru-RU" b="1" i="0" err="1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Warehouse</a:t>
            </a:r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 (EDW)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 — это разновидность централизованного корпоративного репозитория, хранящего все исторические бизнес-данные корпорации и управляющего ими.</a:t>
            </a:r>
          </a:p>
          <a:p>
            <a:endParaRPr lang="ru-RU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С</a:t>
            </a:r>
            <a:r>
              <a:rPr lang="ru-RU" sz="180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оздано для целей аналитических отчетов предприятия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Информация обычно поступает из разных систем</a:t>
            </a:r>
            <a:endParaRPr lang="ru-RU">
              <a:latin typeface="Roboto Condensed" panose="02000000000000000000" pitchFamily="2" charset="0"/>
              <a:ea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Ф</a:t>
            </a:r>
            <a:r>
              <a:rPr lang="ru-RU" sz="180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ильтрует и интегрирует различные бизнес-данные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П</a:t>
            </a:r>
            <a:r>
              <a:rPr lang="ru-RU" sz="180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Times New Roman" panose="02020603050405020304" pitchFamily="18" charset="0"/>
              </a:rPr>
              <a:t>редоставляет предприятиям определенные возможности бизнес-аналитики для управления улучшением бизнес-процессов, контроля времени, затрат, качества и контроля </a:t>
            </a:r>
            <a:endParaRPr lang="ru-RU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856632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/>
                <a:ea typeface="Roboto Condensed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/>
                <a:ea typeface="Roboto Condensed"/>
              </a:rPr>
              <a:t>Концепция слоев в хранилище</a:t>
            </a:r>
            <a:endParaRPr lang="ru-RU" sz="2400">
              <a:latin typeface="Roboto Condensed"/>
              <a:ea typeface="Roboto Condense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28398" y="6286921"/>
            <a:ext cx="2710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38C29A-4E1A-6E3C-6725-63E655A1717F}"/>
              </a:ext>
            </a:extLst>
          </p:cNvPr>
          <p:cNvSpPr txBox="1"/>
          <p:nvPr/>
        </p:nvSpPr>
        <p:spPr>
          <a:xfrm>
            <a:off x="898699" y="2244733"/>
            <a:ext cx="10680445" cy="256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Служит в качестве всеобъемлющего накопителя данных</a:t>
            </a:r>
            <a:endParaRPr lang="en-US" sz="2000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Отражает исходные данные </a:t>
            </a:r>
            <a:endParaRPr lang="en-US" sz="2000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Хранение структурированных данных </a:t>
            </a:r>
            <a:endParaRPr lang="en-US" sz="2000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Данные ориентированы на предметную область</a:t>
            </a:r>
            <a:endParaRPr lang="en-US" sz="2000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Зависимость от времени</a:t>
            </a:r>
            <a:endParaRPr lang="en-US" sz="2000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Отсутствие изменений</a:t>
            </a: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8CBD5EA-D2A3-3EEE-22BD-73AD6BE9A3C5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Функции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EDW</a:t>
            </a: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 </a:t>
            </a:r>
            <a:endParaRPr lang="ru-RU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C8DECD30-311A-A2DD-5226-AD9E82D54C24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981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8566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Концепция слоев в хранилище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43994" y="6286921"/>
            <a:ext cx="23990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C84F3E36-25DA-7105-34B8-E1C1EEEBF82C}"/>
              </a:ext>
            </a:extLst>
          </p:cNvPr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Компоненты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EDW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933F31-D6FD-24E3-54CB-BA6B8C267C4C}"/>
              </a:ext>
            </a:extLst>
          </p:cNvPr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38C29A-4E1A-6E3C-6725-63E655A1717F}"/>
              </a:ext>
            </a:extLst>
          </p:cNvPr>
          <p:cNvSpPr txBox="1"/>
          <p:nvPr/>
        </p:nvSpPr>
        <p:spPr>
          <a:xfrm>
            <a:off x="5507735" y="203275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Источники данных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. Это все источники данных, откуда берутся «сырые» данные и/или где они хранятся. Они могут быть простыми электронными таблицами, неструктурированными файлами, реляционными базами данных SQ</a:t>
            </a:r>
            <a:r>
              <a:rPr lang="ru-RU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 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и так далее.</a:t>
            </a:r>
            <a:br>
              <a:rPr lang="ru-RU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br>
              <a:rPr lang="ru-RU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Промежуточный этап (</a:t>
            </a:r>
            <a:r>
              <a:rPr lang="en-US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stage</a:t>
            </a:r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)</a:t>
            </a:r>
            <a:r>
              <a:rPr lang="en-US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- 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это место, где данные преобразуются перед EDW. </a:t>
            </a:r>
          </a:p>
          <a:p>
            <a:endParaRPr lang="en-US" b="0" i="0">
              <a:solidFill>
                <a:srgbClr val="111111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ru-RU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Данные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 очищаются, избавляются от дубликатов, разделяются, объединяются и преобразуются в единый формат, соответствующий модели данных хранилища. </a:t>
            </a:r>
            <a:endParaRPr lang="ru-RU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9F3C196-1D01-3580-FB1D-83F677110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1057274"/>
            <a:ext cx="3156542" cy="50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0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8566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Концепция слоев в хранилище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37153" y="6286921"/>
            <a:ext cx="25358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C84F3E36-25DA-7105-34B8-E1C1EEEBF82C}"/>
              </a:ext>
            </a:extLst>
          </p:cNvPr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Компоненты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EDW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933F31-D6FD-24E3-54CB-BA6B8C267C4C}"/>
              </a:ext>
            </a:extLst>
          </p:cNvPr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38C29A-4E1A-6E3C-6725-63E655A1717F}"/>
              </a:ext>
            </a:extLst>
          </p:cNvPr>
          <p:cNvSpPr txBox="1"/>
          <p:nvPr/>
        </p:nvSpPr>
        <p:spPr>
          <a:xfrm>
            <a:off x="5507735" y="203275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Слой потребления (</a:t>
            </a:r>
            <a:r>
              <a:rPr lang="en-US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ODS</a:t>
            </a:r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)/слой оперативных данных </a:t>
            </a:r>
            <a:r>
              <a:rPr lang="ru-RU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 п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редназначен для интеграции данных из нескольких источников для дополнительных операций с данными. В отличие от хранилища основных данных, данные не передаются обратно в операционные системы. Данные из </a:t>
            </a:r>
            <a:r>
              <a:rPr lang="en-US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ODS 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слоя могут быть переданы для дальнейших операций и в хранилище данных для отчетности.</a:t>
            </a:r>
          </a:p>
          <a:p>
            <a:endParaRPr lang="ru-RU" b="0" i="0">
              <a:solidFill>
                <a:srgbClr val="111111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Слой хранения (</a:t>
            </a:r>
            <a:r>
              <a:rPr lang="en-US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DDS</a:t>
            </a:r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)</a:t>
            </a:r>
            <a:r>
              <a:rPr lang="en-US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/</a:t>
            </a:r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слой детальных данных</a:t>
            </a:r>
            <a:r>
              <a:rPr lang="ru-RU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– </a:t>
            </a:r>
            <a:r>
              <a:rPr lang="ru-RU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предназначен для хранения уже преобразованных данных 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на этом этапе все основные изменения уже внесены, поэтому данные будут загружаться в свои окончательные модели. 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C71D934-B7FA-37FA-1C52-93640165C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265" y="1186383"/>
            <a:ext cx="4398336" cy="48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4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8566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Концепция слоев в хранилище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37153" y="6286921"/>
            <a:ext cx="25358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C84F3E36-25DA-7105-34B8-E1C1EEEBF82C}"/>
              </a:ext>
            </a:extLst>
          </p:cNvPr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Компоненты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EDW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933F31-D6FD-24E3-54CB-BA6B8C267C4C}"/>
              </a:ext>
            </a:extLst>
          </p:cNvPr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38C29A-4E1A-6E3C-6725-63E655A1717F}"/>
              </a:ext>
            </a:extLst>
          </p:cNvPr>
          <p:cNvSpPr txBox="1"/>
          <p:nvPr/>
        </p:nvSpPr>
        <p:spPr>
          <a:xfrm>
            <a:off x="5507735" y="203275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Модуль метаданных 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— это данные о данных. Это объяснения, сообщающие пользователям, с какой предметной областью связана эта информация. Эти данные могут быть техническими или бизнес. Все метаданные хранятся в отдельном модуле EDW и управляются менеджером метаданных. </a:t>
            </a:r>
          </a:p>
          <a:p>
            <a:endParaRPr lang="ru-RU" b="1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Витрины данных (дополнительные).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 В некоторых случаях в EDW может существовать множество дополнительных подразделов, называемых витринами данных; они создаются специально под конкретную предметную область, бизнес-функцию или группу пользователей. </a:t>
            </a:r>
          </a:p>
          <a:p>
            <a:endParaRPr lang="ru-RU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2" name="Рисунок 1" descr="Изображение выглядит как текст, знак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1AB07BEC-3D70-1072-FFC1-5E11A85B1D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369" y="1186383"/>
            <a:ext cx="2655202" cy="83820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текст, комната, сцена, казино&#10;&#10;Автоматически созданное описание">
            <a:extLst>
              <a:ext uri="{FF2B5EF4-FFF2-40B4-BE49-F238E27FC236}">
                <a16:creationId xmlns:a16="http://schemas.microsoft.com/office/drawing/2014/main" id="{7F52289B-7AF8-34DE-480B-08C1C34CE9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652"/>
            <a:ext cx="2076740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842500" cy="893444"/>
            <a:chOff x="0" y="0"/>
            <a:chExt cx="9842500" cy="89344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20310" cy="152400"/>
            </a:xfrm>
            <a:custGeom>
              <a:avLst/>
              <a:gdLst/>
              <a:ahLst/>
              <a:cxnLst/>
              <a:rect l="l" t="t" r="r" b="b"/>
              <a:pathLst>
                <a:path w="5020310" h="152400">
                  <a:moveTo>
                    <a:pt x="0" y="152400"/>
                  </a:moveTo>
                  <a:lnTo>
                    <a:pt x="5020056" y="152400"/>
                  </a:lnTo>
                  <a:lnTo>
                    <a:pt x="502005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9842500" cy="741045"/>
            </a:xfrm>
            <a:custGeom>
              <a:avLst/>
              <a:gdLst/>
              <a:ahLst/>
              <a:cxnLst/>
              <a:rect l="l" t="t" r="r" b="b"/>
              <a:pathLst>
                <a:path w="9842500" h="741044">
                  <a:moveTo>
                    <a:pt x="9841992" y="0"/>
                  </a:moveTo>
                  <a:lnTo>
                    <a:pt x="0" y="0"/>
                  </a:lnTo>
                  <a:lnTo>
                    <a:pt x="0" y="740663"/>
                  </a:lnTo>
                  <a:lnTo>
                    <a:pt x="9841992" y="740663"/>
                  </a:lnTo>
                  <a:lnTo>
                    <a:pt x="9841992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8566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Концепция слоев в хранилище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37153" y="6286921"/>
            <a:ext cx="25358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C84F3E36-25DA-7105-34B8-E1C1EEEBF82C}"/>
              </a:ext>
            </a:extLst>
          </p:cNvPr>
          <p:cNvSpPr txBox="1"/>
          <p:nvPr/>
        </p:nvSpPr>
        <p:spPr>
          <a:xfrm>
            <a:off x="5492877" y="1186383"/>
            <a:ext cx="49265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Компоненты </a:t>
            </a: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EDW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933F31-D6FD-24E3-54CB-BA6B8C267C4C}"/>
              </a:ext>
            </a:extLst>
          </p:cNvPr>
          <p:cNvSpPr/>
          <p:nvPr/>
        </p:nvSpPr>
        <p:spPr>
          <a:xfrm>
            <a:off x="5507735" y="1810511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38C29A-4E1A-6E3C-6725-63E655A1717F}"/>
              </a:ext>
            </a:extLst>
          </p:cNvPr>
          <p:cNvSpPr txBox="1"/>
          <p:nvPr/>
        </p:nvSpPr>
        <p:spPr>
          <a:xfrm>
            <a:off x="5503929" y="255096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Слой представления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. Последний блок EDW состоит из инструментов, дающих конечному пользователю доступ к данным. Этот слой, также называемый интерфейсом бизнес-аналитики (BI </a:t>
            </a:r>
            <a:r>
              <a:rPr lang="ru-RU" b="0" i="0" err="1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interface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), служит в качестве </a:t>
            </a:r>
            <a:r>
              <a:rPr lang="ru-RU" b="0" i="0" err="1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дэшборда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 для </a:t>
            </a:r>
            <a:r>
              <a:rPr lang="ru-RU">
                <a:solidFill>
                  <a:srgbClr val="11111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визуализации данных, бизнес-отчётности и вывода отдельных элементов информации </a:t>
            </a:r>
            <a:r>
              <a:rPr lang="ru-RU" b="0" i="0">
                <a:solidFill>
                  <a:srgbClr val="111111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</a:rPr>
              <a:t>для задач наподобие машинного обучения.</a:t>
            </a:r>
            <a:endParaRPr lang="ru-RU">
              <a:solidFill>
                <a:srgbClr val="11111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3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795CBB-F3CD-770F-6BCC-AABC0D05C5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86383"/>
            <a:ext cx="2963968" cy="47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3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52400"/>
            <a:ext cx="9842500" cy="741045"/>
          </a:xfrm>
          <a:custGeom>
            <a:avLst/>
            <a:gdLst/>
            <a:ahLst/>
            <a:cxnLst/>
            <a:rect l="l" t="t" r="r" b="b"/>
            <a:pathLst>
              <a:path w="9842500" h="741044">
                <a:moveTo>
                  <a:pt x="9841992" y="0"/>
                </a:moveTo>
                <a:lnTo>
                  <a:pt x="0" y="0"/>
                </a:lnTo>
                <a:lnTo>
                  <a:pt x="0" y="740663"/>
                </a:lnTo>
                <a:lnTo>
                  <a:pt x="9841992" y="740663"/>
                </a:lnTo>
                <a:lnTo>
                  <a:pt x="9841992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58685" y="634117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72" y="0"/>
                </a:moveTo>
                <a:lnTo>
                  <a:pt x="22385" y="0"/>
                </a:lnTo>
                <a:lnTo>
                  <a:pt x="15697" y="2046"/>
                </a:lnTo>
                <a:lnTo>
                  <a:pt x="5249" y="10185"/>
                </a:lnTo>
                <a:lnTo>
                  <a:pt x="2636" y="15324"/>
                </a:lnTo>
                <a:lnTo>
                  <a:pt x="2636" y="25508"/>
                </a:lnTo>
                <a:lnTo>
                  <a:pt x="37497" y="45314"/>
                </a:lnTo>
                <a:lnTo>
                  <a:pt x="42744" y="47359"/>
                </a:lnTo>
                <a:lnTo>
                  <a:pt x="49722" y="52623"/>
                </a:lnTo>
                <a:lnTo>
                  <a:pt x="51480" y="56106"/>
                </a:lnTo>
                <a:lnTo>
                  <a:pt x="51480" y="60445"/>
                </a:lnTo>
                <a:lnTo>
                  <a:pt x="51480" y="64535"/>
                </a:lnTo>
                <a:lnTo>
                  <a:pt x="49605" y="67922"/>
                </a:lnTo>
                <a:lnTo>
                  <a:pt x="42080" y="73283"/>
                </a:lnTo>
                <a:lnTo>
                  <a:pt x="37159" y="74623"/>
                </a:lnTo>
                <a:lnTo>
                  <a:pt x="24508" y="74623"/>
                </a:lnTo>
                <a:lnTo>
                  <a:pt x="19235" y="73208"/>
                </a:lnTo>
                <a:lnTo>
                  <a:pt x="11278" y="67508"/>
                </a:lnTo>
                <a:lnTo>
                  <a:pt x="9130" y="63512"/>
                </a:lnTo>
                <a:lnTo>
                  <a:pt x="8787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56" y="70869"/>
                </a:lnTo>
                <a:lnTo>
                  <a:pt x="14330" y="79788"/>
                </a:lnTo>
                <a:lnTo>
                  <a:pt x="21824" y="82005"/>
                </a:lnTo>
                <a:lnTo>
                  <a:pt x="39737" y="82005"/>
                </a:lnTo>
                <a:lnTo>
                  <a:pt x="46767" y="80006"/>
                </a:lnTo>
                <a:lnTo>
                  <a:pt x="57560" y="72017"/>
                </a:lnTo>
                <a:lnTo>
                  <a:pt x="60268" y="66681"/>
                </a:lnTo>
                <a:lnTo>
                  <a:pt x="60268" y="55913"/>
                </a:lnTo>
                <a:lnTo>
                  <a:pt x="23972" y="34596"/>
                </a:lnTo>
                <a:lnTo>
                  <a:pt x="18674" y="32622"/>
                </a:lnTo>
                <a:lnTo>
                  <a:pt x="12865" y="28283"/>
                </a:lnTo>
                <a:lnTo>
                  <a:pt x="11424" y="25216"/>
                </a:lnTo>
                <a:lnTo>
                  <a:pt x="11424" y="17177"/>
                </a:lnTo>
                <a:lnTo>
                  <a:pt x="13158" y="13861"/>
                </a:lnTo>
                <a:lnTo>
                  <a:pt x="20139" y="8747"/>
                </a:lnTo>
                <a:lnTo>
                  <a:pt x="24778" y="7452"/>
                </a:lnTo>
                <a:lnTo>
                  <a:pt x="36445" y="7452"/>
                </a:lnTo>
                <a:lnTo>
                  <a:pt x="41325" y="8991"/>
                </a:lnTo>
                <a:lnTo>
                  <a:pt x="49084" y="15128"/>
                </a:lnTo>
                <a:lnTo>
                  <a:pt x="51037" y="18979"/>
                </a:lnTo>
                <a:lnTo>
                  <a:pt x="51037" y="23606"/>
                </a:lnTo>
                <a:lnTo>
                  <a:pt x="59825" y="23606"/>
                </a:lnTo>
                <a:lnTo>
                  <a:pt x="59825" y="16589"/>
                </a:lnTo>
                <a:lnTo>
                  <a:pt x="57143" y="10914"/>
                </a:lnTo>
                <a:lnTo>
                  <a:pt x="46454" y="2193"/>
                </a:lnTo>
                <a:lnTo>
                  <a:pt x="39372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9429" y="634117"/>
            <a:ext cx="70658" cy="8200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94802" y="602397"/>
            <a:ext cx="8890" cy="112395"/>
          </a:xfrm>
          <a:custGeom>
            <a:avLst/>
            <a:gdLst/>
            <a:ahLst/>
            <a:cxnLst/>
            <a:rect l="l" t="t" r="r" b="b"/>
            <a:pathLst>
              <a:path w="8890" h="112395">
                <a:moveTo>
                  <a:pt x="8786" y="0"/>
                </a:moveTo>
                <a:lnTo>
                  <a:pt x="0" y="0"/>
                </a:lnTo>
                <a:lnTo>
                  <a:pt x="0" y="112262"/>
                </a:lnTo>
                <a:lnTo>
                  <a:pt x="8786" y="112262"/>
                </a:lnTo>
                <a:lnTo>
                  <a:pt x="8786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12665" y="635579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59901" y="0"/>
                </a:moveTo>
                <a:lnTo>
                  <a:pt x="51113" y="0"/>
                </a:lnTo>
                <a:lnTo>
                  <a:pt x="51113" y="57226"/>
                </a:lnTo>
                <a:lnTo>
                  <a:pt x="47710" y="64102"/>
                </a:lnTo>
                <a:lnTo>
                  <a:pt x="42559" y="69012"/>
                </a:lnTo>
                <a:lnTo>
                  <a:pt x="35661" y="71958"/>
                </a:lnTo>
                <a:lnTo>
                  <a:pt x="27014" y="72940"/>
                </a:lnTo>
                <a:lnTo>
                  <a:pt x="19008" y="71529"/>
                </a:lnTo>
                <a:lnTo>
                  <a:pt x="13287" y="67294"/>
                </a:lnTo>
                <a:lnTo>
                  <a:pt x="9854" y="60237"/>
                </a:lnTo>
                <a:lnTo>
                  <a:pt x="8709" y="50357"/>
                </a:lnTo>
                <a:lnTo>
                  <a:pt x="8709" y="0"/>
                </a:lnTo>
                <a:lnTo>
                  <a:pt x="0" y="0"/>
                </a:lnTo>
                <a:lnTo>
                  <a:pt x="91" y="61053"/>
                </a:lnTo>
                <a:lnTo>
                  <a:pt x="25986" y="80543"/>
                </a:lnTo>
                <a:lnTo>
                  <a:pt x="34076" y="79826"/>
                </a:lnTo>
                <a:lnTo>
                  <a:pt x="40984" y="77674"/>
                </a:lnTo>
                <a:lnTo>
                  <a:pt x="46711" y="74087"/>
                </a:lnTo>
                <a:lnTo>
                  <a:pt x="51256" y="69067"/>
                </a:lnTo>
                <a:lnTo>
                  <a:pt x="51399" y="79080"/>
                </a:lnTo>
                <a:lnTo>
                  <a:pt x="59901" y="79080"/>
                </a:lnTo>
                <a:lnTo>
                  <a:pt x="59901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160" y="615334"/>
            <a:ext cx="41275" cy="100965"/>
          </a:xfrm>
          <a:custGeom>
            <a:avLst/>
            <a:gdLst/>
            <a:ahLst/>
            <a:cxnLst/>
            <a:rect l="l" t="t" r="r" b="b"/>
            <a:pathLst>
              <a:path w="41275" h="100965">
                <a:moveTo>
                  <a:pt x="23369" y="0"/>
                </a:moveTo>
                <a:lnTo>
                  <a:pt x="14568" y="0"/>
                </a:lnTo>
                <a:lnTo>
                  <a:pt x="14568" y="20244"/>
                </a:lnTo>
                <a:lnTo>
                  <a:pt x="0" y="20244"/>
                </a:lnTo>
                <a:lnTo>
                  <a:pt x="0" y="27409"/>
                </a:lnTo>
                <a:lnTo>
                  <a:pt x="14568" y="27409"/>
                </a:lnTo>
                <a:lnTo>
                  <a:pt x="14568" y="86948"/>
                </a:lnTo>
                <a:lnTo>
                  <a:pt x="15948" y="92091"/>
                </a:lnTo>
                <a:lnTo>
                  <a:pt x="21416" y="99057"/>
                </a:lnTo>
                <a:lnTo>
                  <a:pt x="25777" y="100788"/>
                </a:lnTo>
                <a:lnTo>
                  <a:pt x="35737" y="100788"/>
                </a:lnTo>
                <a:lnTo>
                  <a:pt x="38862" y="100373"/>
                </a:lnTo>
                <a:lnTo>
                  <a:pt x="41153" y="99544"/>
                </a:lnTo>
                <a:lnTo>
                  <a:pt x="40789" y="92381"/>
                </a:lnTo>
                <a:lnTo>
                  <a:pt x="35151" y="93114"/>
                </a:lnTo>
                <a:lnTo>
                  <a:pt x="29983" y="93114"/>
                </a:lnTo>
                <a:lnTo>
                  <a:pt x="27314" y="92041"/>
                </a:lnTo>
                <a:lnTo>
                  <a:pt x="24150" y="87753"/>
                </a:lnTo>
                <a:lnTo>
                  <a:pt x="23369" y="84488"/>
                </a:lnTo>
                <a:lnTo>
                  <a:pt x="23369" y="27409"/>
                </a:lnTo>
                <a:lnTo>
                  <a:pt x="39773" y="27409"/>
                </a:lnTo>
                <a:lnTo>
                  <a:pt x="39773" y="20244"/>
                </a:lnTo>
                <a:lnTo>
                  <a:pt x="23369" y="20244"/>
                </a:lnTo>
                <a:lnTo>
                  <a:pt x="2336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14071" y="606782"/>
            <a:ext cx="12700" cy="107950"/>
          </a:xfrm>
          <a:custGeom>
            <a:avLst/>
            <a:gdLst/>
            <a:ahLst/>
            <a:cxnLst/>
            <a:rect l="l" t="t" r="r" b="b"/>
            <a:pathLst>
              <a:path w="12700" h="107950">
                <a:moveTo>
                  <a:pt x="10324" y="28797"/>
                </a:moveTo>
                <a:lnTo>
                  <a:pt x="1536" y="28797"/>
                </a:lnTo>
                <a:lnTo>
                  <a:pt x="1536" y="107878"/>
                </a:lnTo>
                <a:lnTo>
                  <a:pt x="10324" y="107878"/>
                </a:lnTo>
                <a:lnTo>
                  <a:pt x="10324" y="28797"/>
                </a:lnTo>
                <a:close/>
              </a:path>
              <a:path w="12700" h="107950">
                <a:moveTo>
                  <a:pt x="7850" y="0"/>
                </a:moveTo>
                <a:lnTo>
                  <a:pt x="4140" y="0"/>
                </a:lnTo>
                <a:lnTo>
                  <a:pt x="2681" y="585"/>
                </a:lnTo>
                <a:lnTo>
                  <a:pt x="533" y="2875"/>
                </a:lnTo>
                <a:lnTo>
                  <a:pt x="0" y="4264"/>
                </a:lnTo>
                <a:lnTo>
                  <a:pt x="0" y="7577"/>
                </a:lnTo>
                <a:lnTo>
                  <a:pt x="533" y="8965"/>
                </a:lnTo>
                <a:lnTo>
                  <a:pt x="2681" y="11208"/>
                </a:lnTo>
                <a:lnTo>
                  <a:pt x="4140" y="11768"/>
                </a:lnTo>
                <a:lnTo>
                  <a:pt x="7850" y="11768"/>
                </a:lnTo>
                <a:lnTo>
                  <a:pt x="9321" y="11208"/>
                </a:lnTo>
                <a:lnTo>
                  <a:pt x="10389" y="10086"/>
                </a:lnTo>
                <a:lnTo>
                  <a:pt x="11521" y="8965"/>
                </a:lnTo>
                <a:lnTo>
                  <a:pt x="12081" y="7577"/>
                </a:lnTo>
                <a:lnTo>
                  <a:pt x="12081" y="4264"/>
                </a:lnTo>
                <a:lnTo>
                  <a:pt x="11521" y="2875"/>
                </a:lnTo>
                <a:lnTo>
                  <a:pt x="10389" y="1755"/>
                </a:lnTo>
                <a:lnTo>
                  <a:pt x="9321" y="586"/>
                </a:lnTo>
                <a:lnTo>
                  <a:pt x="7850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8973" y="634118"/>
            <a:ext cx="70645" cy="8200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1303318" y="634118"/>
            <a:ext cx="60325" cy="80645"/>
          </a:xfrm>
          <a:custGeom>
            <a:avLst/>
            <a:gdLst/>
            <a:ahLst/>
            <a:cxnLst/>
            <a:rect l="l" t="t" r="r" b="b"/>
            <a:pathLst>
              <a:path w="60325" h="80645">
                <a:moveTo>
                  <a:pt x="42989" y="0"/>
                </a:moveTo>
                <a:lnTo>
                  <a:pt x="8644" y="14983"/>
                </a:lnTo>
                <a:lnTo>
                  <a:pt x="8345" y="1461"/>
                </a:lnTo>
                <a:lnTo>
                  <a:pt x="0" y="1461"/>
                </a:lnTo>
                <a:lnTo>
                  <a:pt x="0" y="80542"/>
                </a:lnTo>
                <a:lnTo>
                  <a:pt x="8709" y="80542"/>
                </a:lnTo>
                <a:lnTo>
                  <a:pt x="8709" y="26385"/>
                </a:lnTo>
                <a:lnTo>
                  <a:pt x="10714" y="20634"/>
                </a:lnTo>
                <a:lnTo>
                  <a:pt x="13787" y="16079"/>
                </a:lnTo>
                <a:lnTo>
                  <a:pt x="22132" y="9305"/>
                </a:lnTo>
                <a:lnTo>
                  <a:pt x="26949" y="7599"/>
                </a:lnTo>
                <a:lnTo>
                  <a:pt x="38862" y="7599"/>
                </a:lnTo>
                <a:lnTo>
                  <a:pt x="43575" y="9330"/>
                </a:lnTo>
                <a:lnTo>
                  <a:pt x="49472" y="16250"/>
                </a:lnTo>
                <a:lnTo>
                  <a:pt x="50996" y="21511"/>
                </a:lnTo>
                <a:lnTo>
                  <a:pt x="51035" y="80542"/>
                </a:lnTo>
                <a:lnTo>
                  <a:pt x="59757" y="80542"/>
                </a:lnTo>
                <a:lnTo>
                  <a:pt x="59705" y="19100"/>
                </a:lnTo>
                <a:lnTo>
                  <a:pt x="57609" y="11938"/>
                </a:lnTo>
                <a:lnTo>
                  <a:pt x="49303" y="2388"/>
                </a:lnTo>
                <a:lnTo>
                  <a:pt x="42989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7255" y="634118"/>
            <a:ext cx="60325" cy="82550"/>
          </a:xfrm>
          <a:custGeom>
            <a:avLst/>
            <a:gdLst/>
            <a:ahLst/>
            <a:cxnLst/>
            <a:rect l="l" t="t" r="r" b="b"/>
            <a:pathLst>
              <a:path w="60325" h="82550">
                <a:moveTo>
                  <a:pt x="39317" y="0"/>
                </a:moveTo>
                <a:lnTo>
                  <a:pt x="22392" y="0"/>
                </a:lnTo>
                <a:lnTo>
                  <a:pt x="15622" y="2046"/>
                </a:lnTo>
                <a:lnTo>
                  <a:pt x="5207" y="10185"/>
                </a:lnTo>
                <a:lnTo>
                  <a:pt x="2603" y="15324"/>
                </a:lnTo>
                <a:lnTo>
                  <a:pt x="2603" y="25508"/>
                </a:lnTo>
                <a:lnTo>
                  <a:pt x="37495" y="45314"/>
                </a:lnTo>
                <a:lnTo>
                  <a:pt x="42702" y="47359"/>
                </a:lnTo>
                <a:lnTo>
                  <a:pt x="49733" y="52623"/>
                </a:lnTo>
                <a:lnTo>
                  <a:pt x="51425" y="56106"/>
                </a:lnTo>
                <a:lnTo>
                  <a:pt x="51425" y="60445"/>
                </a:lnTo>
                <a:lnTo>
                  <a:pt x="51425" y="64535"/>
                </a:lnTo>
                <a:lnTo>
                  <a:pt x="49602" y="67922"/>
                </a:lnTo>
                <a:lnTo>
                  <a:pt x="42051" y="73283"/>
                </a:lnTo>
                <a:lnTo>
                  <a:pt x="37104" y="74623"/>
                </a:lnTo>
                <a:lnTo>
                  <a:pt x="24476" y="74623"/>
                </a:lnTo>
                <a:lnTo>
                  <a:pt x="19268" y="73208"/>
                </a:lnTo>
                <a:lnTo>
                  <a:pt x="11196" y="67508"/>
                </a:lnTo>
                <a:lnTo>
                  <a:pt x="9113" y="63512"/>
                </a:lnTo>
                <a:lnTo>
                  <a:pt x="8722" y="58396"/>
                </a:lnTo>
                <a:lnTo>
                  <a:pt x="0" y="58396"/>
                </a:lnTo>
                <a:lnTo>
                  <a:pt x="0" y="65218"/>
                </a:lnTo>
                <a:lnTo>
                  <a:pt x="2864" y="70869"/>
                </a:lnTo>
                <a:lnTo>
                  <a:pt x="14321" y="79788"/>
                </a:lnTo>
                <a:lnTo>
                  <a:pt x="21741" y="82005"/>
                </a:lnTo>
                <a:lnTo>
                  <a:pt x="39708" y="82005"/>
                </a:lnTo>
                <a:lnTo>
                  <a:pt x="46738" y="80006"/>
                </a:lnTo>
                <a:lnTo>
                  <a:pt x="57544" y="72017"/>
                </a:lnTo>
                <a:lnTo>
                  <a:pt x="60278" y="66681"/>
                </a:lnTo>
                <a:lnTo>
                  <a:pt x="60278" y="55913"/>
                </a:lnTo>
                <a:lnTo>
                  <a:pt x="23955" y="34596"/>
                </a:lnTo>
                <a:lnTo>
                  <a:pt x="18617" y="32622"/>
                </a:lnTo>
                <a:lnTo>
                  <a:pt x="12888" y="28283"/>
                </a:lnTo>
                <a:lnTo>
                  <a:pt x="11456" y="25216"/>
                </a:lnTo>
                <a:lnTo>
                  <a:pt x="11456" y="17177"/>
                </a:lnTo>
                <a:lnTo>
                  <a:pt x="13149" y="13861"/>
                </a:lnTo>
                <a:lnTo>
                  <a:pt x="20179" y="8747"/>
                </a:lnTo>
                <a:lnTo>
                  <a:pt x="24736" y="7452"/>
                </a:lnTo>
                <a:lnTo>
                  <a:pt x="36453" y="7452"/>
                </a:lnTo>
                <a:lnTo>
                  <a:pt x="41270" y="8991"/>
                </a:lnTo>
                <a:lnTo>
                  <a:pt x="49082" y="15128"/>
                </a:lnTo>
                <a:lnTo>
                  <a:pt x="51035" y="18979"/>
                </a:lnTo>
                <a:lnTo>
                  <a:pt x="51035" y="23606"/>
                </a:lnTo>
                <a:lnTo>
                  <a:pt x="59757" y="23606"/>
                </a:lnTo>
                <a:lnTo>
                  <a:pt x="59757" y="16589"/>
                </a:lnTo>
                <a:lnTo>
                  <a:pt x="57154" y="10914"/>
                </a:lnTo>
                <a:lnTo>
                  <a:pt x="46478" y="2193"/>
                </a:lnTo>
                <a:lnTo>
                  <a:pt x="39317" y="0"/>
                </a:lnTo>
                <a:close/>
              </a:path>
            </a:pathLst>
          </a:custGeom>
          <a:solidFill>
            <a:srgbClr val="30394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0166925" y="330515"/>
            <a:ext cx="1480185" cy="219075"/>
            <a:chOff x="10166925" y="330515"/>
            <a:chExt cx="1480185" cy="219075"/>
          </a:xfrm>
        </p:grpSpPr>
        <p:sp>
          <p:nvSpPr>
            <p:cNvPr id="16" name="object 16"/>
            <p:cNvSpPr/>
            <p:nvPr/>
          </p:nvSpPr>
          <p:spPr>
            <a:xfrm>
              <a:off x="10166925" y="331099"/>
              <a:ext cx="353695" cy="212090"/>
            </a:xfrm>
            <a:custGeom>
              <a:avLst/>
              <a:gdLst/>
              <a:ahLst/>
              <a:cxnLst/>
              <a:rect l="l" t="t" r="r" b="b"/>
              <a:pathLst>
                <a:path w="353695" h="212090">
                  <a:moveTo>
                    <a:pt x="261037" y="0"/>
                  </a:moveTo>
                  <a:lnTo>
                    <a:pt x="210056" y="12415"/>
                  </a:lnTo>
                  <a:lnTo>
                    <a:pt x="174237" y="51224"/>
                  </a:lnTo>
                  <a:lnTo>
                    <a:pt x="155530" y="94981"/>
                  </a:lnTo>
                  <a:lnTo>
                    <a:pt x="149557" y="110295"/>
                  </a:lnTo>
                  <a:lnTo>
                    <a:pt x="129335" y="143420"/>
                  </a:lnTo>
                  <a:lnTo>
                    <a:pt x="92990" y="159090"/>
                  </a:lnTo>
                  <a:lnTo>
                    <a:pt x="80510" y="158186"/>
                  </a:lnTo>
                  <a:lnTo>
                    <a:pt x="45520" y="136626"/>
                  </a:lnTo>
                  <a:lnTo>
                    <a:pt x="37290" y="103764"/>
                  </a:lnTo>
                  <a:lnTo>
                    <a:pt x="38382" y="90129"/>
                  </a:lnTo>
                  <a:lnTo>
                    <a:pt x="64387" y="52613"/>
                  </a:lnTo>
                  <a:lnTo>
                    <a:pt x="104082" y="43930"/>
                  </a:lnTo>
                  <a:lnTo>
                    <a:pt x="104082" y="233"/>
                  </a:lnTo>
                  <a:lnTo>
                    <a:pt x="63547" y="7447"/>
                  </a:lnTo>
                  <a:lnTo>
                    <a:pt x="29796" y="28611"/>
                  </a:lnTo>
                  <a:lnTo>
                    <a:pt x="7700" y="61914"/>
                  </a:lnTo>
                  <a:lnTo>
                    <a:pt x="0" y="103764"/>
                  </a:lnTo>
                  <a:lnTo>
                    <a:pt x="1652" y="124911"/>
                  </a:lnTo>
                  <a:lnTo>
                    <a:pt x="14869" y="160890"/>
                  </a:lnTo>
                  <a:lnTo>
                    <a:pt x="56467" y="196197"/>
                  </a:lnTo>
                  <a:lnTo>
                    <a:pt x="93698" y="203021"/>
                  </a:lnTo>
                  <a:lnTo>
                    <a:pt x="105174" y="202428"/>
                  </a:lnTo>
                  <a:lnTo>
                    <a:pt x="144561" y="188065"/>
                  </a:lnTo>
                  <a:lnTo>
                    <a:pt x="175282" y="153756"/>
                  </a:lnTo>
                  <a:lnTo>
                    <a:pt x="201958" y="91641"/>
                  </a:lnTo>
                  <a:lnTo>
                    <a:pt x="208581" y="77586"/>
                  </a:lnTo>
                  <a:lnTo>
                    <a:pt x="238787" y="47430"/>
                  </a:lnTo>
                  <a:lnTo>
                    <a:pt x="261506" y="43930"/>
                  </a:lnTo>
                  <a:lnTo>
                    <a:pt x="273467" y="44834"/>
                  </a:lnTo>
                  <a:lnTo>
                    <a:pt x="307797" y="66548"/>
                  </a:lnTo>
                  <a:lnTo>
                    <a:pt x="316030" y="101634"/>
                  </a:lnTo>
                  <a:lnTo>
                    <a:pt x="314922" y="116266"/>
                  </a:lnTo>
                  <a:lnTo>
                    <a:pt x="288591" y="158334"/>
                  </a:lnTo>
                  <a:lnTo>
                    <a:pt x="248760" y="168354"/>
                  </a:lnTo>
                  <a:lnTo>
                    <a:pt x="248760" y="212051"/>
                  </a:lnTo>
                  <a:lnTo>
                    <a:pt x="290935" y="203900"/>
                  </a:lnTo>
                  <a:lnTo>
                    <a:pt x="324286" y="180170"/>
                  </a:lnTo>
                  <a:lnTo>
                    <a:pt x="345778" y="144328"/>
                  </a:lnTo>
                  <a:lnTo>
                    <a:pt x="353083" y="101634"/>
                  </a:lnTo>
                  <a:lnTo>
                    <a:pt x="351518" y="79353"/>
                  </a:lnTo>
                  <a:lnTo>
                    <a:pt x="339005" y="42190"/>
                  </a:lnTo>
                  <a:lnTo>
                    <a:pt x="298679" y="6823"/>
                  </a:lnTo>
                  <a:lnTo>
                    <a:pt x="280891" y="1705"/>
                  </a:lnTo>
                  <a:lnTo>
                    <a:pt x="261037" y="0"/>
                  </a:lnTo>
                  <a:close/>
                </a:path>
              </a:pathLst>
            </a:custGeom>
            <a:solidFill>
              <a:srgbClr val="296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250" y="333438"/>
              <a:ext cx="691515" cy="213360"/>
            </a:xfrm>
            <a:custGeom>
              <a:avLst/>
              <a:gdLst/>
              <a:ahLst/>
              <a:cxnLst/>
              <a:rect l="l" t="t" r="r" b="b"/>
              <a:pathLst>
                <a:path w="691515" h="213359">
                  <a:moveTo>
                    <a:pt x="209448" y="187248"/>
                  </a:moveTo>
                  <a:lnTo>
                    <a:pt x="194208" y="185051"/>
                  </a:lnTo>
                  <a:lnTo>
                    <a:pt x="183413" y="155384"/>
                  </a:lnTo>
                  <a:lnTo>
                    <a:pt x="171970" y="123964"/>
                  </a:lnTo>
                  <a:lnTo>
                    <a:pt x="143078" y="44589"/>
                  </a:lnTo>
                  <a:lnTo>
                    <a:pt x="132105" y="14452"/>
                  </a:lnTo>
                  <a:lnTo>
                    <a:pt x="132105" y="123964"/>
                  </a:lnTo>
                  <a:lnTo>
                    <a:pt x="77343" y="123964"/>
                  </a:lnTo>
                  <a:lnTo>
                    <a:pt x="102082" y="51460"/>
                  </a:lnTo>
                  <a:lnTo>
                    <a:pt x="104292" y="44589"/>
                  </a:lnTo>
                  <a:lnTo>
                    <a:pt x="105156" y="44589"/>
                  </a:lnTo>
                  <a:lnTo>
                    <a:pt x="107213" y="51015"/>
                  </a:lnTo>
                  <a:lnTo>
                    <a:pt x="132105" y="123964"/>
                  </a:lnTo>
                  <a:lnTo>
                    <a:pt x="132105" y="14452"/>
                  </a:lnTo>
                  <a:lnTo>
                    <a:pt x="126847" y="0"/>
                  </a:lnTo>
                  <a:lnTo>
                    <a:pt x="83058" y="0"/>
                  </a:lnTo>
                  <a:lnTo>
                    <a:pt x="15240" y="185051"/>
                  </a:lnTo>
                  <a:lnTo>
                    <a:pt x="0" y="187248"/>
                  </a:lnTo>
                  <a:lnTo>
                    <a:pt x="0" y="212839"/>
                  </a:lnTo>
                  <a:lnTo>
                    <a:pt x="72644" y="212839"/>
                  </a:lnTo>
                  <a:lnTo>
                    <a:pt x="72644" y="187248"/>
                  </a:lnTo>
                  <a:lnTo>
                    <a:pt x="57861" y="184619"/>
                  </a:lnTo>
                  <a:lnTo>
                    <a:pt x="67233" y="155384"/>
                  </a:lnTo>
                  <a:lnTo>
                    <a:pt x="142227" y="155384"/>
                  </a:lnTo>
                  <a:lnTo>
                    <a:pt x="151599" y="184619"/>
                  </a:lnTo>
                  <a:lnTo>
                    <a:pt x="136791" y="187248"/>
                  </a:lnTo>
                  <a:lnTo>
                    <a:pt x="136791" y="212839"/>
                  </a:lnTo>
                  <a:lnTo>
                    <a:pt x="209448" y="212839"/>
                  </a:lnTo>
                  <a:lnTo>
                    <a:pt x="209448" y="187248"/>
                  </a:lnTo>
                  <a:close/>
                </a:path>
                <a:path w="691515" h="213359">
                  <a:moveTo>
                    <a:pt x="404101" y="67970"/>
                  </a:moveTo>
                  <a:lnTo>
                    <a:pt x="403504" y="58127"/>
                  </a:lnTo>
                  <a:lnTo>
                    <a:pt x="401726" y="48933"/>
                  </a:lnTo>
                  <a:lnTo>
                    <a:pt x="398741" y="40373"/>
                  </a:lnTo>
                  <a:lnTo>
                    <a:pt x="394804" y="32893"/>
                  </a:lnTo>
                  <a:lnTo>
                    <a:pt x="394576" y="32448"/>
                  </a:lnTo>
                  <a:lnTo>
                    <a:pt x="361340" y="6197"/>
                  </a:lnTo>
                  <a:lnTo>
                    <a:pt x="361340" y="68262"/>
                  </a:lnTo>
                  <a:lnTo>
                    <a:pt x="360756" y="75463"/>
                  </a:lnTo>
                  <a:lnTo>
                    <a:pt x="333540" y="102158"/>
                  </a:lnTo>
                  <a:lnTo>
                    <a:pt x="325158" y="102755"/>
                  </a:lnTo>
                  <a:lnTo>
                    <a:pt x="289115" y="102755"/>
                  </a:lnTo>
                  <a:lnTo>
                    <a:pt x="289115" y="32893"/>
                  </a:lnTo>
                  <a:lnTo>
                    <a:pt x="325158" y="32893"/>
                  </a:lnTo>
                  <a:lnTo>
                    <a:pt x="359029" y="54267"/>
                  </a:lnTo>
                  <a:lnTo>
                    <a:pt x="361340" y="68262"/>
                  </a:lnTo>
                  <a:lnTo>
                    <a:pt x="361340" y="6197"/>
                  </a:lnTo>
                  <a:lnTo>
                    <a:pt x="358051" y="4851"/>
                  </a:lnTo>
                  <a:lnTo>
                    <a:pt x="347929" y="2159"/>
                  </a:lnTo>
                  <a:lnTo>
                    <a:pt x="336956" y="546"/>
                  </a:lnTo>
                  <a:lnTo>
                    <a:pt x="325158" y="12"/>
                  </a:lnTo>
                  <a:lnTo>
                    <a:pt x="223659" y="12"/>
                  </a:lnTo>
                  <a:lnTo>
                    <a:pt x="223659" y="25730"/>
                  </a:lnTo>
                  <a:lnTo>
                    <a:pt x="246367" y="30111"/>
                  </a:lnTo>
                  <a:lnTo>
                    <a:pt x="246367" y="182867"/>
                  </a:lnTo>
                  <a:lnTo>
                    <a:pt x="223659" y="187248"/>
                  </a:lnTo>
                  <a:lnTo>
                    <a:pt x="223659" y="212839"/>
                  </a:lnTo>
                  <a:lnTo>
                    <a:pt x="311975" y="212839"/>
                  </a:lnTo>
                  <a:lnTo>
                    <a:pt x="311975" y="187248"/>
                  </a:lnTo>
                  <a:lnTo>
                    <a:pt x="289115" y="182867"/>
                  </a:lnTo>
                  <a:lnTo>
                    <a:pt x="289115" y="135661"/>
                  </a:lnTo>
                  <a:lnTo>
                    <a:pt x="325158" y="135661"/>
                  </a:lnTo>
                  <a:lnTo>
                    <a:pt x="336956" y="135140"/>
                  </a:lnTo>
                  <a:lnTo>
                    <a:pt x="375691" y="122656"/>
                  </a:lnTo>
                  <a:lnTo>
                    <a:pt x="395033" y="102755"/>
                  </a:lnTo>
                  <a:lnTo>
                    <a:pt x="398741" y="95656"/>
                  </a:lnTo>
                  <a:lnTo>
                    <a:pt x="401726" y="87045"/>
                  </a:lnTo>
                  <a:lnTo>
                    <a:pt x="403504" y="77825"/>
                  </a:lnTo>
                  <a:lnTo>
                    <a:pt x="404101" y="67970"/>
                  </a:lnTo>
                  <a:close/>
                </a:path>
                <a:path w="691515" h="213359">
                  <a:moveTo>
                    <a:pt x="506044" y="12"/>
                  </a:moveTo>
                  <a:lnTo>
                    <a:pt x="417868" y="12"/>
                  </a:lnTo>
                  <a:lnTo>
                    <a:pt x="417868" y="25730"/>
                  </a:lnTo>
                  <a:lnTo>
                    <a:pt x="440575" y="30111"/>
                  </a:lnTo>
                  <a:lnTo>
                    <a:pt x="440575" y="182867"/>
                  </a:lnTo>
                  <a:lnTo>
                    <a:pt x="417868" y="187248"/>
                  </a:lnTo>
                  <a:lnTo>
                    <a:pt x="417868" y="212839"/>
                  </a:lnTo>
                  <a:lnTo>
                    <a:pt x="506044" y="212839"/>
                  </a:lnTo>
                  <a:lnTo>
                    <a:pt x="506044" y="187248"/>
                  </a:lnTo>
                  <a:lnTo>
                    <a:pt x="483336" y="182867"/>
                  </a:lnTo>
                  <a:lnTo>
                    <a:pt x="483336" y="30111"/>
                  </a:lnTo>
                  <a:lnTo>
                    <a:pt x="506044" y="25730"/>
                  </a:lnTo>
                  <a:lnTo>
                    <a:pt x="506044" y="12"/>
                  </a:lnTo>
                  <a:close/>
                </a:path>
                <a:path w="691515" h="213359">
                  <a:moveTo>
                    <a:pt x="691172" y="154647"/>
                  </a:moveTo>
                  <a:lnTo>
                    <a:pt x="658660" y="154647"/>
                  </a:lnTo>
                  <a:lnTo>
                    <a:pt x="656755" y="180098"/>
                  </a:lnTo>
                  <a:lnTo>
                    <a:pt x="587908" y="180098"/>
                  </a:lnTo>
                  <a:lnTo>
                    <a:pt x="587908" y="119291"/>
                  </a:lnTo>
                  <a:lnTo>
                    <a:pt x="660120" y="119291"/>
                  </a:lnTo>
                  <a:lnTo>
                    <a:pt x="660120" y="86385"/>
                  </a:lnTo>
                  <a:lnTo>
                    <a:pt x="587908" y="86385"/>
                  </a:lnTo>
                  <a:lnTo>
                    <a:pt x="587908" y="32893"/>
                  </a:lnTo>
                  <a:lnTo>
                    <a:pt x="653237" y="32893"/>
                  </a:lnTo>
                  <a:lnTo>
                    <a:pt x="655142" y="57454"/>
                  </a:lnTo>
                  <a:lnTo>
                    <a:pt x="687946" y="57454"/>
                  </a:lnTo>
                  <a:lnTo>
                    <a:pt x="687946" y="12"/>
                  </a:lnTo>
                  <a:lnTo>
                    <a:pt x="522452" y="12"/>
                  </a:lnTo>
                  <a:lnTo>
                    <a:pt x="522452" y="25730"/>
                  </a:lnTo>
                  <a:lnTo>
                    <a:pt x="545160" y="30111"/>
                  </a:lnTo>
                  <a:lnTo>
                    <a:pt x="545160" y="182867"/>
                  </a:lnTo>
                  <a:lnTo>
                    <a:pt x="522452" y="187248"/>
                  </a:lnTo>
                  <a:lnTo>
                    <a:pt x="522452" y="212839"/>
                  </a:lnTo>
                  <a:lnTo>
                    <a:pt x="691172" y="212839"/>
                  </a:lnTo>
                  <a:lnTo>
                    <a:pt x="691172" y="154647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6281" y="333438"/>
              <a:ext cx="220843" cy="2128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87175" y="330515"/>
              <a:ext cx="159875" cy="21882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20368" y="316229"/>
            <a:ext cx="57042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Загрузка с помощью </a:t>
            </a:r>
            <a:r>
              <a:rPr lang="en-US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</a:t>
            </a:r>
            <a:r>
              <a:rPr lang="ru-RU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nsert</a:t>
            </a:r>
            <a:r>
              <a:rPr lang="ru-RU" sz="2400" spc="-5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ru-RU" sz="2400" spc="-5" err="1">
                <a:solidFill>
                  <a:srgbClr val="FFFF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copy</a:t>
            </a:r>
            <a:endParaRPr lang="ru-RU" sz="24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0104" y="6211823"/>
            <a:ext cx="527685" cy="509270"/>
          </a:xfrm>
          <a:custGeom>
            <a:avLst/>
            <a:gdLst/>
            <a:ahLst/>
            <a:cxnLst/>
            <a:rect l="l" t="t" r="r" b="b"/>
            <a:pathLst>
              <a:path w="527684" h="509270">
                <a:moveTo>
                  <a:pt x="527303" y="0"/>
                </a:moveTo>
                <a:lnTo>
                  <a:pt x="0" y="0"/>
                </a:lnTo>
                <a:lnTo>
                  <a:pt x="0" y="509016"/>
                </a:lnTo>
                <a:lnTo>
                  <a:pt x="527303" y="509016"/>
                </a:lnTo>
                <a:lnTo>
                  <a:pt x="527303" y="0"/>
                </a:lnTo>
                <a:close/>
              </a:path>
            </a:pathLst>
          </a:custGeom>
          <a:solidFill>
            <a:srgbClr val="296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642090" y="6290814"/>
            <a:ext cx="24637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5"/>
              </a:lnSpc>
            </a:pPr>
            <a:r>
              <a:rPr lang="ru-RU" sz="2400" b="1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EBD61339-8266-A38C-3459-8590940C1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168" y="1945901"/>
            <a:ext cx="9513895" cy="2966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Вставляет новые строки в таблицу</a:t>
            </a: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400" kern="12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Определяется выражением, заданным пользователем или оператором </a:t>
            </a:r>
            <a:r>
              <a:rPr lang="en-US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SELECT </a:t>
            </a: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для записи из таблиц в рамках одной базы данных</a:t>
            </a: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400" kern="1200">
              <a:solidFill>
                <a:srgbClr val="333333"/>
              </a:solidFill>
              <a:latin typeface="Roboto Condensed" panose="02000000000000000000" pitchFamily="2" charset="0"/>
              <a:cs typeface="Times New Roman" panose="02020603050405020304" pitchFamily="18" charset="0"/>
            </a:endParaRPr>
          </a:p>
          <a:p>
            <a:pPr marL="584835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kern="1200">
                <a:solidFill>
                  <a:srgbClr val="333333"/>
                </a:solidFill>
                <a:latin typeface="Roboto Condensed" panose="02000000000000000000" pitchFamily="2" charset="0"/>
                <a:cs typeface="Times New Roman" panose="02020603050405020304" pitchFamily="18" charset="0"/>
              </a:rPr>
              <a:t>Самый медленный способ загрузки, подходит для вставки относительно небольших объемов данных</a:t>
            </a: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649BDA4E-23F5-A652-4095-B085AF204CBA}"/>
              </a:ext>
            </a:extLst>
          </p:cNvPr>
          <p:cNvSpPr txBox="1"/>
          <p:nvPr/>
        </p:nvSpPr>
        <p:spPr>
          <a:xfrm>
            <a:off x="2514600" y="1045845"/>
            <a:ext cx="67710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>
                <a:solidFill>
                  <a:srgbClr val="2964F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/>
              </a:rPr>
              <a:t>INSERT</a:t>
            </a:r>
            <a:endParaRPr lang="en-US" sz="3600">
              <a:latin typeface="Roboto Condensed" panose="02000000000000000000" pitchFamily="2" charset="0"/>
              <a:ea typeface="Roboto Condensed" panose="02000000000000000000" pitchFamily="2" charset="0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D0AD4646-A0AB-E398-5A0A-EF8EA5713226}"/>
              </a:ext>
            </a:extLst>
          </p:cNvPr>
          <p:cNvSpPr/>
          <p:nvPr/>
        </p:nvSpPr>
        <p:spPr>
          <a:xfrm>
            <a:off x="2529458" y="1669973"/>
            <a:ext cx="2437765" cy="0"/>
          </a:xfrm>
          <a:custGeom>
            <a:avLst/>
            <a:gdLst/>
            <a:ahLst/>
            <a:cxnLst/>
            <a:rect l="l" t="t" r="r" b="b"/>
            <a:pathLst>
              <a:path w="2437765">
                <a:moveTo>
                  <a:pt x="0" y="0"/>
                </a:moveTo>
                <a:lnTo>
                  <a:pt x="2437511" y="0"/>
                </a:lnTo>
              </a:path>
            </a:pathLst>
          </a:custGeom>
          <a:ln w="19050">
            <a:solidFill>
              <a:srgbClr val="2964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454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f499cd7-f930-47b8-8287-0775f5d9f45e" xsi:nil="true"/>
    <lcf76f155ced4ddcb4097134ff3c332f xmlns="b06d4215-dd8a-47cb-8b6b-2fbe1c216b2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F4B435DD06F9E47B580199EAED55B8E" ma:contentTypeVersion="13" ma:contentTypeDescription="Создание документа." ma:contentTypeScope="" ma:versionID="ca423625f256f59f115b707b1e164592">
  <xsd:schema xmlns:xsd="http://www.w3.org/2001/XMLSchema" xmlns:xs="http://www.w3.org/2001/XMLSchema" xmlns:p="http://schemas.microsoft.com/office/2006/metadata/properties" xmlns:ns2="b06d4215-dd8a-47cb-8b6b-2fbe1c216b23" xmlns:ns3="bf499cd7-f930-47b8-8287-0775f5d9f45e" targetNamespace="http://schemas.microsoft.com/office/2006/metadata/properties" ma:root="true" ma:fieldsID="0b4f8418413a27b0cc2d74db7a1ceb21" ns2:_="" ns3:_="">
    <xsd:import namespace="b06d4215-dd8a-47cb-8b6b-2fbe1c216b23"/>
    <xsd:import namespace="bf499cd7-f930-47b8-8287-0775f5d9f4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d4215-dd8a-47cb-8b6b-2fbe1c216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a6e5fddc-0a6d-4f94-8542-ad49dd8564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99cd7-f930-47b8-8287-0775f5d9f45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d357381-2b17-41c1-81d6-28934cd887bb}" ma:internalName="TaxCatchAll" ma:showField="CatchAllData" ma:web="bf499cd7-f930-47b8-8287-0775f5d9f4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FB9F5-E4CA-4F23-BC82-D8D6971EB454}">
  <ds:schemaRefs>
    <ds:schemaRef ds:uri="b06d4215-dd8a-47cb-8b6b-2fbe1c216b23"/>
    <ds:schemaRef ds:uri="bf499cd7-f930-47b8-8287-0775f5d9f45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74B8E6-3884-45B9-B434-A32E743FF9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3DFE1C-90F3-4FC0-B2E3-2DB1E0E5A871}">
  <ds:schemaRefs>
    <ds:schemaRef ds:uri="b06d4215-dd8a-47cb-8b6b-2fbe1c216b23"/>
    <ds:schemaRef ds:uri="bf499cd7-f930-47b8-8287-0775f5d9f4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29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Содержание</vt:lpstr>
      <vt:lpstr>4.1 Концепция слоев в хранилище</vt:lpstr>
      <vt:lpstr>4.1 Концепция слоев в хранилище</vt:lpstr>
      <vt:lpstr>4.1 Концепция слоев в хранилище</vt:lpstr>
      <vt:lpstr>4.1 Концепция слоев в хранилище</vt:lpstr>
      <vt:lpstr>4.1 Концепция слоев в хранилище</vt:lpstr>
      <vt:lpstr>4.1 Концепция слоев в хранилище</vt:lpstr>
      <vt:lpstr>4.1 Загрузка с помощью insert, copy</vt:lpstr>
      <vt:lpstr>4.1 Загрузка с помощью insert, copy</vt:lpstr>
      <vt:lpstr>4.1 Загрузка с помощью insert, copy</vt:lpstr>
      <vt:lpstr>4.2 Внешние таблицы</vt:lpstr>
      <vt:lpstr>4.2 Внешние таблицы</vt:lpstr>
      <vt:lpstr>PowerPoint Presentation</vt:lpstr>
      <vt:lpstr>PowerPoint Presentation</vt:lpstr>
      <vt:lpstr>PowerPoint Presentation</vt:lpstr>
      <vt:lpstr>PowerPoint Presentation</vt:lpstr>
      <vt:lpstr>4.3 Загрузка с помощью PXF</vt:lpstr>
      <vt:lpstr>4.3 Загрузка с помощью PXF</vt:lpstr>
      <vt:lpstr>4.3 Загрузка с помощью PXF</vt:lpstr>
      <vt:lpstr>4.3 Загрузка с помощью PXF</vt:lpstr>
      <vt:lpstr>4.3 Загрузка с помощью PXF</vt:lpstr>
      <vt:lpstr>4.3 Загрузка с помощью PXF</vt:lpstr>
      <vt:lpstr>4.3 Загрузка с помощью PXF</vt:lpstr>
      <vt:lpstr>4.3 Загрузка с помощью PXF</vt:lpstr>
      <vt:lpstr>4.4 Загрузка с помощью gpfdist</vt:lpstr>
      <vt:lpstr>GPFDIST - запуск</vt:lpstr>
      <vt:lpstr>4.4 Загрузка с помощью gpfdist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Core i7</dc:creator>
  <cp:revision>1</cp:revision>
  <dcterms:created xsi:type="dcterms:W3CDTF">2022-12-16T07:10:52Z</dcterms:created>
  <dcterms:modified xsi:type="dcterms:W3CDTF">2023-04-14T09:13:56Z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2021-12-28T00:00:00Z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2022-12-16T00:00:00Z</vt:filetime>
  </property>
  <property fmtid="{D5CDD505-2E9C-101B-9397-08002B2CF9AE}" pid="5" name="ContentTypeId">
    <vt:lpwstr>0x0101008F4B435DD06F9E47B580199EAED55B8E</vt:lpwstr>
  </property>
  <property fmtid="{D5CDD505-2E9C-101B-9397-08002B2CF9AE}" pid="6" name="MediaServiceImageTags">
    <vt:lpwstr/>
  </property>
</Properties>
</file>