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71" r:id="rId2"/>
    <p:sldId id="272" r:id="rId3"/>
    <p:sldId id="273" r:id="rId4"/>
    <p:sldId id="274" r:id="rId5"/>
    <p:sldId id="275" r:id="rId6"/>
    <p:sldId id="278" r:id="rId7"/>
  </p:sldIdLst>
  <p:sldSz cx="12190413" cy="6859588"/>
  <p:notesSz cx="6858000" cy="9144000"/>
  <p:custDataLst>
    <p:tags r:id="rId10"/>
  </p:custDataLst>
  <p:defaultTextStyle>
    <a:defPPr>
      <a:defRPr lang="de-DE"/>
    </a:defPPr>
    <a:lvl1pPr marL="0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4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7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71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4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8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42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65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9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B04E86-246D-4782-9F4F-064A46A85945}">
          <p14:sldIdLst>
            <p14:sldId id="271"/>
            <p14:sldId id="272"/>
            <p14:sldId id="273"/>
            <p14:sldId id="274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402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91">
          <p15:clr>
            <a:srgbClr val="A4A3A4"/>
          </p15:clr>
        </p15:guide>
        <p15:guide id="5" pos="3726" userDrawn="1">
          <p15:clr>
            <a:srgbClr val="A4A3A4"/>
          </p15:clr>
        </p15:guide>
        <p15:guide id="6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1">
          <p15:clr>
            <a:srgbClr val="A4A3A4"/>
          </p15:clr>
        </p15:guide>
        <p15:guide id="2" orient="horz" pos="5330">
          <p15:clr>
            <a:srgbClr val="A4A3A4"/>
          </p15:clr>
        </p15:guide>
        <p15:guide id="3" pos="234">
          <p15:clr>
            <a:srgbClr val="A4A3A4"/>
          </p15:clr>
        </p15:guide>
        <p15:guide id="4" pos="40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35F"/>
    <a:srgbClr val="061A38"/>
    <a:srgbClr val="009CDA"/>
    <a:srgbClr val="B3E900"/>
    <a:srgbClr val="34B399"/>
    <a:srgbClr val="AED8EF"/>
    <a:srgbClr val="09244C"/>
    <a:srgbClr val="D9ECF8"/>
    <a:srgbClr val="2EB0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2" autoAdjust="0"/>
    <p:restoredTop sz="94607" autoAdjust="0"/>
  </p:normalViewPr>
  <p:slideViewPr>
    <p:cSldViewPr snapToGrid="0" snapToObjects="1" showGuides="1">
      <p:cViewPr varScale="1">
        <p:scale>
          <a:sx n="78" d="100"/>
          <a:sy n="78" d="100"/>
        </p:scale>
        <p:origin x="76" y="340"/>
      </p:cViewPr>
      <p:guideLst>
        <p:guide orient="horz" pos="4020"/>
        <p:guide pos="3840"/>
        <p:guide pos="7291"/>
        <p:guide pos="3726"/>
        <p:guide pos="3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582" y="-426"/>
      </p:cViewPr>
      <p:guideLst>
        <p:guide orient="horz" pos="2761"/>
        <p:guide orient="horz" pos="5330"/>
        <p:guide pos="234"/>
        <p:guide pos="405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2CCD9-6F01-4011-B571-3957A6F7E70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11.09.2018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C8460-34F5-425F-A0B5-7C13CBA5C2E3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6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19A70C-7D1D-4F95-AA0A-6D0338EE8089}" type="datetimeFigureOut">
              <a:rPr lang="de-DE" smtClean="0"/>
              <a:pPr/>
              <a:t>11.09.2018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252413" y="685800"/>
            <a:ext cx="6092826" cy="342900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369711" y="4343400"/>
            <a:ext cx="60649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72ADED-F3CA-41CF-9877-309ADD1D734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801654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57806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15612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73418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2ADED-F3CA-41CF-9877-309ADD1D7348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32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2ADED-F3CA-41CF-9877-309ADD1D734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94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2ADED-F3CA-41CF-9877-309ADD1D734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91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FC4-1118-47B3-B607-F8F10BE374A4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DE4-5B29-46A6-8AF0-D6B98520D2F8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FC-7C57-49C4-A7B9-6FD40B53D893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7525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792686"/>
            <a:ext cx="12190413" cy="66902"/>
          </a:xfrm>
          <a:prstGeom prst="rect">
            <a:avLst/>
          </a:prstGeom>
          <a:gradFill>
            <a:gsLst>
              <a:gs pos="0">
                <a:schemeClr val="accent3"/>
              </a:gs>
              <a:gs pos="51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463564" y="6386780"/>
            <a:ext cx="391886" cy="472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510504"/>
            <a:ext cx="11520487" cy="498598"/>
          </a:xfrm>
        </p:spPr>
        <p:txBody>
          <a:bodyPr lIns="0" tIns="0" rIns="0" bIns="0" anchor="t" anchorCtr="0">
            <a:spAutoFit/>
          </a:bodyPr>
          <a:lstStyle>
            <a:lvl1pPr>
              <a:defRPr sz="3600" b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616487"/>
            <a:ext cx="11520487" cy="456190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963" y="6453683"/>
            <a:ext cx="2742843" cy="365210"/>
          </a:xfrm>
        </p:spPr>
        <p:txBody>
          <a:bodyPr/>
          <a:lstStyle>
            <a:lvl1pPr>
              <a:defRPr sz="1000"/>
            </a:lvl1pPr>
          </a:lstStyle>
          <a:p>
            <a:fld id="{C8EAA725-CC0B-4A16-AE77-83A5B67A2992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453683"/>
            <a:ext cx="4114264" cy="365210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564" y="6453683"/>
            <a:ext cx="391886" cy="365210"/>
          </a:xfrm>
        </p:spPr>
        <p:txBody>
          <a:bodyPr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fld id="{B1EEA229-0096-49BD-81C1-58B039421B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4963" y="319490"/>
            <a:ext cx="793479" cy="85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28442" y="319490"/>
            <a:ext cx="215990" cy="85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60423" y="319490"/>
            <a:ext cx="215990" cy="853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344432" y="319490"/>
            <a:ext cx="215990" cy="85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3"/>
          </p:nvPr>
        </p:nvSpPr>
        <p:spPr>
          <a:xfrm>
            <a:off x="334963" y="1001936"/>
            <a:ext cx="11520487" cy="317500"/>
          </a:xfrm>
        </p:spPr>
        <p:txBody>
          <a:bodyPr lIns="0" tIns="0" rIns="0" bIns="0">
            <a:noAutofit/>
          </a:bodyPr>
          <a:lstStyle>
            <a:lvl1pPr marL="0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dirty="0" smtClean="0">
                <a:solidFill>
                  <a:schemeClr val="accent5"/>
                </a:solidFill>
                <a:latin typeface="+mn-lt"/>
                <a:ea typeface="+mj-ea"/>
                <a:cs typeface="+mj-cs"/>
              </a:defRPr>
            </a:lvl1pPr>
            <a:lvl2pPr marL="457154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2pPr>
            <a:lvl3pPr marL="914309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3pPr>
            <a:lvl4pPr marL="1371463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4pPr>
            <a:lvl5pPr marL="1828617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170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86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pos="7468" userDrawn="1">
          <p15:clr>
            <a:srgbClr val="FBAE40"/>
          </p15:clr>
        </p15:guide>
        <p15:guide id="4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4930-C6BA-4076-8121-BB991979AFF3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79DC-1CB2-4046-A797-EAD7F6282612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CD7-7FBB-4A2A-8368-9DED15ED7385}" type="datetime1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A61-F122-4A38-8B2B-5605881FB769}" type="datetime1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AD3F-A3B5-4A24-A448-7EAB2C16914A}" type="datetime1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4894-21A8-4425-9305-E6D5793453B0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96BE-36AB-4DB9-9468-435E24CA2B4A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954688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2B25-0756-4DFE-9698-0F9202B8DC3F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/>
          <a:stretch/>
        </p:blipFill>
        <p:spPr>
          <a:xfrm>
            <a:off x="-1" y="0"/>
            <a:ext cx="12189935" cy="68595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480" y="0"/>
            <a:ext cx="12221894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ED8F1101-865C-4355-A612-E31ABCB72104}"/>
              </a:ext>
            </a:extLst>
          </p:cNvPr>
          <p:cNvSpPr/>
          <p:nvPr/>
        </p:nvSpPr>
        <p:spPr>
          <a:xfrm>
            <a:off x="3663190" y="0"/>
            <a:ext cx="6712542" cy="6858000"/>
          </a:xfrm>
          <a:custGeom>
            <a:avLst/>
            <a:gdLst>
              <a:gd name="connsiteX0" fmla="*/ 0 w 6712542"/>
              <a:gd name="connsiteY0" fmla="*/ 0 h 6858000"/>
              <a:gd name="connsiteX1" fmla="*/ 621213 w 6712542"/>
              <a:gd name="connsiteY1" fmla="*/ 0 h 6858000"/>
              <a:gd name="connsiteX2" fmla="*/ 6712542 w 6712542"/>
              <a:gd name="connsiteY2" fmla="*/ 6858000 h 6858000"/>
              <a:gd name="connsiteX3" fmla="*/ 6091329 w 6712542"/>
              <a:gd name="connsiteY3" fmla="*/ 6858000 h 6858000"/>
              <a:gd name="connsiteX4" fmla="*/ 0 w 671254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2542" h="6858000">
                <a:moveTo>
                  <a:pt x="0" y="0"/>
                </a:moveTo>
                <a:lnTo>
                  <a:pt x="621213" y="0"/>
                </a:lnTo>
                <a:lnTo>
                  <a:pt x="6712542" y="6858000"/>
                </a:lnTo>
                <a:lnTo>
                  <a:pt x="6091329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ED8E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-31480" y="-3984465"/>
            <a:ext cx="9425423" cy="10844053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2000">
                <a:schemeClr val="accent4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960" y="3637548"/>
            <a:ext cx="756478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I/O.VATE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960" y="4570016"/>
            <a:ext cx="6817813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comprehensive analysis of the innovative output in the Hong Kong Special Administrative Region from 2006 to 2018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29960" y="4442336"/>
            <a:ext cx="4553099" cy="0"/>
          </a:xfrm>
          <a:prstGeom prst="line">
            <a:avLst/>
          </a:prstGeom>
          <a:ln>
            <a:solidFill>
              <a:schemeClr val="accent2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-2572856" y="6266382"/>
            <a:ext cx="2255520" cy="1828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1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-2432422" y="174192"/>
            <a:ext cx="2255520" cy="182880"/>
          </a:xfrm>
          <a:prstGeom prst="roundRect">
            <a:avLst/>
          </a:prstGeom>
          <a:solidFill>
            <a:srgbClr val="0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flipH="1">
            <a:off x="-1304662" y="448512"/>
            <a:ext cx="1273182" cy="182880"/>
          </a:xfrm>
          <a:prstGeom prst="roundRect">
            <a:avLst/>
          </a:prstGeom>
          <a:solidFill>
            <a:srgbClr val="0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-846690" y="5815882"/>
            <a:ext cx="681754" cy="1828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DD100-A176-F94C-8760-DFE6B24C2038}"/>
              </a:ext>
            </a:extLst>
          </p:cNvPr>
          <p:cNvSpPr txBox="1"/>
          <p:nvPr/>
        </p:nvSpPr>
        <p:spPr>
          <a:xfrm>
            <a:off x="254377" y="898635"/>
            <a:ext cx="308125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Stefan </a:t>
            </a:r>
            <a:r>
              <a:rPr lang="en-US" sz="2800" dirty="0" err="1">
                <a:solidFill>
                  <a:schemeClr val="bg1"/>
                </a:solidFill>
              </a:rPr>
              <a:t>Morgenweck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Benjamin </a:t>
            </a:r>
            <a:r>
              <a:rPr lang="en-US" sz="2800" dirty="0" err="1">
                <a:solidFill>
                  <a:schemeClr val="bg1"/>
                </a:solidFill>
              </a:rPr>
              <a:t>Durupt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9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70132E-7 9.13717E-7 L 1.14641 9.13717E-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1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8162E-6 -5.80615E-7 L 1.27484 -5.80615E-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3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remove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24345E-6 -2.64168E-6 L 1.32851 -2.64168E-6 " pathEditMode="relative" ptsTypes="AA">
                                      <p:cBhvr>
                                        <p:cTn id="1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remove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24345E-6 -2.64168E-6 L 1.32851 -2.64168E-6 " pathEditMode="relative" ptsTypes="AA">
                                      <p:cBhvr>
                                        <p:cTn id="1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9" name="Oval 8"/>
          <p:cNvSpPr/>
          <p:nvPr/>
        </p:nvSpPr>
        <p:spPr>
          <a:xfrm>
            <a:off x="3990849" y="1804578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2877" y="1888408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Project Motivation</a:t>
            </a:r>
          </a:p>
        </p:txBody>
      </p:sp>
      <p:sp>
        <p:nvSpPr>
          <p:cNvPr id="13" name="Oval 12"/>
          <p:cNvSpPr/>
          <p:nvPr/>
        </p:nvSpPr>
        <p:spPr>
          <a:xfrm>
            <a:off x="3990849" y="2758993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2877" y="2842823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Project Scope and Limitations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3990849" y="3713408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2877" y="3797238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Approach and Methodology</a:t>
            </a:r>
          </a:p>
        </p:txBody>
      </p:sp>
      <p:sp>
        <p:nvSpPr>
          <p:cNvPr id="19" name="Oval 18"/>
          <p:cNvSpPr/>
          <p:nvPr/>
        </p:nvSpPr>
        <p:spPr>
          <a:xfrm>
            <a:off x="3990849" y="4667822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2877" y="4751652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Findings and Next Steps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990849" y="2565671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90849" y="3520086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90849" y="4474501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5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Motivated to Shed Light Onto a Dense Forest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3184" y="1453843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Description: what?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541" y="1453843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184" y="1776521"/>
            <a:ext cx="4724400" cy="1021237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Patents protect inventors and enable economies to flourish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principles of protection and disclosure result in an openly accessible body of knowledge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3184" y="2929177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Rationale: why?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2541" y="2929177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02.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3184" y="3251855"/>
            <a:ext cx="4724400" cy="775015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vast amount of patents. Existing classifications are not enough to look to produce insights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3184" y="4158289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Target Audiences: who?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2541" y="4158289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03.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3184" y="4480967"/>
            <a:ext cx="4724400" cy="1021237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Capital givers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Teams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Individuals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Bodies of education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3184" y="5633624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Commercialization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2541" y="5633624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04.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3184" y="5956302"/>
            <a:ext cx="4724400" cy="282573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refined process bears business potential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88C86-4729-0F4C-A417-C1BBEBD2C848}"/>
              </a:ext>
            </a:extLst>
          </p:cNvPr>
          <p:cNvSpPr txBox="1"/>
          <p:nvPr/>
        </p:nvSpPr>
        <p:spPr>
          <a:xfrm>
            <a:off x="6181859" y="2095412"/>
            <a:ext cx="5673591" cy="2498564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HK" b="1" i="1" dirty="0"/>
              <a:t>“</a:t>
            </a:r>
            <a:r>
              <a:rPr lang="en-HK" i="1" dirty="0"/>
              <a:t>Are the patents that are being filed in the Special Administrative Region of Hong Kong </a:t>
            </a:r>
          </a:p>
          <a:p>
            <a:r>
              <a:rPr lang="en-HK" i="1" dirty="0"/>
              <a:t>(HKSAR) following underlying patterns that go beyond a usual classification of industries </a:t>
            </a:r>
          </a:p>
          <a:p>
            <a:r>
              <a:rPr lang="en-HK" i="1" dirty="0"/>
              <a:t>and such features on the surface?”</a:t>
            </a:r>
          </a:p>
          <a:p>
            <a:endParaRPr lang="en-HK" i="1" dirty="0"/>
          </a:p>
          <a:p>
            <a:r>
              <a:rPr lang="en-HK" i="1" dirty="0"/>
              <a:t>“How can a niche market with high potential be</a:t>
            </a:r>
          </a:p>
          <a:p>
            <a:r>
              <a:rPr lang="en-HK" i="1" dirty="0"/>
              <a:t>described, based on this assumption? </a:t>
            </a:r>
            <a:r>
              <a:rPr lang="en-HK" b="1" i="1" dirty="0"/>
              <a:t>”</a:t>
            </a:r>
          </a:p>
          <a:p>
            <a:pPr>
              <a:buClr>
                <a:schemeClr val="accent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2B8BFC-78AD-714B-9C73-6A408DB577AE}"/>
              </a:ext>
            </a:extLst>
          </p:cNvPr>
          <p:cNvSpPr txBox="1"/>
          <p:nvPr/>
        </p:nvSpPr>
        <p:spPr>
          <a:xfrm>
            <a:off x="6181859" y="1655789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 Question?</a:t>
            </a:r>
          </a:p>
        </p:txBody>
      </p:sp>
    </p:spTree>
    <p:extLst>
      <p:ext uri="{BB962C8B-B14F-4D97-AF65-F5344CB8AC3E}">
        <p14:creationId xmlns:p14="http://schemas.microsoft.com/office/powerpoint/2010/main" val="32939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34963" y="4017336"/>
            <a:ext cx="3994499" cy="945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Keep data up to date, add new markets, and apply the methods to new contexts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Core components: documentation, automated scripts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963" y="2306350"/>
            <a:ext cx="3994499" cy="745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methods of web scraping and data wrangling.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Core components: Python, Selenium,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BeautifulSoup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pdf parsing methods.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80878" y="4017336"/>
            <a:ext cx="3994499" cy="945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Detect and structure new patterns in global patent movements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Core components: Python, Natural Language Processing, Document Embeddings (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Gensim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80878" y="2306350"/>
            <a:ext cx="3994499" cy="745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Extracting relevant features, quantify existing data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new features and derive findings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Core components: Python, Pandas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6095206" y="5255178"/>
            <a:ext cx="0" cy="736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Holistic Approach to Get Tangible, Insightful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uppieren 25"/>
          <p:cNvGrpSpPr/>
          <p:nvPr/>
        </p:nvGrpSpPr>
        <p:grpSpPr bwMode="gray">
          <a:xfrm>
            <a:off x="4468650" y="2203304"/>
            <a:ext cx="3268800" cy="3268929"/>
            <a:chOff x="3209927" y="2038338"/>
            <a:chExt cx="3486151" cy="3485241"/>
          </a:xfrm>
        </p:grpSpPr>
        <p:sp>
          <p:nvSpPr>
            <p:cNvPr id="19" name="Ellipse 5"/>
            <p:cNvSpPr/>
            <p:nvPr/>
          </p:nvSpPr>
          <p:spPr bwMode="gray">
            <a:xfrm>
              <a:off x="3209927" y="2038338"/>
              <a:ext cx="3486151" cy="3485241"/>
            </a:xfrm>
            <a:custGeom>
              <a:avLst/>
              <a:gdLst/>
              <a:ahLst/>
              <a:cxnLst/>
              <a:rect l="l" t="t" r="r" b="b"/>
              <a:pathLst>
                <a:path w="3486150" h="3485241">
                  <a:moveTo>
                    <a:pt x="2427828" y="2750838"/>
                  </a:moveTo>
                  <a:lnTo>
                    <a:pt x="2735447" y="3174240"/>
                  </a:lnTo>
                  <a:cubicBezTo>
                    <a:pt x="2454234" y="3370602"/>
                    <a:pt x="2112042" y="3485241"/>
                    <a:pt x="1743075" y="3485241"/>
                  </a:cubicBezTo>
                  <a:cubicBezTo>
                    <a:pt x="1382619" y="3485241"/>
                    <a:pt x="1047718" y="3375830"/>
                    <a:pt x="769811" y="3188345"/>
                  </a:cubicBezTo>
                  <a:lnTo>
                    <a:pt x="1078470" y="2763511"/>
                  </a:lnTo>
                  <a:cubicBezTo>
                    <a:pt x="1269293" y="2888891"/>
                    <a:pt x="1497720" y="2961366"/>
                    <a:pt x="1743075" y="2961366"/>
                  </a:cubicBezTo>
                  <a:cubicBezTo>
                    <a:pt x="1996960" y="2961366"/>
                    <a:pt x="2232720" y="2883764"/>
                    <a:pt x="2427828" y="2750838"/>
                  </a:cubicBezTo>
                  <a:close/>
                  <a:moveTo>
                    <a:pt x="1761075" y="0"/>
                  </a:moveTo>
                  <a:cubicBezTo>
                    <a:pt x="2715463" y="8842"/>
                    <a:pt x="3486150" y="785502"/>
                    <a:pt x="3486150" y="1742166"/>
                  </a:cubicBezTo>
                  <a:cubicBezTo>
                    <a:pt x="3486150" y="2322952"/>
                    <a:pt x="3202102" y="2837395"/>
                    <a:pt x="2764280" y="3152678"/>
                  </a:cubicBezTo>
                  <a:lnTo>
                    <a:pt x="2456661" y="2729277"/>
                  </a:lnTo>
                  <a:cubicBezTo>
                    <a:pt x="2763290" y="2508784"/>
                    <a:pt x="2962275" y="2148713"/>
                    <a:pt x="2962275" y="1742166"/>
                  </a:cubicBezTo>
                  <a:cubicBezTo>
                    <a:pt x="2962275" y="1621569"/>
                    <a:pt x="2944766" y="1505062"/>
                    <a:pt x="2911604" y="1395215"/>
                  </a:cubicBezTo>
                  <a:lnTo>
                    <a:pt x="3406400" y="1234446"/>
                  </a:lnTo>
                  <a:lnTo>
                    <a:pt x="3395275" y="1200208"/>
                  </a:lnTo>
                  <a:lnTo>
                    <a:pt x="2900535" y="1360959"/>
                  </a:lnTo>
                  <a:cubicBezTo>
                    <a:pt x="2743044" y="879619"/>
                    <a:pt x="2293345" y="530960"/>
                    <a:pt x="1761075" y="523875"/>
                  </a:cubicBezTo>
                  <a:close/>
                  <a:moveTo>
                    <a:pt x="1725075" y="0"/>
                  </a:moveTo>
                  <a:lnTo>
                    <a:pt x="1725075" y="523875"/>
                  </a:lnTo>
                  <a:cubicBezTo>
                    <a:pt x="1192806" y="530960"/>
                    <a:pt x="743108" y="879618"/>
                    <a:pt x="585616" y="1360957"/>
                  </a:cubicBezTo>
                  <a:lnTo>
                    <a:pt x="90875" y="1200205"/>
                  </a:lnTo>
                  <a:lnTo>
                    <a:pt x="79751" y="1234443"/>
                  </a:lnTo>
                  <a:lnTo>
                    <a:pt x="574547" y="1395212"/>
                  </a:lnTo>
                  <a:cubicBezTo>
                    <a:pt x="541385" y="1505061"/>
                    <a:pt x="523875" y="1621569"/>
                    <a:pt x="523875" y="1742166"/>
                  </a:cubicBezTo>
                  <a:cubicBezTo>
                    <a:pt x="523875" y="2157237"/>
                    <a:pt x="731292" y="2523862"/>
                    <a:pt x="1048510" y="2743501"/>
                  </a:cubicBezTo>
                  <a:lnTo>
                    <a:pt x="740891" y="3166902"/>
                  </a:lnTo>
                  <a:cubicBezTo>
                    <a:pt x="292449" y="2852486"/>
                    <a:pt x="0" y="2331479"/>
                    <a:pt x="0" y="1742166"/>
                  </a:cubicBezTo>
                  <a:cubicBezTo>
                    <a:pt x="0" y="785502"/>
                    <a:pt x="770688" y="8842"/>
                    <a:pt x="172507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Ellipse 5"/>
            <p:cNvSpPr/>
            <p:nvPr/>
          </p:nvSpPr>
          <p:spPr bwMode="gray">
            <a:xfrm>
              <a:off x="3781427" y="2609383"/>
              <a:ext cx="2343150" cy="2343150"/>
            </a:xfrm>
            <a:custGeom>
              <a:avLst/>
              <a:gdLst/>
              <a:ahLst/>
              <a:cxnLst/>
              <a:rect l="l" t="t" r="r" b="b"/>
              <a:pathLst>
                <a:path w="2343150" h="2343150">
                  <a:moveTo>
                    <a:pt x="0" y="1171576"/>
                  </a:moveTo>
                  <a:lnTo>
                    <a:pt x="352113" y="1171576"/>
                  </a:lnTo>
                  <a:cubicBezTo>
                    <a:pt x="352113" y="1624152"/>
                    <a:pt x="718998" y="1991037"/>
                    <a:pt x="1171575" y="1991037"/>
                  </a:cubicBezTo>
                  <a:cubicBezTo>
                    <a:pt x="1624152" y="1991037"/>
                    <a:pt x="1991037" y="1624152"/>
                    <a:pt x="1991037" y="1171576"/>
                  </a:cubicBezTo>
                  <a:lnTo>
                    <a:pt x="2343150" y="1171576"/>
                  </a:lnTo>
                  <a:cubicBezTo>
                    <a:pt x="2343150" y="1818618"/>
                    <a:pt x="1818618" y="2343150"/>
                    <a:pt x="1171575" y="2343150"/>
                  </a:cubicBezTo>
                  <a:cubicBezTo>
                    <a:pt x="524532" y="2343150"/>
                    <a:pt x="0" y="1818618"/>
                    <a:pt x="0" y="1171576"/>
                  </a:cubicBezTo>
                  <a:close/>
                  <a:moveTo>
                    <a:pt x="1171575" y="0"/>
                  </a:moveTo>
                  <a:cubicBezTo>
                    <a:pt x="1806562" y="0"/>
                    <a:pt x="2323561" y="505167"/>
                    <a:pt x="2341332" y="1135576"/>
                  </a:cubicBezTo>
                  <a:lnTo>
                    <a:pt x="1989219" y="1135576"/>
                  </a:lnTo>
                  <a:cubicBezTo>
                    <a:pt x="1971395" y="699678"/>
                    <a:pt x="1612075" y="352113"/>
                    <a:pt x="1171575" y="352113"/>
                  </a:cubicBezTo>
                  <a:cubicBezTo>
                    <a:pt x="731076" y="352113"/>
                    <a:pt x="371756" y="699678"/>
                    <a:pt x="353931" y="1135576"/>
                  </a:cubicBezTo>
                  <a:lnTo>
                    <a:pt x="1818" y="1135576"/>
                  </a:lnTo>
                  <a:cubicBezTo>
                    <a:pt x="19589" y="505167"/>
                    <a:pt x="536588" y="0"/>
                    <a:pt x="117157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1000">
                  <a:schemeClr val="accent4"/>
                </a:gs>
                <a:gs pos="100000">
                  <a:schemeClr val="accent2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Ellipse 28"/>
            <p:cNvSpPr/>
            <p:nvPr/>
          </p:nvSpPr>
          <p:spPr bwMode="gray">
            <a:xfrm>
              <a:off x="4186239" y="3014195"/>
              <a:ext cx="1533527" cy="153352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I/</a:t>
              </a:r>
              <a:r>
                <a:rPr lang="en-US" sz="1400" b="1" cap="all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o.vate</a:t>
              </a:r>
              <a:endParaRPr lang="en-US" sz="1400" b="1" cap="all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feld 29"/>
            <p:cNvSpPr txBox="1"/>
            <p:nvPr/>
          </p:nvSpPr>
          <p:spPr bwMode="gray">
            <a:xfrm rot="16200000">
              <a:off x="3963001" y="2810708"/>
              <a:ext cx="1980000" cy="1980001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Circl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Tangible</a:t>
              </a:r>
            </a:p>
          </p:txBody>
        </p:sp>
        <p:sp>
          <p:nvSpPr>
            <p:cNvPr id="23" name="Textfeld 30"/>
            <p:cNvSpPr txBox="1"/>
            <p:nvPr/>
          </p:nvSpPr>
          <p:spPr bwMode="gray">
            <a:xfrm rot="14309091">
              <a:off x="3517457" y="2345413"/>
              <a:ext cx="2871090" cy="2871091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Circle">
                <a:avLst>
                  <a:gd name="adj" fmla="val 11067927"/>
                </a:avLst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Gathering</a:t>
              </a:r>
            </a:p>
          </p:txBody>
        </p:sp>
        <p:sp>
          <p:nvSpPr>
            <p:cNvPr id="24" name="Textfeld 31"/>
            <p:cNvSpPr txBox="1"/>
            <p:nvPr/>
          </p:nvSpPr>
          <p:spPr bwMode="gray">
            <a:xfrm rot="18400706">
              <a:off x="3517457" y="2345413"/>
              <a:ext cx="2871090" cy="2871091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Circle">
                <a:avLst>
                  <a:gd name="adj" fmla="val 11067927"/>
                </a:avLst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Processing</a:t>
              </a:r>
            </a:p>
          </p:txBody>
        </p:sp>
        <p:sp>
          <p:nvSpPr>
            <p:cNvPr id="25" name="Textfeld 32"/>
            <p:cNvSpPr txBox="1"/>
            <p:nvPr/>
          </p:nvSpPr>
          <p:spPr bwMode="gray">
            <a:xfrm rot="17115616">
              <a:off x="3495127" y="2362469"/>
              <a:ext cx="2871090" cy="2824797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ArchDown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Machine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 Learning</a:t>
              </a:r>
            </a:p>
          </p:txBody>
        </p:sp>
        <p:sp>
          <p:nvSpPr>
            <p:cNvPr id="26" name="Textfeld 33"/>
            <p:cNvSpPr txBox="1"/>
            <p:nvPr/>
          </p:nvSpPr>
          <p:spPr bwMode="gray">
            <a:xfrm>
              <a:off x="3517457" y="2394786"/>
              <a:ext cx="2871091" cy="2871090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ArchDown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Visualization</a:t>
              </a:r>
            </a:p>
          </p:txBody>
        </p:sp>
        <p:sp>
          <p:nvSpPr>
            <p:cNvPr id="27" name="Textfeld 34"/>
            <p:cNvSpPr txBox="1"/>
            <p:nvPr/>
          </p:nvSpPr>
          <p:spPr bwMode="gray">
            <a:xfrm rot="4250875">
              <a:off x="3527057" y="2352244"/>
              <a:ext cx="2871090" cy="2850761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ArchDown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Reproducibility</a:t>
              </a:r>
            </a:p>
          </p:txBody>
        </p:sp>
        <p:sp>
          <p:nvSpPr>
            <p:cNvPr id="28" name="Textfeld 35"/>
            <p:cNvSpPr txBox="1"/>
            <p:nvPr/>
          </p:nvSpPr>
          <p:spPr bwMode="gray">
            <a:xfrm>
              <a:off x="3963000" y="2790958"/>
              <a:ext cx="1980001" cy="1980000"/>
            </a:xfrm>
            <a:prstGeom prst="rect">
              <a:avLst/>
            </a:prstGeom>
          </p:spPr>
          <p:txBody>
            <a:bodyPr vert="horz" wrap="none" lIns="0" tIns="0" rIns="0" bIns="0" rtlCol="0">
              <a:prstTxWarp prst="textArchDown">
                <a:avLst>
                  <a:gd name="adj" fmla="val 16301368"/>
                </a:avLst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noProof="1">
                  <a:solidFill>
                    <a:schemeClr val="bg1"/>
                  </a:solidFill>
                  <a:cs typeface="Arial" panose="020B0604020202020204" pitchFamily="34" charset="0"/>
                </a:rPr>
                <a:t>Insightful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4964" y="1525305"/>
            <a:ext cx="11483406" cy="251795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combining a variety of analytical approaches, we aspire to untangle the ball of wool and locate some Golden Fleece.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97957" y="5905759"/>
            <a:ext cx="3994499" cy="745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108000" rIns="72000" bIns="36000" rtlCol="0">
            <a:spAutoFit/>
          </a:bodyPr>
          <a:lstStyle>
            <a:defPPr>
              <a:defRPr lang="de-DE"/>
            </a:defPPr>
            <a:lvl1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Implement metrics and means of visualization to translate findings into decision-ready results</a:t>
            </a:r>
          </a:p>
          <a:p>
            <a:r>
              <a:rPr lang="en-US" dirty="0"/>
              <a:t>Core Components: Pandas, </a:t>
            </a:r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6AD90B-DEB7-4EF4-9FC8-2BD5337A7CC7}"/>
              </a:ext>
            </a:extLst>
          </p:cNvPr>
          <p:cNvSpPr/>
          <p:nvPr/>
        </p:nvSpPr>
        <p:spPr>
          <a:xfrm flipH="1">
            <a:off x="5887641" y="5905759"/>
            <a:ext cx="41513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flipH="1">
            <a:off x="7724775" y="4017336"/>
            <a:ext cx="4150603" cy="45719"/>
            <a:chOff x="334962" y="2537629"/>
            <a:chExt cx="4150603" cy="45719"/>
          </a:xfrm>
        </p:grpSpPr>
        <p:sp>
          <p:nvSpPr>
            <p:cNvPr id="43" name="Rectangle 42"/>
            <p:cNvSpPr/>
            <p:nvPr/>
          </p:nvSpPr>
          <p:spPr>
            <a:xfrm>
              <a:off x="334963" y="2537629"/>
              <a:ext cx="41513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cxnSpLocks/>
            </p:cNvCxnSpPr>
            <p:nvPr/>
          </p:nvCxnSpPr>
          <p:spPr>
            <a:xfrm>
              <a:off x="334962" y="2537629"/>
              <a:ext cx="4150603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34963" y="4017336"/>
            <a:ext cx="4148137" cy="45719"/>
            <a:chOff x="334963" y="2537629"/>
            <a:chExt cx="4148137" cy="45719"/>
          </a:xfrm>
        </p:grpSpPr>
        <p:sp>
          <p:nvSpPr>
            <p:cNvPr id="38" name="Rectangle 37"/>
            <p:cNvSpPr/>
            <p:nvPr/>
          </p:nvSpPr>
          <p:spPr>
            <a:xfrm>
              <a:off x="334963" y="2537629"/>
              <a:ext cx="41513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334963" y="2537629"/>
              <a:ext cx="4148137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865C46-26D7-43C8-9215-1B28A6A2CE96}"/>
              </a:ext>
            </a:extLst>
          </p:cNvPr>
          <p:cNvGrpSpPr/>
          <p:nvPr/>
        </p:nvGrpSpPr>
        <p:grpSpPr>
          <a:xfrm>
            <a:off x="334963" y="2306350"/>
            <a:ext cx="4477067" cy="476922"/>
            <a:chOff x="334963" y="2306350"/>
            <a:chExt cx="4477067" cy="476922"/>
          </a:xfrm>
        </p:grpSpPr>
        <p:sp>
          <p:nvSpPr>
            <p:cNvPr id="29" name="Rectangle 28"/>
            <p:cNvSpPr/>
            <p:nvPr/>
          </p:nvSpPr>
          <p:spPr>
            <a:xfrm>
              <a:off x="334963" y="2306350"/>
              <a:ext cx="41513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cxnSpLocks/>
            </p:cNvCxnSpPr>
            <p:nvPr/>
          </p:nvCxnSpPr>
          <p:spPr>
            <a:xfrm>
              <a:off x="334963" y="2306350"/>
              <a:ext cx="3993197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2F6B515-BDCB-41EA-8255-943581BD8018}"/>
                </a:ext>
              </a:extLst>
            </p:cNvPr>
            <p:cNvCxnSpPr>
              <a:cxnSpLocks/>
            </p:cNvCxnSpPr>
            <p:nvPr/>
          </p:nvCxnSpPr>
          <p:spPr>
            <a:xfrm>
              <a:off x="4328160" y="2309746"/>
              <a:ext cx="483870" cy="473526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EC69741-D5FF-4193-9CC2-6B97999378A1}"/>
              </a:ext>
            </a:extLst>
          </p:cNvPr>
          <p:cNvGrpSpPr/>
          <p:nvPr/>
        </p:nvGrpSpPr>
        <p:grpSpPr>
          <a:xfrm flipH="1">
            <a:off x="7398310" y="2306350"/>
            <a:ext cx="4477067" cy="476922"/>
            <a:chOff x="334963" y="2306350"/>
            <a:chExt cx="4477067" cy="47692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24B087B-A017-4798-AD6F-64099840CB76}"/>
                </a:ext>
              </a:extLst>
            </p:cNvPr>
            <p:cNvSpPr/>
            <p:nvPr/>
          </p:nvSpPr>
          <p:spPr>
            <a:xfrm>
              <a:off x="334963" y="2306350"/>
              <a:ext cx="41513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540842-EF95-49D9-84D4-63AD12688742}"/>
                </a:ext>
              </a:extLst>
            </p:cNvPr>
            <p:cNvCxnSpPr>
              <a:cxnSpLocks/>
            </p:cNvCxnSpPr>
            <p:nvPr/>
          </p:nvCxnSpPr>
          <p:spPr>
            <a:xfrm>
              <a:off x="334963" y="2306350"/>
              <a:ext cx="3993197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0E1D804-B63A-44EF-ADA7-B37BDCA980B2}"/>
                </a:ext>
              </a:extLst>
            </p:cNvPr>
            <p:cNvCxnSpPr>
              <a:cxnSpLocks/>
            </p:cNvCxnSpPr>
            <p:nvPr/>
          </p:nvCxnSpPr>
          <p:spPr>
            <a:xfrm>
              <a:off x="4328160" y="2309746"/>
              <a:ext cx="483870" cy="473526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  <p:bldP spid="45" grpId="0" animBg="1"/>
      <p:bldP spid="49" grpId="0" animBg="1"/>
      <p:bldP spid="52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vs. Tomorrow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Goals, risks, rewards and aspirations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550" y="2285770"/>
            <a:ext cx="5759450" cy="2788844"/>
          </a:xfrm>
          <a:prstGeom prst="rect">
            <a:avLst/>
          </a:prstGeom>
          <a:gradFill>
            <a:gsLst>
              <a:gs pos="16000">
                <a:schemeClr val="accent3"/>
              </a:gs>
              <a:gs pos="100000">
                <a:schemeClr val="accent4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2285770"/>
            <a:ext cx="5759450" cy="2788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4075" y="2639842"/>
            <a:ext cx="4724400" cy="344128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075" y="3129497"/>
            <a:ext cx="4403545" cy="1467513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>
            <a:defPPr>
              <a:defRPr lang="de-DE"/>
            </a:defPPr>
            <a:lvl1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16000" indent="-216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The global patent databases are deeply nested</a:t>
            </a:r>
          </a:p>
          <a:p>
            <a:pPr marL="216000" indent="-216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Information retrieval is difficult and non-exhaustive</a:t>
            </a:r>
          </a:p>
          <a:p>
            <a:pPr marL="216000" indent="-216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Mere category classifications don’t help to source valuable information</a:t>
            </a:r>
          </a:p>
          <a:p>
            <a:pPr marL="216000" indent="-21600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There are underlying patterns that are not visible at plain sight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1050" y="2639842"/>
            <a:ext cx="4724400" cy="344128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Tomorrow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1050" y="3129497"/>
            <a:ext cx="4403545" cy="1667567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>
            <a:defPPr>
              <a:defRPr lang="de-DE"/>
            </a:defPPr>
            <a:lvl1pPr marL="216000" indent="-216000">
              <a:spcAft>
                <a:spcPts val="600"/>
              </a:spcAft>
              <a:buClr>
                <a:schemeClr val="accent2"/>
              </a:buClr>
              <a:buFont typeface="Wingdings 3" panose="05040102010807070707" pitchFamily="18" charset="2"/>
              <a:buChar char="}"/>
              <a:defRPr sz="13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massive corpus can be used to identify key players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over time show tendencies in all granularities: economies, industries, companies, even single individuals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efforts of research and development can be adjusted to what is happening left and right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Matching capital supply to demands based on tangible indicators</a:t>
            </a:r>
          </a:p>
        </p:txBody>
      </p:sp>
      <p:sp>
        <p:nvSpPr>
          <p:cNvPr id="17" name="Oval 16"/>
          <p:cNvSpPr/>
          <p:nvPr/>
        </p:nvSpPr>
        <p:spPr>
          <a:xfrm>
            <a:off x="5544511" y="3129497"/>
            <a:ext cx="1101390" cy="110139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0" scaled="0"/>
          </a:gra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5831403" y="3431496"/>
            <a:ext cx="527607" cy="497393"/>
          </a:xfrm>
          <a:custGeom>
            <a:avLst/>
            <a:gdLst>
              <a:gd name="T0" fmla="*/ 95 w 96"/>
              <a:gd name="T1" fmla="*/ 44 h 90"/>
              <a:gd name="T2" fmla="*/ 55 w 96"/>
              <a:gd name="T3" fmla="*/ 3 h 90"/>
              <a:gd name="T4" fmla="*/ 40 w 96"/>
              <a:gd name="T5" fmla="*/ 4 h 90"/>
              <a:gd name="T6" fmla="*/ 40 w 96"/>
              <a:gd name="T7" fmla="*/ 18 h 90"/>
              <a:gd name="T8" fmla="*/ 57 w 96"/>
              <a:gd name="T9" fmla="*/ 35 h 90"/>
              <a:gd name="T10" fmla="*/ 8 w 96"/>
              <a:gd name="T11" fmla="*/ 35 h 90"/>
              <a:gd name="T12" fmla="*/ 0 w 96"/>
              <a:gd name="T13" fmla="*/ 45 h 90"/>
              <a:gd name="T14" fmla="*/ 2 w 96"/>
              <a:gd name="T15" fmla="*/ 52 h 90"/>
              <a:gd name="T16" fmla="*/ 8 w 96"/>
              <a:gd name="T17" fmla="*/ 55 h 90"/>
              <a:gd name="T18" fmla="*/ 57 w 96"/>
              <a:gd name="T19" fmla="*/ 55 h 90"/>
              <a:gd name="T20" fmla="*/ 41 w 96"/>
              <a:gd name="T21" fmla="*/ 72 h 90"/>
              <a:gd name="T22" fmla="*/ 38 w 96"/>
              <a:gd name="T23" fmla="*/ 79 h 90"/>
              <a:gd name="T24" fmla="*/ 41 w 96"/>
              <a:gd name="T25" fmla="*/ 86 h 90"/>
              <a:gd name="T26" fmla="*/ 49 w 96"/>
              <a:gd name="T27" fmla="*/ 90 h 90"/>
              <a:gd name="T28" fmla="*/ 56 w 96"/>
              <a:gd name="T29" fmla="*/ 87 h 90"/>
              <a:gd name="T30" fmla="*/ 95 w 96"/>
              <a:gd name="T31" fmla="*/ 46 h 90"/>
              <a:gd name="T32" fmla="*/ 95 w 9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" h="90">
                <a:moveTo>
                  <a:pt x="95" y="44"/>
                </a:moveTo>
                <a:cubicBezTo>
                  <a:pt x="55" y="3"/>
                  <a:pt x="55" y="3"/>
                  <a:pt x="55" y="3"/>
                </a:cubicBezTo>
                <a:cubicBezTo>
                  <a:pt x="51" y="0"/>
                  <a:pt x="44" y="0"/>
                  <a:pt x="40" y="4"/>
                </a:cubicBezTo>
                <a:cubicBezTo>
                  <a:pt x="36" y="8"/>
                  <a:pt x="36" y="14"/>
                  <a:pt x="40" y="18"/>
                </a:cubicBezTo>
                <a:cubicBezTo>
                  <a:pt x="57" y="35"/>
                  <a:pt x="57" y="35"/>
                  <a:pt x="5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3" y="35"/>
                  <a:pt x="0" y="40"/>
                  <a:pt x="0" y="45"/>
                </a:cubicBezTo>
                <a:cubicBezTo>
                  <a:pt x="0" y="47"/>
                  <a:pt x="1" y="50"/>
                  <a:pt x="2" y="52"/>
                </a:cubicBezTo>
                <a:cubicBezTo>
                  <a:pt x="3" y="54"/>
                  <a:pt x="6" y="55"/>
                  <a:pt x="8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41" y="72"/>
                  <a:pt x="41" y="72"/>
                  <a:pt x="41" y="72"/>
                </a:cubicBezTo>
                <a:cubicBezTo>
                  <a:pt x="39" y="74"/>
                  <a:pt x="38" y="76"/>
                  <a:pt x="38" y="79"/>
                </a:cubicBezTo>
                <a:cubicBezTo>
                  <a:pt x="38" y="81"/>
                  <a:pt x="39" y="84"/>
                  <a:pt x="41" y="86"/>
                </a:cubicBezTo>
                <a:cubicBezTo>
                  <a:pt x="43" y="88"/>
                  <a:pt x="46" y="90"/>
                  <a:pt x="49" y="90"/>
                </a:cubicBezTo>
                <a:cubicBezTo>
                  <a:pt x="51" y="90"/>
                  <a:pt x="54" y="89"/>
                  <a:pt x="56" y="87"/>
                </a:cubicBezTo>
                <a:cubicBezTo>
                  <a:pt x="95" y="46"/>
                  <a:pt x="95" y="46"/>
                  <a:pt x="95" y="46"/>
                </a:cubicBezTo>
                <a:cubicBezTo>
                  <a:pt x="96" y="46"/>
                  <a:pt x="96" y="44"/>
                  <a:pt x="95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620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1263" y="3661224"/>
            <a:ext cx="9027886" cy="239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3205509" y="3637496"/>
            <a:ext cx="403339" cy="287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6006961" y="3637496"/>
            <a:ext cx="403339" cy="287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8808413" y="3637496"/>
            <a:ext cx="403339" cy="287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3122566" y="3637496"/>
            <a:ext cx="403339" cy="2873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5924018" y="3637496"/>
            <a:ext cx="403339" cy="2873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8725470" y="3637496"/>
            <a:ext cx="403339" cy="2873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Status &amp; Next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03386" y="3391533"/>
            <a:ext cx="779286" cy="779286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01.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04838" y="3391533"/>
            <a:ext cx="779286" cy="779286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02.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06290" y="3391533"/>
            <a:ext cx="779286" cy="779286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03.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907740" y="3391533"/>
            <a:ext cx="779286" cy="7792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04.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183" y="2834656"/>
            <a:ext cx="170369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Finding our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2634" y="4442521"/>
            <a:ext cx="170369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Preparation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4085" y="2834656"/>
            <a:ext cx="170369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Applying model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60352" y="4442521"/>
            <a:ext cx="1874061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Make it tangible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3932" y="2083091"/>
            <a:ext cx="3018194" cy="467239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the data sources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took one week.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85383" y="4856351"/>
            <a:ext cx="3018194" cy="467239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we have understood, this may comprise 80% of our time, and it did.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86834" y="1957451"/>
            <a:ext cx="3018194" cy="898126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Currently we have applied our model and invoked vectors. Next, we will try to add new documents and see how well it performs.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8285" y="5105755"/>
            <a:ext cx="3018194" cy="467239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and documentation of our findings is the final step.</a:t>
            </a:r>
          </a:p>
        </p:txBody>
      </p:sp>
      <p:cxnSp>
        <p:nvCxnSpPr>
          <p:cNvPr id="22" name="Straight Connector 21"/>
          <p:cNvCxnSpPr>
            <a:stCxn id="8" idx="0"/>
            <a:endCxn id="13" idx="2"/>
          </p:cNvCxnSpPr>
          <p:nvPr/>
        </p:nvCxnSpPr>
        <p:spPr>
          <a:xfrm flipV="1">
            <a:off x="1893029" y="3148006"/>
            <a:ext cx="0" cy="24352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495931" y="3117229"/>
            <a:ext cx="0" cy="2743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684451" y="4168217"/>
            <a:ext cx="0" cy="2743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264493" y="4168217"/>
            <a:ext cx="0" cy="2743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88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44C"/>
      </a:accent1>
      <a:accent2>
        <a:srgbClr val="B0E900"/>
      </a:accent2>
      <a:accent3>
        <a:srgbClr val="09244C"/>
      </a:accent3>
      <a:accent4>
        <a:srgbClr val="009CDA"/>
      </a:accent4>
      <a:accent5>
        <a:srgbClr val="AED8EF"/>
      </a:accent5>
      <a:accent6>
        <a:srgbClr val="D0CECE"/>
      </a:accent6>
      <a:hlink>
        <a:srgbClr val="3F3F3F"/>
      </a:hlink>
      <a:folHlink>
        <a:srgbClr val="D6DCE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Segoe UI Semibold &amp; Regular">
      <a:majorFont>
        <a:latin typeface="Segoe UI Semibold"/>
        <a:ea typeface=""/>
        <a:cs typeface="Segoe UI Black"/>
      </a:majorFont>
      <a:minorFont>
        <a:latin typeface="Segoe UI"/>
        <a:ea typeface=""/>
        <a:cs typeface="Segoe U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Segoe UI Semibold &amp; Regular">
      <a:majorFont>
        <a:latin typeface="Segoe UI Semibold"/>
        <a:ea typeface=""/>
        <a:cs typeface="Segoe UI Black"/>
      </a:majorFont>
      <a:minorFont>
        <a:latin typeface="Segoe UI"/>
        <a:ea typeface=""/>
        <a:cs typeface="Segoe U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532</Words>
  <Application>Microsoft Office PowerPoint</Application>
  <PresentationFormat>Custom</PresentationFormat>
  <Paragraphs>94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Wingdings 3</vt:lpstr>
      <vt:lpstr>Office Theme</vt:lpstr>
      <vt:lpstr>think-cell Slide</vt:lpstr>
      <vt:lpstr>PowerPoint Presentation</vt:lpstr>
      <vt:lpstr>Contents</vt:lpstr>
      <vt:lpstr>Motivated to Shed Light Onto a Dense Forest</vt:lpstr>
      <vt:lpstr>Holistic Approach to Get Tangible, Insightful Results</vt:lpstr>
      <vt:lpstr>Today vs. Tomorrow</vt:lpstr>
      <vt:lpstr>Current Status &amp; Next Steps</vt:lpstr>
    </vt:vector>
  </TitlesOfParts>
  <Manager>You Exec (https://youexec.com/plus)</Manager>
  <Company>You Exec (https://youexec.com/plus)</Company>
  <LinksUpToDate>false</LinksUpToDate>
  <SharedDoc>false</SharedDoc>
  <HyperlinkBase>https://youexec.com/plus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(https://youexec.com/plus)</dc:title>
  <dc:subject>You Exec (https://youexec.com/plus)</dc:subject>
  <dc:creator>You Exec (https://youexec.com/plus)</dc:creator>
  <cp:keywords>You Exec (https://youexec.com/plus)</cp:keywords>
  <dc:description>You Exec (https://youexec.com/plus)</dc:description>
  <cp:lastModifiedBy>Stefan Morgenweck</cp:lastModifiedBy>
  <cp:revision>256</cp:revision>
  <dcterms:created xsi:type="dcterms:W3CDTF">2016-03-15T10:14:04Z</dcterms:created>
  <dcterms:modified xsi:type="dcterms:W3CDTF">2018-09-11T01:29:40Z</dcterms:modified>
  <cp:category>You Exec (https://youexec.com/plus)</cp:category>
</cp:coreProperties>
</file>