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71" r:id="rId3"/>
    <p:sldId id="258" r:id="rId4"/>
    <p:sldId id="260" r:id="rId5"/>
    <p:sldId id="264" r:id="rId6"/>
    <p:sldId id="269" r:id="rId7"/>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t>4/6/2020</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9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Arial" panose="020B0604020202090204" pitchFamily="34" charset="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65805" y="2766060"/>
            <a:ext cx="5659755" cy="1325880"/>
          </a:xfrm>
        </p:spPr>
        <p:txBody>
          <a:bodyPr/>
          <a:lstStyle/>
          <a:p>
            <a:r>
              <a:rPr lang="en-US"/>
              <a:t>RANDOM CARD GAME</a:t>
            </a:r>
          </a:p>
        </p:txBody>
      </p:sp>
      <p:sp>
        <p:nvSpPr>
          <p:cNvPr id="3" name="Content Placeholder 2"/>
          <p:cNvSpPr>
            <a:spLocks noGrp="1"/>
          </p:cNvSpPr>
          <p:nvPr>
            <p:ph idx="1"/>
          </p:nvPr>
        </p:nvSpPr>
        <p:spPr>
          <a:xfrm>
            <a:off x="4295140" y="5925185"/>
            <a:ext cx="4189730" cy="904240"/>
          </a:xfrm>
        </p:spPr>
        <p:txBody>
          <a:bodyPr/>
          <a:lstStyle/>
          <a:p>
            <a:pPr marL="0" indent="0">
              <a:buNone/>
            </a:pPr>
            <a:r>
              <a:rPr lang="en-US"/>
              <a:t>By Benjamin Asare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508932" y="1264641"/>
            <a:ext cx="10972800" cy="4525963"/>
          </a:xfrm>
        </p:spPr>
        <p:txBody>
          <a:bodyPr/>
          <a:lstStyle/>
          <a:p>
            <a:r>
              <a:rPr lang="en-GB" sz="2800" dirty="0"/>
              <a:t>The intended solution was to make the game of blackjack/21. One service would pull random cards for the user and the 2nd service would pull for the house. The user would then either hit, stay or split depending on the cards. The back end/service 3 would then do all the maths and logic behind the game whilst getting the card data from the other 2. The final service is the frontend which would acts as a face for the application using bare minimum logic and just formatting. Once the winner was calculated the hand of cards would be added to the database and a </a:t>
            </a:r>
            <a:r>
              <a:rPr lang="en-GB" sz="2800" dirty="0" err="1"/>
              <a:t>leaderboard</a:t>
            </a:r>
            <a:r>
              <a:rPr lang="en-GB" sz="2800" dirty="0"/>
              <a:t> would be kept. </a:t>
            </a:r>
          </a:p>
          <a:p>
            <a:r>
              <a:rPr lang="en-GB" sz="2800" dirty="0"/>
              <a:t>The final solution was a simpler game in which cards are drawn but highest card wins the game straight away.</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a:t>
            </a:r>
          </a:p>
        </p:txBody>
      </p:sp>
      <p:sp>
        <p:nvSpPr>
          <p:cNvPr id="3" name="Content Placeholder 2"/>
          <p:cNvSpPr>
            <a:spLocks noGrp="1"/>
          </p:cNvSpPr>
          <p:nvPr>
            <p:ph idx="1"/>
          </p:nvPr>
        </p:nvSpPr>
        <p:spPr>
          <a:xfrm>
            <a:off x="609600" y="949325"/>
            <a:ext cx="5219065" cy="4959350"/>
          </a:xfrm>
        </p:spPr>
        <p:txBody>
          <a:bodyPr>
            <a:normAutofit/>
          </a:bodyPr>
          <a:lstStyle/>
          <a:p>
            <a:r>
              <a:rPr lang="en-US"/>
              <a:t>User</a:t>
            </a:r>
          </a:p>
          <a:p>
            <a:pPr lvl="1"/>
            <a:r>
              <a:rPr lang="en-US" sz="2800"/>
              <a:t>draw a card everytime</a:t>
            </a:r>
          </a:p>
          <a:p>
            <a:pPr lvl="1"/>
            <a:r>
              <a:rPr lang="en-US" sz="2800"/>
              <a:t>computer draws a card everytime</a:t>
            </a:r>
          </a:p>
          <a:p>
            <a:pPr lvl="1"/>
            <a:r>
              <a:rPr lang="en-US" sz="2800"/>
              <a:t>to know who won </a:t>
            </a:r>
          </a:p>
          <a:p>
            <a:pPr lvl="1"/>
            <a:r>
              <a:rPr lang="en-US" sz="2800"/>
              <a:t>to see their cards</a:t>
            </a:r>
          </a:p>
          <a:p>
            <a:pPr lvl="1"/>
            <a:r>
              <a:rPr lang="en-US" sz="2800"/>
              <a:t>to be able to hit</a:t>
            </a:r>
          </a:p>
          <a:p>
            <a:pPr lvl="1"/>
            <a:r>
              <a:rPr lang="en-US" sz="2800"/>
              <a:t>to be able to stay</a:t>
            </a:r>
          </a:p>
          <a:p>
            <a:pPr lvl="1"/>
            <a:r>
              <a:rPr lang="en-US" sz="2800"/>
              <a:t>to be able split</a:t>
            </a:r>
          </a:p>
          <a:p>
            <a:pPr lvl="1"/>
            <a:endParaRPr lang="en-US"/>
          </a:p>
          <a:p>
            <a:pPr lvl="1"/>
            <a:endParaRPr lang="en-US"/>
          </a:p>
          <a:p>
            <a:pPr lvl="1"/>
            <a:endParaRPr lang="en-US"/>
          </a:p>
          <a:p>
            <a:pPr lvl="0"/>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857"/>
            <a:ext cx="10972800" cy="1143000"/>
          </a:xfrm>
        </p:spPr>
        <p:txBody>
          <a:bodyPr/>
          <a:lstStyle/>
          <a:p>
            <a:r>
              <a:rPr lang="en-US"/>
              <a:t>Risk Assessment</a:t>
            </a:r>
          </a:p>
        </p:txBody>
      </p:sp>
      <p:graphicFrame>
        <p:nvGraphicFramePr>
          <p:cNvPr id="7" name="Table 6"/>
          <p:cNvGraphicFramePr/>
          <p:nvPr/>
        </p:nvGraphicFramePr>
        <p:xfrm>
          <a:off x="168275" y="872490"/>
          <a:ext cx="11978640" cy="5895340"/>
        </p:xfrm>
        <a:graphic>
          <a:graphicData uri="http://schemas.openxmlformats.org/drawingml/2006/table">
            <a:tbl>
              <a:tblPr firstRow="1" bandRow="1">
                <a:tableStyleId>{5C22544A-7EE6-4342-B048-85BDC9FD1C3A}</a:tableStyleId>
              </a:tblPr>
              <a:tblGrid>
                <a:gridCol w="2124075">
                  <a:extLst>
                    <a:ext uri="{9D8B030D-6E8A-4147-A177-3AD203B41FA5}">
                      <a16:colId xmlns:a16="http://schemas.microsoft.com/office/drawing/2014/main" val="20000"/>
                    </a:ext>
                  </a:extLst>
                </a:gridCol>
                <a:gridCol w="2667635">
                  <a:extLst>
                    <a:ext uri="{9D8B030D-6E8A-4147-A177-3AD203B41FA5}">
                      <a16:colId xmlns:a16="http://schemas.microsoft.com/office/drawing/2014/main" val="20001"/>
                    </a:ext>
                  </a:extLst>
                </a:gridCol>
                <a:gridCol w="2395220">
                  <a:extLst>
                    <a:ext uri="{9D8B030D-6E8A-4147-A177-3AD203B41FA5}">
                      <a16:colId xmlns:a16="http://schemas.microsoft.com/office/drawing/2014/main" val="20002"/>
                    </a:ext>
                  </a:extLst>
                </a:gridCol>
                <a:gridCol w="2395855">
                  <a:extLst>
                    <a:ext uri="{9D8B030D-6E8A-4147-A177-3AD203B41FA5}">
                      <a16:colId xmlns:a16="http://schemas.microsoft.com/office/drawing/2014/main" val="20003"/>
                    </a:ext>
                  </a:extLst>
                </a:gridCol>
                <a:gridCol w="2395855">
                  <a:extLst>
                    <a:ext uri="{9D8B030D-6E8A-4147-A177-3AD203B41FA5}">
                      <a16:colId xmlns:a16="http://schemas.microsoft.com/office/drawing/2014/main" val="20004"/>
                    </a:ext>
                  </a:extLst>
                </a:gridCol>
              </a:tblGrid>
              <a:tr h="365760">
                <a:tc>
                  <a:txBody>
                    <a:bodyPr/>
                    <a:lstStyle/>
                    <a:p>
                      <a:pPr>
                        <a:buNone/>
                      </a:pPr>
                      <a:r>
                        <a:rPr lang="en-US"/>
                        <a:t>RISK</a:t>
                      </a:r>
                    </a:p>
                  </a:txBody>
                  <a:tcPr/>
                </a:tc>
                <a:tc>
                  <a:txBody>
                    <a:bodyPr/>
                    <a:lstStyle/>
                    <a:p>
                      <a:pPr>
                        <a:buNone/>
                      </a:pPr>
                      <a:r>
                        <a:rPr lang="en-US"/>
                        <a:t>LIKELY</a:t>
                      </a:r>
                    </a:p>
                  </a:txBody>
                  <a:tcPr/>
                </a:tc>
                <a:tc>
                  <a:txBody>
                    <a:bodyPr/>
                    <a:lstStyle/>
                    <a:p>
                      <a:pPr>
                        <a:buNone/>
                      </a:pPr>
                      <a:r>
                        <a:rPr lang="en-US"/>
                        <a:t>IMPACT</a:t>
                      </a:r>
                    </a:p>
                  </a:txBody>
                  <a:tcPr/>
                </a:tc>
                <a:tc>
                  <a:txBody>
                    <a:bodyPr/>
                    <a:lstStyle/>
                    <a:p>
                      <a:pPr>
                        <a:buNone/>
                      </a:pPr>
                      <a:r>
                        <a:rPr lang="en-US"/>
                        <a:t>SOLUTION</a:t>
                      </a:r>
                    </a:p>
                  </a:txBody>
                  <a:tcPr/>
                </a:tc>
                <a:tc>
                  <a:txBody>
                    <a:bodyPr/>
                    <a:lstStyle/>
                    <a:p>
                      <a:pPr>
                        <a:buNone/>
                      </a:pPr>
                      <a:r>
                        <a:rPr lang="en-US"/>
                        <a:t>FINAL ANALYSIS</a:t>
                      </a:r>
                    </a:p>
                  </a:txBody>
                  <a:tcPr/>
                </a:tc>
                <a:extLst>
                  <a:ext uri="{0D108BD9-81ED-4DB2-BD59-A6C34878D82A}">
                    <a16:rowId xmlns:a16="http://schemas.microsoft.com/office/drawing/2014/main" val="10000"/>
                  </a:ext>
                </a:extLst>
              </a:tr>
              <a:tr h="914400">
                <a:tc>
                  <a:txBody>
                    <a:bodyPr/>
                    <a:lstStyle/>
                    <a:p>
                      <a:pPr>
                        <a:buNone/>
                      </a:pPr>
                      <a:r>
                        <a:rPr lang="en-US"/>
                        <a:t>Issues with coding the app</a:t>
                      </a:r>
                    </a:p>
                  </a:txBody>
                  <a:tcPr/>
                </a:tc>
                <a:tc>
                  <a:txBody>
                    <a:bodyPr/>
                    <a:lstStyle/>
                    <a:p>
                      <a:pPr>
                        <a:buNone/>
                      </a:pPr>
                      <a:r>
                        <a:rPr lang="en-US"/>
                        <a:t>2: Medium as new coding style and environment</a:t>
                      </a:r>
                    </a:p>
                  </a:txBody>
                  <a:tcPr/>
                </a:tc>
                <a:tc>
                  <a:txBody>
                    <a:bodyPr/>
                    <a:lstStyle/>
                    <a:p>
                      <a:pPr>
                        <a:buNone/>
                      </a:pPr>
                      <a:r>
                        <a:rPr lang="en-US"/>
                        <a:t>5: Could mean not functioning product</a:t>
                      </a:r>
                    </a:p>
                  </a:txBody>
                  <a:tcPr/>
                </a:tc>
                <a:tc>
                  <a:txBody>
                    <a:bodyPr/>
                    <a:lstStyle/>
                    <a:p>
                      <a:pPr>
                        <a:buNone/>
                      </a:pPr>
                      <a:r>
                        <a:rPr lang="en-US"/>
                        <a:t>Continue practicing coding and improve</a:t>
                      </a:r>
                    </a:p>
                  </a:txBody>
                  <a:tcPr/>
                </a:tc>
                <a:tc>
                  <a:txBody>
                    <a:bodyPr/>
                    <a:lstStyle/>
                    <a:p>
                      <a:pPr>
                        <a:buNone/>
                      </a:pPr>
                      <a:r>
                        <a:rPr lang="en-US"/>
                        <a:t>Flask isunderstood, ut still struggling with sqkakchemy</a:t>
                      </a:r>
                    </a:p>
                  </a:txBody>
                  <a:tcPr/>
                </a:tc>
                <a:extLst>
                  <a:ext uri="{0D108BD9-81ED-4DB2-BD59-A6C34878D82A}">
                    <a16:rowId xmlns:a16="http://schemas.microsoft.com/office/drawing/2014/main" val="10001"/>
                  </a:ext>
                </a:extLst>
              </a:tr>
              <a:tr h="914400">
                <a:tc>
                  <a:txBody>
                    <a:bodyPr/>
                    <a:lstStyle/>
                    <a:p>
                      <a:pPr>
                        <a:buNone/>
                      </a:pPr>
                      <a:r>
                        <a:rPr lang="en-US"/>
                        <a:t>Issues building and linking services</a:t>
                      </a:r>
                    </a:p>
                  </a:txBody>
                  <a:tcPr/>
                </a:tc>
                <a:tc>
                  <a:txBody>
                    <a:bodyPr/>
                    <a:lstStyle/>
                    <a:p>
                      <a:pPr>
                        <a:buNone/>
                      </a:pPr>
                      <a:r>
                        <a:rPr lang="en-US"/>
                        <a:t>3: medium as services are new and still learning about them</a:t>
                      </a:r>
                    </a:p>
                  </a:txBody>
                  <a:tcPr/>
                </a:tc>
                <a:tc>
                  <a:txBody>
                    <a:bodyPr/>
                    <a:lstStyle/>
                    <a:p>
                      <a:pPr>
                        <a:buNone/>
                      </a:pPr>
                      <a:r>
                        <a:rPr lang="en-US"/>
                        <a:t>5: Could break program</a:t>
                      </a:r>
                    </a:p>
                  </a:txBody>
                  <a:tcPr/>
                </a:tc>
                <a:tc>
                  <a:txBody>
                    <a:bodyPr/>
                    <a:lstStyle/>
                    <a:p>
                      <a:pPr>
                        <a:buNone/>
                      </a:pPr>
                      <a:r>
                        <a:rPr lang="en-US"/>
                        <a:t>Try to understand the services</a:t>
                      </a:r>
                    </a:p>
                  </a:txBody>
                  <a:tcPr/>
                </a:tc>
                <a:tc>
                  <a:txBody>
                    <a:bodyPr/>
                    <a:lstStyle/>
                    <a:p>
                      <a:pPr>
                        <a:buNone/>
                      </a:pPr>
                      <a:r>
                        <a:rPr lang="en-US"/>
                        <a:t>LServices linked and working. Need to work on ansible</a:t>
                      </a:r>
                    </a:p>
                  </a:txBody>
                  <a:tcPr/>
                </a:tc>
                <a:extLst>
                  <a:ext uri="{0D108BD9-81ED-4DB2-BD59-A6C34878D82A}">
                    <a16:rowId xmlns:a16="http://schemas.microsoft.com/office/drawing/2014/main" val="10002"/>
                  </a:ext>
                </a:extLst>
              </a:tr>
              <a:tr h="866140">
                <a:tc>
                  <a:txBody>
                    <a:bodyPr/>
                    <a:lstStyle/>
                    <a:p>
                      <a:pPr>
                        <a:buNone/>
                      </a:pPr>
                      <a:r>
                        <a:rPr lang="en-US"/>
                        <a:t>Issues with database</a:t>
                      </a:r>
                    </a:p>
                  </a:txBody>
                  <a:tcPr/>
                </a:tc>
                <a:tc>
                  <a:txBody>
                    <a:bodyPr/>
                    <a:lstStyle/>
                    <a:p>
                      <a:pPr>
                        <a:buNone/>
                      </a:pPr>
                      <a:r>
                        <a:rPr lang="en-US"/>
                        <a:t>2: Low Database could break or not have access</a:t>
                      </a:r>
                    </a:p>
                  </a:txBody>
                  <a:tcPr/>
                </a:tc>
                <a:tc>
                  <a:txBody>
                    <a:bodyPr/>
                    <a:lstStyle/>
                    <a:p>
                      <a:pPr>
                        <a:buNone/>
                      </a:pPr>
                      <a:r>
                        <a:rPr lang="en-US"/>
                        <a:t>5: No database no app</a:t>
                      </a:r>
                    </a:p>
                  </a:txBody>
                  <a:tcPr/>
                </a:tc>
                <a:tc>
                  <a:txBody>
                    <a:bodyPr/>
                    <a:lstStyle/>
                    <a:p>
                      <a:pPr>
                        <a:buNone/>
                      </a:pPr>
                      <a:r>
                        <a:rPr lang="en-US"/>
                        <a:t>None</a:t>
                      </a:r>
                    </a:p>
                  </a:txBody>
                  <a:tcPr/>
                </a:tc>
                <a:tc>
                  <a:txBody>
                    <a:bodyPr/>
                    <a:lstStyle/>
                    <a:p>
                      <a:pPr>
                        <a:buNone/>
                      </a:pPr>
                      <a:r>
                        <a:rPr lang="en-US"/>
                        <a:t>Database seems to be functioning</a:t>
                      </a:r>
                    </a:p>
                  </a:txBody>
                  <a:tcPr/>
                </a:tc>
                <a:extLst>
                  <a:ext uri="{0D108BD9-81ED-4DB2-BD59-A6C34878D82A}">
                    <a16:rowId xmlns:a16="http://schemas.microsoft.com/office/drawing/2014/main" val="10003"/>
                  </a:ext>
                </a:extLst>
              </a:tr>
              <a:tr h="640080">
                <a:tc>
                  <a:txBody>
                    <a:bodyPr/>
                    <a:lstStyle/>
                    <a:p>
                      <a:pPr>
                        <a:buNone/>
                      </a:pPr>
                      <a:r>
                        <a:rPr lang="en-US"/>
                        <a:t>issues with CI Server Jenkins</a:t>
                      </a:r>
                    </a:p>
                  </a:txBody>
                  <a:tcPr/>
                </a:tc>
                <a:tc>
                  <a:txBody>
                    <a:bodyPr/>
                    <a:lstStyle/>
                    <a:p>
                      <a:pPr>
                        <a:buNone/>
                      </a:pPr>
                      <a:r>
                        <a:rPr lang="en-US"/>
                        <a:t>5: High No experience with anything like it </a:t>
                      </a:r>
                    </a:p>
                  </a:txBody>
                  <a:tcPr/>
                </a:tc>
                <a:tc>
                  <a:txBody>
                    <a:bodyPr/>
                    <a:lstStyle/>
                    <a:p>
                      <a:pPr>
                        <a:buNone/>
                      </a:pPr>
                      <a:r>
                        <a:rPr lang="en-US"/>
                        <a:t>4: No CI</a:t>
                      </a:r>
                    </a:p>
                  </a:txBody>
                  <a:tcPr/>
                </a:tc>
                <a:tc>
                  <a:txBody>
                    <a:bodyPr/>
                    <a:lstStyle/>
                    <a:p>
                      <a:pPr>
                        <a:buNone/>
                      </a:pPr>
                      <a:r>
                        <a:rPr lang="en-US"/>
                        <a:t>Try and learn about Jenkins</a:t>
                      </a:r>
                    </a:p>
                  </a:txBody>
                  <a:tcPr/>
                </a:tc>
                <a:tc>
                  <a:txBody>
                    <a:bodyPr/>
                    <a:lstStyle/>
                    <a:p>
                      <a:pPr>
                        <a:buNone/>
                      </a:pPr>
                      <a:r>
                        <a:rPr lang="en-US"/>
                        <a:t>Jenkins understood and used</a:t>
                      </a:r>
                    </a:p>
                  </a:txBody>
                  <a:tcPr/>
                </a:tc>
                <a:extLst>
                  <a:ext uri="{0D108BD9-81ED-4DB2-BD59-A6C34878D82A}">
                    <a16:rowId xmlns:a16="http://schemas.microsoft.com/office/drawing/2014/main" val="10004"/>
                  </a:ext>
                </a:extLst>
              </a:tr>
              <a:tr h="640080">
                <a:tc>
                  <a:txBody>
                    <a:bodyPr/>
                    <a:lstStyle/>
                    <a:p>
                      <a:pPr>
                        <a:buNone/>
                      </a:pPr>
                      <a:r>
                        <a:rPr lang="en-US"/>
                        <a:t>Issues with automated testing</a:t>
                      </a:r>
                    </a:p>
                  </a:txBody>
                  <a:tcPr/>
                </a:tc>
                <a:tc>
                  <a:txBody>
                    <a:bodyPr/>
                    <a:lstStyle/>
                    <a:p>
                      <a:pPr>
                        <a:buNone/>
                      </a:pPr>
                      <a:r>
                        <a:rPr lang="en-US"/>
                        <a:t>5: High No experience with automated testing</a:t>
                      </a:r>
                    </a:p>
                  </a:txBody>
                  <a:tcPr/>
                </a:tc>
                <a:tc>
                  <a:txBody>
                    <a:bodyPr/>
                    <a:lstStyle/>
                    <a:p>
                      <a:pPr>
                        <a:buNone/>
                      </a:pPr>
                      <a:r>
                        <a:rPr lang="en-US"/>
                        <a:t>4: No Testing</a:t>
                      </a:r>
                    </a:p>
                  </a:txBody>
                  <a:tcPr/>
                </a:tc>
                <a:tc>
                  <a:txBody>
                    <a:bodyPr/>
                    <a:lstStyle/>
                    <a:p>
                      <a:pPr>
                        <a:buNone/>
                      </a:pPr>
                      <a:r>
                        <a:rPr lang="en-US"/>
                        <a:t>Try and learn about pytest</a:t>
                      </a:r>
                    </a:p>
                  </a:txBody>
                  <a:tcPr/>
                </a:tc>
                <a:tc>
                  <a:txBody>
                    <a:bodyPr/>
                    <a:lstStyle/>
                    <a:p>
                      <a:pPr>
                        <a:buNone/>
                      </a:pPr>
                      <a:r>
                        <a:rPr lang="en-US"/>
                        <a:t>oytest started but incomplete</a:t>
                      </a:r>
                    </a:p>
                  </a:txBody>
                  <a:tcPr/>
                </a:tc>
                <a:extLst>
                  <a:ext uri="{0D108BD9-81ED-4DB2-BD59-A6C34878D82A}">
                    <a16:rowId xmlns:a16="http://schemas.microsoft.com/office/drawing/2014/main" val="10005"/>
                  </a:ext>
                </a:extLst>
              </a:tr>
              <a:tr h="914400">
                <a:tc>
                  <a:txBody>
                    <a:bodyPr/>
                    <a:lstStyle/>
                    <a:p>
                      <a:pPr>
                        <a:buNone/>
                      </a:pPr>
                      <a:r>
                        <a:rPr lang="en-US"/>
                        <a:t>Issues with VCS</a:t>
                      </a:r>
                    </a:p>
                  </a:txBody>
                  <a:tcPr/>
                </a:tc>
                <a:tc>
                  <a:txBody>
                    <a:bodyPr/>
                    <a:lstStyle/>
                    <a:p>
                      <a:pPr>
                        <a:buNone/>
                      </a:pPr>
                      <a:r>
                        <a:rPr lang="en-US"/>
                        <a:t>2: Low I have experience but not much</a:t>
                      </a:r>
                    </a:p>
                  </a:txBody>
                  <a:tcPr/>
                </a:tc>
                <a:tc>
                  <a:txBody>
                    <a:bodyPr/>
                    <a:lstStyle/>
                    <a:p>
                      <a:pPr>
                        <a:buNone/>
                      </a:pPr>
                      <a:r>
                        <a:rPr lang="en-US"/>
                        <a:t>5: Meaning no backups if mistake made</a:t>
                      </a:r>
                    </a:p>
                  </a:txBody>
                  <a:tcPr/>
                </a:tc>
                <a:tc>
                  <a:txBody>
                    <a:bodyPr/>
                    <a:lstStyle/>
                    <a:p>
                      <a:pPr>
                        <a:buNone/>
                      </a:pPr>
                      <a:r>
                        <a:rPr lang="en-US"/>
                        <a:t>Make extra backups</a:t>
                      </a:r>
                    </a:p>
                  </a:txBody>
                  <a:tcPr/>
                </a:tc>
                <a:tc>
                  <a:txBody>
                    <a:bodyPr/>
                    <a:lstStyle/>
                    <a:p>
                      <a:pPr>
                        <a:buNone/>
                      </a:pPr>
                      <a:r>
                        <a:rPr lang="en-US"/>
                        <a:t>Not many problems with docker hub</a:t>
                      </a:r>
                    </a:p>
                  </a:txBody>
                  <a:tcPr/>
                </a:tc>
                <a:extLst>
                  <a:ext uri="{0D108BD9-81ED-4DB2-BD59-A6C34878D82A}">
                    <a16:rowId xmlns:a16="http://schemas.microsoft.com/office/drawing/2014/main" val="10006"/>
                  </a:ext>
                </a:extLst>
              </a:tr>
              <a:tr h="640080">
                <a:tc>
                  <a:txBody>
                    <a:bodyPr/>
                    <a:lstStyle/>
                    <a:p>
                      <a:pPr>
                        <a:buNone/>
                      </a:pPr>
                      <a:r>
                        <a:rPr lang="en-US"/>
                        <a:t>Issues with Docker</a:t>
                      </a:r>
                    </a:p>
                  </a:txBody>
                  <a:tcPr/>
                </a:tc>
                <a:tc>
                  <a:txBody>
                    <a:bodyPr/>
                    <a:lstStyle/>
                    <a:p>
                      <a:pPr>
                        <a:buNone/>
                      </a:pPr>
                      <a:r>
                        <a:rPr lang="en-US"/>
                        <a:t>5: High No experience with docker or similar</a:t>
                      </a:r>
                    </a:p>
                  </a:txBody>
                  <a:tcPr/>
                </a:tc>
                <a:tc>
                  <a:txBody>
                    <a:bodyPr/>
                    <a:lstStyle/>
                    <a:p>
                      <a:pPr>
                        <a:buNone/>
                      </a:pPr>
                      <a:r>
                        <a:rPr lang="en-US"/>
                        <a:t>3: No CI but functional product</a:t>
                      </a:r>
                    </a:p>
                  </a:txBody>
                  <a:tcPr/>
                </a:tc>
                <a:tc>
                  <a:txBody>
                    <a:bodyPr/>
                    <a:lstStyle/>
                    <a:p>
                      <a:pPr>
                        <a:buNone/>
                      </a:pPr>
                      <a:r>
                        <a:rPr lang="en-US"/>
                        <a:t>Try and learn about docker</a:t>
                      </a:r>
                    </a:p>
                  </a:txBody>
                  <a:tcPr/>
                </a:tc>
                <a:tc>
                  <a:txBody>
                    <a:bodyPr/>
                    <a:lstStyle/>
                    <a:p>
                      <a:pPr>
                        <a:buNone/>
                      </a:pPr>
                      <a:r>
                        <a:rPr lang="en-US"/>
                        <a:t>docker used fully built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106680" y="1355725"/>
          <a:ext cx="11978640" cy="4340860"/>
        </p:xfrm>
        <a:graphic>
          <a:graphicData uri="http://schemas.openxmlformats.org/drawingml/2006/table">
            <a:tbl>
              <a:tblPr firstRow="1" bandRow="1">
                <a:tableStyleId>{5C22544A-7EE6-4342-B048-85BDC9FD1C3A}</a:tableStyleId>
              </a:tblPr>
              <a:tblGrid>
                <a:gridCol w="2124075">
                  <a:extLst>
                    <a:ext uri="{9D8B030D-6E8A-4147-A177-3AD203B41FA5}">
                      <a16:colId xmlns:a16="http://schemas.microsoft.com/office/drawing/2014/main" val="20000"/>
                    </a:ext>
                  </a:extLst>
                </a:gridCol>
                <a:gridCol w="2667635">
                  <a:extLst>
                    <a:ext uri="{9D8B030D-6E8A-4147-A177-3AD203B41FA5}">
                      <a16:colId xmlns:a16="http://schemas.microsoft.com/office/drawing/2014/main" val="20001"/>
                    </a:ext>
                  </a:extLst>
                </a:gridCol>
                <a:gridCol w="2395220">
                  <a:extLst>
                    <a:ext uri="{9D8B030D-6E8A-4147-A177-3AD203B41FA5}">
                      <a16:colId xmlns:a16="http://schemas.microsoft.com/office/drawing/2014/main" val="20002"/>
                    </a:ext>
                  </a:extLst>
                </a:gridCol>
                <a:gridCol w="2395855">
                  <a:extLst>
                    <a:ext uri="{9D8B030D-6E8A-4147-A177-3AD203B41FA5}">
                      <a16:colId xmlns:a16="http://schemas.microsoft.com/office/drawing/2014/main" val="20003"/>
                    </a:ext>
                  </a:extLst>
                </a:gridCol>
                <a:gridCol w="2395855">
                  <a:extLst>
                    <a:ext uri="{9D8B030D-6E8A-4147-A177-3AD203B41FA5}">
                      <a16:colId xmlns:a16="http://schemas.microsoft.com/office/drawing/2014/main" val="20004"/>
                    </a:ext>
                  </a:extLst>
                </a:gridCol>
              </a:tblGrid>
              <a:tr h="365760">
                <a:tc>
                  <a:txBody>
                    <a:bodyPr/>
                    <a:lstStyle/>
                    <a:p>
                      <a:pPr>
                        <a:buNone/>
                      </a:pPr>
                      <a:r>
                        <a:rPr lang="en-US"/>
                        <a:t>RISK</a:t>
                      </a:r>
                    </a:p>
                  </a:txBody>
                  <a:tcPr/>
                </a:tc>
                <a:tc>
                  <a:txBody>
                    <a:bodyPr/>
                    <a:lstStyle/>
                    <a:p>
                      <a:pPr>
                        <a:buNone/>
                      </a:pPr>
                      <a:r>
                        <a:rPr lang="en-US"/>
                        <a:t>LIKELY</a:t>
                      </a:r>
                    </a:p>
                  </a:txBody>
                  <a:tcPr/>
                </a:tc>
                <a:tc>
                  <a:txBody>
                    <a:bodyPr/>
                    <a:lstStyle/>
                    <a:p>
                      <a:pPr>
                        <a:buNone/>
                      </a:pPr>
                      <a:r>
                        <a:rPr lang="en-US"/>
                        <a:t>IMPACT</a:t>
                      </a:r>
                    </a:p>
                  </a:txBody>
                  <a:tcPr/>
                </a:tc>
                <a:tc>
                  <a:txBody>
                    <a:bodyPr/>
                    <a:lstStyle/>
                    <a:p>
                      <a:pPr>
                        <a:buNone/>
                      </a:pPr>
                      <a:r>
                        <a:rPr lang="en-US"/>
                        <a:t>SOLUTION</a:t>
                      </a:r>
                    </a:p>
                  </a:txBody>
                  <a:tcPr/>
                </a:tc>
                <a:tc>
                  <a:txBody>
                    <a:bodyPr/>
                    <a:lstStyle/>
                    <a:p>
                      <a:pPr>
                        <a:buNone/>
                      </a:pPr>
                      <a:r>
                        <a:rPr lang="en-US"/>
                        <a:t>FINAL ANALYSIS</a:t>
                      </a:r>
                    </a:p>
                  </a:txBody>
                  <a:tcPr/>
                </a:tc>
                <a:extLst>
                  <a:ext uri="{0D108BD9-81ED-4DB2-BD59-A6C34878D82A}">
                    <a16:rowId xmlns:a16="http://schemas.microsoft.com/office/drawing/2014/main" val="10000"/>
                  </a:ext>
                </a:extLst>
              </a:tr>
              <a:tr h="914400">
                <a:tc>
                  <a:txBody>
                    <a:bodyPr/>
                    <a:lstStyle/>
                    <a:p>
                      <a:pPr>
                        <a:buNone/>
                      </a:pPr>
                      <a:r>
                        <a:rPr lang="en-US"/>
                        <a:t>Issues with security</a:t>
                      </a:r>
                    </a:p>
                  </a:txBody>
                  <a:tcPr/>
                </a:tc>
                <a:tc>
                  <a:txBody>
                    <a:bodyPr/>
                    <a:lstStyle/>
                    <a:p>
                      <a:pPr>
                        <a:buNone/>
                      </a:pPr>
                      <a:r>
                        <a:rPr lang="en-US"/>
                        <a:t>2: Low Could get a breach</a:t>
                      </a:r>
                    </a:p>
                  </a:txBody>
                  <a:tcPr/>
                </a:tc>
                <a:tc>
                  <a:txBody>
                    <a:bodyPr/>
                    <a:lstStyle/>
                    <a:p>
                      <a:pPr>
                        <a:buNone/>
                      </a:pPr>
                      <a:r>
                        <a:rPr lang="en-US"/>
                        <a:t>3: No important data stored within project</a:t>
                      </a:r>
                    </a:p>
                  </a:txBody>
                  <a:tcPr/>
                </a:tc>
                <a:tc>
                  <a:txBody>
                    <a:bodyPr/>
                    <a:lstStyle/>
                    <a:p>
                      <a:pPr>
                        <a:buNone/>
                      </a:pPr>
                      <a:r>
                        <a:rPr lang="en-US"/>
                        <a:t>secret keys and env variables</a:t>
                      </a:r>
                    </a:p>
                  </a:txBody>
                  <a:tcPr/>
                </a:tc>
                <a:tc>
                  <a:txBody>
                    <a:bodyPr/>
                    <a:lstStyle/>
                    <a:p>
                      <a:pPr>
                        <a:buNone/>
                      </a:pPr>
                      <a:r>
                        <a:rPr lang="en-US"/>
                        <a:t>Security is no a large issue</a:t>
                      </a:r>
                    </a:p>
                  </a:txBody>
                  <a:tcPr/>
                </a:tc>
                <a:extLst>
                  <a:ext uri="{0D108BD9-81ED-4DB2-BD59-A6C34878D82A}">
                    <a16:rowId xmlns:a16="http://schemas.microsoft.com/office/drawing/2014/main" val="10001"/>
                  </a:ext>
                </a:extLst>
              </a:tr>
              <a:tr h="914400">
                <a:tc>
                  <a:txBody>
                    <a:bodyPr/>
                    <a:lstStyle/>
                    <a:p>
                      <a:pPr>
                        <a:buNone/>
                      </a:pPr>
                      <a:r>
                        <a:rPr lang="en-US"/>
                        <a:t>Issues with completing project</a:t>
                      </a:r>
                    </a:p>
                  </a:txBody>
                  <a:tcPr/>
                </a:tc>
                <a:tc>
                  <a:txBody>
                    <a:bodyPr/>
                    <a:lstStyle/>
                    <a:p>
                      <a:pPr>
                        <a:buNone/>
                      </a:pPr>
                      <a:r>
                        <a:rPr lang="en-US"/>
                        <a:t>3: Could catch corona</a:t>
                      </a:r>
                    </a:p>
                  </a:txBody>
                  <a:tcPr/>
                </a:tc>
                <a:tc>
                  <a:txBody>
                    <a:bodyPr/>
                    <a:lstStyle/>
                    <a:p>
                      <a:pPr>
                        <a:buNone/>
                      </a:pPr>
                      <a:r>
                        <a:rPr lang="en-US"/>
                        <a:t>5: Could destroy whole respiratory system</a:t>
                      </a:r>
                    </a:p>
                  </a:txBody>
                  <a:tcPr/>
                </a:tc>
                <a:tc>
                  <a:txBody>
                    <a:bodyPr/>
                    <a:lstStyle/>
                    <a:p>
                      <a:pPr>
                        <a:buNone/>
                      </a:pPr>
                      <a:r>
                        <a:rPr lang="en-US"/>
                        <a:t>dont lick poles anymore</a:t>
                      </a:r>
                    </a:p>
                  </a:txBody>
                  <a:tcPr/>
                </a:tc>
                <a:tc>
                  <a:txBody>
                    <a:bodyPr/>
                    <a:lstStyle/>
                    <a:p>
                      <a:pPr>
                        <a:buNone/>
                      </a:pPr>
                      <a:r>
                        <a:rPr lang="en-US"/>
                        <a:t>didnt catch it</a:t>
                      </a:r>
                    </a:p>
                  </a:txBody>
                  <a:tcPr/>
                </a:tc>
                <a:extLst>
                  <a:ext uri="{0D108BD9-81ED-4DB2-BD59-A6C34878D82A}">
                    <a16:rowId xmlns:a16="http://schemas.microsoft.com/office/drawing/2014/main" val="10002"/>
                  </a:ext>
                </a:extLst>
              </a:tr>
              <a:tr h="866140">
                <a:tc>
                  <a:txBody>
                    <a:bodyPr/>
                    <a:lstStyle/>
                    <a:p>
                      <a:pPr>
                        <a:buNone/>
                      </a:pPr>
                      <a:r>
                        <a:rPr lang="en-US"/>
                        <a:t>Issues with front end dev</a:t>
                      </a:r>
                    </a:p>
                  </a:txBody>
                  <a:tcPr/>
                </a:tc>
                <a:tc>
                  <a:txBody>
                    <a:bodyPr/>
                    <a:lstStyle/>
                    <a:p>
                      <a:pPr>
                        <a:buNone/>
                      </a:pPr>
                      <a:r>
                        <a:rPr lang="en-US"/>
                        <a:t>3: Medium not familiar with flask</a:t>
                      </a:r>
                    </a:p>
                  </a:txBody>
                  <a:tcPr/>
                </a:tc>
                <a:tc>
                  <a:txBody>
                    <a:bodyPr/>
                    <a:lstStyle/>
                    <a:p>
                      <a:pPr>
                        <a:buNone/>
                      </a:pPr>
                      <a:r>
                        <a:rPr lang="en-US"/>
                        <a:t>4: Could mean no front end </a:t>
                      </a:r>
                    </a:p>
                  </a:txBody>
                  <a:tcPr/>
                </a:tc>
                <a:tc>
                  <a:txBody>
                    <a:bodyPr/>
                    <a:lstStyle/>
                    <a:p>
                      <a:pPr>
                        <a:buNone/>
                      </a:pPr>
                      <a:r>
                        <a:rPr lang="en-US"/>
                        <a:t>Try and learn flask </a:t>
                      </a:r>
                    </a:p>
                  </a:txBody>
                  <a:tcPr/>
                </a:tc>
                <a:tc>
                  <a:txBody>
                    <a:bodyPr/>
                    <a:lstStyle/>
                    <a:p>
                      <a:pPr>
                        <a:buNone/>
                      </a:pPr>
                      <a:r>
                        <a:rPr lang="en-US"/>
                        <a:t>understood flask and key components</a:t>
                      </a:r>
                    </a:p>
                  </a:txBody>
                  <a:tcPr/>
                </a:tc>
                <a:extLst>
                  <a:ext uri="{0D108BD9-81ED-4DB2-BD59-A6C34878D82A}">
                    <a16:rowId xmlns:a16="http://schemas.microsoft.com/office/drawing/2014/main" val="10003"/>
                  </a:ext>
                </a:extLst>
              </a:tr>
              <a:tr h="640080">
                <a:tc>
                  <a:txBody>
                    <a:bodyPr/>
                    <a:lstStyle/>
                    <a:p>
                      <a:pPr>
                        <a:buNone/>
                      </a:pPr>
                      <a:r>
                        <a:rPr lang="en-US"/>
                        <a:t>Issues with the back end</a:t>
                      </a:r>
                    </a:p>
                  </a:txBody>
                  <a:tcPr/>
                </a:tc>
                <a:tc>
                  <a:txBody>
                    <a:bodyPr/>
                    <a:lstStyle/>
                    <a:p>
                      <a:pPr>
                        <a:buNone/>
                      </a:pPr>
                      <a:r>
                        <a:rPr lang="en-US"/>
                        <a:t>3: medium still learning the fundamentals</a:t>
                      </a:r>
                    </a:p>
                  </a:txBody>
                  <a:tcPr/>
                </a:tc>
                <a:tc>
                  <a:txBody>
                    <a:bodyPr/>
                    <a:lstStyle/>
                    <a:p>
                      <a:pPr>
                        <a:buNone/>
                      </a:pPr>
                      <a:r>
                        <a:rPr lang="en-US"/>
                        <a:t>4: Could mean no product</a:t>
                      </a:r>
                    </a:p>
                  </a:txBody>
                  <a:tcPr/>
                </a:tc>
                <a:tc>
                  <a:txBody>
                    <a:bodyPr/>
                    <a:lstStyle/>
                    <a:p>
                      <a:pPr>
                        <a:buNone/>
                      </a:pPr>
                      <a:r>
                        <a:rPr lang="en-US"/>
                        <a:t>Work hard</a:t>
                      </a:r>
                    </a:p>
                  </a:txBody>
                  <a:tcPr/>
                </a:tc>
                <a:tc>
                  <a:txBody>
                    <a:bodyPr/>
                    <a:lstStyle/>
                    <a:p>
                      <a:pPr>
                        <a:buNone/>
                      </a:pPr>
                      <a:r>
                        <a:rPr lang="en-US"/>
                        <a:t>Worked hard</a:t>
                      </a:r>
                    </a:p>
                  </a:txBody>
                  <a:tcPr/>
                </a:tc>
                <a:extLst>
                  <a:ext uri="{0D108BD9-81ED-4DB2-BD59-A6C34878D82A}">
                    <a16:rowId xmlns:a16="http://schemas.microsoft.com/office/drawing/2014/main" val="10004"/>
                  </a:ext>
                </a:extLst>
              </a:tr>
              <a:tr h="640080">
                <a:tc>
                  <a:txBody>
                    <a:bodyPr/>
                    <a:lstStyle/>
                    <a:p>
                      <a:pPr>
                        <a:buNone/>
                      </a:pPr>
                      <a:r>
                        <a:rPr lang="en-US"/>
                        <a:t>Issues with ansible</a:t>
                      </a:r>
                    </a:p>
                  </a:txBody>
                  <a:tcPr/>
                </a:tc>
                <a:tc>
                  <a:txBody>
                    <a:bodyPr/>
                    <a:lstStyle/>
                    <a:p>
                      <a:pPr>
                        <a:buNone/>
                      </a:pPr>
                      <a:r>
                        <a:rPr lang="en-US"/>
                        <a:t>5: high not familiar with ansible</a:t>
                      </a:r>
                    </a:p>
                  </a:txBody>
                  <a:tcPr/>
                </a:tc>
                <a:tc>
                  <a:txBody>
                    <a:bodyPr/>
                    <a:lstStyle/>
                    <a:p>
                      <a:pPr>
                        <a:buNone/>
                      </a:pPr>
                      <a:r>
                        <a:rPr lang="en-US"/>
                        <a:t>3: not full ci/cd</a:t>
                      </a:r>
                    </a:p>
                  </a:txBody>
                  <a:tcPr/>
                </a:tc>
                <a:tc>
                  <a:txBody>
                    <a:bodyPr/>
                    <a:lstStyle/>
                    <a:p>
                      <a:pPr>
                        <a:buNone/>
                      </a:pPr>
                      <a:r>
                        <a:rPr lang="en-US"/>
                        <a:t>try to implement</a:t>
                      </a:r>
                    </a:p>
                  </a:txBody>
                  <a:tcPr/>
                </a:tc>
                <a:tc>
                  <a:txBody>
                    <a:bodyPr/>
                    <a:lstStyle/>
                    <a:p>
                      <a:pPr>
                        <a:buNone/>
                      </a:pPr>
                      <a:r>
                        <a:rPr lang="en-US"/>
                        <a:t>wasnt able ti fully complete ansible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Thanks For Listening</a:t>
            </a:r>
          </a:p>
        </p:txBody>
      </p:sp>
      <p:sp>
        <p:nvSpPr>
          <p:cNvPr id="3" name="Content Placeholder 2"/>
          <p:cNvSpPr>
            <a:spLocks noGrp="1"/>
          </p:cNvSpPr>
          <p:nvPr>
            <p:ph idx="1"/>
          </p:nvPr>
        </p:nvSpPr>
        <p:spPr/>
        <p:txBody>
          <a:bodyPr/>
          <a:lstStyle/>
          <a:p>
            <a:r>
              <a:rPr lang="en-US"/>
              <a:t>Questions?</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533</Words>
  <Application>Microsoft Office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Default Design</vt:lpstr>
      <vt:lpstr>RANDOM CARD GAME</vt:lpstr>
      <vt:lpstr>Solution</vt:lpstr>
      <vt:lpstr>Use Case</vt:lpstr>
      <vt:lpstr>Risk Assessment</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benjie</dc:creator>
  <cp:lastModifiedBy>Asare, Benjamin</cp:lastModifiedBy>
  <cp:revision>10</cp:revision>
  <dcterms:created xsi:type="dcterms:W3CDTF">2020-04-06T06:33:23Z</dcterms:created>
  <dcterms:modified xsi:type="dcterms:W3CDTF">2020-04-06T06:44:47Z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1033-2.0.2.3356</vt:lpwstr>
  </property>
</Properties>
</file>