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5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D5E128B-B726-444A-B5FA-E2075B8222ED}" type="datetimeFigureOut">
              <a:rPr lang="en-US" smtClean="0"/>
              <a:t>1/22/2016</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742F21E-49FA-4334-AA67-033D5949B11F}"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5E128B-B726-444A-B5FA-E2075B8222ED}" type="datetimeFigureOut">
              <a:rPr lang="en-US" smtClean="0"/>
              <a:t>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42F21E-49FA-4334-AA67-033D5949B11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5E128B-B726-444A-B5FA-E2075B8222ED}" type="datetimeFigureOut">
              <a:rPr lang="en-US" smtClean="0"/>
              <a:t>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42F21E-49FA-4334-AA67-033D5949B11F}"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D5E128B-B726-444A-B5FA-E2075B8222ED}" type="datetimeFigureOut">
              <a:rPr lang="en-US" smtClean="0"/>
              <a:t>1/22/2016</a:t>
            </a:fld>
            <a:endParaRPr lang="en-US" dirty="0"/>
          </a:p>
        </p:txBody>
      </p:sp>
      <p:sp>
        <p:nvSpPr>
          <p:cNvPr id="9" name="Slide Number Placeholder 8"/>
          <p:cNvSpPr>
            <a:spLocks noGrp="1"/>
          </p:cNvSpPr>
          <p:nvPr>
            <p:ph type="sldNum" sz="quarter" idx="15"/>
          </p:nvPr>
        </p:nvSpPr>
        <p:spPr/>
        <p:txBody>
          <a:bodyPr rtlCol="0"/>
          <a:lstStyle/>
          <a:p>
            <a:fld id="{8742F21E-49FA-4334-AA67-033D5949B11F}" type="slidenum">
              <a:rPr lang="en-US" smtClean="0"/>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D5E128B-B726-444A-B5FA-E2075B8222ED}" type="datetimeFigureOut">
              <a:rPr lang="en-US" smtClean="0"/>
              <a:t>1/22/2016</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8742F21E-49FA-4334-AA67-033D5949B11F}"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D5E128B-B726-444A-B5FA-E2075B8222ED}" type="datetimeFigureOut">
              <a:rPr lang="en-US" smtClean="0"/>
              <a:t>1/22/2016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42F21E-49FA-4334-AA67-033D5949B11F}" type="slidenum">
              <a:rPr lang="en-US" smtClean="0"/>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D5E128B-B726-444A-B5FA-E2075B8222ED}" type="datetimeFigureOut">
              <a:rPr lang="en-US" smtClean="0"/>
              <a:t>1/22/2016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42F21E-49FA-4334-AA67-033D5949B11F}" type="slidenum">
              <a:rPr lang="en-US" smtClean="0"/>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D5E128B-B726-444A-B5FA-E2075B8222ED}" type="datetimeFigureOut">
              <a:rPr lang="en-US" smtClean="0"/>
              <a:t>1/22/2016</a:t>
            </a:fld>
            <a:endParaRPr lang="en-US" dirty="0"/>
          </a:p>
        </p:txBody>
      </p:sp>
      <p:sp>
        <p:nvSpPr>
          <p:cNvPr id="7" name="Slide Number Placeholder 6"/>
          <p:cNvSpPr>
            <a:spLocks noGrp="1"/>
          </p:cNvSpPr>
          <p:nvPr>
            <p:ph type="sldNum" sz="quarter" idx="11"/>
          </p:nvPr>
        </p:nvSpPr>
        <p:spPr/>
        <p:txBody>
          <a:bodyPr rtlCol="0"/>
          <a:lstStyle/>
          <a:p>
            <a:fld id="{8742F21E-49FA-4334-AA67-033D5949B11F}" type="slidenum">
              <a:rPr lang="en-US" smtClean="0"/>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5E128B-B726-444A-B5FA-E2075B8222ED}" type="datetimeFigureOut">
              <a:rPr lang="en-US" smtClean="0"/>
              <a:t>1/22/2016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742F21E-49FA-4334-AA67-033D5949B11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D5E128B-B726-444A-B5FA-E2075B8222ED}" type="datetimeFigureOut">
              <a:rPr lang="en-US" smtClean="0"/>
              <a:t>1/22/2016</a:t>
            </a:fld>
            <a:endParaRPr lang="en-US" dirty="0"/>
          </a:p>
        </p:txBody>
      </p:sp>
      <p:sp>
        <p:nvSpPr>
          <p:cNvPr id="22" name="Slide Number Placeholder 21"/>
          <p:cNvSpPr>
            <a:spLocks noGrp="1"/>
          </p:cNvSpPr>
          <p:nvPr>
            <p:ph type="sldNum" sz="quarter" idx="15"/>
          </p:nvPr>
        </p:nvSpPr>
        <p:spPr/>
        <p:txBody>
          <a:bodyPr rtlCol="0"/>
          <a:lstStyle/>
          <a:p>
            <a:fld id="{8742F21E-49FA-4334-AA67-033D5949B11F}" type="slidenum">
              <a:rPr lang="en-US" smtClean="0"/>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D5E128B-B726-444A-B5FA-E2075B8222ED}" type="datetimeFigureOut">
              <a:rPr lang="en-US" smtClean="0"/>
              <a:t>1/22/2016</a:t>
            </a:fld>
            <a:endParaRPr lang="en-US" dirty="0"/>
          </a:p>
        </p:txBody>
      </p:sp>
      <p:sp>
        <p:nvSpPr>
          <p:cNvPr id="18" name="Slide Number Placeholder 17"/>
          <p:cNvSpPr>
            <a:spLocks noGrp="1"/>
          </p:cNvSpPr>
          <p:nvPr>
            <p:ph type="sldNum" sz="quarter" idx="11"/>
          </p:nvPr>
        </p:nvSpPr>
        <p:spPr/>
        <p:txBody>
          <a:bodyPr rtlCol="0"/>
          <a:lstStyle/>
          <a:p>
            <a:fld id="{8742F21E-49FA-4334-AA67-033D5949B11F}" type="slidenum">
              <a:rPr lang="en-US" smtClean="0"/>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D5E128B-B726-444A-B5FA-E2075B8222ED}" type="datetimeFigureOut">
              <a:rPr lang="en-US" smtClean="0"/>
              <a:t>1/22/2016</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742F21E-49FA-4334-AA67-033D5949B11F}"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rumtrainingseries.com/Intro_to_Scrum/Intro_to_Scrum.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icatic.com/HackITWorksho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eveloper.mozilla.org/en-US/docs/Web/JavaScript/Closur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smtClean="0"/>
              <a:t>Scotiabank</a:t>
            </a:r>
            <a:r>
              <a:rPr lang="en-CA" dirty="0" smtClean="0"/>
              <a:t> </a:t>
            </a:r>
            <a:r>
              <a:rPr lang="en-CA" dirty="0" err="1" smtClean="0"/>
              <a:t>HackIt</a:t>
            </a:r>
            <a:r>
              <a:rPr lang="en-CA" dirty="0" smtClean="0"/>
              <a:t> Debt Challenge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Team Skills (Tentative)</a:t>
            </a:r>
            <a:endParaRPr lang="en-US" dirty="0"/>
          </a:p>
        </p:txBody>
      </p:sp>
      <p:sp>
        <p:nvSpPr>
          <p:cNvPr id="3" name="Content Placeholder 2"/>
          <p:cNvSpPr>
            <a:spLocks noGrp="1"/>
          </p:cNvSpPr>
          <p:nvPr>
            <p:ph sz="quarter" idx="1"/>
          </p:nvPr>
        </p:nvSpPr>
        <p:spPr/>
        <p:txBody>
          <a:bodyPr numCol="2">
            <a:normAutofit fontScale="62500" lnSpcReduction="20000"/>
          </a:bodyPr>
          <a:lstStyle/>
          <a:p>
            <a:pPr>
              <a:buNone/>
            </a:pPr>
            <a:r>
              <a:rPr lang="en-US" dirty="0" smtClean="0"/>
              <a:t>Timmy:</a:t>
            </a:r>
          </a:p>
          <a:p>
            <a:r>
              <a:rPr lang="en-US" dirty="0" smtClean="0"/>
              <a:t>Business </a:t>
            </a:r>
            <a:r>
              <a:rPr lang="en-US" dirty="0" smtClean="0"/>
              <a:t>Analyst </a:t>
            </a:r>
          </a:p>
          <a:p>
            <a:r>
              <a:rPr lang="en-US" dirty="0" smtClean="0"/>
              <a:t>Idea </a:t>
            </a:r>
            <a:r>
              <a:rPr lang="en-US" dirty="0" smtClean="0"/>
              <a:t>Generator </a:t>
            </a:r>
          </a:p>
          <a:p>
            <a:r>
              <a:rPr lang="en-US" dirty="0" smtClean="0"/>
              <a:t>Entrepreneurship</a:t>
            </a:r>
          </a:p>
          <a:p>
            <a:pPr>
              <a:buNone/>
            </a:pPr>
            <a:endParaRPr lang="en-US" dirty="0" smtClean="0"/>
          </a:p>
          <a:p>
            <a:pPr>
              <a:buNone/>
            </a:pPr>
            <a:r>
              <a:rPr lang="en-US" dirty="0" smtClean="0"/>
              <a:t> </a:t>
            </a:r>
            <a:r>
              <a:rPr lang="en-US" dirty="0" smtClean="0"/>
              <a:t>Benjamin</a:t>
            </a:r>
            <a:r>
              <a:rPr lang="en-US" dirty="0" smtClean="0"/>
              <a:t>:</a:t>
            </a:r>
          </a:p>
          <a:p>
            <a:r>
              <a:rPr lang="en-US" dirty="0" smtClean="0"/>
              <a:t>Full </a:t>
            </a:r>
            <a:r>
              <a:rPr lang="en-US" dirty="0" smtClean="0"/>
              <a:t>Stack </a:t>
            </a:r>
            <a:r>
              <a:rPr lang="en-US" dirty="0" smtClean="0"/>
              <a:t>Development</a:t>
            </a:r>
            <a:endParaRPr lang="en-US" dirty="0" smtClean="0"/>
          </a:p>
          <a:p>
            <a:r>
              <a:rPr lang="en-US" dirty="0" smtClean="0"/>
              <a:t>Business Analyst</a:t>
            </a:r>
          </a:p>
          <a:p>
            <a:r>
              <a:rPr lang="en-US" dirty="0" smtClean="0"/>
              <a:t>Business to Development</a:t>
            </a:r>
          </a:p>
          <a:p>
            <a:pPr>
              <a:buNone/>
            </a:pPr>
            <a:r>
              <a:rPr lang="en-US" dirty="0" smtClean="0"/>
              <a:t> </a:t>
            </a:r>
            <a:endParaRPr lang="en-US" dirty="0" smtClean="0"/>
          </a:p>
          <a:p>
            <a:pPr>
              <a:buNone/>
            </a:pPr>
            <a:r>
              <a:rPr lang="en-US" dirty="0" smtClean="0"/>
              <a:t>Daniel:</a:t>
            </a:r>
          </a:p>
          <a:p>
            <a:r>
              <a:rPr lang="en-US" dirty="0" smtClean="0"/>
              <a:t>Stock Market Intelligence and Application</a:t>
            </a:r>
          </a:p>
          <a:p>
            <a:r>
              <a:rPr lang="en-US" dirty="0" smtClean="0"/>
              <a:t>Anti-debt Solutions</a:t>
            </a:r>
          </a:p>
          <a:p>
            <a:pPr>
              <a:buNone/>
            </a:pPr>
            <a:r>
              <a:rPr lang="en-US" dirty="0" smtClean="0"/>
              <a:t> </a:t>
            </a:r>
          </a:p>
          <a:p>
            <a:pPr>
              <a:buNone/>
            </a:pPr>
            <a:r>
              <a:rPr lang="en-US" dirty="0" err="1" smtClean="0"/>
              <a:t>Jorden</a:t>
            </a:r>
            <a:r>
              <a:rPr lang="en-US" dirty="0" smtClean="0"/>
              <a:t>:</a:t>
            </a:r>
          </a:p>
          <a:p>
            <a:r>
              <a:rPr lang="en-US" dirty="0" smtClean="0"/>
              <a:t>Front End Development</a:t>
            </a:r>
          </a:p>
          <a:p>
            <a:r>
              <a:rPr lang="en-US" dirty="0" smtClean="0"/>
              <a:t>Quality Assurance</a:t>
            </a:r>
          </a:p>
          <a:p>
            <a:pPr>
              <a:buNone/>
            </a:pPr>
            <a:r>
              <a:rPr lang="en-US" dirty="0" smtClean="0"/>
              <a:t> </a:t>
            </a:r>
          </a:p>
          <a:p>
            <a:pPr>
              <a:buNone/>
            </a:pPr>
            <a:r>
              <a:rPr lang="en-US" dirty="0" smtClean="0"/>
              <a:t>Jason:</a:t>
            </a:r>
          </a:p>
          <a:p>
            <a:r>
              <a:rPr lang="en-US" dirty="0" smtClean="0"/>
              <a:t>Front End Development</a:t>
            </a:r>
          </a:p>
          <a:p>
            <a:r>
              <a:rPr lang="en-US" dirty="0" smtClean="0"/>
              <a:t>GUI Designer</a:t>
            </a:r>
          </a:p>
          <a:p>
            <a:pPr>
              <a:buNone/>
            </a:pPr>
            <a:r>
              <a:rPr lang="en-US" dirty="0" smtClean="0"/>
              <a:t> </a:t>
            </a:r>
          </a:p>
          <a:p>
            <a:pPr>
              <a:buNone/>
            </a:pPr>
            <a:r>
              <a:rPr lang="en-US" dirty="0" smtClean="0"/>
              <a:t>Allen:</a:t>
            </a:r>
          </a:p>
          <a:p>
            <a:r>
              <a:rPr lang="en-US" dirty="0" smtClean="0"/>
              <a:t>Full Stack Development</a:t>
            </a:r>
          </a:p>
          <a:p>
            <a:r>
              <a:rPr lang="en-US" dirty="0" smtClean="0"/>
              <a:t>DBA Administrator</a:t>
            </a:r>
          </a:p>
          <a:p>
            <a:pPr>
              <a:buNone/>
            </a:pPr>
            <a:r>
              <a:rPr lang="en-US" dirty="0" smtClean="0"/>
              <a:t> </a:t>
            </a:r>
          </a:p>
          <a:p>
            <a:pPr>
              <a:buNone/>
            </a:pPr>
            <a:r>
              <a:rPr lang="en-US" dirty="0" err="1" smtClean="0"/>
              <a:t>Nanson</a:t>
            </a:r>
            <a:r>
              <a:rPr lang="en-US" dirty="0" smtClean="0"/>
              <a:t>:</a:t>
            </a:r>
          </a:p>
          <a:p>
            <a:r>
              <a:rPr lang="en-US" dirty="0" smtClean="0"/>
              <a:t>Back End Developer</a:t>
            </a:r>
          </a:p>
          <a:p>
            <a:r>
              <a:rPr lang="en-US" dirty="0" smtClean="0"/>
              <a:t>DBA </a:t>
            </a:r>
            <a:r>
              <a:rPr lang="en-US" dirty="0" smtClean="0"/>
              <a:t>Administrator</a:t>
            </a:r>
          </a:p>
          <a:p>
            <a:pPr>
              <a:buNone/>
            </a:pPr>
            <a:r>
              <a:rPr lang="en-US" dirty="0" smtClean="0"/>
              <a:t> </a:t>
            </a:r>
          </a:p>
          <a:p>
            <a:pPr>
              <a:buNone/>
            </a:pPr>
            <a:r>
              <a:rPr lang="en-US" dirty="0" smtClean="0"/>
              <a:t>Leo:</a:t>
            </a:r>
          </a:p>
          <a:p>
            <a:r>
              <a:rPr lang="en-US" dirty="0" smtClean="0"/>
              <a:t>Back </a:t>
            </a:r>
            <a:r>
              <a:rPr lang="en-US" dirty="0" smtClean="0"/>
              <a:t>End Developer</a:t>
            </a:r>
          </a:p>
          <a:p>
            <a:r>
              <a:rPr lang="en-US" dirty="0" smtClean="0"/>
              <a:t>Writer</a:t>
            </a:r>
            <a:r>
              <a:rPr lang="en-US" dirty="0" smtClean="0"/>
              <a:t>, development Polisher</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My Proposed Team setup</a:t>
            </a:r>
            <a:endParaRPr lang="en-US" dirty="0"/>
          </a:p>
        </p:txBody>
      </p:sp>
      <p:sp>
        <p:nvSpPr>
          <p:cNvPr id="3" name="Content Placeholder 2"/>
          <p:cNvSpPr>
            <a:spLocks noGrp="1"/>
          </p:cNvSpPr>
          <p:nvPr>
            <p:ph sz="quarter" idx="1"/>
          </p:nvPr>
        </p:nvSpPr>
        <p:spPr/>
        <p:txBody>
          <a:bodyPr>
            <a:normAutofit fontScale="47500" lnSpcReduction="20000"/>
          </a:bodyPr>
          <a:lstStyle/>
          <a:p>
            <a:r>
              <a:rPr lang="en-US" dirty="0" smtClean="0"/>
              <a:t>Presentation/Documentation</a:t>
            </a:r>
            <a:r>
              <a:rPr lang="en-US" dirty="0" smtClean="0"/>
              <a:t>:</a:t>
            </a:r>
            <a:endParaRPr lang="en-US" dirty="0" smtClean="0"/>
          </a:p>
          <a:p>
            <a:pPr>
              <a:buNone/>
            </a:pPr>
            <a:r>
              <a:rPr lang="en-US" dirty="0" smtClean="0"/>
              <a:t>          Timmy (</a:t>
            </a:r>
            <a:r>
              <a:rPr lang="en-US" dirty="0" smtClean="0"/>
              <a:t>Lead)</a:t>
            </a:r>
            <a:endParaRPr lang="en-US" dirty="0" smtClean="0"/>
          </a:p>
          <a:p>
            <a:pPr>
              <a:buNone/>
            </a:pPr>
            <a:r>
              <a:rPr lang="en-US" dirty="0" smtClean="0"/>
              <a:t>          Leo</a:t>
            </a:r>
          </a:p>
          <a:p>
            <a:pPr>
              <a:buNone/>
            </a:pPr>
            <a:r>
              <a:rPr lang="en-US" dirty="0" smtClean="0"/>
              <a:t> </a:t>
            </a:r>
          </a:p>
          <a:p>
            <a:r>
              <a:rPr lang="en-US" dirty="0" smtClean="0"/>
              <a:t>Team Coordination</a:t>
            </a:r>
            <a:r>
              <a:rPr lang="en-US" dirty="0" smtClean="0"/>
              <a:t>:</a:t>
            </a:r>
          </a:p>
          <a:p>
            <a:pPr>
              <a:buNone/>
            </a:pPr>
            <a:r>
              <a:rPr lang="en-US" dirty="0" smtClean="0"/>
              <a:t>          Timmy</a:t>
            </a:r>
          </a:p>
          <a:p>
            <a:pPr>
              <a:buNone/>
            </a:pPr>
            <a:r>
              <a:rPr lang="en-US" dirty="0" smtClean="0"/>
              <a:t>          Benjamin</a:t>
            </a:r>
          </a:p>
          <a:p>
            <a:pPr>
              <a:buNone/>
            </a:pPr>
            <a:endParaRPr lang="en-US" dirty="0" smtClean="0"/>
          </a:p>
          <a:p>
            <a:r>
              <a:rPr lang="en-US" dirty="0" smtClean="0"/>
              <a:t>Business Model/Design Architecture Team</a:t>
            </a:r>
            <a:r>
              <a:rPr lang="en-US" dirty="0" smtClean="0"/>
              <a:t>:</a:t>
            </a:r>
            <a:endParaRPr lang="en-US" dirty="0" smtClean="0"/>
          </a:p>
          <a:p>
            <a:pPr>
              <a:buNone/>
            </a:pPr>
            <a:r>
              <a:rPr lang="en-US" dirty="0" smtClean="0"/>
              <a:t>          Timmy (Lead</a:t>
            </a:r>
            <a:r>
              <a:rPr lang="en-US" dirty="0" smtClean="0"/>
              <a:t>)</a:t>
            </a:r>
          </a:p>
          <a:p>
            <a:pPr>
              <a:buNone/>
            </a:pPr>
            <a:r>
              <a:rPr lang="en-US" dirty="0" smtClean="0"/>
              <a:t>          Daniel</a:t>
            </a:r>
          </a:p>
          <a:p>
            <a:pPr>
              <a:buNone/>
            </a:pPr>
            <a:r>
              <a:rPr lang="en-US" dirty="0" smtClean="0"/>
              <a:t> </a:t>
            </a:r>
          </a:p>
          <a:p>
            <a:r>
              <a:rPr lang="en-US" dirty="0" smtClean="0"/>
              <a:t>Backend/</a:t>
            </a:r>
            <a:r>
              <a:rPr lang="en-US" dirty="0" err="1" smtClean="0"/>
              <a:t>Algo</a:t>
            </a:r>
            <a:r>
              <a:rPr lang="en-US" dirty="0" smtClean="0"/>
              <a:t> Dev Team: </a:t>
            </a:r>
          </a:p>
          <a:p>
            <a:pPr>
              <a:buNone/>
            </a:pPr>
            <a:r>
              <a:rPr lang="en-US" dirty="0" smtClean="0"/>
              <a:t>        </a:t>
            </a:r>
            <a:r>
              <a:rPr lang="en-US" dirty="0" smtClean="0"/>
              <a:t>  Allen </a:t>
            </a:r>
            <a:r>
              <a:rPr lang="en-US" dirty="0" smtClean="0"/>
              <a:t>(Lead)</a:t>
            </a:r>
          </a:p>
          <a:p>
            <a:pPr>
              <a:buNone/>
            </a:pPr>
            <a:r>
              <a:rPr lang="en-US" dirty="0" smtClean="0"/>
              <a:t>        </a:t>
            </a:r>
            <a:r>
              <a:rPr lang="en-US" dirty="0" smtClean="0"/>
              <a:t>  Benjamin </a:t>
            </a:r>
            <a:r>
              <a:rPr lang="en-US" dirty="0" smtClean="0"/>
              <a:t>(Floater)</a:t>
            </a:r>
          </a:p>
          <a:p>
            <a:pPr>
              <a:buNone/>
            </a:pPr>
            <a:r>
              <a:rPr lang="en-US" dirty="0" smtClean="0"/>
              <a:t>        </a:t>
            </a:r>
            <a:r>
              <a:rPr lang="en-US" dirty="0" smtClean="0"/>
              <a:t>  </a:t>
            </a:r>
            <a:r>
              <a:rPr lang="en-US" dirty="0" err="1" smtClean="0"/>
              <a:t>Nanson</a:t>
            </a:r>
            <a:endParaRPr lang="en-US" dirty="0" smtClean="0"/>
          </a:p>
          <a:p>
            <a:pPr>
              <a:buNone/>
            </a:pPr>
            <a:r>
              <a:rPr lang="en-US" dirty="0" smtClean="0"/>
              <a:t>        </a:t>
            </a:r>
            <a:r>
              <a:rPr lang="en-US" dirty="0" smtClean="0"/>
              <a:t>  Leo</a:t>
            </a:r>
            <a:endParaRPr lang="en-US" dirty="0" smtClean="0"/>
          </a:p>
          <a:p>
            <a:pPr>
              <a:buNone/>
            </a:pPr>
            <a:r>
              <a:rPr lang="en-US" dirty="0" smtClean="0"/>
              <a:t> </a:t>
            </a:r>
          </a:p>
          <a:p>
            <a:r>
              <a:rPr lang="en-US" dirty="0" smtClean="0"/>
              <a:t>Design(CSS) Dev Team:</a:t>
            </a:r>
          </a:p>
          <a:p>
            <a:pPr>
              <a:buNone/>
            </a:pPr>
            <a:r>
              <a:rPr lang="en-US" dirty="0" smtClean="0"/>
              <a:t>         Jason (Lead)</a:t>
            </a:r>
          </a:p>
          <a:p>
            <a:pPr>
              <a:buNone/>
            </a:pPr>
            <a:r>
              <a:rPr lang="en-US" dirty="0" smtClean="0"/>
              <a:t>         </a:t>
            </a:r>
            <a:r>
              <a:rPr lang="en-US" dirty="0" err="1" smtClean="0"/>
              <a:t>Jorden</a:t>
            </a:r>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kill Management Tree.png"/>
          <p:cNvPicPr>
            <a:picLocks noGrp="1" noChangeAspect="1"/>
          </p:cNvPicPr>
          <p:nvPr>
            <p:ph sz="quarter" idx="1"/>
          </p:nvPr>
        </p:nvPicPr>
        <p:blipFill>
          <a:blip r:embed="rId2" cstate="print"/>
          <a:stretch>
            <a:fillRect/>
          </a:stretch>
        </p:blipFill>
        <p:spPr>
          <a:xfrm>
            <a:off x="228600" y="1600200"/>
            <a:ext cx="8354335" cy="3232993"/>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Agile Software Development</a:t>
            </a:r>
            <a:endParaRPr lang="en-US" dirty="0"/>
          </a:p>
        </p:txBody>
      </p:sp>
      <p:sp>
        <p:nvSpPr>
          <p:cNvPr id="3" name="Content Placeholder 2"/>
          <p:cNvSpPr>
            <a:spLocks noGrp="1"/>
          </p:cNvSpPr>
          <p:nvPr>
            <p:ph sz="quarter" idx="1"/>
          </p:nvPr>
        </p:nvSpPr>
        <p:spPr/>
        <p:txBody>
          <a:bodyPr/>
          <a:lstStyle/>
          <a:p>
            <a:r>
              <a:rPr lang="en-CA" dirty="0" smtClean="0"/>
              <a:t>Agile development is a methodology of developing software by rapidly evolving solutions between cross-functioning teams</a:t>
            </a:r>
          </a:p>
          <a:p>
            <a:r>
              <a:rPr lang="en-CA" dirty="0" smtClean="0"/>
              <a:t>We will be following the Scrum methodology when working on our project:</a:t>
            </a:r>
          </a:p>
          <a:p>
            <a:pPr lvl="1"/>
            <a:r>
              <a:rPr lang="en-CA" dirty="0" smtClean="0"/>
              <a:t>Each team will have their own scrum session</a:t>
            </a:r>
          </a:p>
          <a:p>
            <a:pPr lvl="1"/>
            <a:r>
              <a:rPr lang="en-CA" dirty="0" smtClean="0"/>
              <a:t>Development should be based on time, not completion</a:t>
            </a:r>
          </a:p>
          <a:p>
            <a:pPr lvl="1"/>
            <a:r>
              <a:rPr lang="en-CA" dirty="0" smtClean="0"/>
              <a:t>At the end of each sprint we will merge each team’s progress into one application</a:t>
            </a:r>
          </a:p>
          <a:p>
            <a:pPr lvl="1"/>
            <a:r>
              <a:rPr lang="en-CA" dirty="0" smtClean="0"/>
              <a:t>Ensure to assign tasks that can be finished within the time constraint. In which case, we should collectively choose a good sprint length</a:t>
            </a:r>
          </a:p>
          <a:p>
            <a:pPr lvl="1"/>
            <a:endParaRPr lang="en-CA" dirty="0" smtClean="0"/>
          </a:p>
          <a:p>
            <a:pPr lvl="1"/>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Scrum Methodology</a:t>
            </a:r>
            <a:endParaRPr lang="en-US" dirty="0"/>
          </a:p>
        </p:txBody>
      </p:sp>
      <p:sp>
        <p:nvSpPr>
          <p:cNvPr id="3" name="Content Placeholder 2"/>
          <p:cNvSpPr>
            <a:spLocks noGrp="1"/>
          </p:cNvSpPr>
          <p:nvPr>
            <p:ph sz="quarter" idx="1"/>
          </p:nvPr>
        </p:nvSpPr>
        <p:spPr/>
        <p:txBody>
          <a:bodyPr/>
          <a:lstStyle/>
          <a:p>
            <a:r>
              <a:rPr lang="en-CA" dirty="0" smtClean="0"/>
              <a:t>Scrum consists of three roles:</a:t>
            </a:r>
          </a:p>
          <a:p>
            <a:pPr lvl="1"/>
            <a:r>
              <a:rPr lang="en-CA" dirty="0" smtClean="0">
                <a:solidFill>
                  <a:srgbClr val="C00000"/>
                </a:solidFill>
              </a:rPr>
              <a:t>Product Owner </a:t>
            </a:r>
            <a:r>
              <a:rPr lang="en-CA" dirty="0" smtClean="0">
                <a:sym typeface="Wingdings" pitchFamily="2" charset="2"/>
              </a:rPr>
              <a:t> Requests business enhancements</a:t>
            </a:r>
          </a:p>
          <a:p>
            <a:pPr lvl="1">
              <a:buNone/>
            </a:pPr>
            <a:r>
              <a:rPr lang="en-CA" dirty="0" smtClean="0">
                <a:sym typeface="Wingdings" pitchFamily="2" charset="2"/>
              </a:rPr>
              <a:t>The product owner decides what business enhancements should be added to the application. </a:t>
            </a:r>
          </a:p>
          <a:p>
            <a:pPr lvl="1"/>
            <a:r>
              <a:rPr lang="en-CA" dirty="0" smtClean="0">
                <a:solidFill>
                  <a:srgbClr val="0070C0"/>
                </a:solidFill>
                <a:sym typeface="Wingdings" pitchFamily="2" charset="2"/>
              </a:rPr>
              <a:t>Scrum Master </a:t>
            </a:r>
            <a:r>
              <a:rPr lang="en-CA" dirty="0" smtClean="0">
                <a:sym typeface="Wingdings" pitchFamily="2" charset="2"/>
              </a:rPr>
              <a:t> Business Translator, sprint manager, team co-ordinator</a:t>
            </a:r>
          </a:p>
          <a:p>
            <a:pPr lvl="1">
              <a:buNone/>
            </a:pPr>
            <a:r>
              <a:rPr lang="en-CA" dirty="0" smtClean="0">
                <a:sym typeface="Wingdings" pitchFamily="2" charset="2"/>
              </a:rPr>
              <a:t>The scrum master should be able to translate the requests of the business into small tasks the team can complete. You should be aware of your team’s skills to optimally manage efficiency.</a:t>
            </a:r>
          </a:p>
          <a:p>
            <a:pPr lvl="1"/>
            <a:r>
              <a:rPr lang="en-CA" dirty="0" smtClean="0">
                <a:solidFill>
                  <a:srgbClr val="7030A0"/>
                </a:solidFill>
                <a:sym typeface="Wingdings" pitchFamily="2" charset="2"/>
              </a:rPr>
              <a:t>Team</a:t>
            </a:r>
            <a:r>
              <a:rPr lang="en-CA" dirty="0" smtClean="0">
                <a:sym typeface="Wingdings" pitchFamily="2" charset="2"/>
              </a:rPr>
              <a:t>  The developers</a:t>
            </a:r>
          </a:p>
          <a:p>
            <a:pPr lvl="1">
              <a:buNone/>
            </a:pPr>
            <a:r>
              <a:rPr lang="en-CA" dirty="0" smtClean="0">
                <a:sym typeface="Wingdings" pitchFamily="2" charset="2"/>
              </a:rPr>
              <a:t>The development team designs and creates the software architecture to be created.</a:t>
            </a:r>
          </a:p>
          <a:p>
            <a:pPr lvl="1">
              <a:buNone/>
            </a:pPr>
            <a:endParaRPr lang="en-CA" dirty="0" smtClean="0">
              <a:sym typeface="Wingdings" pitchFamily="2" charset="2"/>
            </a:endParaRPr>
          </a:p>
          <a:p>
            <a:pPr>
              <a:buNone/>
            </a:pPr>
            <a:endParaRPr lang="en-CA" dirty="0" smtClean="0">
              <a:sym typeface="Wingdings" pitchFamily="2" charset="2"/>
            </a:endParaRPr>
          </a:p>
          <a:p>
            <a:pPr lvl="1"/>
            <a:endParaRPr lang="en-CA" dirty="0" smtClean="0">
              <a:sym typeface="Wingdings" pitchFamily="2" charset="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Scrum Methodology (cont’d)</a:t>
            </a:r>
            <a:endParaRPr lang="en-US" dirty="0"/>
          </a:p>
        </p:txBody>
      </p:sp>
      <p:sp>
        <p:nvSpPr>
          <p:cNvPr id="3" name="Content Placeholder 2"/>
          <p:cNvSpPr>
            <a:spLocks noGrp="1"/>
          </p:cNvSpPr>
          <p:nvPr>
            <p:ph sz="quarter" idx="1"/>
          </p:nvPr>
        </p:nvSpPr>
        <p:spPr/>
        <p:txBody>
          <a:bodyPr/>
          <a:lstStyle/>
          <a:p>
            <a:r>
              <a:rPr lang="en-CA" dirty="0" smtClean="0"/>
              <a:t>Introduction to Scrum</a:t>
            </a:r>
          </a:p>
          <a:p>
            <a:pPr lvl="1"/>
            <a:r>
              <a:rPr lang="en-US" dirty="0" smtClean="0">
                <a:hlinkClick r:id="rId2"/>
              </a:rPr>
              <a:t>http://</a:t>
            </a:r>
            <a:r>
              <a:rPr lang="en-US" dirty="0" smtClean="0">
                <a:hlinkClick r:id="rId2"/>
              </a:rPr>
              <a:t>scrumtrainingseries.com/Intro_to_Scrum/Intro_to_Scrum.htm</a:t>
            </a:r>
            <a:endParaRPr lang="en-US" dirty="0" smtClean="0"/>
          </a:p>
          <a:p>
            <a:pPr lvl="1"/>
            <a:r>
              <a:rPr lang="en-CA" dirty="0" smtClean="0"/>
              <a:t>Practicing Scrum is a strict and rigorous process </a:t>
            </a:r>
            <a:r>
              <a:rPr lang="en-US" dirty="0" smtClean="0"/>
              <a:t>involving sprint planning, backlog refinement, daily stand-ups and sprint reviews</a:t>
            </a:r>
          </a:p>
          <a:p>
            <a:pPr lvl="1"/>
            <a:r>
              <a:rPr lang="en-CA" dirty="0" smtClean="0"/>
              <a:t>The product backlog is a list of tasks given by the product manager</a:t>
            </a:r>
            <a:endParaRPr lang="en-US" dirty="0" smtClean="0"/>
          </a:p>
          <a:p>
            <a:pPr lvl="1"/>
            <a:r>
              <a:rPr lang="en-CA" dirty="0" smtClean="0"/>
              <a:t>Each sprint is a specified time-length a team has to complete its assigned tasks in the backlog</a:t>
            </a:r>
          </a:p>
          <a:p>
            <a:pPr lvl="1"/>
            <a:r>
              <a:rPr lang="en-CA" dirty="0" smtClean="0"/>
              <a:t>Stand-ups are short meetings that discuss each team member’s previous work, impediments, and what they are going to do</a:t>
            </a:r>
          </a:p>
          <a:p>
            <a:pPr lvl="1"/>
            <a:endParaRPr lang="en-CA"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Scrum Methodology (cont’d)</a:t>
            </a:r>
            <a:endParaRPr lang="en-US" dirty="0"/>
          </a:p>
        </p:txBody>
      </p:sp>
      <p:sp>
        <p:nvSpPr>
          <p:cNvPr id="3" name="Content Placeholder 2"/>
          <p:cNvSpPr>
            <a:spLocks noGrp="1"/>
          </p:cNvSpPr>
          <p:nvPr>
            <p:ph sz="quarter" idx="1"/>
          </p:nvPr>
        </p:nvSpPr>
        <p:spPr/>
        <p:txBody>
          <a:bodyPr/>
          <a:lstStyle/>
          <a:p>
            <a:r>
              <a:rPr lang="en-CA" dirty="0" smtClean="0"/>
              <a:t>As a team of 8, it is important to develop a scrum-like practice for the 40hr </a:t>
            </a:r>
            <a:r>
              <a:rPr lang="en-CA" dirty="0" err="1" smtClean="0"/>
              <a:t>hackathon</a:t>
            </a:r>
            <a:r>
              <a:rPr lang="en-CA" dirty="0" smtClean="0"/>
              <a:t>.</a:t>
            </a:r>
          </a:p>
          <a:p>
            <a:r>
              <a:rPr lang="en-CA" dirty="0" smtClean="0"/>
              <a:t>We should designate someone to keep track of tasks, and manage sprints</a:t>
            </a:r>
          </a:p>
          <a:p>
            <a:r>
              <a:rPr lang="en-CA" dirty="0" smtClean="0"/>
              <a:t>Each team leader should be responsible for each team’s stand-ups and reporting completion to the sprint manager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Javascript</a:t>
            </a:r>
            <a:r>
              <a:rPr lang="en-CA" dirty="0" smtClean="0"/>
              <a:t> Web application Stack</a:t>
            </a:r>
            <a:endParaRPr lang="en-US" dirty="0"/>
          </a:p>
        </p:txBody>
      </p:sp>
      <p:sp>
        <p:nvSpPr>
          <p:cNvPr id="3" name="Content Placeholder 2"/>
          <p:cNvSpPr>
            <a:spLocks noGrp="1"/>
          </p:cNvSpPr>
          <p:nvPr>
            <p:ph sz="quarter" idx="1"/>
          </p:nvPr>
        </p:nvSpPr>
        <p:spPr/>
        <p:txBody>
          <a:bodyPr>
            <a:normAutofit lnSpcReduction="10000"/>
          </a:bodyPr>
          <a:lstStyle/>
          <a:p>
            <a:r>
              <a:rPr lang="en-CA" dirty="0" smtClean="0"/>
              <a:t>Note that we will most likely be following this application stack to build our product</a:t>
            </a:r>
          </a:p>
          <a:p>
            <a:r>
              <a:rPr lang="en-CA" dirty="0" smtClean="0"/>
              <a:t>Languages</a:t>
            </a:r>
            <a:endParaRPr lang="en-CA" dirty="0" smtClean="0"/>
          </a:p>
          <a:p>
            <a:pPr lvl="1"/>
            <a:r>
              <a:rPr lang="en-CA" dirty="0" smtClean="0"/>
              <a:t>Java</a:t>
            </a:r>
          </a:p>
          <a:p>
            <a:pPr lvl="1"/>
            <a:r>
              <a:rPr lang="en-CA" dirty="0" err="1" smtClean="0"/>
              <a:t>Javascript</a:t>
            </a:r>
            <a:endParaRPr lang="en-CA" dirty="0" smtClean="0"/>
          </a:p>
          <a:p>
            <a:pPr lvl="1"/>
            <a:r>
              <a:rPr lang="en-CA" dirty="0" smtClean="0"/>
              <a:t>HTML</a:t>
            </a:r>
          </a:p>
          <a:p>
            <a:pPr lvl="1"/>
            <a:r>
              <a:rPr lang="en-CA" dirty="0" smtClean="0"/>
              <a:t>CSS</a:t>
            </a:r>
          </a:p>
          <a:p>
            <a:pPr lvl="1"/>
            <a:r>
              <a:rPr lang="en-CA" dirty="0" err="1" smtClean="0"/>
              <a:t>NoSQL</a:t>
            </a:r>
            <a:r>
              <a:rPr lang="en-CA" dirty="0" smtClean="0"/>
              <a:t>, Oracle SQL, </a:t>
            </a:r>
            <a:r>
              <a:rPr lang="en-CA" dirty="0" err="1" smtClean="0"/>
              <a:t>MySQL</a:t>
            </a:r>
            <a:endParaRPr lang="en-CA" dirty="0" smtClean="0"/>
          </a:p>
          <a:p>
            <a:r>
              <a:rPr lang="en-CA" dirty="0" smtClean="0"/>
              <a:t>Tools</a:t>
            </a:r>
          </a:p>
          <a:p>
            <a:pPr lvl="1"/>
            <a:r>
              <a:rPr lang="en-CA" dirty="0" smtClean="0"/>
              <a:t>Node.js</a:t>
            </a:r>
          </a:p>
          <a:p>
            <a:pPr lvl="1"/>
            <a:r>
              <a:rPr lang="en-CA" dirty="0" smtClean="0"/>
              <a:t>Bootstrap</a:t>
            </a:r>
          </a:p>
          <a:p>
            <a:pPr lvl="1"/>
            <a:r>
              <a:rPr lang="en-CA" dirty="0" smtClean="0"/>
              <a:t>Oracle, </a:t>
            </a:r>
            <a:r>
              <a:rPr lang="en-CA" dirty="0" err="1" smtClean="0"/>
              <a:t>MongoDB</a:t>
            </a:r>
            <a:r>
              <a:rPr lang="en-CA" dirty="0" smtClean="0"/>
              <a:t>,</a:t>
            </a:r>
            <a:r>
              <a:rPr lang="en-CA" dirty="0" smtClean="0"/>
              <a:t> Cassandra</a:t>
            </a:r>
          </a:p>
          <a:p>
            <a:pPr lvl="1"/>
            <a:r>
              <a:rPr lang="en-CA" dirty="0" smtClean="0"/>
              <a:t>Sublime Text, Linux, Notepad++</a:t>
            </a:r>
          </a:p>
          <a:p>
            <a:pPr lvl="1"/>
            <a:endParaRPr lang="en-CA" dirty="0" smtClean="0"/>
          </a:p>
          <a:p>
            <a:pPr lvl="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JavaScript</a:t>
            </a:r>
            <a:endParaRPr lang="en-US" dirty="0"/>
          </a:p>
        </p:txBody>
      </p:sp>
      <p:sp>
        <p:nvSpPr>
          <p:cNvPr id="3" name="Content Placeholder 2"/>
          <p:cNvSpPr>
            <a:spLocks noGrp="1"/>
          </p:cNvSpPr>
          <p:nvPr>
            <p:ph sz="quarter" idx="1"/>
          </p:nvPr>
        </p:nvSpPr>
        <p:spPr/>
        <p:txBody>
          <a:bodyPr/>
          <a:lstStyle/>
          <a:p>
            <a:r>
              <a:rPr lang="en-CA" dirty="0" smtClean="0"/>
              <a:t>Lightweight, interpreted programming language</a:t>
            </a:r>
          </a:p>
          <a:p>
            <a:r>
              <a:rPr lang="en-CA" dirty="0" smtClean="0"/>
              <a:t>Complimentary with Java, implemented with HTML</a:t>
            </a:r>
          </a:p>
          <a:p>
            <a:endParaRPr lang="en-CA" dirty="0" smtClean="0"/>
          </a:p>
          <a:p>
            <a:endParaRPr lang="en-US" dirty="0"/>
          </a:p>
        </p:txBody>
      </p:sp>
      <p:sp>
        <p:nvSpPr>
          <p:cNvPr id="4" name="Rectangle 3"/>
          <p:cNvSpPr/>
          <p:nvPr/>
        </p:nvSpPr>
        <p:spPr>
          <a:xfrm>
            <a:off x="685800" y="3048000"/>
            <a:ext cx="71628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&lt;html&gt; </a:t>
            </a:r>
          </a:p>
          <a:p>
            <a:r>
              <a:rPr lang="en-US" dirty="0" smtClean="0"/>
              <a:t>  &lt;body&gt; </a:t>
            </a:r>
          </a:p>
          <a:p>
            <a:r>
              <a:rPr lang="en-US" dirty="0"/>
              <a:t> </a:t>
            </a:r>
            <a:r>
              <a:rPr lang="en-US" dirty="0" smtClean="0"/>
              <a:t>   &lt;script language="</a:t>
            </a:r>
            <a:r>
              <a:rPr lang="en-US" dirty="0" err="1" smtClean="0"/>
              <a:t>javascript</a:t>
            </a:r>
            <a:r>
              <a:rPr lang="en-US" dirty="0" smtClean="0"/>
              <a:t>" type="text/</a:t>
            </a:r>
            <a:r>
              <a:rPr lang="en-US" dirty="0" err="1" smtClean="0"/>
              <a:t>javascript</a:t>
            </a:r>
            <a:r>
              <a:rPr lang="en-US" dirty="0" smtClean="0"/>
              <a:t>"&gt; </a:t>
            </a:r>
          </a:p>
          <a:p>
            <a:r>
              <a:rPr lang="en-US" dirty="0"/>
              <a:t> </a:t>
            </a:r>
            <a:r>
              <a:rPr lang="en-US" dirty="0" smtClean="0"/>
              <a:t>   &lt;!– </a:t>
            </a:r>
          </a:p>
          <a:p>
            <a:r>
              <a:rPr lang="en-US" dirty="0"/>
              <a:t> </a:t>
            </a:r>
            <a:r>
              <a:rPr lang="en-US" dirty="0" smtClean="0"/>
              <a:t>     </a:t>
            </a:r>
            <a:r>
              <a:rPr lang="en-US" dirty="0" err="1" smtClean="0"/>
              <a:t>document.write</a:t>
            </a:r>
            <a:r>
              <a:rPr lang="en-US" dirty="0" smtClean="0"/>
              <a:t>("Hello World!") </a:t>
            </a:r>
          </a:p>
          <a:p>
            <a:r>
              <a:rPr lang="en-US" dirty="0"/>
              <a:t> </a:t>
            </a:r>
            <a:r>
              <a:rPr lang="en-US" dirty="0" smtClean="0"/>
              <a:t>   //--&gt; </a:t>
            </a:r>
          </a:p>
          <a:p>
            <a:r>
              <a:rPr lang="en-US" dirty="0"/>
              <a:t> </a:t>
            </a:r>
            <a:r>
              <a:rPr lang="en-US" dirty="0" smtClean="0"/>
              <a:t>   &lt;/script&gt; </a:t>
            </a:r>
          </a:p>
          <a:p>
            <a:r>
              <a:rPr lang="en-US" dirty="0"/>
              <a:t> </a:t>
            </a:r>
            <a:r>
              <a:rPr lang="en-US" dirty="0" smtClean="0"/>
              <a:t> &lt;/body&gt; </a:t>
            </a:r>
          </a:p>
          <a:p>
            <a:r>
              <a:rPr lang="en-US" dirty="0" smtClean="0"/>
              <a:t>&lt;/html&gt;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Lambda Calculus</a:t>
            </a:r>
            <a:endParaRPr lang="en-US" dirty="0"/>
          </a:p>
        </p:txBody>
      </p:sp>
      <p:sp>
        <p:nvSpPr>
          <p:cNvPr id="3" name="Content Placeholder 2"/>
          <p:cNvSpPr>
            <a:spLocks noGrp="1"/>
          </p:cNvSpPr>
          <p:nvPr>
            <p:ph sz="quarter" idx="1"/>
          </p:nvPr>
        </p:nvSpPr>
        <p:spPr/>
        <p:txBody>
          <a:bodyPr/>
          <a:lstStyle/>
          <a:p>
            <a:r>
              <a:rPr lang="en-CA" dirty="0" smtClean="0"/>
              <a:t>Formal system of logic for expressing computation by way of variable binding and substitution</a:t>
            </a:r>
          </a:p>
          <a:p>
            <a:r>
              <a:rPr lang="en-CA" dirty="0" smtClean="0"/>
              <a:t>Notation: </a:t>
            </a:r>
            <a:r>
              <a:rPr lang="el-GR" dirty="0" smtClean="0"/>
              <a:t>λ</a:t>
            </a:r>
            <a:r>
              <a:rPr lang="en-CA" dirty="0" err="1" smtClean="0"/>
              <a:t>x.x</a:t>
            </a:r>
            <a:endParaRPr lang="en-CA" dirty="0" smtClean="0"/>
          </a:p>
          <a:p>
            <a:pPr lvl="1"/>
            <a:r>
              <a:rPr lang="en-CA" dirty="0" err="1" smtClean="0"/>
              <a:t>Func</a:t>
            </a:r>
            <a:r>
              <a:rPr lang="en-CA" dirty="0" smtClean="0"/>
              <a:t>(x) { return x }</a:t>
            </a:r>
          </a:p>
          <a:p>
            <a:pPr lvl="1"/>
            <a:endParaRPr lang="en-CA" dirty="0" smtClean="0"/>
          </a:p>
          <a:p>
            <a:r>
              <a:rPr lang="en-CA" dirty="0" smtClean="0"/>
              <a:t>By definition, </a:t>
            </a:r>
            <a:r>
              <a:rPr lang="el-GR" dirty="0" smtClean="0"/>
              <a:t>λ</a:t>
            </a:r>
            <a:r>
              <a:rPr lang="en-CA" dirty="0" smtClean="0"/>
              <a:t>x.(</a:t>
            </a:r>
            <a:r>
              <a:rPr lang="el-GR" dirty="0" smtClean="0"/>
              <a:t>λ</a:t>
            </a:r>
            <a:r>
              <a:rPr lang="en-CA" dirty="0" err="1" smtClean="0"/>
              <a:t>y</a:t>
            </a:r>
            <a:r>
              <a:rPr lang="en-CA" dirty="0" err="1" smtClean="0"/>
              <a:t>.x</a:t>
            </a:r>
            <a:r>
              <a:rPr lang="en-CA" dirty="0" smtClean="0"/>
              <a:t>) == </a:t>
            </a:r>
            <a:r>
              <a:rPr lang="el-GR" dirty="0" smtClean="0"/>
              <a:t>λ</a:t>
            </a:r>
            <a:r>
              <a:rPr lang="en-CA" dirty="0" err="1" smtClean="0"/>
              <a:t>xy.x</a:t>
            </a:r>
            <a:endParaRPr lang="en-CA" dirty="0" smtClean="0"/>
          </a:p>
          <a:p>
            <a:pPr lvl="1"/>
            <a:r>
              <a:rPr lang="en-CA" dirty="0" err="1" smtClean="0"/>
              <a:t>Func</a:t>
            </a:r>
            <a:r>
              <a:rPr lang="en-CA" dirty="0" smtClean="0"/>
              <a:t>(x) { return </a:t>
            </a:r>
            <a:r>
              <a:rPr lang="en-CA" dirty="0" err="1" smtClean="0"/>
              <a:t>Func</a:t>
            </a:r>
            <a:r>
              <a:rPr lang="en-CA" dirty="0" smtClean="0"/>
              <a:t>(y) { return x }}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Event Details</a:t>
            </a:r>
            <a:endParaRPr lang="en-US" dirty="0"/>
          </a:p>
        </p:txBody>
      </p:sp>
      <p:sp>
        <p:nvSpPr>
          <p:cNvPr id="3" name="Content Placeholder 2"/>
          <p:cNvSpPr>
            <a:spLocks noGrp="1"/>
          </p:cNvSpPr>
          <p:nvPr>
            <p:ph sz="quarter" idx="1"/>
          </p:nvPr>
        </p:nvSpPr>
        <p:spPr/>
        <p:txBody>
          <a:bodyPr/>
          <a:lstStyle/>
          <a:p>
            <a:r>
              <a:rPr lang="en-US" dirty="0" smtClean="0"/>
              <a:t>February </a:t>
            </a:r>
            <a:r>
              <a:rPr lang="en-US" dirty="0" smtClean="0"/>
              <a:t>5-7, </a:t>
            </a:r>
            <a:r>
              <a:rPr lang="en-US" dirty="0" smtClean="0"/>
              <a:t>2016</a:t>
            </a:r>
          </a:p>
          <a:p>
            <a:r>
              <a:rPr lang="en-CA" dirty="0" smtClean="0"/>
              <a:t>40 hr </a:t>
            </a:r>
            <a:r>
              <a:rPr lang="en-CA" dirty="0" err="1" smtClean="0"/>
              <a:t>hackathon</a:t>
            </a:r>
            <a:endParaRPr lang="en-US" dirty="0" smtClean="0"/>
          </a:p>
          <a:p>
            <a:pPr>
              <a:buNone/>
            </a:pPr>
            <a:endParaRPr lang="en-US" dirty="0" smtClean="0"/>
          </a:p>
          <a:p>
            <a:r>
              <a:rPr lang="en-CA" dirty="0" err="1" smtClean="0"/>
              <a:t>Scotiabank</a:t>
            </a:r>
            <a:r>
              <a:rPr lang="en-CA" dirty="0" smtClean="0"/>
              <a:t> </a:t>
            </a:r>
            <a:r>
              <a:rPr lang="en-CA" dirty="0" err="1" smtClean="0"/>
              <a:t>HackIt</a:t>
            </a:r>
            <a:r>
              <a:rPr lang="en-CA" dirty="0" smtClean="0"/>
              <a:t> Workshop:</a:t>
            </a:r>
          </a:p>
          <a:p>
            <a:pPr lvl="1"/>
            <a:r>
              <a:rPr lang="en-US" dirty="0" smtClean="0"/>
              <a:t>Wednesday </a:t>
            </a:r>
            <a:r>
              <a:rPr lang="en-US" dirty="0" smtClean="0"/>
              <a:t>January 27 2016 6:00 PM - 9:00 PM </a:t>
            </a:r>
          </a:p>
          <a:p>
            <a:pPr lvl="1"/>
            <a:r>
              <a:rPr lang="en-US" dirty="0" smtClean="0"/>
              <a:t>Steelcase</a:t>
            </a:r>
            <a:r>
              <a:rPr lang="en-US" dirty="0" smtClean="0"/>
              <a:t>, 200 King Street West, Suite 2400, Toronto, ON, </a:t>
            </a:r>
            <a:r>
              <a:rPr lang="en-US" dirty="0" smtClean="0"/>
              <a:t>Canada</a:t>
            </a:r>
          </a:p>
          <a:p>
            <a:pPr lvl="1"/>
            <a:r>
              <a:rPr lang="en-CA" dirty="0" smtClean="0"/>
              <a:t>Also transcript will be available for those who can’t make it</a:t>
            </a:r>
            <a:endParaRPr lang="en-US" dirty="0" smtClean="0"/>
          </a:p>
          <a:p>
            <a:pPr lvl="1"/>
            <a:endParaRPr lang="en-US" dirty="0" smtClean="0"/>
          </a:p>
          <a:p>
            <a:pPr lvl="1"/>
            <a:r>
              <a:rPr lang="en-CA" dirty="0" smtClean="0"/>
              <a:t>SIGN-UP IS REQUIRED - </a:t>
            </a:r>
            <a:r>
              <a:rPr lang="en-CA" dirty="0" smtClean="0">
                <a:hlinkClick r:id="rId2"/>
              </a:rPr>
              <a:t>https://</a:t>
            </a:r>
            <a:r>
              <a:rPr lang="en-CA" dirty="0" smtClean="0">
                <a:hlinkClick r:id="rId2"/>
              </a:rPr>
              <a:t>www.picatic.com/HackITWorkshop</a:t>
            </a:r>
            <a:endParaRPr lang="en-CA" dirty="0" smtClean="0"/>
          </a:p>
          <a:p>
            <a:pPr lvl="1"/>
            <a:endParaRPr lang="en-US" dirty="0" smtClean="0"/>
          </a:p>
          <a:p>
            <a:pPr lvl="1"/>
            <a:endParaRPr lang="en-CA" dirty="0" smtClean="0"/>
          </a:p>
          <a:p>
            <a:pPr lvl="1"/>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Javascript</a:t>
            </a:r>
            <a:r>
              <a:rPr lang="en-CA" dirty="0" smtClean="0"/>
              <a:t> Closures</a:t>
            </a:r>
            <a:endParaRPr lang="en-US" dirty="0"/>
          </a:p>
        </p:txBody>
      </p:sp>
      <p:sp>
        <p:nvSpPr>
          <p:cNvPr id="3" name="Content Placeholder 2"/>
          <p:cNvSpPr>
            <a:spLocks noGrp="1"/>
          </p:cNvSpPr>
          <p:nvPr>
            <p:ph sz="quarter" idx="1"/>
          </p:nvPr>
        </p:nvSpPr>
        <p:spPr/>
        <p:txBody>
          <a:bodyPr/>
          <a:lstStyle/>
          <a:p>
            <a:r>
              <a:rPr lang="en-US" dirty="0" smtClean="0">
                <a:hlinkClick r:id="rId2"/>
              </a:rPr>
              <a:t>https://</a:t>
            </a:r>
            <a:r>
              <a:rPr lang="en-US" dirty="0" smtClean="0">
                <a:hlinkClick r:id="rId2"/>
              </a:rPr>
              <a:t>developer.mozilla.org/en-US/docs/Web/JavaScript/Closures#Closure</a:t>
            </a:r>
            <a:endParaRPr lang="en-US" dirty="0" smtClean="0"/>
          </a:p>
          <a:p>
            <a:endParaRPr lang="en-CA" dirty="0" smtClean="0"/>
          </a:p>
          <a:p>
            <a:r>
              <a:rPr lang="en-CA" dirty="0" smtClean="0"/>
              <a:t>One of </a:t>
            </a:r>
            <a:r>
              <a:rPr lang="en-CA" dirty="0" err="1" smtClean="0"/>
              <a:t>Javascript’s</a:t>
            </a:r>
            <a:r>
              <a:rPr lang="en-CA" dirty="0" smtClean="0"/>
              <a:t> greatest features</a:t>
            </a:r>
          </a:p>
          <a:p>
            <a:endParaRPr lang="en-CA" dirty="0" smtClean="0"/>
          </a:p>
          <a:p>
            <a:r>
              <a:rPr lang="en-CA" dirty="0" smtClean="0"/>
              <a:t>Used to implement public and private object properties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Node.js Demo</a:t>
            </a:r>
            <a:endParaRPr lang="en-US" dirty="0"/>
          </a:p>
        </p:txBody>
      </p:sp>
      <p:sp>
        <p:nvSpPr>
          <p:cNvPr id="3" name="Content Placeholder 2"/>
          <p:cNvSpPr>
            <a:spLocks noGrp="1"/>
          </p:cNvSpPr>
          <p:nvPr>
            <p:ph sz="quarter" idx="1"/>
          </p:nvPr>
        </p:nvSpPr>
        <p:spPr/>
        <p:txBody>
          <a:bodyPr/>
          <a:lstStyle/>
          <a:p>
            <a:r>
              <a:rPr lang="en-CA" dirty="0" smtClean="0"/>
              <a:t>Basic Node.js Code</a:t>
            </a:r>
          </a:p>
          <a:p>
            <a:r>
              <a:rPr lang="en-CA" dirty="0" smtClean="0"/>
              <a:t>Implement the Hello World! Code</a:t>
            </a:r>
          </a:p>
          <a:p>
            <a:r>
              <a:rPr lang="en-CA" dirty="0" smtClean="0"/>
              <a:t>Host and connect to a server locally and online</a:t>
            </a:r>
          </a:p>
          <a:p>
            <a:r>
              <a:rPr lang="en-CA" dirty="0" smtClean="0"/>
              <a:t>Connect to a database</a:t>
            </a:r>
          </a:p>
          <a:p>
            <a:r>
              <a:rPr lang="en-CA" dirty="0" smtClean="0"/>
              <a:t>Request and Input data</a:t>
            </a:r>
          </a:p>
          <a:p>
            <a:r>
              <a:rPr lang="en-CA" dirty="0" smtClean="0"/>
              <a:t>Add a Logo!</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Discuss Availability</a:t>
            </a:r>
            <a:endParaRPr lang="en-US" dirty="0"/>
          </a:p>
        </p:txBody>
      </p:sp>
      <p:sp>
        <p:nvSpPr>
          <p:cNvPr id="3" name="Content Placeholder 2"/>
          <p:cNvSpPr>
            <a:spLocks noGrp="1"/>
          </p:cNvSpPr>
          <p:nvPr>
            <p:ph sz="quarter" idx="1"/>
          </p:nvPr>
        </p:nvSpPr>
        <p:spPr/>
        <p:txBody>
          <a:bodyPr/>
          <a:lstStyle/>
          <a:p>
            <a:r>
              <a:rPr lang="en-CA" dirty="0" smtClean="0"/>
              <a:t>Meet-ups</a:t>
            </a:r>
            <a:endParaRPr lang="en-CA" dirty="0" smtClean="0"/>
          </a:p>
          <a:p>
            <a:pPr lvl="1"/>
            <a:r>
              <a:rPr lang="en-CA" dirty="0" smtClean="0"/>
              <a:t>At least one every weekend</a:t>
            </a:r>
          </a:p>
          <a:p>
            <a:pPr lvl="1"/>
            <a:r>
              <a:rPr lang="en-CA" dirty="0" smtClean="0"/>
              <a:t>Possible sub-group meet-ups</a:t>
            </a:r>
          </a:p>
          <a:p>
            <a:pPr lvl="1"/>
            <a:r>
              <a:rPr lang="en-CA" dirty="0" smtClean="0"/>
              <a:t>One-on-Ones (For team leads)</a:t>
            </a:r>
          </a:p>
          <a:p>
            <a:pPr lvl="1"/>
            <a:endParaRPr lang="en-CA" dirty="0" smtClean="0"/>
          </a:p>
          <a:p>
            <a:r>
              <a:rPr lang="en-CA" dirty="0" smtClean="0"/>
              <a:t>Workshop availability</a:t>
            </a:r>
          </a:p>
          <a:p>
            <a:endParaRPr lang="en-CA" dirty="0" smtClean="0"/>
          </a:p>
          <a:p>
            <a:r>
              <a:rPr lang="en-CA" dirty="0" smtClean="0"/>
              <a:t>Competition Availability</a:t>
            </a:r>
          </a:p>
          <a:p>
            <a:pPr lvl="1"/>
            <a:r>
              <a:rPr lang="en-CA" dirty="0" smtClean="0"/>
              <a:t>Who can stay 24hr at the competition</a:t>
            </a:r>
          </a:p>
          <a:p>
            <a:pPr lvl="1"/>
            <a:r>
              <a:rPr lang="en-CA" dirty="0" smtClean="0"/>
              <a:t>Also Timmy will do food runs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Business Analysis</a:t>
            </a:r>
            <a:endParaRPr lang="en-US" dirty="0"/>
          </a:p>
        </p:txBody>
      </p:sp>
      <p:sp>
        <p:nvSpPr>
          <p:cNvPr id="3" name="Content Placeholder 2"/>
          <p:cNvSpPr>
            <a:spLocks noGrp="1"/>
          </p:cNvSpPr>
          <p:nvPr>
            <p:ph sz="quarter" idx="1"/>
          </p:nvPr>
        </p:nvSpPr>
        <p:spPr/>
        <p:txBody>
          <a:bodyPr/>
          <a:lstStyle/>
          <a:p>
            <a:r>
              <a:rPr lang="en-CA" dirty="0" smtClean="0"/>
              <a:t>The aim of this </a:t>
            </a:r>
            <a:r>
              <a:rPr lang="en-CA" dirty="0" err="1" smtClean="0"/>
              <a:t>H</a:t>
            </a:r>
            <a:r>
              <a:rPr lang="en-CA" dirty="0" err="1" smtClean="0"/>
              <a:t>ackathon</a:t>
            </a:r>
            <a:r>
              <a:rPr lang="en-CA" dirty="0" smtClean="0"/>
              <a:t> vaguely revolves around managing debt</a:t>
            </a:r>
          </a:p>
          <a:p>
            <a:endParaRPr lang="en-CA" dirty="0" smtClean="0"/>
          </a:p>
          <a:p>
            <a:pPr lvl="1"/>
            <a:r>
              <a:rPr lang="en-CA" dirty="0" smtClean="0"/>
              <a:t>Asset Liability Calculator</a:t>
            </a:r>
          </a:p>
          <a:p>
            <a:pPr lvl="1"/>
            <a:r>
              <a:rPr lang="en-CA" dirty="0" smtClean="0"/>
              <a:t>Liquidation (Appraisals for Mortgage)</a:t>
            </a:r>
          </a:p>
          <a:p>
            <a:pPr lvl="1"/>
            <a:r>
              <a:rPr lang="en-CA" dirty="0" smtClean="0"/>
              <a:t>Interest Rate watcher</a:t>
            </a:r>
          </a:p>
          <a:p>
            <a:pPr lvl="1">
              <a:buNone/>
            </a:pPr>
            <a:endParaRPr lang="en-CA" dirty="0" smtClean="0"/>
          </a:p>
          <a:p>
            <a:pPr lvl="1"/>
            <a:endParaRPr lang="en-CA" dirty="0" smtClean="0"/>
          </a:p>
          <a:p>
            <a:r>
              <a:rPr lang="en-CA" dirty="0" smtClean="0"/>
              <a:t>There are many other financial problems to tackle. Some may involve market trading, capital management or currency exchange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5 Minute Idea Generating</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CA" dirty="0" smtClean="0"/>
              <a:t>Try to think of a few high-level sketched-ideas of applications that may be useful towards people’s financial lives</a:t>
            </a:r>
            <a:endParaRPr lang="en-CA" dirty="0" smtClean="0"/>
          </a:p>
          <a:p>
            <a:r>
              <a:rPr lang="en-CA" dirty="0" smtClean="0"/>
              <a:t>Types of Financial Services</a:t>
            </a:r>
          </a:p>
          <a:p>
            <a:pPr lvl="1"/>
            <a:r>
              <a:rPr lang="en-CA" dirty="0" smtClean="0">
                <a:solidFill>
                  <a:srgbClr val="C00000"/>
                </a:solidFill>
              </a:rPr>
              <a:t>Banking</a:t>
            </a:r>
            <a:r>
              <a:rPr lang="en-CA" dirty="0" smtClean="0"/>
              <a:t> – deposit, withdraw, interes</a:t>
            </a:r>
            <a:r>
              <a:rPr lang="en-CA" dirty="0" smtClean="0"/>
              <a:t>t</a:t>
            </a:r>
            <a:endParaRPr lang="en-CA" dirty="0" smtClean="0"/>
          </a:p>
          <a:p>
            <a:pPr lvl="1"/>
            <a:r>
              <a:rPr lang="en-CA" dirty="0" smtClean="0">
                <a:solidFill>
                  <a:srgbClr val="00B050"/>
                </a:solidFill>
              </a:rPr>
              <a:t>Insurance</a:t>
            </a:r>
            <a:r>
              <a:rPr lang="en-CA" dirty="0" smtClean="0"/>
              <a:t> – money returns on events</a:t>
            </a:r>
          </a:p>
          <a:p>
            <a:pPr lvl="1"/>
            <a:r>
              <a:rPr lang="en-CA" dirty="0" smtClean="0">
                <a:solidFill>
                  <a:srgbClr val="92D050"/>
                </a:solidFill>
              </a:rPr>
              <a:t>Stock Market </a:t>
            </a:r>
            <a:r>
              <a:rPr lang="en-CA" dirty="0" smtClean="0"/>
              <a:t>– Business investments </a:t>
            </a:r>
          </a:p>
          <a:p>
            <a:pPr lvl="1"/>
            <a:r>
              <a:rPr lang="en-CA" dirty="0" smtClean="0">
                <a:solidFill>
                  <a:srgbClr val="00B0F0"/>
                </a:solidFill>
              </a:rPr>
              <a:t>Treasury or Debt instruments</a:t>
            </a:r>
            <a:r>
              <a:rPr lang="en-CA" dirty="0" smtClean="0"/>
              <a:t> – government investments</a:t>
            </a:r>
          </a:p>
          <a:p>
            <a:pPr lvl="1"/>
            <a:r>
              <a:rPr lang="en-CA" dirty="0" smtClean="0">
                <a:solidFill>
                  <a:srgbClr val="0070C0"/>
                </a:solidFill>
              </a:rPr>
              <a:t>Wealth Management</a:t>
            </a:r>
            <a:r>
              <a:rPr lang="en-CA" dirty="0" smtClean="0"/>
              <a:t> – Investment on assets</a:t>
            </a:r>
          </a:p>
          <a:p>
            <a:pPr lvl="1"/>
            <a:r>
              <a:rPr lang="en-CA" dirty="0" smtClean="0">
                <a:solidFill>
                  <a:srgbClr val="002060"/>
                </a:solidFill>
              </a:rPr>
              <a:t>Mutual Funds </a:t>
            </a:r>
            <a:r>
              <a:rPr lang="en-CA" dirty="0" smtClean="0"/>
              <a:t>– Investment on collectables</a:t>
            </a:r>
          </a:p>
          <a:p>
            <a:pPr lvl="1"/>
            <a:r>
              <a:rPr lang="en-CA" dirty="0" smtClean="0">
                <a:solidFill>
                  <a:srgbClr val="7030A0"/>
                </a:solidFill>
              </a:rPr>
              <a:t>Tax / audit firm </a:t>
            </a:r>
            <a:r>
              <a:rPr lang="en-CA" dirty="0" smtClean="0"/>
              <a:t>– Asset/Liability management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Software And Development</a:t>
            </a:r>
            <a:endParaRPr lang="en-US" dirty="0"/>
          </a:p>
        </p:txBody>
      </p:sp>
      <p:sp>
        <p:nvSpPr>
          <p:cNvPr id="3" name="Content Placeholder 2"/>
          <p:cNvSpPr>
            <a:spLocks noGrp="1"/>
          </p:cNvSpPr>
          <p:nvPr>
            <p:ph sz="quarter" idx="1"/>
          </p:nvPr>
        </p:nvSpPr>
        <p:spPr/>
        <p:txBody>
          <a:bodyPr/>
          <a:lstStyle/>
          <a:p>
            <a:r>
              <a:rPr lang="en-CA" dirty="0" smtClean="0"/>
              <a:t>The design of software will be important. We will most likely need to be a full stack team.</a:t>
            </a:r>
          </a:p>
          <a:p>
            <a:endParaRPr lang="en-CA" dirty="0" smtClean="0"/>
          </a:p>
          <a:p>
            <a:r>
              <a:rPr lang="en-CA" dirty="0" smtClean="0"/>
              <a:t>Full Stack Layers:</a:t>
            </a:r>
          </a:p>
          <a:p>
            <a:pPr lvl="1"/>
            <a:r>
              <a:rPr lang="en-US" b="1" dirty="0" smtClean="0"/>
              <a:t>Server, Network, and Hosting </a:t>
            </a:r>
            <a:r>
              <a:rPr lang="en-US" b="1" dirty="0" smtClean="0"/>
              <a:t>Environment</a:t>
            </a:r>
          </a:p>
          <a:p>
            <a:pPr lvl="1"/>
            <a:r>
              <a:rPr lang="en-US" b="1" dirty="0" smtClean="0"/>
              <a:t>Data </a:t>
            </a:r>
            <a:r>
              <a:rPr lang="en-US" b="1" dirty="0" smtClean="0"/>
              <a:t>Modeling</a:t>
            </a:r>
          </a:p>
          <a:p>
            <a:pPr lvl="1"/>
            <a:r>
              <a:rPr lang="en-US" b="1" dirty="0" smtClean="0"/>
              <a:t>Business </a:t>
            </a:r>
            <a:r>
              <a:rPr lang="en-US" b="1" dirty="0" smtClean="0"/>
              <a:t>Logic</a:t>
            </a:r>
          </a:p>
          <a:p>
            <a:pPr lvl="1"/>
            <a:r>
              <a:rPr lang="en-US" b="1" dirty="0" smtClean="0"/>
              <a:t>API layer / Action Layer / MVC</a:t>
            </a:r>
          </a:p>
          <a:p>
            <a:pPr lvl="1"/>
            <a:r>
              <a:rPr lang="en-US" b="1" dirty="0" smtClean="0"/>
              <a:t>User </a:t>
            </a:r>
            <a:r>
              <a:rPr lang="en-US" b="1" dirty="0" smtClean="0"/>
              <a:t>Interface</a:t>
            </a:r>
          </a:p>
          <a:p>
            <a:pPr lvl="1"/>
            <a:r>
              <a:rPr lang="en-US" b="1" dirty="0" smtClean="0">
                <a:solidFill>
                  <a:schemeClr val="bg1">
                    <a:lumMod val="65000"/>
                  </a:schemeClr>
                </a:solidFill>
              </a:rPr>
              <a:t>User </a:t>
            </a:r>
            <a:r>
              <a:rPr lang="en-US" b="1" dirty="0" smtClean="0">
                <a:solidFill>
                  <a:schemeClr val="bg1">
                    <a:lumMod val="65000"/>
                  </a:schemeClr>
                </a:solidFill>
              </a:rPr>
              <a:t>Experience*</a:t>
            </a:r>
          </a:p>
          <a:p>
            <a:pPr lvl="1">
              <a:buNone/>
            </a:pPr>
            <a:endParaRPr lang="en-CA"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Full Stack Development Applications</a:t>
            </a:r>
            <a:endParaRPr lang="en-US" dirty="0"/>
          </a:p>
        </p:txBody>
      </p:sp>
      <p:sp>
        <p:nvSpPr>
          <p:cNvPr id="3" name="Content Placeholder 2"/>
          <p:cNvSpPr>
            <a:spLocks noGrp="1"/>
          </p:cNvSpPr>
          <p:nvPr>
            <p:ph sz="quarter" idx="1"/>
          </p:nvPr>
        </p:nvSpPr>
        <p:spPr/>
        <p:txBody>
          <a:bodyPr/>
          <a:lstStyle/>
          <a:p>
            <a:r>
              <a:rPr lang="en-US" dirty="0" smtClean="0">
                <a:solidFill>
                  <a:srgbClr val="FF0000"/>
                </a:solidFill>
              </a:rPr>
              <a:t>LAMP</a:t>
            </a:r>
            <a:r>
              <a:rPr lang="en-US" dirty="0" smtClean="0"/>
              <a:t> (Linux </a:t>
            </a:r>
            <a:r>
              <a:rPr lang="en-US" dirty="0" smtClean="0">
                <a:sym typeface="Wingdings" pitchFamily="2" charset="2"/>
              </a:rPr>
              <a:t></a:t>
            </a:r>
            <a:r>
              <a:rPr lang="en-US" dirty="0" smtClean="0"/>
              <a:t> </a:t>
            </a:r>
            <a:r>
              <a:rPr lang="en-US" dirty="0" smtClean="0"/>
              <a:t>Apache </a:t>
            </a:r>
            <a:r>
              <a:rPr lang="en-US" dirty="0" smtClean="0">
                <a:sym typeface="Wingdings" pitchFamily="2" charset="2"/>
              </a:rPr>
              <a:t></a:t>
            </a:r>
            <a:r>
              <a:rPr lang="en-US" dirty="0" smtClean="0"/>
              <a:t> </a:t>
            </a:r>
            <a:r>
              <a:rPr lang="en-US" dirty="0" err="1" smtClean="0"/>
              <a:t>MySQL</a:t>
            </a:r>
            <a:r>
              <a:rPr lang="en-US" dirty="0" smtClean="0"/>
              <a:t> </a:t>
            </a:r>
            <a:r>
              <a:rPr lang="en-US" dirty="0" smtClean="0">
                <a:sym typeface="Wingdings" pitchFamily="2" charset="2"/>
              </a:rPr>
              <a:t></a:t>
            </a:r>
            <a:r>
              <a:rPr lang="en-US" dirty="0" smtClean="0"/>
              <a:t> </a:t>
            </a:r>
            <a:r>
              <a:rPr lang="en-US" dirty="0" smtClean="0"/>
              <a:t>Perl/PHP) </a:t>
            </a:r>
            <a:r>
              <a:rPr lang="en-US" dirty="0" smtClean="0"/>
              <a:t>stack</a:t>
            </a:r>
          </a:p>
          <a:p>
            <a:endParaRPr lang="en-CA" dirty="0" smtClean="0"/>
          </a:p>
          <a:p>
            <a:r>
              <a:rPr lang="en-US" dirty="0" smtClean="0">
                <a:solidFill>
                  <a:srgbClr val="00B050"/>
                </a:solidFill>
              </a:rPr>
              <a:t>WISA stack </a:t>
            </a:r>
            <a:r>
              <a:rPr lang="en-US" dirty="0" smtClean="0"/>
              <a:t>(</a:t>
            </a:r>
            <a:r>
              <a:rPr lang="en-US" dirty="0" smtClean="0"/>
              <a:t>Windows </a:t>
            </a:r>
            <a:r>
              <a:rPr lang="en-US" dirty="0" smtClean="0">
                <a:sym typeface="Wingdings" pitchFamily="2" charset="2"/>
              </a:rPr>
              <a:t></a:t>
            </a:r>
            <a:r>
              <a:rPr lang="en-US" dirty="0" smtClean="0"/>
              <a:t> IIS </a:t>
            </a:r>
            <a:r>
              <a:rPr lang="en-US" dirty="0" smtClean="0">
                <a:sym typeface="Wingdings" pitchFamily="2" charset="2"/>
              </a:rPr>
              <a:t></a:t>
            </a:r>
            <a:r>
              <a:rPr lang="en-US" dirty="0" smtClean="0"/>
              <a:t> SQL Server </a:t>
            </a:r>
            <a:r>
              <a:rPr lang="en-US" dirty="0" smtClean="0">
                <a:sym typeface="Wingdings" pitchFamily="2" charset="2"/>
              </a:rPr>
              <a:t></a:t>
            </a:r>
            <a:r>
              <a:rPr lang="en-US" dirty="0" smtClean="0"/>
              <a:t> ASP.NET)</a:t>
            </a:r>
          </a:p>
          <a:p>
            <a:endParaRPr lang="en-CA" dirty="0" smtClean="0"/>
          </a:p>
          <a:p>
            <a:r>
              <a:rPr lang="en-US" dirty="0" smtClean="0">
                <a:solidFill>
                  <a:srgbClr val="0070C0"/>
                </a:solidFill>
              </a:rPr>
              <a:t>Java web application stack </a:t>
            </a:r>
            <a:r>
              <a:rPr lang="en-US" dirty="0" smtClean="0"/>
              <a:t>(Linux or </a:t>
            </a:r>
            <a:r>
              <a:rPr lang="en-US" dirty="0" smtClean="0"/>
              <a:t>Solaris </a:t>
            </a:r>
            <a:r>
              <a:rPr lang="en-US" dirty="0" smtClean="0">
                <a:sym typeface="Wingdings" pitchFamily="2" charset="2"/>
              </a:rPr>
              <a:t> </a:t>
            </a:r>
            <a:r>
              <a:rPr lang="en-US" dirty="0" smtClean="0"/>
              <a:t>Tomcat </a:t>
            </a:r>
            <a:r>
              <a:rPr lang="en-US" dirty="0" smtClean="0">
                <a:sym typeface="Wingdings" pitchFamily="2" charset="2"/>
              </a:rPr>
              <a:t> </a:t>
            </a:r>
            <a:r>
              <a:rPr lang="en-US" dirty="0" err="1" smtClean="0"/>
              <a:t>MySQL</a:t>
            </a:r>
            <a:r>
              <a:rPr lang="en-US" dirty="0" smtClean="0"/>
              <a:t> </a:t>
            </a:r>
            <a:r>
              <a:rPr lang="en-US" dirty="0" smtClean="0">
                <a:sym typeface="Wingdings" pitchFamily="2" charset="2"/>
              </a:rPr>
              <a:t> </a:t>
            </a:r>
            <a:r>
              <a:rPr lang="en-US" dirty="0" smtClean="0"/>
              <a:t>JSP)</a:t>
            </a:r>
          </a:p>
          <a:p>
            <a:endParaRPr lang="en-CA" dirty="0" smtClean="0"/>
          </a:p>
          <a:p>
            <a:r>
              <a:rPr lang="en-CA" dirty="0" err="1" smtClean="0">
                <a:solidFill>
                  <a:srgbClr val="7030A0"/>
                </a:solidFill>
              </a:rPr>
              <a:t>Javascript</a:t>
            </a:r>
            <a:r>
              <a:rPr lang="en-CA" dirty="0" smtClean="0">
                <a:solidFill>
                  <a:srgbClr val="7030A0"/>
                </a:solidFill>
              </a:rPr>
              <a:t> Web Application stack </a:t>
            </a:r>
            <a:r>
              <a:rPr lang="en-CA" dirty="0" smtClean="0"/>
              <a:t>(</a:t>
            </a:r>
            <a:r>
              <a:rPr lang="en-CA" dirty="0" err="1" smtClean="0"/>
              <a:t>MySQL</a:t>
            </a:r>
            <a:r>
              <a:rPr lang="en-CA" dirty="0" smtClean="0"/>
              <a:t> </a:t>
            </a:r>
            <a:r>
              <a:rPr lang="en-CA" dirty="0" smtClean="0">
                <a:sym typeface="Wingdings" pitchFamily="2" charset="2"/>
              </a:rPr>
              <a:t> Node.js  CSS/HTML  JSON</a:t>
            </a:r>
            <a:r>
              <a:rPr lang="en-CA"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Defined Roles</a:t>
            </a:r>
            <a:endParaRPr lang="en-US" dirty="0"/>
          </a:p>
        </p:txBody>
      </p:sp>
      <p:sp>
        <p:nvSpPr>
          <p:cNvPr id="3" name="Content Placeholder 2"/>
          <p:cNvSpPr>
            <a:spLocks noGrp="1"/>
          </p:cNvSpPr>
          <p:nvPr>
            <p:ph sz="quarter" idx="1"/>
          </p:nvPr>
        </p:nvSpPr>
        <p:spPr/>
        <p:txBody>
          <a:bodyPr>
            <a:normAutofit/>
          </a:bodyPr>
          <a:lstStyle/>
          <a:p>
            <a:r>
              <a:rPr lang="en-CA" dirty="0" smtClean="0"/>
              <a:t>Team Coordinator</a:t>
            </a:r>
          </a:p>
          <a:p>
            <a:pPr lvl="1"/>
            <a:r>
              <a:rPr lang="en-CA" dirty="0" smtClean="0"/>
              <a:t>Manages team members and coordinates product enhancements</a:t>
            </a:r>
          </a:p>
          <a:p>
            <a:pPr lvl="1"/>
            <a:r>
              <a:rPr lang="en-CA" dirty="0" smtClean="0"/>
              <a:t>works with team as a bridge between business and engineering communication </a:t>
            </a:r>
            <a:endParaRPr lang="en-CA" dirty="0" smtClean="0"/>
          </a:p>
          <a:p>
            <a:r>
              <a:rPr lang="en-CA" dirty="0" smtClean="0"/>
              <a:t>Business Model and Architecture Design</a:t>
            </a:r>
          </a:p>
          <a:p>
            <a:pPr lvl="1"/>
            <a:r>
              <a:rPr lang="en-CA" dirty="0" smtClean="0"/>
              <a:t>Designs the business application</a:t>
            </a:r>
          </a:p>
          <a:p>
            <a:pPr lvl="1"/>
            <a:r>
              <a:rPr lang="en-CA" dirty="0" smtClean="0"/>
              <a:t>Defines a problem that could be solved using the application</a:t>
            </a:r>
            <a:endParaRPr lang="en-CA" dirty="0" smtClean="0"/>
          </a:p>
          <a:p>
            <a:r>
              <a:rPr lang="en-CA" dirty="0" smtClean="0"/>
              <a:t>Presentation and Documentation</a:t>
            </a:r>
          </a:p>
          <a:p>
            <a:pPr lvl="1"/>
            <a:r>
              <a:rPr lang="en-CA" dirty="0" smtClean="0"/>
              <a:t>Presents and documents the entire development cycle</a:t>
            </a:r>
          </a:p>
          <a:p>
            <a:pPr lvl="1"/>
            <a:r>
              <a:rPr lang="en-CA" dirty="0" smtClean="0"/>
              <a:t>Entrepreneur’s product to judges</a:t>
            </a:r>
          </a:p>
          <a:p>
            <a:pPr lvl="1">
              <a:buNone/>
            </a:pPr>
            <a:endParaRPr lang="en-CA"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Defined Roles (Cont’d)</a:t>
            </a:r>
            <a:endParaRPr lang="en-US" dirty="0"/>
          </a:p>
        </p:txBody>
      </p:sp>
      <p:sp>
        <p:nvSpPr>
          <p:cNvPr id="3" name="Content Placeholder 2"/>
          <p:cNvSpPr>
            <a:spLocks noGrp="1"/>
          </p:cNvSpPr>
          <p:nvPr>
            <p:ph sz="quarter" idx="1"/>
          </p:nvPr>
        </p:nvSpPr>
        <p:spPr/>
        <p:txBody>
          <a:bodyPr/>
          <a:lstStyle/>
          <a:p>
            <a:r>
              <a:rPr lang="en-CA" dirty="0" smtClean="0"/>
              <a:t>Backend Model and Algorithm Design</a:t>
            </a:r>
          </a:p>
          <a:p>
            <a:pPr lvl="1"/>
            <a:r>
              <a:rPr lang="en-CA" dirty="0" smtClean="0"/>
              <a:t>Design of the backend processing for the application</a:t>
            </a:r>
          </a:p>
          <a:p>
            <a:pPr lvl="1"/>
            <a:r>
              <a:rPr lang="en-CA" dirty="0" smtClean="0"/>
              <a:t>Core development team needed to develop features requested by product manager</a:t>
            </a:r>
            <a:endParaRPr lang="en-US" dirty="0" smtClean="0"/>
          </a:p>
          <a:p>
            <a:pPr lvl="1"/>
            <a:r>
              <a:rPr lang="en-CA" dirty="0" smtClean="0"/>
              <a:t>Manages and constructs an optimal database schema</a:t>
            </a:r>
          </a:p>
          <a:p>
            <a:r>
              <a:rPr lang="en-CA" dirty="0" smtClean="0"/>
              <a:t>Design Team</a:t>
            </a:r>
          </a:p>
          <a:p>
            <a:pPr lvl="1"/>
            <a:r>
              <a:rPr lang="en-CA" dirty="0" smtClean="0"/>
              <a:t>Designs the layout of the application</a:t>
            </a:r>
          </a:p>
          <a:p>
            <a:pPr lvl="1"/>
            <a:r>
              <a:rPr lang="en-CA" dirty="0" smtClean="0"/>
              <a:t>Uses user interface designs to create an easy communication between user and system</a:t>
            </a:r>
          </a:p>
          <a:p>
            <a:pPr lvl="1"/>
            <a:r>
              <a:rPr lang="en-CA" dirty="0" smtClean="0"/>
              <a:t>Front-end application, also the face of the team</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1068</TotalTime>
  <Words>961</Words>
  <Application>Microsoft Office PowerPoint</Application>
  <PresentationFormat>On-screen Show (4:3)</PresentationFormat>
  <Paragraphs>207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Scotiabank HackIt Debt Challenge</vt:lpstr>
      <vt:lpstr>Event Details</vt:lpstr>
      <vt:lpstr>Discuss Availability</vt:lpstr>
      <vt:lpstr>The Business Analysis</vt:lpstr>
      <vt:lpstr>5 Minute Idea Generating </vt:lpstr>
      <vt:lpstr>Software And Development</vt:lpstr>
      <vt:lpstr>Full Stack Development Applications</vt:lpstr>
      <vt:lpstr>Defined Roles</vt:lpstr>
      <vt:lpstr>Defined Roles (Cont’d)</vt:lpstr>
      <vt:lpstr>Team Skills (Tentative)</vt:lpstr>
      <vt:lpstr>My Proposed Team setup</vt:lpstr>
      <vt:lpstr>Slide 12</vt:lpstr>
      <vt:lpstr>Agile Software Development</vt:lpstr>
      <vt:lpstr>Scrum Methodology</vt:lpstr>
      <vt:lpstr>Scrum Methodology (cont’d)</vt:lpstr>
      <vt:lpstr>Scrum Methodology (cont’d)</vt:lpstr>
      <vt:lpstr>Javascript Web application Stack</vt:lpstr>
      <vt:lpstr>JavaScript</vt:lpstr>
      <vt:lpstr>Lambda Calculus</vt:lpstr>
      <vt:lpstr>Javascript Closures</vt:lpstr>
      <vt:lpstr>Node.js Demo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Scotiabank Hack Debt Challenge</dc:title>
  <dc:creator>Windows User</dc:creator>
  <cp:lastModifiedBy>Windows User</cp:lastModifiedBy>
  <cp:revision>57</cp:revision>
  <dcterms:created xsi:type="dcterms:W3CDTF">2016-01-22T23:49:40Z</dcterms:created>
  <dcterms:modified xsi:type="dcterms:W3CDTF">2016-01-23T17:38:27Z</dcterms:modified>
</cp:coreProperties>
</file>