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8"/>
  </p:notesMasterIdLst>
  <p:handoutMasterIdLst>
    <p:handoutMasterId r:id="rId19"/>
  </p:handoutMasterIdLst>
  <p:sldIdLst>
    <p:sldId id="256" r:id="rId5"/>
    <p:sldId id="258" r:id="rId6"/>
    <p:sldId id="275" r:id="rId7"/>
    <p:sldId id="260" r:id="rId8"/>
    <p:sldId id="282" r:id="rId9"/>
    <p:sldId id="276" r:id="rId10"/>
    <p:sldId id="279" r:id="rId11"/>
    <p:sldId id="283" r:id="rId12"/>
    <p:sldId id="280" r:id="rId13"/>
    <p:sldId id="284" r:id="rId14"/>
    <p:sldId id="281" r:id="rId15"/>
    <p:sldId id="277" r:id="rId16"/>
    <p:sldId id="274" r:id="rId17"/>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3" autoAdjust="0"/>
  </p:normalViewPr>
  <p:slideViewPr>
    <p:cSldViewPr snapToGrid="0" snapToObjects="1">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5" d="100"/>
          <a:sy n="85" d="100"/>
        </p:scale>
        <p:origin x="302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2.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2.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rtlCol="0"/>
        <a:lstStyle/>
        <a:p>
          <a:pPr rtl="0"/>
          <a:endParaRPr lang="en-US"/>
        </a:p>
      </dgm:t>
    </dgm:pt>
    <dgm:pt modelId="{15B1A768-2666-4AB4-BDA7-F0E3C4160D59}">
      <dgm:prSet custT="1"/>
      <dgm:spPr/>
      <dgm:t>
        <a:bodyPr rtlCol="0"/>
        <a:lstStyle/>
        <a:p>
          <a:pPr>
            <a:lnSpc>
              <a:spcPct val="100000"/>
            </a:lnSpc>
          </a:pPr>
          <a:r>
            <a:rPr lang="fr-FR" sz="2000" dirty="0"/>
            <a:t>Nous proposons à M2L une plateforme ou l'on peut retrouver leurs articles de manière dynamique, professionnel et ergonomique (avec </a:t>
          </a:r>
          <a:r>
            <a:rPr lang="fr-FR" sz="2000" dirty="0" err="1"/>
            <a:t>bdd</a:t>
          </a:r>
          <a:r>
            <a:rPr lang="fr-FR" sz="2000" dirty="0"/>
            <a:t> pour les articles et un moyen de contacte) (problématique pour site web)</a:t>
          </a:r>
          <a:endParaRPr lang="fr-FR" sz="2000" noProof="0" dirty="0"/>
        </a:p>
      </dgm:t>
    </dgm:pt>
    <dgm:pt modelId="{D47033D3-4E41-485A-B515-A02A8C3B404A}" type="parTrans" cxnId="{08DEC938-538C-403B-80C3-828B96DAFF82}">
      <dgm:prSet/>
      <dgm:spPr/>
      <dgm:t>
        <a:bodyPr rtlCol="0"/>
        <a:lstStyle/>
        <a:p>
          <a:pPr rtl="0"/>
          <a:endParaRPr lang="fr-FR" noProof="0" dirty="0"/>
        </a:p>
      </dgm:t>
    </dgm:pt>
    <dgm:pt modelId="{72FFCBD4-DD9D-4E06-81E4-54307F97A3F0}" type="sibTrans" cxnId="{08DEC938-538C-403B-80C3-828B96DAFF82}">
      <dgm:prSet/>
      <dgm:spPr/>
      <dgm:t>
        <a:bodyPr rtlCol="0"/>
        <a:lstStyle/>
        <a:p>
          <a:pPr rtl="0">
            <a:lnSpc>
              <a:spcPct val="100000"/>
            </a:lnSpc>
          </a:pPr>
          <a:endParaRPr lang="fr-FR" noProof="0" dirty="0"/>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0" presStyleCnt="1"/>
      <dgm:spPr/>
    </dgm:pt>
    <dgm:pt modelId="{D99F53AC-3AF2-437B-A5AB-1239ADEC0676}" type="pres">
      <dgm:prSet presAssocID="{15B1A768-2666-4AB4-BDA7-F0E3C4160D59}"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0" presStyleCnt="1">
        <dgm:presLayoutVars>
          <dgm:chMax val="1"/>
          <dgm:chPref val="1"/>
        </dgm:presLayoutVars>
      </dgm:prSet>
      <dgm:spPr/>
    </dgm:pt>
  </dgm:ptLst>
  <dgm:cxnLst>
    <dgm:cxn modelId="{08DEC938-538C-403B-80C3-828B96DAFF82}" srcId="{489A589A-46DE-0F49-B460-E7914F3E440D}" destId="{15B1A768-2666-4AB4-BDA7-F0E3C4160D59}" srcOrd="0"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9A1A1CE7-53B9-4F66-85DD-738EBE878B5F}" type="presParOf" srcId="{326FDCF2-F375-4C3F-9814-C84BA9388F92}" destId="{495B68A9-1523-4F46-9B02-682098319643}" srcOrd="0"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rtlCol="0"/>
        <a:lstStyle/>
        <a:p>
          <a:pPr rtl="0"/>
          <a:endParaRPr lang="en-US"/>
        </a:p>
      </dgm:t>
    </dgm:pt>
    <dgm:pt modelId="{15B1A768-2666-4AB4-BDA7-F0E3C4160D59}">
      <dgm:prSet custT="1"/>
      <dgm:spPr/>
      <dgm:t>
        <a:bodyPr rtlCol="0"/>
        <a:lstStyle/>
        <a:p>
          <a:pPr>
            <a:lnSpc>
              <a:spcPct val="100000"/>
            </a:lnSpc>
          </a:pPr>
          <a:r>
            <a:rPr lang="fr-FR" sz="2000" dirty="0"/>
            <a:t>Nous proposons à M2L de fédérer plus de personnes autour de leur association et compétition de sports (problématique pour app mobile)</a:t>
          </a:r>
          <a:endParaRPr lang="fr-FR" sz="2000" noProof="0" dirty="0"/>
        </a:p>
      </dgm:t>
    </dgm:pt>
    <dgm:pt modelId="{D47033D3-4E41-485A-B515-A02A8C3B404A}" type="parTrans" cxnId="{08DEC938-538C-403B-80C3-828B96DAFF82}">
      <dgm:prSet/>
      <dgm:spPr/>
      <dgm:t>
        <a:bodyPr rtlCol="0"/>
        <a:lstStyle/>
        <a:p>
          <a:pPr rtl="0"/>
          <a:endParaRPr lang="fr-FR" noProof="0" dirty="0"/>
        </a:p>
      </dgm:t>
    </dgm:pt>
    <dgm:pt modelId="{72FFCBD4-DD9D-4E06-81E4-54307F97A3F0}" type="sibTrans" cxnId="{08DEC938-538C-403B-80C3-828B96DAFF82}">
      <dgm:prSet/>
      <dgm:spPr/>
      <dgm:t>
        <a:bodyPr rtlCol="0"/>
        <a:lstStyle/>
        <a:p>
          <a:pPr rtl="0">
            <a:lnSpc>
              <a:spcPct val="100000"/>
            </a:lnSpc>
          </a:pPr>
          <a:endParaRPr lang="fr-FR" noProof="0" dirty="0"/>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0" presStyleCnt="1"/>
      <dgm:spPr/>
    </dgm:pt>
    <dgm:pt modelId="{D99F53AC-3AF2-437B-A5AB-1239ADEC0676}" type="pres">
      <dgm:prSet presAssocID="{15B1A768-2666-4AB4-BDA7-F0E3C4160D59}"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0" presStyleCnt="1">
        <dgm:presLayoutVars>
          <dgm:chMax val="1"/>
          <dgm:chPref val="1"/>
        </dgm:presLayoutVars>
      </dgm:prSet>
      <dgm:spPr/>
    </dgm:pt>
  </dgm:ptLst>
  <dgm:cxnLst>
    <dgm:cxn modelId="{08DEC938-538C-403B-80C3-828B96DAFF82}" srcId="{489A589A-46DE-0F49-B460-E7914F3E440D}" destId="{15B1A768-2666-4AB4-BDA7-F0E3C4160D59}" srcOrd="0"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9A1A1CE7-53B9-4F66-85DD-738EBE878B5F}" type="presParOf" srcId="{326FDCF2-F375-4C3F-9814-C84BA9388F92}" destId="{495B68A9-1523-4F46-9B02-682098319643}" srcOrd="0"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4BD4C-87EF-4944-9E57-97154B3B633C}">
      <dsp:nvSpPr>
        <dsp:cNvPr id="0" name=""/>
        <dsp:cNvSpPr/>
      </dsp:nvSpPr>
      <dsp:spPr>
        <a:xfrm>
          <a:off x="497927" y="1103907"/>
          <a:ext cx="1441318" cy="144131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800604" y="1406584"/>
          <a:ext cx="835964" cy="8359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2248100" y="1103907"/>
          <a:ext cx="3397394" cy="1441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89000">
            <a:lnSpc>
              <a:spcPct val="100000"/>
            </a:lnSpc>
            <a:spcBef>
              <a:spcPct val="0"/>
            </a:spcBef>
            <a:spcAft>
              <a:spcPct val="35000"/>
            </a:spcAft>
            <a:buNone/>
          </a:pPr>
          <a:r>
            <a:rPr lang="fr-FR" sz="2000" kern="1200" dirty="0"/>
            <a:t>Nous proposons à M2L une plateforme ou l'on peut retrouver leurs articles de manière dynamique, professionnel et ergonomique (avec </a:t>
          </a:r>
          <a:r>
            <a:rPr lang="fr-FR" sz="2000" kern="1200" dirty="0" err="1"/>
            <a:t>bdd</a:t>
          </a:r>
          <a:r>
            <a:rPr lang="fr-FR" sz="2000" kern="1200" dirty="0"/>
            <a:t> pour les articles et un moyen de contacte) (problématique pour site web)</a:t>
          </a:r>
          <a:endParaRPr lang="fr-FR" sz="2000" kern="1200" noProof="0" dirty="0"/>
        </a:p>
      </dsp:txBody>
      <dsp:txXfrm>
        <a:off x="2248100" y="1103907"/>
        <a:ext cx="3397394" cy="14413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4BD4C-87EF-4944-9E57-97154B3B633C}">
      <dsp:nvSpPr>
        <dsp:cNvPr id="0" name=""/>
        <dsp:cNvSpPr/>
      </dsp:nvSpPr>
      <dsp:spPr>
        <a:xfrm>
          <a:off x="497927" y="1103907"/>
          <a:ext cx="1441318" cy="144131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800604" y="1406584"/>
          <a:ext cx="835964" cy="8359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2248100" y="1103907"/>
          <a:ext cx="3397394" cy="1441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marL="0" lvl="0" indent="0" algn="l" defTabSz="889000">
            <a:lnSpc>
              <a:spcPct val="100000"/>
            </a:lnSpc>
            <a:spcBef>
              <a:spcPct val="0"/>
            </a:spcBef>
            <a:spcAft>
              <a:spcPct val="35000"/>
            </a:spcAft>
            <a:buNone/>
          </a:pPr>
          <a:r>
            <a:rPr lang="fr-FR" sz="2000" kern="1200" dirty="0"/>
            <a:t>Nous proposons à M2L de fédérer plus de personnes autour de leur association et compétition de sports (problématique pour app mobile)</a:t>
          </a:r>
          <a:endParaRPr lang="fr-FR" sz="2000" kern="1200" noProof="0" dirty="0"/>
        </a:p>
      </dsp:txBody>
      <dsp:txXfrm>
        <a:off x="2248100" y="1103907"/>
        <a:ext cx="3397394" cy="144131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Liste d’icônes avec cercles"/>
  <dgm:desc val="Permet d’afficher des blocs d’informations non séquentiels ou groupés accompagnés d’éléments visuels associés. Les formes circulaires peuvent contenir une icône ou une image de petite taille, et la zone de texte correspondante affiche un texte de niveau 1. Convient le mieux pour des icônes ou des petites images avec des descriptions de taille moyenn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Liste d’icônes avec cercles"/>
  <dgm:desc val="Permet d’afficher des blocs d’informations non séquentiels ou groupés accompagnés d’éléments visuels associés. Les formes circulaires peuvent contenir une icône ou une image de petite taille, et la zone de texte correspondante affiche un texte de niveau 1. Convient le mieux pour des icônes ou des petites images avec des descriptions de taille moyenn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C31EE1B-5C29-4994-975A-EBF55D13456B}" type="datetime1">
              <a:rPr lang="fr-FR" smtClean="0"/>
              <a:t>19/12/2023</a:t>
            </a:fld>
            <a:endParaRPr lang="fr-FR"/>
          </a:p>
        </p:txBody>
      </p:sp>
      <p:sp>
        <p:nvSpPr>
          <p:cNvPr id="4" name="Espace réservé du pied de page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C605DA-80A8-4B7B-B889-6C5700BB4CEA}" type="slidenum">
              <a:rPr lang="fr-FR" smtClean="0"/>
              <a:t>‹N°›</a:t>
            </a:fld>
            <a:endParaRPr lang="fr-FR"/>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B0F0BF0-56E9-4295-90C5-27F98CE9AF14}" type="datetime1">
              <a:rPr lang="fr-FR" noProof="0" smtClean="0"/>
              <a:t>19/12/2023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544625-0ADF-4414-89A2-9E135F0C849F}" type="slidenum">
              <a:rPr lang="fr-FR" noProof="0" smtClean="0"/>
              <a:t>‹N°›</a:t>
            </a:fld>
            <a:endParaRPr lang="fr-FR" noProof="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1</a:t>
            </a:fld>
            <a:endParaRPr lang="fr-FR"/>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11</a:t>
            </a:fld>
            <a:endParaRPr lang="fr-FR"/>
          </a:p>
        </p:txBody>
      </p:sp>
    </p:spTree>
    <p:extLst>
      <p:ext uri="{BB962C8B-B14F-4D97-AF65-F5344CB8AC3E}">
        <p14:creationId xmlns:p14="http://schemas.microsoft.com/office/powerpoint/2010/main" val="1695045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12</a:t>
            </a:fld>
            <a:endParaRPr lang="fr-FR"/>
          </a:p>
        </p:txBody>
      </p:sp>
    </p:spTree>
    <p:extLst>
      <p:ext uri="{BB962C8B-B14F-4D97-AF65-F5344CB8AC3E}">
        <p14:creationId xmlns:p14="http://schemas.microsoft.com/office/powerpoint/2010/main" val="1304832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13</a:t>
            </a:fld>
            <a:endParaRPr lang="fr-FR"/>
          </a:p>
        </p:txBody>
      </p:sp>
    </p:spTree>
    <p:extLst>
      <p:ext uri="{BB962C8B-B14F-4D97-AF65-F5344CB8AC3E}">
        <p14:creationId xmlns:p14="http://schemas.microsoft.com/office/powerpoint/2010/main" val="20483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2</a:t>
            </a:fld>
            <a:endParaRPr lang="fr-FR"/>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3</a:t>
            </a:fld>
            <a:endParaRPr lang="fr-FR"/>
          </a:p>
        </p:txBody>
      </p:sp>
    </p:spTree>
    <p:extLst>
      <p:ext uri="{BB962C8B-B14F-4D97-AF65-F5344CB8AC3E}">
        <p14:creationId xmlns:p14="http://schemas.microsoft.com/office/powerpoint/2010/main" val="150215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4</a:t>
            </a:fld>
            <a:endParaRPr lang="fr-FR"/>
          </a:p>
        </p:txBody>
      </p:sp>
    </p:spTree>
    <p:extLst>
      <p:ext uri="{BB962C8B-B14F-4D97-AF65-F5344CB8AC3E}">
        <p14:creationId xmlns:p14="http://schemas.microsoft.com/office/powerpoint/2010/main" val="724031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6</a:t>
            </a:fld>
            <a:endParaRPr lang="fr-FR"/>
          </a:p>
        </p:txBody>
      </p:sp>
    </p:spTree>
    <p:extLst>
      <p:ext uri="{BB962C8B-B14F-4D97-AF65-F5344CB8AC3E}">
        <p14:creationId xmlns:p14="http://schemas.microsoft.com/office/powerpoint/2010/main" val="3643169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7</a:t>
            </a:fld>
            <a:endParaRPr lang="fr-FR"/>
          </a:p>
        </p:txBody>
      </p:sp>
    </p:spTree>
    <p:extLst>
      <p:ext uri="{BB962C8B-B14F-4D97-AF65-F5344CB8AC3E}">
        <p14:creationId xmlns:p14="http://schemas.microsoft.com/office/powerpoint/2010/main" val="2307613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8</a:t>
            </a:fld>
            <a:endParaRPr lang="fr-FR"/>
          </a:p>
        </p:txBody>
      </p:sp>
    </p:spTree>
    <p:extLst>
      <p:ext uri="{BB962C8B-B14F-4D97-AF65-F5344CB8AC3E}">
        <p14:creationId xmlns:p14="http://schemas.microsoft.com/office/powerpoint/2010/main" val="2353061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9</a:t>
            </a:fld>
            <a:endParaRPr lang="fr-FR"/>
          </a:p>
        </p:txBody>
      </p:sp>
    </p:spTree>
    <p:extLst>
      <p:ext uri="{BB962C8B-B14F-4D97-AF65-F5344CB8AC3E}">
        <p14:creationId xmlns:p14="http://schemas.microsoft.com/office/powerpoint/2010/main" val="84537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F3544625-0ADF-4414-89A2-9E135F0C849F}" type="slidenum">
              <a:rPr lang="fr-FR" smtClean="0"/>
              <a:t>10</a:t>
            </a:fld>
            <a:endParaRPr lang="fr-FR"/>
          </a:p>
        </p:txBody>
      </p:sp>
    </p:spTree>
    <p:extLst>
      <p:ext uri="{BB962C8B-B14F-4D97-AF65-F5344CB8AC3E}">
        <p14:creationId xmlns:p14="http://schemas.microsoft.com/office/powerpoint/2010/main" val="4285577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Imag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fr-FR" noProof="0"/>
              <a:t>Modifiez le style du titre</a:t>
            </a:r>
          </a:p>
        </p:txBody>
      </p:sp>
      <p:sp>
        <p:nvSpPr>
          <p:cNvPr id="3" name="Sous-titre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8932558" y="5870575"/>
            <a:ext cx="1600200" cy="377825"/>
          </a:xfrm>
        </p:spPr>
        <p:txBody>
          <a:bodyPr rtlCol="0"/>
          <a:lstStyle/>
          <a:p>
            <a:pPr rtl="0"/>
            <a:fld id="{AD78B8C9-52F2-4FDA-BACE-2DAA2475E871}" type="datetime1">
              <a:rPr lang="fr-FR" noProof="0" smtClean="0"/>
              <a:t>19/12/2023</a:t>
            </a:fld>
            <a:endParaRPr lang="fr-FR" noProof="0"/>
          </a:p>
        </p:txBody>
      </p:sp>
      <p:sp>
        <p:nvSpPr>
          <p:cNvPr id="5" name="Espace réservé du pied de page 4"/>
          <p:cNvSpPr>
            <a:spLocks noGrp="1"/>
          </p:cNvSpPr>
          <p:nvPr>
            <p:ph type="ftr" sz="quarter" idx="11"/>
          </p:nvPr>
        </p:nvSpPr>
        <p:spPr>
          <a:xfrm>
            <a:off x="3962399" y="5870575"/>
            <a:ext cx="4893958" cy="3778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0608958" y="5870575"/>
            <a:ext cx="551167" cy="377825"/>
          </a:xfrm>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p>
            <a:pPr rtl="0"/>
            <a:fld id="{2B9F7517-5D13-448C-B088-F75CF897A12B}" type="datetime1">
              <a:rPr lang="fr-FR" noProof="0" smtClean="0"/>
              <a:t>19/12/2023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7E7C5224-0E9A-4132-B454-B17CBBBCA65B}" type="datetime1">
              <a:rPr lang="fr-FR" noProof="0" smtClean="0"/>
              <a:t>19/12/2023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Imag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Zone de text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4" name="Zone de text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6" name="Titr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008C5A59-9E56-4326-967A-1232DFA1488B}" type="datetime1">
              <a:rPr lang="fr-FR" noProof="0" smtClean="0"/>
              <a:t>19/12/2023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B7A7F487-268B-4B11-9B7E-B158178233A5}" type="datetime1">
              <a:rPr lang="fr-FR" noProof="0" smtClean="0"/>
              <a:t>19/12/2023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tion Carte de nom">
    <p:spTree>
      <p:nvGrpSpPr>
        <p:cNvPr id="1" name=""/>
        <p:cNvGrpSpPr/>
        <p:nvPr/>
      </p:nvGrpSpPr>
      <p:grpSpPr>
        <a:xfrm>
          <a:off x="0" y="0"/>
          <a:ext cx="0" cy="0"/>
          <a:chOff x="0" y="0"/>
          <a:chExt cx="0" cy="0"/>
        </a:xfrm>
      </p:grpSpPr>
      <p:pic>
        <p:nvPicPr>
          <p:cNvPr id="11" name="Imag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Zone de texte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4" name="Zone de texte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16" name="Titre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fr-FR" noProof="0"/>
              <a:t>Modifiez le style du titre</a:t>
            </a:r>
          </a:p>
        </p:txBody>
      </p:sp>
      <p:sp>
        <p:nvSpPr>
          <p:cNvPr id="10" name="Espace réservé du texte 9"/>
          <p:cNvSpPr>
            <a:spLocks noGrp="1"/>
          </p:cNvSpPr>
          <p:nvPr>
            <p:ph type="body" sz="quarter" idx="13" hasCustomPrompt="1"/>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4D7579B3-4B62-4E8A-9875-C87173C2FABC}" type="datetime1">
              <a:rPr lang="fr-FR" noProof="0" smtClean="0"/>
              <a:t>19/12/2023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fr-FR" noProof="0"/>
              <a:t>Modifiez le style du titre</a:t>
            </a:r>
          </a:p>
        </p:txBody>
      </p:sp>
      <p:sp>
        <p:nvSpPr>
          <p:cNvPr id="10" name="Espace réservé du texte 9"/>
          <p:cNvSpPr>
            <a:spLocks noGrp="1"/>
          </p:cNvSpPr>
          <p:nvPr>
            <p:ph type="body" sz="quarter" idx="13" hasCustomPrompt="1"/>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lvl="0" rtl="0"/>
            <a:r>
              <a:rPr lang="fr-FR" noProof="0" dirty="0"/>
              <a:t>Modifiez les styles du texte du masque</a:t>
            </a:r>
          </a:p>
        </p:txBody>
      </p:sp>
      <p:sp>
        <p:nvSpPr>
          <p:cNvPr id="3" name="Espace réservé du texte 2"/>
          <p:cNvSpPr>
            <a:spLocks noGrp="1"/>
          </p:cNvSpPr>
          <p:nvPr>
            <p:ph type="body" idx="1" hasCustomPrompt="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78E07C93-56BB-4ACC-892E-2490B50AF2FD}" type="datetime1">
              <a:rPr lang="fr-FR" noProof="0" smtClean="0"/>
              <a:t>19/12/2023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re 1"/>
          <p:cNvSpPr>
            <a:spLocks noGrp="1"/>
          </p:cNvSpPr>
          <p:nvPr>
            <p:ph type="title"/>
          </p:nvPr>
        </p:nvSpPr>
        <p:spPr>
          <a:xfrm>
            <a:off x="685801" y="609600"/>
            <a:ext cx="10131425" cy="1456267"/>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buNone/>
              <a:defRPr/>
            </a:lvl1p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Arial"/>
              <a:buChar char="•"/>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10"/>
          </p:nvPr>
        </p:nvSpPr>
        <p:spPr/>
        <p:txBody>
          <a:bodyPr rtlCol="0"/>
          <a:lstStyle/>
          <a:p>
            <a:pPr rtl="0"/>
            <a:fld id="{78A6F3FA-0EDA-4B01-A6F8-9EE8290F7F88}" type="datetime1">
              <a:rPr lang="fr-FR" noProof="0" smtClean="0"/>
              <a:t>19/12/2023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vertical 1"/>
          <p:cNvSpPr>
            <a:spLocks noGrp="1"/>
          </p:cNvSpPr>
          <p:nvPr>
            <p:ph type="title" orient="vert"/>
          </p:nvPr>
        </p:nvSpPr>
        <p:spPr>
          <a:xfrm>
            <a:off x="8658675" y="609599"/>
            <a:ext cx="2158552"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685800" y="609600"/>
            <a:ext cx="7832116" cy="5181600"/>
          </a:xfrm>
        </p:spPr>
        <p:txBody>
          <a:bodyPr vert="eaVert" rtlCol="0" anchor="t"/>
          <a:lstStyle>
            <a:lvl1pPr>
              <a:buNone/>
              <a:defRPr/>
            </a:lvl1pPr>
          </a:lstStyle>
          <a:p>
            <a:pPr marL="285750" marR="0" lvl="0" indent="-285750" algn="l" defTabSz="457200" rtl="0" eaLnBrk="1" fontAlgn="auto" latinLnBrk="0" hangingPunct="1">
              <a:lnSpc>
                <a:spcPct val="100000"/>
              </a:lnSpc>
              <a:spcBef>
                <a:spcPts val="0"/>
              </a:spcBef>
              <a:spcAft>
                <a:spcPts val="1000"/>
              </a:spcAft>
              <a:buClr>
                <a:schemeClr val="tx1"/>
              </a:buClr>
              <a:buSzPct val="100000"/>
              <a:buFont typeface="Arial"/>
              <a:buChar char="•"/>
              <a:tabLst/>
              <a:defRPr/>
            </a:pPr>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10"/>
          </p:nvPr>
        </p:nvSpPr>
        <p:spPr/>
        <p:txBody>
          <a:bodyPr rtlCol="0"/>
          <a:lstStyle/>
          <a:p>
            <a:pPr rtl="0"/>
            <a:fld id="{DC71239A-7666-4438-AA29-EA7C29B1AEE9}" type="datetime1">
              <a:rPr lang="fr-FR" noProof="0" smtClean="0"/>
              <a:t>19/12/2023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ECCB9F82-E67E-42E8-B92F-EA4C81A8FB05}" type="datetime1">
              <a:rPr lang="fr-FR" noProof="0" smtClean="0"/>
              <a:t>19/12/2023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pic>
        <p:nvPicPr>
          <p:cNvPr id="7" name="Imag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3308581"/>
            <a:ext cx="10131427" cy="1468800"/>
          </a:xfrm>
        </p:spPr>
        <p:txBody>
          <a:bodyPr rtlCol="0" anchor="b"/>
          <a:lstStyle>
            <a:lvl1pPr algn="l">
              <a:defRPr sz="4000" b="0" cap="all"/>
            </a:lvl1pPr>
          </a:lstStyle>
          <a:p>
            <a:pPr rtl="0"/>
            <a:r>
              <a:rPr lang="fr-FR" noProof="0"/>
              <a:t>Modifiez le style du titre</a:t>
            </a:r>
          </a:p>
        </p:txBody>
      </p:sp>
      <p:sp>
        <p:nvSpPr>
          <p:cNvPr id="3" name="Espace réservé du texte 2"/>
          <p:cNvSpPr>
            <a:spLocks noGrp="1"/>
          </p:cNvSpPr>
          <p:nvPr>
            <p:ph type="body" idx="1" hasCustomPrompt="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A665BEFD-7E63-4B7B-B0D0-FB86D172280C}" type="datetime1">
              <a:rPr lang="fr-FR" noProof="0" smtClean="0"/>
              <a:t>19/12/2023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685802" y="2142067"/>
            <a:ext cx="4995334" cy="3649134"/>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821895" y="2142067"/>
            <a:ext cx="4995332" cy="3649133"/>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502CB7E9-141F-42E2-9A66-2F663C47E376}" type="datetime1">
              <a:rPr lang="fr-FR" noProof="0" smtClean="0"/>
              <a:t>19/12/2023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4" name="Espace réservé du contenu 3"/>
          <p:cNvSpPr>
            <a:spLocks noGrp="1"/>
          </p:cNvSpPr>
          <p:nvPr>
            <p:ph sz="half" idx="2" hasCustomPrompt="1"/>
          </p:nvPr>
        </p:nvSpPr>
        <p:spPr>
          <a:xfrm>
            <a:off x="685801" y="2870201"/>
            <a:ext cx="4996923" cy="2920998"/>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hasCustomPrompt="1"/>
          </p:nvPr>
        </p:nvSpPr>
        <p:spPr>
          <a:xfrm>
            <a:off x="5823483" y="2870201"/>
            <a:ext cx="4995334" cy="2920998"/>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53BBEB9-2F0E-4D28-96B6-755C1FAFF991}" type="datetime1">
              <a:rPr lang="fr-FR" noProof="0" smtClean="0"/>
              <a:t>19/12/2023</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pic>
        <p:nvPicPr>
          <p:cNvPr id="6" name="Imag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28348738-1136-461C-9987-2AAB7C28135B}" type="datetime1">
              <a:rPr lang="fr-FR" noProof="0" smtClean="0"/>
              <a:t>19/12/2023</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Imag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Espace réservé de la date 1"/>
          <p:cNvSpPr>
            <a:spLocks noGrp="1"/>
          </p:cNvSpPr>
          <p:nvPr>
            <p:ph type="dt" sz="half" idx="10"/>
          </p:nvPr>
        </p:nvSpPr>
        <p:spPr/>
        <p:txBody>
          <a:bodyPr rtlCol="0"/>
          <a:lstStyle/>
          <a:p>
            <a:pPr rtl="0"/>
            <a:fld id="{959D84D8-0C42-40E5-A5EB-0CAAE06D58F3}" type="datetime1">
              <a:rPr lang="fr-FR" noProof="0" smtClean="0"/>
              <a:t>19/12/2023</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9E57DC2-970A-4B3E-BB1C-7A09969E49DF}" type="slidenum">
              <a:rPr lang="fr-FR" noProof="0" smtClean="0"/>
              <a:t>‹N°›</a:t>
            </a:fld>
            <a:endParaRPr lang="fr-FR" noProof="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fr-FR" noProof="0"/>
              <a:t>Modifiez le style du titre</a:t>
            </a:r>
          </a:p>
        </p:txBody>
      </p:sp>
      <p:sp>
        <p:nvSpPr>
          <p:cNvPr id="3" name="Espace réservé du contenu 2"/>
          <p:cNvSpPr>
            <a:spLocks noGrp="1"/>
          </p:cNvSpPr>
          <p:nvPr>
            <p:ph idx="1" hasCustomPrompt="1"/>
          </p:nvPr>
        </p:nvSpPr>
        <p:spPr>
          <a:xfrm>
            <a:off x="4648201" y="609601"/>
            <a:ext cx="6169026" cy="5181600"/>
          </a:xfrm>
        </p:spPr>
        <p:txBody>
          <a:bodyPr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42DF6B27-F045-412B-B315-90E50B9CAD82}" type="datetime1">
              <a:rPr lang="fr-FR" noProof="0" smtClean="0"/>
              <a:t>19/12/2023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Imag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re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fr-FR" noProof="0"/>
              <a:t>Modifiez le style du titre</a:t>
            </a:r>
          </a:p>
        </p:txBody>
      </p:sp>
      <p:sp>
        <p:nvSpPr>
          <p:cNvPr id="14" name="Espace réservé d’image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8D07AA46-6F2C-4158-AF1F-E05D54FF2249}" type="datetime1">
              <a:rPr lang="fr-FR" noProof="0" smtClean="0"/>
              <a:t>19/12/2023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829BA45B-2399-49E0-A6E1-836DF3F122F3}" type="datetime1">
              <a:rPr lang="fr-FR" noProof="0" smtClean="0"/>
              <a:t>19/12/2023</a:t>
            </a:fld>
            <a:endParaRPr lang="fr-FR" noProof="0"/>
          </a:p>
        </p:txBody>
      </p:sp>
      <p:sp>
        <p:nvSpPr>
          <p:cNvPr id="5" name="Espace réservé du pied de page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fr-FR" noProof="0"/>
          </a:p>
        </p:txBody>
      </p:sp>
      <p:sp>
        <p:nvSpPr>
          <p:cNvPr id="6" name="Espace réservé du numéro de diapositive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9E57DC2-970A-4B3E-BB1C-7A09969E49DF}" type="slidenum">
              <a:rPr lang="fr-FR" noProof="0" smtClean="0"/>
              <a:pPr rtl="0"/>
              <a:t>‹N°›</a:t>
            </a:fld>
            <a:endParaRPr lang="fr-FR" noProof="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2.bin"/><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6.jpg"/><Relationship Id="rId10" Type="http://schemas.microsoft.com/office/2007/relationships/diagramDrawing" Target="../diagrams/drawing1.xml"/><Relationship Id="rId4" Type="http://schemas.openxmlformats.org/officeDocument/2006/relationships/image" Target="../media/image5.jp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jpeg"/><Relationship Id="rId7" Type="http://schemas.openxmlformats.org/officeDocument/2006/relationships/diagramLayout" Target="../diagrams/layout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6.jpg"/><Relationship Id="rId10" Type="http://schemas.microsoft.com/office/2007/relationships/diagramDrawing" Target="../diagrams/drawing2.xml"/><Relationship Id="rId4" Type="http://schemas.openxmlformats.org/officeDocument/2006/relationships/image" Target="../media/image5.jpg"/><Relationship Id="rId9" Type="http://schemas.openxmlformats.org/officeDocument/2006/relationships/diagramColors" Target="../diagrams/colors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ciel la nuit avec montagnes loin à l’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r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rtlCol="0">
            <a:normAutofit/>
          </a:bodyPr>
          <a:lstStyle/>
          <a:p>
            <a:pPr rtl="0"/>
            <a:r>
              <a:rPr lang="fr-FR" b="1" dirty="0"/>
              <a:t>Solutions Applications ap2</a:t>
            </a:r>
          </a:p>
        </p:txBody>
      </p:sp>
      <p:sp>
        <p:nvSpPr>
          <p:cNvPr id="3" name="Sous-titr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rtlCol="0">
            <a:normAutofit/>
          </a:bodyPr>
          <a:lstStyle/>
          <a:p>
            <a:pPr rtl="0"/>
            <a:r>
              <a:rPr lang="fr-FR" dirty="0">
                <a:solidFill>
                  <a:schemeClr val="accent1">
                    <a:lumMod val="40000"/>
                    <a:lumOff val="60000"/>
                  </a:schemeClr>
                </a:solidFill>
              </a:rPr>
              <a:t>Killian NGOG, Benjamin </a:t>
            </a:r>
            <a:r>
              <a:rPr lang="fr-FR" dirty="0" err="1">
                <a:solidFill>
                  <a:schemeClr val="accent1">
                    <a:lumMod val="40000"/>
                    <a:lumOff val="60000"/>
                  </a:schemeClr>
                </a:solidFill>
              </a:rPr>
              <a:t>jullienne</a:t>
            </a:r>
            <a:r>
              <a:rPr lang="fr-FR" dirty="0">
                <a:solidFill>
                  <a:schemeClr val="accent1">
                    <a:lumMod val="40000"/>
                    <a:lumOff val="60000"/>
                  </a:schemeClr>
                </a:solidFill>
              </a:rPr>
              <a:t>, Guillaume </a:t>
            </a:r>
            <a:r>
              <a:rPr lang="fr-FR" dirty="0" err="1">
                <a:solidFill>
                  <a:schemeClr val="accent1">
                    <a:lumMod val="40000"/>
                    <a:lumOff val="60000"/>
                  </a:schemeClr>
                </a:solidFill>
              </a:rPr>
              <a:t>predhomme</a:t>
            </a:r>
            <a:endParaRPr lang="fr-FR"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3392618" y="-118534"/>
            <a:ext cx="8554473" cy="1456267"/>
          </a:xfrm>
        </p:spPr>
        <p:txBody>
          <a:bodyPr rtlCol="0"/>
          <a:lstStyle/>
          <a:p>
            <a:pPr rtl="0"/>
            <a:r>
              <a:rPr lang="fr-FR" dirty="0"/>
              <a:t>Diagramme de </a:t>
            </a:r>
            <a:r>
              <a:rPr lang="fr-FR" dirty="0" err="1"/>
              <a:t>gantt</a:t>
            </a:r>
            <a:endParaRPr lang="fr-FR" dirty="0"/>
          </a:p>
        </p:txBody>
      </p:sp>
      <p:pic>
        <p:nvPicPr>
          <p:cNvPr id="6" name="Espace réservé du contenu 5" descr="Une image contenant graphique&#10;&#10;Description générée automatiquement">
            <a:extLst>
              <a:ext uri="{FF2B5EF4-FFF2-40B4-BE49-F238E27FC236}">
                <a16:creationId xmlns:a16="http://schemas.microsoft.com/office/drawing/2014/main" id="{F5B3D652-F0EB-ED04-5A78-C986C5CDD503}"/>
              </a:ext>
            </a:extLst>
          </p:cNvPr>
          <p:cNvPicPr>
            <a:picLocks noGrp="1" noChangeAspect="1"/>
          </p:cNvPicPr>
          <p:nvPr>
            <p:ph idx="1"/>
          </p:nvPr>
        </p:nvPicPr>
        <p:blipFill>
          <a:blip r:embed="rId3"/>
          <a:stretch>
            <a:fillRect/>
          </a:stretch>
        </p:blipFill>
        <p:spPr>
          <a:xfrm>
            <a:off x="117909" y="1023674"/>
            <a:ext cx="10995056" cy="5453326"/>
          </a:xfrm>
        </p:spPr>
      </p:pic>
    </p:spTree>
    <p:extLst>
      <p:ext uri="{BB962C8B-B14F-4D97-AF65-F5344CB8AC3E}">
        <p14:creationId xmlns:p14="http://schemas.microsoft.com/office/powerpoint/2010/main" val="416735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4976763" y="-145367"/>
            <a:ext cx="8554473" cy="1456267"/>
          </a:xfrm>
        </p:spPr>
        <p:txBody>
          <a:bodyPr rtlCol="0"/>
          <a:lstStyle/>
          <a:p>
            <a:pPr rtl="0"/>
            <a:r>
              <a:rPr lang="fr-FR" dirty="0"/>
              <a:t>Devis</a:t>
            </a:r>
          </a:p>
        </p:txBody>
      </p:sp>
      <p:pic>
        <p:nvPicPr>
          <p:cNvPr id="6" name="Espace réservé du contenu 5" descr="Une image contenant table&#10;&#10;Description générée automatiquement">
            <a:extLst>
              <a:ext uri="{FF2B5EF4-FFF2-40B4-BE49-F238E27FC236}">
                <a16:creationId xmlns:a16="http://schemas.microsoft.com/office/drawing/2014/main" id="{BCB685B8-1BBC-2F6B-B14E-B175591D5C4C}"/>
              </a:ext>
            </a:extLst>
          </p:cNvPr>
          <p:cNvPicPr>
            <a:picLocks noGrp="1" noChangeAspect="1"/>
          </p:cNvPicPr>
          <p:nvPr>
            <p:ph idx="1"/>
          </p:nvPr>
        </p:nvPicPr>
        <p:blipFill>
          <a:blip r:embed="rId3"/>
          <a:stretch>
            <a:fillRect/>
          </a:stretch>
        </p:blipFill>
        <p:spPr>
          <a:xfrm>
            <a:off x="2785404" y="975345"/>
            <a:ext cx="5321460" cy="5872237"/>
          </a:xfrm>
        </p:spPr>
      </p:pic>
    </p:spTree>
    <p:extLst>
      <p:ext uri="{BB962C8B-B14F-4D97-AF65-F5344CB8AC3E}">
        <p14:creationId xmlns:p14="http://schemas.microsoft.com/office/powerpoint/2010/main" val="1422388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4154362" y="605184"/>
            <a:ext cx="8554473" cy="1456267"/>
          </a:xfrm>
        </p:spPr>
        <p:txBody>
          <a:bodyPr rtlCol="0"/>
          <a:lstStyle/>
          <a:p>
            <a:pPr rtl="0"/>
            <a:r>
              <a:rPr lang="fr-FR" dirty="0"/>
              <a:t>DOCUMENTS</a:t>
            </a:r>
          </a:p>
        </p:txBody>
      </p:sp>
      <p:graphicFrame>
        <p:nvGraphicFramePr>
          <p:cNvPr id="5" name="Objet 4">
            <a:extLst>
              <a:ext uri="{FF2B5EF4-FFF2-40B4-BE49-F238E27FC236}">
                <a16:creationId xmlns:a16="http://schemas.microsoft.com/office/drawing/2014/main" id="{AA02EF03-6FF8-BCDE-70AC-C13CDC949D37}"/>
              </a:ext>
            </a:extLst>
          </p:cNvPr>
          <p:cNvGraphicFramePr>
            <a:graphicFrameLocks noChangeAspect="1"/>
          </p:cNvGraphicFramePr>
          <p:nvPr>
            <p:extLst>
              <p:ext uri="{D42A27DB-BD31-4B8C-83A1-F6EECF244321}">
                <p14:modId xmlns:p14="http://schemas.microsoft.com/office/powerpoint/2010/main" val="244660887"/>
              </p:ext>
            </p:extLst>
          </p:nvPr>
        </p:nvGraphicFramePr>
        <p:xfrm>
          <a:off x="536992" y="2478156"/>
          <a:ext cx="4896099" cy="1364973"/>
        </p:xfrm>
        <a:graphic>
          <a:graphicData uri="http://schemas.openxmlformats.org/presentationml/2006/ole">
            <mc:AlternateContent xmlns:mc="http://schemas.openxmlformats.org/markup-compatibility/2006">
              <mc:Choice xmlns:v="urn:schemas-microsoft-com:vml" Requires="v">
                <p:oleObj name="Objet d’environnement du Gestionnaire de liaisons" showAsIcon="1" r:id="rId3" imgW="1571760" imgH="437760" progId="Package">
                  <p:embed/>
                </p:oleObj>
              </mc:Choice>
              <mc:Fallback>
                <p:oleObj name="Objet d’environnement du Gestionnaire de liaisons" showAsIcon="1" r:id="rId3" imgW="1571760" imgH="437760" progId="Package">
                  <p:embed/>
                  <p:pic>
                    <p:nvPicPr>
                      <p:cNvPr id="0" name=""/>
                      <p:cNvPicPr/>
                      <p:nvPr/>
                    </p:nvPicPr>
                    <p:blipFill>
                      <a:blip r:embed="rId4"/>
                      <a:stretch>
                        <a:fillRect/>
                      </a:stretch>
                    </p:blipFill>
                    <p:spPr>
                      <a:xfrm>
                        <a:off x="536992" y="2478156"/>
                        <a:ext cx="4896099" cy="1364973"/>
                      </a:xfrm>
                      <a:prstGeom prst="rect">
                        <a:avLst/>
                      </a:prstGeom>
                    </p:spPr>
                  </p:pic>
                </p:oleObj>
              </mc:Fallback>
            </mc:AlternateContent>
          </a:graphicData>
        </a:graphic>
      </p:graphicFrame>
      <p:graphicFrame>
        <p:nvGraphicFramePr>
          <p:cNvPr id="6" name="Objet 5">
            <a:extLst>
              <a:ext uri="{FF2B5EF4-FFF2-40B4-BE49-F238E27FC236}">
                <a16:creationId xmlns:a16="http://schemas.microsoft.com/office/drawing/2014/main" id="{4553355F-45B2-79F8-4080-49C8B875012C}"/>
              </a:ext>
            </a:extLst>
          </p:cNvPr>
          <p:cNvGraphicFramePr>
            <a:graphicFrameLocks noChangeAspect="1"/>
          </p:cNvGraphicFramePr>
          <p:nvPr>
            <p:extLst>
              <p:ext uri="{D42A27DB-BD31-4B8C-83A1-F6EECF244321}">
                <p14:modId xmlns:p14="http://schemas.microsoft.com/office/powerpoint/2010/main" val="3113384014"/>
              </p:ext>
            </p:extLst>
          </p:nvPr>
        </p:nvGraphicFramePr>
        <p:xfrm>
          <a:off x="857250" y="4257675"/>
          <a:ext cx="4362450" cy="1311275"/>
        </p:xfrm>
        <a:graphic>
          <a:graphicData uri="http://schemas.openxmlformats.org/presentationml/2006/ole">
            <mc:AlternateContent xmlns:mc="http://schemas.openxmlformats.org/markup-compatibility/2006">
              <mc:Choice xmlns:v="urn:schemas-microsoft-com:vml" Requires="v">
                <p:oleObj name="Objet d’environnement du Gestionnaire de liaisons" showAsIcon="1" r:id="rId5" imgW="1464120" imgH="439560" progId="Package">
                  <p:embed/>
                </p:oleObj>
              </mc:Choice>
              <mc:Fallback>
                <p:oleObj name="Objet d’environnement du Gestionnaire de liaisons" showAsIcon="1" r:id="rId5" imgW="1464120" imgH="439560" progId="Package">
                  <p:embed/>
                  <p:pic>
                    <p:nvPicPr>
                      <p:cNvPr id="0" name=""/>
                      <p:cNvPicPr/>
                      <p:nvPr/>
                    </p:nvPicPr>
                    <p:blipFill>
                      <a:blip r:embed="rId6"/>
                      <a:stretch>
                        <a:fillRect/>
                      </a:stretch>
                    </p:blipFill>
                    <p:spPr>
                      <a:xfrm>
                        <a:off x="857250" y="4257675"/>
                        <a:ext cx="4362450" cy="1311275"/>
                      </a:xfrm>
                      <a:prstGeom prst="rect">
                        <a:avLst/>
                      </a:prstGeom>
                    </p:spPr>
                  </p:pic>
                </p:oleObj>
              </mc:Fallback>
            </mc:AlternateContent>
          </a:graphicData>
        </a:graphic>
      </p:graphicFrame>
      <p:sp>
        <p:nvSpPr>
          <p:cNvPr id="7" name="ZoneTexte 6">
            <a:extLst>
              <a:ext uri="{FF2B5EF4-FFF2-40B4-BE49-F238E27FC236}">
                <a16:creationId xmlns:a16="http://schemas.microsoft.com/office/drawing/2014/main" id="{5F85F0F6-6B27-C02F-F2BA-3D3720090DCC}"/>
              </a:ext>
            </a:extLst>
          </p:cNvPr>
          <p:cNvSpPr txBox="1"/>
          <p:nvPr/>
        </p:nvSpPr>
        <p:spPr>
          <a:xfrm>
            <a:off x="3783495" y="2478156"/>
            <a:ext cx="1762539" cy="369332"/>
          </a:xfrm>
          <a:prstGeom prst="rect">
            <a:avLst/>
          </a:prstGeom>
          <a:noFill/>
        </p:spPr>
        <p:txBody>
          <a:bodyPr wrap="square" rtlCol="0">
            <a:spAutoFit/>
          </a:bodyPr>
          <a:lstStyle/>
          <a:p>
            <a:r>
              <a:rPr lang="fr-FR" dirty="0" err="1"/>
              <a:t>React</a:t>
            </a:r>
            <a:r>
              <a:rPr lang="fr-FR" dirty="0"/>
              <a:t> 18</a:t>
            </a:r>
          </a:p>
        </p:txBody>
      </p:sp>
      <p:graphicFrame>
        <p:nvGraphicFramePr>
          <p:cNvPr id="3" name="Objet 2">
            <a:extLst>
              <a:ext uri="{FF2B5EF4-FFF2-40B4-BE49-F238E27FC236}">
                <a16:creationId xmlns:a16="http://schemas.microsoft.com/office/drawing/2014/main" id="{295369B6-FF0C-6228-E7AF-75DA5F1D8BEE}"/>
              </a:ext>
            </a:extLst>
          </p:cNvPr>
          <p:cNvGraphicFramePr>
            <a:graphicFrameLocks noChangeAspect="1"/>
          </p:cNvGraphicFramePr>
          <p:nvPr>
            <p:extLst>
              <p:ext uri="{D42A27DB-BD31-4B8C-83A1-F6EECF244321}">
                <p14:modId xmlns:p14="http://schemas.microsoft.com/office/powerpoint/2010/main" val="3911086104"/>
              </p:ext>
            </p:extLst>
          </p:nvPr>
        </p:nvGraphicFramePr>
        <p:xfrm>
          <a:off x="6495826" y="2478156"/>
          <a:ext cx="3600367" cy="1364974"/>
        </p:xfrm>
        <a:graphic>
          <a:graphicData uri="http://schemas.openxmlformats.org/presentationml/2006/ole">
            <mc:AlternateContent xmlns:mc="http://schemas.openxmlformats.org/markup-compatibility/2006">
              <mc:Choice xmlns:v="urn:schemas-microsoft-com:vml" Requires="v">
                <p:oleObj name="Objet d’environnement du Gestionnaire de liaisons" showAsIcon="1" r:id="rId7" imgW="1156320" imgH="437760" progId="Package">
                  <p:embed/>
                </p:oleObj>
              </mc:Choice>
              <mc:Fallback>
                <p:oleObj name="Objet d’environnement du Gestionnaire de liaisons" showAsIcon="1" r:id="rId7" imgW="1156320" imgH="437760" progId="Package">
                  <p:embed/>
                  <p:pic>
                    <p:nvPicPr>
                      <p:cNvPr id="0" name=""/>
                      <p:cNvPicPr/>
                      <p:nvPr/>
                    </p:nvPicPr>
                    <p:blipFill>
                      <a:blip r:embed="rId8"/>
                      <a:stretch>
                        <a:fillRect/>
                      </a:stretch>
                    </p:blipFill>
                    <p:spPr>
                      <a:xfrm>
                        <a:off x="6495826" y="2478156"/>
                        <a:ext cx="3600367" cy="1364974"/>
                      </a:xfrm>
                      <a:prstGeom prst="rect">
                        <a:avLst/>
                      </a:prstGeom>
                    </p:spPr>
                  </p:pic>
                </p:oleObj>
              </mc:Fallback>
            </mc:AlternateContent>
          </a:graphicData>
        </a:graphic>
      </p:graphicFrame>
    </p:spTree>
    <p:extLst>
      <p:ext uri="{BB962C8B-B14F-4D97-AF65-F5344CB8AC3E}">
        <p14:creationId xmlns:p14="http://schemas.microsoft.com/office/powerpoint/2010/main" val="4198754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points lumineux">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r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rtlCol="0">
            <a:normAutofit/>
          </a:bodyPr>
          <a:lstStyle/>
          <a:p>
            <a:pPr rtl="0"/>
            <a:r>
              <a:rPr lang="fr-FR"/>
              <a:t>Merci!</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 name="Image 3" descr="satellite dans un ciel nocturne">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e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orme libre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181" name="Groupe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Connecteur droit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Connecteur droit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Connecteur droit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Connecteur droit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Connecteur droit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Connecteur droit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Connecteur droit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Connecteur droit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Connecteur droit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Connecteur droit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Connecteur droit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Connecteur droit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Connecteur droit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Connecteur droit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Connecteur droit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Connecteur droit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Connecteur droit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Connecteur droit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Connecteur droit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Connecteur droit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Connecteur droit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Connecteur droit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Connecteur droit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Connecteur droit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Connecteur droit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Connecteur droit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Connecteur droit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Connecteur droit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Connecteur droit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Connecteur droit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Connecteur droit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Connecteur droit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Connecteur droit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Connecteur droit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Connecteur droit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Connecteur droit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Connecteur droit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Connecteur droit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Connecteur droit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Connecteur droit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Connecteur droit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Connecteur droit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Connecteur droit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Connecteur droit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Connecteur droit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Connecteur droit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Connecteur droit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Connecteur droit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Connecteur droit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Connecteur droit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Connecteur droit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Connecteur droit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Connecteur droit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Connecteur droit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Connecteur droit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Connecteur droit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Connecteur droit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Connecteur droit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Connecteur droit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Connecteur droit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Connecteur droit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Connecteur droit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Connecteur droit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Connecteur droit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Connecteur droit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Connecteur droit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Connecteur droit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Connecteur droit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Connecteur droit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Connecteur droit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Connecteur droit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Connecteur droit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Connecteur droit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Connecteur droit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e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orme libre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263" name="Groupe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Connecteur droit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Connecteur droit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Connecteur droit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Connecteur droit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Connecteur droit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Connecteur droit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Connecteur droit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Connecteur droit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Connecteur droit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Connecteur droit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Connecteur droit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Connecteur droit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Connecteur droit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Connecteur droit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Connecteur droit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Connecteur droit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Connecteur droit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Connecteur droit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Connecteur droit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Connecteur droit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Connecteur droit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Connecteur droit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Connecteur droit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Connecteur droit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Connecteur droit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Connecteur droit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Connecteur droit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Connecteur droit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Connecteur droit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Connecteur droit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Connecteur droit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Connecteur droit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Connecteur droit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Connecteur droit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Connecteur droit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Connecteur droit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Connecteur droit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Connecteur droit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Connecteur droit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Connecteur droit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Connecteur droit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Connecteur droit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Connecteur droit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Connecteur droit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Connecteur droit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Connecteur droit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Connecteur droit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Connecteur droit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Connecteur droit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Connecteur droit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Connecteur droit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Connecteur droit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Connecteur droit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Connecteur droit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Connecteur droit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Connecteur droit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Connecteur droit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Connecteur droit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Connecteur droit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Connecteur droit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Connecteur droit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Connecteur droit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Connecteur droit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Connecteur droit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Connecteur droit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Connecteur droit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Connecteur droit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Connecteur droit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Connecteur droit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Connecteur droit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Connecteur droit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Connecteur droit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Connecteur droit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Connecteur droit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Connecteur droit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Connecteur droit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Connecteur droit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Connecteur droit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Image 6" descr="image abstraite faites de points de lumière">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Espace réservé du contenu 4" descr="Graphique SmartArt">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794583186"/>
              </p:ext>
            </p:extLst>
          </p:nvPr>
        </p:nvGraphicFramePr>
        <p:xfrm>
          <a:off x="685801" y="2142067"/>
          <a:ext cx="6143423"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Titre 1">
            <a:extLst>
              <a:ext uri="{FF2B5EF4-FFF2-40B4-BE49-F238E27FC236}">
                <a16:creationId xmlns:a16="http://schemas.microsoft.com/office/drawing/2014/main" id="{A025379C-67E4-BA22-88A8-2113B4F92A72}"/>
              </a:ext>
            </a:extLst>
          </p:cNvPr>
          <p:cNvSpPr txBox="1">
            <a:spLocks/>
          </p:cNvSpPr>
          <p:nvPr/>
        </p:nvSpPr>
        <p:spPr>
          <a:xfrm>
            <a:off x="838201" y="762000"/>
            <a:ext cx="6143423"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t>Solution Web</a:t>
            </a:r>
            <a:endParaRPr lang="fr-FR" dirty="0"/>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4" name="Image 3" descr="satellite dans un ciel nocturne">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e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orme libre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181" name="Groupe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Connecteur droit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Connecteur droit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Connecteur droit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Connecteur droit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Connecteur droit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Connecteur droit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Connecteur droit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Connecteur droit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Connecteur droit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Connecteur droit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Connecteur droit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Connecteur droit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Connecteur droit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Connecteur droit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Connecteur droit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Connecteur droit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Connecteur droit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Connecteur droit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Connecteur droit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Connecteur droit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Connecteur droit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Connecteur droit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Connecteur droit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Connecteur droit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Connecteur droit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Connecteur droit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Connecteur droit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Connecteur droit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Connecteur droit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Connecteur droit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Connecteur droit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Connecteur droit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Connecteur droit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Connecteur droit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Connecteur droit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Connecteur droit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Connecteur droit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Connecteur droit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Connecteur droit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Connecteur droit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Connecteur droit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Connecteur droit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Connecteur droit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Connecteur droit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Connecteur droit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Connecteur droit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Connecteur droit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Connecteur droit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Connecteur droit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Connecteur droit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Connecteur droit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Connecteur droit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Connecteur droit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Connecteur droit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Connecteur droit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Connecteur droit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Connecteur droit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Connecteur droit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Connecteur droit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Connecteur droit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Connecteur droit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Connecteur droit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Connecteur droit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Connecteur droit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Connecteur droit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Connecteur droit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Connecteur droit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Connecteur droit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Connecteur droit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Connecteur droit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Connecteur droit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Connecteur droit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Connecteur droit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Connecteur droit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Connecteur droit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Connecteur droit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e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orme libre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263" name="Groupe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Connecteur droit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Connecteur droit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Connecteur droit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Connecteur droit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Connecteur droit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Connecteur droit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Connecteur droit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Connecteur droit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Connecteur droit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Connecteur droit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Connecteur droit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Connecteur droit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Connecteur droit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Connecteur droit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Connecteur droit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Connecteur droit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Connecteur droit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Connecteur droit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Connecteur droit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Connecteur droit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Connecteur droit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Connecteur droit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Connecteur droit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Connecteur droit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Connecteur droit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Connecteur droit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Connecteur droit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Connecteur droit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Connecteur droit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Connecteur droit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Connecteur droit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Connecteur droit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Connecteur droit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Connecteur droit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Connecteur droit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Connecteur droit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Connecteur droit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Connecteur droit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Connecteur droit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Connecteur droit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Connecteur droit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Connecteur droit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Connecteur droit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Connecteur droit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Connecteur droit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Connecteur droit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Connecteur droit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Connecteur droit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Connecteur droit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Connecteur droit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Connecteur droit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Connecteur droit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Connecteur droit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Connecteur droit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Connecteur droit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Connecteur droit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Connecteur droit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Connecteur droit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Connecteur droit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Connecteur droit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Connecteur droit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Connecteur droit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Connecteur droit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Connecteur droit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Connecteur droit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Connecteur droit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Connecteur droit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Connecteur droit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Connecteur droit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Connecteur droit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Connecteur droit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Connecteur droit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Connecteur droit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Connecteur droit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Connecteur droit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Connecteur droit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Connecteur droit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Connecteur droit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Image 6" descr="image abstraite faites de points de lumière">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Espace réservé du contenu 4" descr="Graphique SmartArt">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3513890105"/>
              </p:ext>
            </p:extLst>
          </p:nvPr>
        </p:nvGraphicFramePr>
        <p:xfrm>
          <a:off x="685801" y="2142067"/>
          <a:ext cx="6143423"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Titre 1">
            <a:extLst>
              <a:ext uri="{FF2B5EF4-FFF2-40B4-BE49-F238E27FC236}">
                <a16:creationId xmlns:a16="http://schemas.microsoft.com/office/drawing/2014/main" id="{A025379C-67E4-BA22-88A8-2113B4F92A72}"/>
              </a:ext>
            </a:extLst>
          </p:cNvPr>
          <p:cNvSpPr txBox="1">
            <a:spLocks/>
          </p:cNvSpPr>
          <p:nvPr/>
        </p:nvSpPr>
        <p:spPr>
          <a:xfrm>
            <a:off x="838201" y="762000"/>
            <a:ext cx="6143423"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Solution Application web</a:t>
            </a:r>
          </a:p>
        </p:txBody>
      </p:sp>
    </p:spTree>
    <p:extLst>
      <p:ext uri="{BB962C8B-B14F-4D97-AF65-F5344CB8AC3E}">
        <p14:creationId xmlns:p14="http://schemas.microsoft.com/office/powerpoint/2010/main" val="3575000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685801" y="609600"/>
            <a:ext cx="10131425" cy="1456267"/>
          </a:xfrm>
        </p:spPr>
        <p:txBody>
          <a:bodyPr rtlCol="0" anchor="ctr">
            <a:normAutofit/>
          </a:bodyPr>
          <a:lstStyle/>
          <a:p>
            <a:pPr rtl="0"/>
            <a:r>
              <a:rPr lang="fr-FR" dirty="0"/>
              <a:t>Risques et problemes</a:t>
            </a:r>
          </a:p>
        </p:txBody>
      </p:sp>
      <p:pic>
        <p:nvPicPr>
          <p:cNvPr id="9" name="Espace réservé du contenu 8" descr="Visage en colère avec remplissage uni avec un remplissage uni">
            <a:extLst>
              <a:ext uri="{FF2B5EF4-FFF2-40B4-BE49-F238E27FC236}">
                <a16:creationId xmlns:a16="http://schemas.microsoft.com/office/drawing/2014/main" id="{300C7915-AFAF-C0C9-8447-41FE914EA458}"/>
              </a:ext>
            </a:extLst>
          </p:cNvPr>
          <p:cNvPicPr>
            <a:picLocks noGrp="1" noChangeAspect="1"/>
          </p:cNvPicPr>
          <p:nvPr>
            <p:ph sz="half" idx="1"/>
          </p:nvPr>
        </p:nvPicPr>
        <p:blipFill>
          <a:blip r:embed="rId3">
            <a:extLst>
              <a:ext uri="{96DAC541-7B7A-43D3-8B79-37D633B846F1}">
                <asvg:svgBlip xmlns:asvg="http://schemas.microsoft.com/office/drawing/2016/SVG/main" r:embed="rId4"/>
              </a:ext>
            </a:extLst>
          </a:blip>
          <a:stretch>
            <a:fillRect/>
          </a:stretch>
        </p:blipFill>
        <p:spPr>
          <a:xfrm>
            <a:off x="1358902" y="2142067"/>
            <a:ext cx="3649134" cy="3649134"/>
          </a:xfrm>
        </p:spPr>
      </p:pic>
      <p:sp>
        <p:nvSpPr>
          <p:cNvPr id="14" name="Content Placeholder 3">
            <a:extLst>
              <a:ext uri="{FF2B5EF4-FFF2-40B4-BE49-F238E27FC236}">
                <a16:creationId xmlns:a16="http://schemas.microsoft.com/office/drawing/2014/main" id="{A0B999CC-EFC8-347A-7C15-66C95123461A}"/>
              </a:ext>
            </a:extLst>
          </p:cNvPr>
          <p:cNvSpPr>
            <a:spLocks noGrp="1"/>
          </p:cNvSpPr>
          <p:nvPr>
            <p:ph sz="half" idx="2"/>
          </p:nvPr>
        </p:nvSpPr>
        <p:spPr>
          <a:xfrm>
            <a:off x="5821895" y="2142067"/>
            <a:ext cx="4995332" cy="3649133"/>
          </a:xfrm>
        </p:spPr>
        <p:txBody>
          <a:bodyPr>
            <a:normAutofit lnSpcReduction="10000"/>
          </a:bodyPr>
          <a:lstStyle/>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Maladie / absence / accident / quitte le projet </a:t>
            </a: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Mauvaise gestion du projet</a:t>
            </a: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Manque de motivation</a:t>
            </a: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Ambiguïté des tâches </a:t>
            </a: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Manque de connaissance </a:t>
            </a: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Problème matériel</a:t>
            </a: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Conflits de personnalité</a:t>
            </a: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Sécurisation des donnée clients et web</a:t>
            </a:r>
          </a:p>
          <a:p>
            <a:endParaRPr lang="en-US" dirty="0"/>
          </a:p>
        </p:txBody>
      </p:sp>
    </p:spTree>
    <p:extLst>
      <p:ext uri="{BB962C8B-B14F-4D97-AF65-F5344CB8AC3E}">
        <p14:creationId xmlns:p14="http://schemas.microsoft.com/office/powerpoint/2010/main" val="1429390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2F5393-BFA3-98E4-2A08-14A0D51CA4DC}"/>
              </a:ext>
            </a:extLst>
          </p:cNvPr>
          <p:cNvSpPr>
            <a:spLocks noGrp="1"/>
          </p:cNvSpPr>
          <p:nvPr>
            <p:ph type="title"/>
          </p:nvPr>
        </p:nvSpPr>
        <p:spPr>
          <a:xfrm>
            <a:off x="3521767" y="251792"/>
            <a:ext cx="10131425" cy="1456267"/>
          </a:xfrm>
        </p:spPr>
        <p:txBody>
          <a:bodyPr/>
          <a:lstStyle/>
          <a:p>
            <a:r>
              <a:rPr lang="fr-FR" dirty="0"/>
              <a:t>Outil collaboratif</a:t>
            </a:r>
          </a:p>
        </p:txBody>
      </p:sp>
      <p:pic>
        <p:nvPicPr>
          <p:cNvPr id="6" name="Espace réservé du contenu 5" descr="Une image contenant texte, écran, intérieur, capture d’écran&#10;&#10;Description générée automatiquement">
            <a:extLst>
              <a:ext uri="{FF2B5EF4-FFF2-40B4-BE49-F238E27FC236}">
                <a16:creationId xmlns:a16="http://schemas.microsoft.com/office/drawing/2014/main" id="{0FE0E29C-2AE5-1AB4-2C52-5B1146145EB5}"/>
              </a:ext>
            </a:extLst>
          </p:cNvPr>
          <p:cNvPicPr>
            <a:picLocks noGrp="1" noChangeAspect="1"/>
          </p:cNvPicPr>
          <p:nvPr>
            <p:ph sz="half" idx="1"/>
          </p:nvPr>
        </p:nvPicPr>
        <p:blipFill>
          <a:blip r:embed="rId2"/>
          <a:stretch>
            <a:fillRect/>
          </a:stretch>
        </p:blipFill>
        <p:spPr>
          <a:xfrm>
            <a:off x="1692966" y="2065867"/>
            <a:ext cx="8373794" cy="4059645"/>
          </a:xfrm>
        </p:spPr>
      </p:pic>
    </p:spTree>
    <p:extLst>
      <p:ext uri="{BB962C8B-B14F-4D97-AF65-F5344CB8AC3E}">
        <p14:creationId xmlns:p14="http://schemas.microsoft.com/office/powerpoint/2010/main" val="140839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1155855" y="609600"/>
            <a:ext cx="8554473" cy="1456267"/>
          </a:xfrm>
        </p:spPr>
        <p:txBody>
          <a:bodyPr rtlCol="0"/>
          <a:lstStyle/>
          <a:p>
            <a:pPr rtl="0"/>
            <a:r>
              <a:rPr lang="fr-FR" dirty="0"/>
              <a:t>CONCEPTIONS DE LA BASE DE DONNEES</a:t>
            </a:r>
          </a:p>
        </p:txBody>
      </p:sp>
      <p:sp>
        <p:nvSpPr>
          <p:cNvPr id="4" name="Espace réservé du contenu 3">
            <a:extLst>
              <a:ext uri="{FF2B5EF4-FFF2-40B4-BE49-F238E27FC236}">
                <a16:creationId xmlns:a16="http://schemas.microsoft.com/office/drawing/2014/main" id="{57B6D062-8E36-1B4E-4C79-1B22E4C2CCD1}"/>
              </a:ext>
            </a:extLst>
          </p:cNvPr>
          <p:cNvSpPr>
            <a:spLocks noGrp="1"/>
          </p:cNvSpPr>
          <p:nvPr>
            <p:ph idx="1"/>
          </p:nvPr>
        </p:nvSpPr>
        <p:spPr>
          <a:xfrm>
            <a:off x="0" y="2142067"/>
            <a:ext cx="10131425" cy="3649133"/>
          </a:xfrm>
        </p:spPr>
        <p:txBody>
          <a:bodyPr>
            <a:normAutofit/>
          </a:bodyPr>
          <a:lstStyle/>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Sport (id, nom, durée, id_joueur)</a:t>
            </a: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Equipe (id, nom, nombre de joueurs, ville, id_joueur)</a:t>
            </a: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Utilisateur (id, nom)</a:t>
            </a: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Client (hérite Utilisateur) (email, mdp)</a:t>
            </a:r>
          </a:p>
          <a:p>
            <a:pPr>
              <a:lnSpc>
                <a:spcPct val="107000"/>
              </a:lnSpc>
              <a:spcAft>
                <a:spcPts val="800"/>
              </a:spcAft>
            </a:pPr>
            <a:r>
              <a:rPr lang="fr-FR" sz="2000" dirty="0">
                <a:effectLst/>
                <a:latin typeface="Calibri" panose="020F0502020204030204" pitchFamily="34" charset="0"/>
                <a:ea typeface="Calibri" panose="020F0502020204030204" pitchFamily="34" charset="0"/>
                <a:cs typeface="Times New Roman" panose="02020603050405020304" pitchFamily="18" charset="0"/>
              </a:rPr>
              <a:t>Joueur (hérite Utilisateur) (ville, équipe)</a:t>
            </a:r>
          </a:p>
        </p:txBody>
      </p:sp>
      <p:pic>
        <p:nvPicPr>
          <p:cNvPr id="10" name="Image 9" descr="Une image contenant texte, intérieur, noir&#10;&#10;Description générée automatiquement">
            <a:extLst>
              <a:ext uri="{FF2B5EF4-FFF2-40B4-BE49-F238E27FC236}">
                <a16:creationId xmlns:a16="http://schemas.microsoft.com/office/drawing/2014/main" id="{C95CD70D-22D1-CA3A-573D-4CD28665B75C}"/>
              </a:ext>
            </a:extLst>
          </p:cNvPr>
          <p:cNvPicPr>
            <a:picLocks noChangeAspect="1"/>
          </p:cNvPicPr>
          <p:nvPr/>
        </p:nvPicPr>
        <p:blipFill>
          <a:blip r:embed="rId3"/>
          <a:stretch>
            <a:fillRect/>
          </a:stretch>
        </p:blipFill>
        <p:spPr>
          <a:xfrm>
            <a:off x="6095999" y="2396292"/>
            <a:ext cx="6080313" cy="3471107"/>
          </a:xfrm>
          <a:prstGeom prst="rect">
            <a:avLst/>
          </a:prstGeom>
        </p:spPr>
      </p:pic>
    </p:spTree>
    <p:extLst>
      <p:ext uri="{BB962C8B-B14F-4D97-AF65-F5344CB8AC3E}">
        <p14:creationId xmlns:p14="http://schemas.microsoft.com/office/powerpoint/2010/main" val="1968131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3392618" y="-118534"/>
            <a:ext cx="8554473" cy="1456267"/>
          </a:xfrm>
        </p:spPr>
        <p:txBody>
          <a:bodyPr rtlCol="0"/>
          <a:lstStyle/>
          <a:p>
            <a:pPr rtl="0"/>
            <a:r>
              <a:rPr lang="fr-FR" dirty="0"/>
              <a:t>Diagramme d’activité</a:t>
            </a:r>
          </a:p>
        </p:txBody>
      </p:sp>
      <p:pic>
        <p:nvPicPr>
          <p:cNvPr id="5" name="Espace réservé du contenu 4" descr="Une image contenant diagramme, schématique&#10;&#10;Description générée automatiquement">
            <a:extLst>
              <a:ext uri="{FF2B5EF4-FFF2-40B4-BE49-F238E27FC236}">
                <a16:creationId xmlns:a16="http://schemas.microsoft.com/office/drawing/2014/main" id="{7546CDC9-9732-746F-C0C0-C708F4A59D8A}"/>
              </a:ext>
            </a:extLst>
          </p:cNvPr>
          <p:cNvPicPr>
            <a:picLocks noGrp="1" noChangeAspect="1"/>
          </p:cNvPicPr>
          <p:nvPr>
            <p:ph idx="1"/>
          </p:nvPr>
        </p:nvPicPr>
        <p:blipFill>
          <a:blip r:embed="rId3"/>
          <a:stretch>
            <a:fillRect/>
          </a:stretch>
        </p:blipFill>
        <p:spPr>
          <a:xfrm>
            <a:off x="2250831" y="976437"/>
            <a:ext cx="7498080" cy="5719786"/>
          </a:xfrm>
        </p:spPr>
      </p:pic>
    </p:spTree>
    <p:extLst>
      <p:ext uri="{BB962C8B-B14F-4D97-AF65-F5344CB8AC3E}">
        <p14:creationId xmlns:p14="http://schemas.microsoft.com/office/powerpoint/2010/main" val="750570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3392618" y="-118534"/>
            <a:ext cx="8554473" cy="1456267"/>
          </a:xfrm>
        </p:spPr>
        <p:txBody>
          <a:bodyPr rtlCol="0"/>
          <a:lstStyle/>
          <a:p>
            <a:pPr rtl="0"/>
            <a:r>
              <a:rPr lang="fr-FR" dirty="0"/>
              <a:t>Diagramme d’activité</a:t>
            </a:r>
          </a:p>
        </p:txBody>
      </p:sp>
      <p:pic>
        <p:nvPicPr>
          <p:cNvPr id="5" name="Espace réservé du contenu 4" descr="Une image contenant diagramme, schématique&#10;&#10;Description générée automatiquement">
            <a:extLst>
              <a:ext uri="{FF2B5EF4-FFF2-40B4-BE49-F238E27FC236}">
                <a16:creationId xmlns:a16="http://schemas.microsoft.com/office/drawing/2014/main" id="{7546CDC9-9732-746F-C0C0-C708F4A59D8A}"/>
              </a:ext>
            </a:extLst>
          </p:cNvPr>
          <p:cNvPicPr>
            <a:picLocks noGrp="1" noChangeAspect="1"/>
          </p:cNvPicPr>
          <p:nvPr>
            <p:ph idx="1"/>
          </p:nvPr>
        </p:nvPicPr>
        <p:blipFill>
          <a:blip r:embed="rId3"/>
          <a:stretch>
            <a:fillRect/>
          </a:stretch>
        </p:blipFill>
        <p:spPr>
          <a:xfrm>
            <a:off x="2213421" y="963608"/>
            <a:ext cx="7498080" cy="5719786"/>
          </a:xfrm>
        </p:spPr>
      </p:pic>
      <p:sp>
        <p:nvSpPr>
          <p:cNvPr id="3" name="Rectangle 2">
            <a:extLst>
              <a:ext uri="{FF2B5EF4-FFF2-40B4-BE49-F238E27FC236}">
                <a16:creationId xmlns:a16="http://schemas.microsoft.com/office/drawing/2014/main" id="{8B4F9906-946B-8CDE-9E61-90A4873C7F5A}"/>
              </a:ext>
            </a:extLst>
          </p:cNvPr>
          <p:cNvSpPr/>
          <p:nvPr/>
        </p:nvSpPr>
        <p:spPr>
          <a:xfrm>
            <a:off x="4598503" y="2432704"/>
            <a:ext cx="848139" cy="5357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4" name="ZoneTexte 3">
            <a:extLst>
              <a:ext uri="{FF2B5EF4-FFF2-40B4-BE49-F238E27FC236}">
                <a16:creationId xmlns:a16="http://schemas.microsoft.com/office/drawing/2014/main" id="{0354A3A3-B149-AA63-5079-A8CCFE896E08}"/>
              </a:ext>
            </a:extLst>
          </p:cNvPr>
          <p:cNvSpPr txBox="1"/>
          <p:nvPr/>
        </p:nvSpPr>
        <p:spPr>
          <a:xfrm>
            <a:off x="4598503" y="2444076"/>
            <a:ext cx="1272209" cy="600164"/>
          </a:xfrm>
          <a:prstGeom prst="rect">
            <a:avLst/>
          </a:prstGeom>
          <a:noFill/>
        </p:spPr>
        <p:txBody>
          <a:bodyPr wrap="square" rtlCol="0">
            <a:spAutoFit/>
          </a:bodyPr>
          <a:lstStyle/>
          <a:p>
            <a:r>
              <a:rPr lang="fr-FR" sz="1100" dirty="0">
                <a:solidFill>
                  <a:schemeClr val="bg1"/>
                </a:solidFill>
              </a:rPr>
              <a:t>[l’utilisateur souhaite voir les paris]</a:t>
            </a:r>
          </a:p>
        </p:txBody>
      </p:sp>
      <p:sp>
        <p:nvSpPr>
          <p:cNvPr id="6" name="Rectangle 5">
            <a:extLst>
              <a:ext uri="{FF2B5EF4-FFF2-40B4-BE49-F238E27FC236}">
                <a16:creationId xmlns:a16="http://schemas.microsoft.com/office/drawing/2014/main" id="{87331CA6-8A03-7238-B0AB-239A7482FAC8}"/>
              </a:ext>
            </a:extLst>
          </p:cNvPr>
          <p:cNvSpPr/>
          <p:nvPr/>
        </p:nvSpPr>
        <p:spPr>
          <a:xfrm>
            <a:off x="4081669" y="3096783"/>
            <a:ext cx="728870" cy="35496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 name="ZoneTexte 6">
            <a:extLst>
              <a:ext uri="{FF2B5EF4-FFF2-40B4-BE49-F238E27FC236}">
                <a16:creationId xmlns:a16="http://schemas.microsoft.com/office/drawing/2014/main" id="{F6065E1D-C835-04C5-8470-1735CD801E3A}"/>
              </a:ext>
            </a:extLst>
          </p:cNvPr>
          <p:cNvSpPr txBox="1"/>
          <p:nvPr/>
        </p:nvSpPr>
        <p:spPr>
          <a:xfrm>
            <a:off x="3937931" y="3055612"/>
            <a:ext cx="1084641" cy="430887"/>
          </a:xfrm>
          <a:prstGeom prst="rect">
            <a:avLst/>
          </a:prstGeom>
          <a:noFill/>
        </p:spPr>
        <p:txBody>
          <a:bodyPr wrap="square" rtlCol="0">
            <a:spAutoFit/>
          </a:bodyPr>
          <a:lstStyle/>
          <a:p>
            <a:r>
              <a:rPr lang="fr-FR" sz="1100" dirty="0">
                <a:solidFill>
                  <a:schemeClr val="bg1"/>
                </a:solidFill>
              </a:rPr>
              <a:t>Afficher les paris</a:t>
            </a:r>
          </a:p>
        </p:txBody>
      </p:sp>
      <p:sp>
        <p:nvSpPr>
          <p:cNvPr id="9" name="ZoneTexte 8">
            <a:extLst>
              <a:ext uri="{FF2B5EF4-FFF2-40B4-BE49-F238E27FC236}">
                <a16:creationId xmlns:a16="http://schemas.microsoft.com/office/drawing/2014/main" id="{7E220388-5F11-38DB-9D09-C0BA808EB1E3}"/>
              </a:ext>
            </a:extLst>
          </p:cNvPr>
          <p:cNvSpPr txBox="1"/>
          <p:nvPr/>
        </p:nvSpPr>
        <p:spPr>
          <a:xfrm>
            <a:off x="2680364" y="3527670"/>
            <a:ext cx="1424507" cy="430887"/>
          </a:xfrm>
          <a:prstGeom prst="rect">
            <a:avLst/>
          </a:prstGeom>
          <a:noFill/>
        </p:spPr>
        <p:txBody>
          <a:bodyPr wrap="square" rtlCol="0">
            <a:spAutoFit/>
          </a:bodyPr>
          <a:lstStyle/>
          <a:p>
            <a:r>
              <a:rPr lang="fr-FR" sz="1100" dirty="0">
                <a:solidFill>
                  <a:schemeClr val="bg1"/>
                </a:solidFill>
              </a:rPr>
              <a:t>[L’utilisateur cherche un paris]</a:t>
            </a:r>
          </a:p>
        </p:txBody>
      </p:sp>
      <p:sp>
        <p:nvSpPr>
          <p:cNvPr id="14" name="Rectangle 13">
            <a:extLst>
              <a:ext uri="{FF2B5EF4-FFF2-40B4-BE49-F238E27FC236}">
                <a16:creationId xmlns:a16="http://schemas.microsoft.com/office/drawing/2014/main" id="{7B037593-7DBA-1424-732B-56A2CF5C3C20}"/>
              </a:ext>
            </a:extLst>
          </p:cNvPr>
          <p:cNvSpPr/>
          <p:nvPr/>
        </p:nvSpPr>
        <p:spPr>
          <a:xfrm>
            <a:off x="2827682" y="3958557"/>
            <a:ext cx="906117" cy="4108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6" name="Rectangle 15">
            <a:extLst>
              <a:ext uri="{FF2B5EF4-FFF2-40B4-BE49-F238E27FC236}">
                <a16:creationId xmlns:a16="http://schemas.microsoft.com/office/drawing/2014/main" id="{43EFCF00-B4DB-5715-D649-094EC12C4FBE}"/>
              </a:ext>
            </a:extLst>
          </p:cNvPr>
          <p:cNvSpPr/>
          <p:nvPr/>
        </p:nvSpPr>
        <p:spPr>
          <a:xfrm>
            <a:off x="3187700" y="4533900"/>
            <a:ext cx="774700" cy="4108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8" name="ZoneTexte 17">
            <a:extLst>
              <a:ext uri="{FF2B5EF4-FFF2-40B4-BE49-F238E27FC236}">
                <a16:creationId xmlns:a16="http://schemas.microsoft.com/office/drawing/2014/main" id="{50741BAC-3D4D-A0BE-5446-12463C417A39}"/>
              </a:ext>
            </a:extLst>
          </p:cNvPr>
          <p:cNvSpPr txBox="1"/>
          <p:nvPr/>
        </p:nvSpPr>
        <p:spPr>
          <a:xfrm>
            <a:off x="3007691" y="4469236"/>
            <a:ext cx="1134718" cy="430887"/>
          </a:xfrm>
          <a:prstGeom prst="rect">
            <a:avLst/>
          </a:prstGeom>
          <a:noFill/>
        </p:spPr>
        <p:txBody>
          <a:bodyPr wrap="square" rtlCol="0">
            <a:spAutoFit/>
          </a:bodyPr>
          <a:lstStyle/>
          <a:p>
            <a:r>
              <a:rPr lang="fr-FR" sz="1100" dirty="0">
                <a:solidFill>
                  <a:schemeClr val="bg1"/>
                </a:solidFill>
              </a:rPr>
              <a:t>Recherche de paris</a:t>
            </a:r>
          </a:p>
        </p:txBody>
      </p:sp>
      <p:sp>
        <p:nvSpPr>
          <p:cNvPr id="19" name="Rectangle 18">
            <a:extLst>
              <a:ext uri="{FF2B5EF4-FFF2-40B4-BE49-F238E27FC236}">
                <a16:creationId xmlns:a16="http://schemas.microsoft.com/office/drawing/2014/main" id="{373DB92F-42CB-854B-EDC7-A3010D6D2139}"/>
              </a:ext>
            </a:extLst>
          </p:cNvPr>
          <p:cNvSpPr/>
          <p:nvPr/>
        </p:nvSpPr>
        <p:spPr>
          <a:xfrm>
            <a:off x="2540000" y="5994400"/>
            <a:ext cx="906117" cy="43088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1" name="ZoneTexte 20">
            <a:extLst>
              <a:ext uri="{FF2B5EF4-FFF2-40B4-BE49-F238E27FC236}">
                <a16:creationId xmlns:a16="http://schemas.microsoft.com/office/drawing/2014/main" id="{99C0233E-9C5B-EE30-C2BB-5184310BA5FA}"/>
              </a:ext>
            </a:extLst>
          </p:cNvPr>
          <p:cNvSpPr txBox="1"/>
          <p:nvPr/>
        </p:nvSpPr>
        <p:spPr>
          <a:xfrm>
            <a:off x="2680364" y="5865168"/>
            <a:ext cx="1112164" cy="600164"/>
          </a:xfrm>
          <a:prstGeom prst="rect">
            <a:avLst/>
          </a:prstGeom>
          <a:noFill/>
        </p:spPr>
        <p:txBody>
          <a:bodyPr wrap="square" rtlCol="0">
            <a:spAutoFit/>
          </a:bodyPr>
          <a:lstStyle/>
          <a:p>
            <a:r>
              <a:rPr lang="fr-FR" sz="1100" dirty="0">
                <a:solidFill>
                  <a:schemeClr val="bg1"/>
                </a:solidFill>
              </a:rPr>
              <a:t>[l’utilisateur continue ses paris]</a:t>
            </a:r>
          </a:p>
        </p:txBody>
      </p:sp>
      <p:sp>
        <p:nvSpPr>
          <p:cNvPr id="22" name="Rectangle 21">
            <a:extLst>
              <a:ext uri="{FF2B5EF4-FFF2-40B4-BE49-F238E27FC236}">
                <a16:creationId xmlns:a16="http://schemas.microsoft.com/office/drawing/2014/main" id="{434B7453-5274-2213-854E-190D25F0F471}"/>
              </a:ext>
            </a:extLst>
          </p:cNvPr>
          <p:cNvSpPr/>
          <p:nvPr/>
        </p:nvSpPr>
        <p:spPr>
          <a:xfrm>
            <a:off x="4332823" y="5959645"/>
            <a:ext cx="873623" cy="304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3" name="ZoneTexte 22">
            <a:extLst>
              <a:ext uri="{FF2B5EF4-FFF2-40B4-BE49-F238E27FC236}">
                <a16:creationId xmlns:a16="http://schemas.microsoft.com/office/drawing/2014/main" id="{B5447A25-FB9D-01E7-C3B7-A1A649CE4680}"/>
              </a:ext>
            </a:extLst>
          </p:cNvPr>
          <p:cNvSpPr txBox="1"/>
          <p:nvPr/>
        </p:nvSpPr>
        <p:spPr>
          <a:xfrm>
            <a:off x="3913060" y="5865168"/>
            <a:ext cx="1616765" cy="430887"/>
          </a:xfrm>
          <a:prstGeom prst="rect">
            <a:avLst/>
          </a:prstGeom>
          <a:noFill/>
        </p:spPr>
        <p:txBody>
          <a:bodyPr wrap="square" rtlCol="0">
            <a:spAutoFit/>
          </a:bodyPr>
          <a:lstStyle/>
          <a:p>
            <a:r>
              <a:rPr lang="fr-FR" sz="1100" dirty="0">
                <a:solidFill>
                  <a:schemeClr val="bg1"/>
                </a:solidFill>
              </a:rPr>
              <a:t>[l’utilisateur souhaite parier]</a:t>
            </a:r>
          </a:p>
        </p:txBody>
      </p:sp>
      <p:sp>
        <p:nvSpPr>
          <p:cNvPr id="24" name="Rectangle 23">
            <a:extLst>
              <a:ext uri="{FF2B5EF4-FFF2-40B4-BE49-F238E27FC236}">
                <a16:creationId xmlns:a16="http://schemas.microsoft.com/office/drawing/2014/main" id="{381EC998-64EE-88E2-7838-5C46C1D6189D}"/>
              </a:ext>
            </a:extLst>
          </p:cNvPr>
          <p:cNvSpPr/>
          <p:nvPr/>
        </p:nvSpPr>
        <p:spPr>
          <a:xfrm>
            <a:off x="5094246" y="6425287"/>
            <a:ext cx="848140" cy="2581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5" name="ZoneTexte 24">
            <a:extLst>
              <a:ext uri="{FF2B5EF4-FFF2-40B4-BE49-F238E27FC236}">
                <a16:creationId xmlns:a16="http://schemas.microsoft.com/office/drawing/2014/main" id="{3C2488F0-50DC-5896-6471-6D2A0817B737}"/>
              </a:ext>
            </a:extLst>
          </p:cNvPr>
          <p:cNvSpPr txBox="1"/>
          <p:nvPr/>
        </p:nvSpPr>
        <p:spPr>
          <a:xfrm>
            <a:off x="5124567" y="6358919"/>
            <a:ext cx="1470991" cy="261610"/>
          </a:xfrm>
          <a:prstGeom prst="rect">
            <a:avLst/>
          </a:prstGeom>
          <a:noFill/>
        </p:spPr>
        <p:txBody>
          <a:bodyPr wrap="square" rtlCol="0">
            <a:spAutoFit/>
          </a:bodyPr>
          <a:lstStyle/>
          <a:p>
            <a:r>
              <a:rPr lang="fr-FR" sz="1100" dirty="0">
                <a:solidFill>
                  <a:schemeClr val="bg1"/>
                </a:solidFill>
              </a:rPr>
              <a:t>parier</a:t>
            </a:r>
          </a:p>
        </p:txBody>
      </p:sp>
      <p:sp>
        <p:nvSpPr>
          <p:cNvPr id="26" name="Rectangle 25">
            <a:extLst>
              <a:ext uri="{FF2B5EF4-FFF2-40B4-BE49-F238E27FC236}">
                <a16:creationId xmlns:a16="http://schemas.microsoft.com/office/drawing/2014/main" id="{9E637E4B-724B-8EB4-5ACE-8EDF62012384}"/>
              </a:ext>
            </a:extLst>
          </p:cNvPr>
          <p:cNvSpPr/>
          <p:nvPr/>
        </p:nvSpPr>
        <p:spPr>
          <a:xfrm>
            <a:off x="3280740" y="5156200"/>
            <a:ext cx="775442" cy="4108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7" name="ZoneTexte 26">
            <a:extLst>
              <a:ext uri="{FF2B5EF4-FFF2-40B4-BE49-F238E27FC236}">
                <a16:creationId xmlns:a16="http://schemas.microsoft.com/office/drawing/2014/main" id="{350C78A7-7AC0-D0C1-ADF8-E2EEABBBC021}"/>
              </a:ext>
            </a:extLst>
          </p:cNvPr>
          <p:cNvSpPr txBox="1"/>
          <p:nvPr/>
        </p:nvSpPr>
        <p:spPr>
          <a:xfrm>
            <a:off x="3177717" y="5096153"/>
            <a:ext cx="1112164" cy="430887"/>
          </a:xfrm>
          <a:prstGeom prst="rect">
            <a:avLst/>
          </a:prstGeom>
          <a:noFill/>
        </p:spPr>
        <p:txBody>
          <a:bodyPr wrap="square" rtlCol="0">
            <a:spAutoFit/>
          </a:bodyPr>
          <a:lstStyle/>
          <a:p>
            <a:r>
              <a:rPr lang="fr-FR" sz="1100" dirty="0">
                <a:solidFill>
                  <a:schemeClr val="bg1"/>
                </a:solidFill>
              </a:rPr>
              <a:t>[l’utilisateur veut parier]</a:t>
            </a:r>
          </a:p>
        </p:txBody>
      </p:sp>
      <p:sp>
        <p:nvSpPr>
          <p:cNvPr id="28" name="Rectangle 27">
            <a:extLst>
              <a:ext uri="{FF2B5EF4-FFF2-40B4-BE49-F238E27FC236}">
                <a16:creationId xmlns:a16="http://schemas.microsoft.com/office/drawing/2014/main" id="{AA1BE205-1C11-3D0B-E19C-DD56CFCA3DB8}"/>
              </a:ext>
            </a:extLst>
          </p:cNvPr>
          <p:cNvSpPr/>
          <p:nvPr/>
        </p:nvSpPr>
        <p:spPr>
          <a:xfrm>
            <a:off x="4914900" y="3958557"/>
            <a:ext cx="906117" cy="43088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9" name="ZoneTexte 28">
            <a:extLst>
              <a:ext uri="{FF2B5EF4-FFF2-40B4-BE49-F238E27FC236}">
                <a16:creationId xmlns:a16="http://schemas.microsoft.com/office/drawing/2014/main" id="{4072687E-B475-306D-3E63-C54450C69380}"/>
              </a:ext>
            </a:extLst>
          </p:cNvPr>
          <p:cNvSpPr txBox="1"/>
          <p:nvPr/>
        </p:nvSpPr>
        <p:spPr>
          <a:xfrm>
            <a:off x="4769634" y="3907747"/>
            <a:ext cx="1135545" cy="600164"/>
          </a:xfrm>
          <a:prstGeom prst="rect">
            <a:avLst/>
          </a:prstGeom>
          <a:noFill/>
        </p:spPr>
        <p:txBody>
          <a:bodyPr wrap="square" rtlCol="0">
            <a:spAutoFit/>
          </a:bodyPr>
          <a:lstStyle/>
          <a:p>
            <a:r>
              <a:rPr lang="fr-FR" sz="1100" dirty="0">
                <a:solidFill>
                  <a:schemeClr val="bg1"/>
                </a:solidFill>
              </a:rPr>
              <a:t>[L’utilisateur veut gagner des points]</a:t>
            </a:r>
          </a:p>
        </p:txBody>
      </p:sp>
      <p:sp>
        <p:nvSpPr>
          <p:cNvPr id="30" name="Rectangle 29">
            <a:extLst>
              <a:ext uri="{FF2B5EF4-FFF2-40B4-BE49-F238E27FC236}">
                <a16:creationId xmlns:a16="http://schemas.microsoft.com/office/drawing/2014/main" id="{E46CDA8B-ADCA-0D3D-3577-0CE211D3C623}"/>
              </a:ext>
            </a:extLst>
          </p:cNvPr>
          <p:cNvSpPr/>
          <p:nvPr/>
        </p:nvSpPr>
        <p:spPr>
          <a:xfrm>
            <a:off x="6756400" y="1816100"/>
            <a:ext cx="749300" cy="228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1" name="ZoneTexte 30">
            <a:extLst>
              <a:ext uri="{FF2B5EF4-FFF2-40B4-BE49-F238E27FC236}">
                <a16:creationId xmlns:a16="http://schemas.microsoft.com/office/drawing/2014/main" id="{DA752169-DF8A-7F40-1A6D-4B3251EBF623}"/>
              </a:ext>
            </a:extLst>
          </p:cNvPr>
          <p:cNvSpPr txBox="1"/>
          <p:nvPr/>
        </p:nvSpPr>
        <p:spPr>
          <a:xfrm>
            <a:off x="6756400" y="1714956"/>
            <a:ext cx="952500" cy="430887"/>
          </a:xfrm>
          <a:prstGeom prst="rect">
            <a:avLst/>
          </a:prstGeom>
          <a:noFill/>
        </p:spPr>
        <p:txBody>
          <a:bodyPr wrap="square" rtlCol="0">
            <a:spAutoFit/>
          </a:bodyPr>
          <a:lstStyle/>
          <a:p>
            <a:r>
              <a:rPr lang="fr-FR" sz="1100" dirty="0">
                <a:solidFill>
                  <a:schemeClr val="bg1"/>
                </a:solidFill>
              </a:rPr>
              <a:t>Accéder à l’app</a:t>
            </a:r>
          </a:p>
        </p:txBody>
      </p:sp>
    </p:spTree>
    <p:extLst>
      <p:ext uri="{BB962C8B-B14F-4D97-AF65-F5344CB8AC3E}">
        <p14:creationId xmlns:p14="http://schemas.microsoft.com/office/powerpoint/2010/main" val="202322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52B-B439-4AB5-8773-417F1E05177E}"/>
              </a:ext>
            </a:extLst>
          </p:cNvPr>
          <p:cNvSpPr>
            <a:spLocks noGrp="1"/>
          </p:cNvSpPr>
          <p:nvPr>
            <p:ph type="title"/>
          </p:nvPr>
        </p:nvSpPr>
        <p:spPr>
          <a:xfrm>
            <a:off x="3392618" y="-118534"/>
            <a:ext cx="8554473" cy="1456267"/>
          </a:xfrm>
        </p:spPr>
        <p:txBody>
          <a:bodyPr rtlCol="0"/>
          <a:lstStyle/>
          <a:p>
            <a:pPr rtl="0"/>
            <a:r>
              <a:rPr lang="fr-FR" dirty="0"/>
              <a:t>Diagramme de </a:t>
            </a:r>
            <a:r>
              <a:rPr lang="fr-FR" dirty="0" err="1"/>
              <a:t>gantt</a:t>
            </a:r>
            <a:endParaRPr lang="fr-FR" dirty="0"/>
          </a:p>
        </p:txBody>
      </p:sp>
      <p:pic>
        <p:nvPicPr>
          <p:cNvPr id="7" name="Espace réservé du contenu 6" descr="Une image contenant graphique&#10;&#10;Description générée automatiquement">
            <a:extLst>
              <a:ext uri="{FF2B5EF4-FFF2-40B4-BE49-F238E27FC236}">
                <a16:creationId xmlns:a16="http://schemas.microsoft.com/office/drawing/2014/main" id="{A95A8B0E-04D0-ADE9-5B17-7F6EE17EB3D5}"/>
              </a:ext>
            </a:extLst>
          </p:cNvPr>
          <p:cNvPicPr>
            <a:picLocks noGrp="1" noChangeAspect="1"/>
          </p:cNvPicPr>
          <p:nvPr>
            <p:ph idx="1"/>
          </p:nvPr>
        </p:nvPicPr>
        <p:blipFill>
          <a:blip r:embed="rId3"/>
          <a:stretch>
            <a:fillRect/>
          </a:stretch>
        </p:blipFill>
        <p:spPr>
          <a:xfrm>
            <a:off x="-68358" y="1337733"/>
            <a:ext cx="12219315" cy="4652250"/>
          </a:xfrm>
        </p:spPr>
      </p:pic>
    </p:spTree>
    <p:extLst>
      <p:ext uri="{BB962C8B-B14F-4D97-AF65-F5344CB8AC3E}">
        <p14:creationId xmlns:p14="http://schemas.microsoft.com/office/powerpoint/2010/main" val="1446629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ffice_50521259_TF22566005_Win32" id="{BF8FD16A-3FAC-433F-A48A-A2EB331D1E2D}" vid="{A5A5BF87-E7EB-41AE-967D-B0F66786748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purl.org/dc/elements/1.1/"/>
    <ds:schemaRef ds:uri="http://schemas.microsoft.com/office/2006/documentManagement/types"/>
    <ds:schemaRef ds:uri="16c05727-aa75-4e4a-9b5f-8a80a1165891"/>
    <ds:schemaRef ds:uri="http://purl.org/dc/terms/"/>
    <ds:schemaRef ds:uri="http://schemas.microsoft.com/office/2006/metadata/properties"/>
    <ds:schemaRef ds:uri="http://schemas.microsoft.com/office/infopath/2007/PartnerControls"/>
    <ds:schemaRef ds:uri="http://purl.org/dc/dcmitype/"/>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Conception futuriste</Template>
  <TotalTime>171</TotalTime>
  <Words>248</Words>
  <Application>Microsoft Office PowerPoint</Application>
  <PresentationFormat>Grand écran</PresentationFormat>
  <Paragraphs>52</Paragraphs>
  <Slides>13</Slides>
  <Notes>12</Notes>
  <HiddenSlides>0</HiddenSlides>
  <MMClips>0</MMClips>
  <ScaleCrop>false</ScaleCrop>
  <HeadingPairs>
    <vt:vector size="8" baseType="variant">
      <vt:variant>
        <vt:lpstr>Polices utilisées</vt:lpstr>
      </vt:variant>
      <vt:variant>
        <vt:i4>3</vt:i4>
      </vt:variant>
      <vt:variant>
        <vt:lpstr>Thème</vt:lpstr>
      </vt:variant>
      <vt:variant>
        <vt:i4>1</vt:i4>
      </vt:variant>
      <vt:variant>
        <vt:lpstr>Serveurs OLE incorporés</vt:lpstr>
      </vt:variant>
      <vt:variant>
        <vt:i4>2</vt:i4>
      </vt:variant>
      <vt:variant>
        <vt:lpstr>Titres des diapositives</vt:lpstr>
      </vt:variant>
      <vt:variant>
        <vt:i4>13</vt:i4>
      </vt:variant>
    </vt:vector>
  </HeadingPairs>
  <TitlesOfParts>
    <vt:vector size="19" baseType="lpstr">
      <vt:lpstr>Arial</vt:lpstr>
      <vt:lpstr>Calibri</vt:lpstr>
      <vt:lpstr>Calibri Light</vt:lpstr>
      <vt:lpstr>Céleste</vt:lpstr>
      <vt:lpstr>Objet d’environnement du Gestionnaire de liaisons</vt:lpstr>
      <vt:lpstr>Package</vt:lpstr>
      <vt:lpstr>Solutions Applications ap2</vt:lpstr>
      <vt:lpstr>Présentation PowerPoint</vt:lpstr>
      <vt:lpstr>Présentation PowerPoint</vt:lpstr>
      <vt:lpstr>Risques et problemes</vt:lpstr>
      <vt:lpstr>Outil collaboratif</vt:lpstr>
      <vt:lpstr>CONCEPTIONS DE LA BASE DE DONNEES</vt:lpstr>
      <vt:lpstr>Diagramme d’activité</vt:lpstr>
      <vt:lpstr>Diagramme d’activité</vt:lpstr>
      <vt:lpstr>Diagramme de gantt</vt:lpstr>
      <vt:lpstr>Diagramme de gantt</vt:lpstr>
      <vt:lpstr>Devis</vt:lpstr>
      <vt:lpstr>DOCUMENTS</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Solutions Applications ap2</dc:title>
  <dc:creator>Killian Ngog</dc:creator>
  <cp:lastModifiedBy>Benjamin JULLIENNE</cp:lastModifiedBy>
  <cp:revision>12</cp:revision>
  <dcterms:created xsi:type="dcterms:W3CDTF">2023-05-02T07:04:34Z</dcterms:created>
  <dcterms:modified xsi:type="dcterms:W3CDTF">2023-12-19T11:56:01Z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