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8647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42896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93533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fr-FR" smtClean="0"/>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045890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44599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0107078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7/5/2025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590498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78675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3530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1235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4483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2171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3445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48843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668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21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0995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4110599950"/>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npages.ubuntu.com/" TargetMode="External"/><Relationship Id="rId2" Type="http://schemas.openxmlformats.org/officeDocument/2006/relationships/hyperlink" Target="https://www.wireguard.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latin typeface="Agency FB" panose="020B0503020202020204" pitchFamily="34" charset="0"/>
              </a:rPr>
              <a:t>Création d’un serveur </a:t>
            </a:r>
            <a:r>
              <a:rPr lang="fr-FR" dirty="0">
                <a:latin typeface="Agency FB" panose="020B0503020202020204" pitchFamily="34" charset="0"/>
              </a:rPr>
              <a:t>VPN avec </a:t>
            </a:r>
            <a:r>
              <a:rPr lang="fr-FR" dirty="0" err="1" smtClean="0">
                <a:latin typeface="Agency FB" panose="020B0503020202020204" pitchFamily="34" charset="0"/>
              </a:rPr>
              <a:t>openVPN</a:t>
            </a:r>
            <a:r>
              <a:rPr lang="fr-FR" dirty="0" smtClean="0">
                <a:latin typeface="Agency FB" panose="020B0503020202020204" pitchFamily="34" charset="0"/>
              </a:rPr>
              <a:t> ou </a:t>
            </a:r>
            <a:r>
              <a:rPr lang="fr-FR" dirty="0" err="1" smtClean="0">
                <a:latin typeface="Agency FB" panose="020B0503020202020204" pitchFamily="34" charset="0"/>
              </a:rPr>
              <a:t>WireGuard</a:t>
            </a:r>
            <a:endParaRPr lang="fr-FR" dirty="0">
              <a:latin typeface="Agency FB" panose="020B0503020202020204" pitchFamily="34" charset="0"/>
            </a:endParaRPr>
          </a:p>
        </p:txBody>
      </p:sp>
      <p:sp>
        <p:nvSpPr>
          <p:cNvPr id="3" name="Sous-titre 2"/>
          <p:cNvSpPr>
            <a:spLocks noGrp="1"/>
          </p:cNvSpPr>
          <p:nvPr>
            <p:ph type="subTitle" idx="1"/>
          </p:nvPr>
        </p:nvSpPr>
        <p:spPr>
          <a:effectLst>
            <a:glow rad="139700">
              <a:schemeClr val="accent2">
                <a:satMod val="175000"/>
                <a:alpha val="40000"/>
              </a:schemeClr>
            </a:glow>
            <a:outerShdw blurRad="76200" dist="12700" dir="2700000" sy="-23000" kx="-800400" algn="bl" rotWithShape="0">
              <a:prstClr val="black">
                <a:alpha val="20000"/>
              </a:prstClr>
            </a:outerShdw>
          </a:effectLst>
        </p:spPr>
        <p:txBody>
          <a:bodyPr/>
          <a:lstStyle/>
          <a:p>
            <a:r>
              <a:rPr lang="fr-FR" dirty="0" smtClean="0"/>
              <a:t>Travail  </a:t>
            </a:r>
            <a:r>
              <a:rPr lang="fr-FR" dirty="0" err="1" smtClean="0"/>
              <a:t>realisé</a:t>
            </a:r>
            <a:r>
              <a:rPr lang="fr-FR" dirty="0" smtClean="0"/>
              <a:t> par le groupe 29</a:t>
            </a:r>
          </a:p>
          <a:p>
            <a:r>
              <a:rPr lang="fr-FR" dirty="0"/>
              <a:t>	</a:t>
            </a:r>
            <a:r>
              <a:rPr lang="fr-FR" dirty="0" smtClean="0"/>
              <a:t>							</a:t>
            </a:r>
            <a:r>
              <a:rPr lang="fr-FR" dirty="0" err="1" smtClean="0"/>
              <a:t>professuer</a:t>
            </a:r>
            <a:r>
              <a:rPr lang="fr-FR" dirty="0" smtClean="0"/>
              <a:t> </a:t>
            </a:r>
            <a:r>
              <a:rPr lang="fr-FR" dirty="0" err="1" smtClean="0"/>
              <a:t>kasengedia</a:t>
            </a:r>
            <a:r>
              <a:rPr lang="fr-FR" dirty="0" smtClean="0"/>
              <a:t> </a:t>
            </a:r>
            <a:r>
              <a:rPr lang="fr-FR" dirty="0" err="1" smtClean="0"/>
              <a:t>motumbe</a:t>
            </a:r>
            <a:endParaRPr lang="fr-FR" dirty="0"/>
          </a:p>
        </p:txBody>
      </p:sp>
    </p:spTree>
    <p:extLst>
      <p:ext uri="{BB962C8B-B14F-4D97-AF65-F5344CB8AC3E}">
        <p14:creationId xmlns:p14="http://schemas.microsoft.com/office/powerpoint/2010/main" val="7056020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297" y="593125"/>
            <a:ext cx="7990703" cy="5355312"/>
          </a:xfrm>
          <a:prstGeom prst="rect">
            <a:avLst/>
          </a:prstGeom>
        </p:spPr>
        <p:txBody>
          <a:bodyPr wrap="square">
            <a:spAutoFit/>
          </a:bodyPr>
          <a:lstStyle/>
          <a:p>
            <a:r>
              <a:rPr lang="fr-FR" sz="2400" b="1" dirty="0">
                <a:latin typeface="Arial Black" panose="020B0A04020102020204" pitchFamily="34" charset="0"/>
              </a:rPr>
              <a:t>7. </a:t>
            </a:r>
            <a:r>
              <a:rPr lang="fr-FR" sz="2400" b="1" dirty="0" smtClean="0">
                <a:latin typeface="Arial Black" panose="020B0A04020102020204" pitchFamily="34" charset="0"/>
              </a:rPr>
              <a:t>Bibliographie</a:t>
            </a:r>
          </a:p>
          <a:p>
            <a:endParaRPr lang="fr-FR" sz="2400" b="1" dirty="0">
              <a:latin typeface="Arial Black" panose="020B0A04020102020204" pitchFamily="34" charset="0"/>
            </a:endParaRPr>
          </a:p>
          <a:p>
            <a:endParaRPr lang="fr-FR" sz="2400" b="1" dirty="0">
              <a:latin typeface="Arial Black" panose="020B0A04020102020204" pitchFamily="34" charset="0"/>
            </a:endParaRPr>
          </a:p>
          <a:p>
            <a:r>
              <a:rPr lang="fr-FR" dirty="0">
                <a:latin typeface="Consolas" panose="020B0609020204030204" pitchFamily="49" charset="0"/>
              </a:rPr>
              <a:t>1. Système d’exploitation note de cours L2 </a:t>
            </a:r>
            <a:r>
              <a:rPr lang="fr-FR" dirty="0" err="1">
                <a:latin typeface="Consolas" panose="020B0609020204030204" pitchFamily="49" charset="0"/>
              </a:rPr>
              <a:t>lmd</a:t>
            </a:r>
            <a:r>
              <a:rPr lang="fr-FR" dirty="0">
                <a:latin typeface="Consolas" panose="020B0609020204030204" pitchFamily="49" charset="0"/>
              </a:rPr>
              <a:t> informatique –</a:t>
            </a:r>
          </a:p>
          <a:p>
            <a:r>
              <a:rPr lang="fr-FR" dirty="0">
                <a:latin typeface="Consolas" panose="020B0609020204030204" pitchFamily="49" charset="0"/>
              </a:rPr>
              <a:t>Professeur </a:t>
            </a:r>
            <a:r>
              <a:rPr lang="fr-FR" dirty="0" err="1">
                <a:latin typeface="Consolas" panose="020B0609020204030204" pitchFamily="49" charset="0"/>
              </a:rPr>
              <a:t>Kasengedia</a:t>
            </a:r>
            <a:r>
              <a:rPr lang="fr-FR" dirty="0">
                <a:latin typeface="Consolas" panose="020B0609020204030204" pitchFamily="49" charset="0"/>
              </a:rPr>
              <a:t> </a:t>
            </a:r>
            <a:r>
              <a:rPr lang="fr-FR" dirty="0" err="1">
                <a:latin typeface="Consolas" panose="020B0609020204030204" pitchFamily="49" charset="0"/>
              </a:rPr>
              <a:t>Motumbe</a:t>
            </a:r>
            <a:r>
              <a:rPr lang="fr-FR" dirty="0">
                <a:latin typeface="Consolas" panose="020B0609020204030204" pitchFamily="49" charset="0"/>
              </a:rPr>
              <a:t> </a:t>
            </a:r>
            <a:r>
              <a:rPr lang="fr-FR" dirty="0" smtClean="0">
                <a:latin typeface="Consolas" panose="020B0609020204030204" pitchFamily="49" charset="0"/>
              </a:rPr>
              <a:t>Pierre</a:t>
            </a:r>
          </a:p>
          <a:p>
            <a:endParaRPr lang="fr-FR" dirty="0">
              <a:latin typeface="Consolas" panose="020B0609020204030204" pitchFamily="49" charset="0"/>
            </a:endParaRPr>
          </a:p>
          <a:p>
            <a:r>
              <a:rPr lang="fr-FR" dirty="0">
                <a:latin typeface="Consolas" panose="020B0609020204030204" pitchFamily="49" charset="0"/>
              </a:rPr>
              <a:t>2. </a:t>
            </a:r>
            <a:r>
              <a:rPr lang="fr-FR" dirty="0" err="1">
                <a:latin typeface="Consolas" panose="020B0609020204030204" pitchFamily="49" charset="0"/>
              </a:rPr>
              <a:t>WireGuard</a:t>
            </a:r>
            <a:r>
              <a:rPr lang="fr-FR" dirty="0">
                <a:latin typeface="Consolas" panose="020B0609020204030204" pitchFamily="49" charset="0"/>
              </a:rPr>
              <a:t> Documentation Officielle – </a:t>
            </a:r>
            <a:r>
              <a:rPr lang="fr-FR" dirty="0" err="1">
                <a:latin typeface="Consolas" panose="020B0609020204030204" pitchFamily="49" charset="0"/>
              </a:rPr>
              <a:t>WireGuard</a:t>
            </a:r>
            <a:endParaRPr lang="fr-FR" dirty="0">
              <a:latin typeface="Consolas" panose="020B0609020204030204" pitchFamily="49" charset="0"/>
            </a:endParaRPr>
          </a:p>
          <a:p>
            <a:r>
              <a:rPr lang="fr-FR" dirty="0">
                <a:latin typeface="Consolas" panose="020B0609020204030204" pitchFamily="49" charset="0"/>
              </a:rPr>
              <a:t>(</a:t>
            </a:r>
            <a:r>
              <a:rPr lang="fr-FR" dirty="0">
                <a:latin typeface="Consolas" panose="020B0609020204030204" pitchFamily="49" charset="0"/>
                <a:hlinkClick r:id="rId2"/>
              </a:rPr>
              <a:t>https://www.wireguard.com</a:t>
            </a:r>
            <a:r>
              <a:rPr lang="fr-FR" dirty="0" smtClean="0">
                <a:latin typeface="Consolas" panose="020B0609020204030204" pitchFamily="49" charset="0"/>
                <a:hlinkClick r:id="rId2"/>
              </a:rPr>
              <a:t>/</a:t>
            </a:r>
            <a:r>
              <a:rPr lang="fr-FR" dirty="0" smtClean="0">
                <a:latin typeface="Consolas" panose="020B0609020204030204" pitchFamily="49" charset="0"/>
              </a:rPr>
              <a:t>)</a:t>
            </a:r>
          </a:p>
          <a:p>
            <a:endParaRPr lang="fr-FR" dirty="0">
              <a:latin typeface="Consolas" panose="020B0609020204030204" pitchFamily="49" charset="0"/>
            </a:endParaRPr>
          </a:p>
          <a:p>
            <a:r>
              <a:rPr lang="fr-FR" dirty="0">
                <a:latin typeface="Consolas" panose="020B0609020204030204" pitchFamily="49" charset="0"/>
              </a:rPr>
              <a:t>3. Ubuntu </a:t>
            </a:r>
            <a:r>
              <a:rPr lang="fr-FR" dirty="0" err="1">
                <a:latin typeface="Consolas" panose="020B0609020204030204" pitchFamily="49" charset="0"/>
              </a:rPr>
              <a:t>Manual</a:t>
            </a:r>
            <a:r>
              <a:rPr lang="fr-FR" dirty="0">
                <a:latin typeface="Consolas" panose="020B0609020204030204" pitchFamily="49" charset="0"/>
              </a:rPr>
              <a:t> Pages – Ubuntu </a:t>
            </a:r>
            <a:r>
              <a:rPr lang="fr-FR" dirty="0" err="1">
                <a:latin typeface="Consolas" panose="020B0609020204030204" pitchFamily="49" charset="0"/>
              </a:rPr>
              <a:t>Manpages</a:t>
            </a:r>
            <a:endParaRPr lang="fr-FR" dirty="0">
              <a:latin typeface="Consolas" panose="020B0609020204030204" pitchFamily="49" charset="0"/>
            </a:endParaRPr>
          </a:p>
          <a:p>
            <a:r>
              <a:rPr lang="fr-FR" dirty="0">
                <a:latin typeface="Consolas" panose="020B0609020204030204" pitchFamily="49" charset="0"/>
              </a:rPr>
              <a:t>(</a:t>
            </a:r>
            <a:r>
              <a:rPr lang="fr-FR" dirty="0">
                <a:latin typeface="Consolas" panose="020B0609020204030204" pitchFamily="49" charset="0"/>
                <a:hlinkClick r:id="rId3"/>
              </a:rPr>
              <a:t>https://manpages.ubuntu.com</a:t>
            </a:r>
            <a:r>
              <a:rPr lang="fr-FR" dirty="0" smtClean="0">
                <a:latin typeface="Consolas" panose="020B0609020204030204" pitchFamily="49" charset="0"/>
                <a:hlinkClick r:id="rId3"/>
              </a:rPr>
              <a:t>/</a:t>
            </a:r>
            <a:r>
              <a:rPr lang="fr-FR" dirty="0" smtClean="0">
                <a:latin typeface="Consolas" panose="020B0609020204030204" pitchFamily="49" charset="0"/>
              </a:rPr>
              <a:t>)</a:t>
            </a:r>
          </a:p>
          <a:p>
            <a:endParaRPr lang="fr-FR" dirty="0">
              <a:latin typeface="Consolas" panose="020B0609020204030204" pitchFamily="49" charset="0"/>
            </a:endParaRPr>
          </a:p>
          <a:p>
            <a:r>
              <a:rPr lang="fr-FR" dirty="0">
                <a:latin typeface="Consolas" panose="020B0609020204030204" pitchFamily="49" charset="0"/>
              </a:rPr>
              <a:t>4. Installation d’un serveur </a:t>
            </a:r>
            <a:r>
              <a:rPr lang="fr-FR" dirty="0" err="1">
                <a:latin typeface="Consolas" panose="020B0609020204030204" pitchFamily="49" charset="0"/>
              </a:rPr>
              <a:t>Wireguard</a:t>
            </a:r>
            <a:r>
              <a:rPr lang="fr-FR" dirty="0">
                <a:latin typeface="Consolas" panose="020B0609020204030204" pitchFamily="49" charset="0"/>
              </a:rPr>
              <a:t> sous </a:t>
            </a:r>
            <a:r>
              <a:rPr lang="fr-FR" dirty="0" err="1">
                <a:latin typeface="Consolas" panose="020B0609020204030204" pitchFamily="49" charset="0"/>
              </a:rPr>
              <a:t>debian</a:t>
            </a:r>
            <a:r>
              <a:rPr lang="fr-FR" dirty="0">
                <a:latin typeface="Consolas" panose="020B0609020204030204" pitchFamily="49" charset="0"/>
              </a:rPr>
              <a:t> 10</a:t>
            </a:r>
          </a:p>
          <a:p>
            <a:r>
              <a:rPr lang="fr-FR" dirty="0">
                <a:latin typeface="Consolas" panose="020B0609020204030204" pitchFamily="49" charset="0"/>
              </a:rPr>
              <a:t>(https://www.gdidees.eu/userfiles/file/docs/InstallationServeurWIREGUARD-Debian10.pdf)</a:t>
            </a:r>
            <a:r>
              <a:rPr lang="fr-FR" dirty="0"/>
              <a:t> </a:t>
            </a:r>
            <a:endParaRPr lang="fr-FR" dirty="0" smtClean="0"/>
          </a:p>
          <a:p>
            <a:endParaRPr lang="fr-FR" dirty="0"/>
          </a:p>
          <a:p>
            <a:r>
              <a:rPr lang="fr-FR" dirty="0"/>
              <a:t/>
            </a:r>
            <a:br>
              <a:rPr lang="fr-FR" dirty="0"/>
            </a:br>
            <a:endParaRPr lang="fr-FR" dirty="0"/>
          </a:p>
        </p:txBody>
      </p:sp>
    </p:spTree>
    <p:extLst>
      <p:ext uri="{BB962C8B-B14F-4D97-AF65-F5344CB8AC3E}">
        <p14:creationId xmlns:p14="http://schemas.microsoft.com/office/powerpoint/2010/main" val="396874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4854" y="0"/>
            <a:ext cx="6256790" cy="947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C’est quoi un serveur et c’est quoi un VPN ??</a:t>
            </a:r>
            <a:endParaRPr lang="fr-FR" sz="2000" dirty="0"/>
          </a:p>
        </p:txBody>
      </p:sp>
      <p:sp>
        <p:nvSpPr>
          <p:cNvPr id="3" name="Rectangle 2"/>
          <p:cNvSpPr/>
          <p:nvPr/>
        </p:nvSpPr>
        <p:spPr>
          <a:xfrm>
            <a:off x="353735" y="1409840"/>
            <a:ext cx="5723331" cy="947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t>Un serveur est un ordinateur ou un système qui met des ressources, des données, des services ou des logiciels à la disposition d'autres ordinateurs, appelés « clients », </a:t>
            </a:r>
            <a:r>
              <a:rPr lang="fr-FR" dirty="0" smtClean="0"/>
              <a:t>sur </a:t>
            </a:r>
            <a:r>
              <a:rPr lang="fr-FR" dirty="0"/>
              <a:t>un réseau. En théorie, un ordinateur est considéré comme un serveur à partir du moment où il partage des ressources avec une machine cliente.</a:t>
            </a:r>
          </a:p>
          <a:p>
            <a:pPr algn="just"/>
            <a:endParaRPr lang="fr-FR" dirty="0"/>
          </a:p>
        </p:txBody>
      </p:sp>
      <p:sp>
        <p:nvSpPr>
          <p:cNvPr id="4" name="Rectangle 3"/>
          <p:cNvSpPr/>
          <p:nvPr/>
        </p:nvSpPr>
        <p:spPr>
          <a:xfrm>
            <a:off x="353735" y="3577879"/>
            <a:ext cx="5723331" cy="947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smtClean="0"/>
              <a:t>Un VPN est un service utilisé pour protéger votre connexion Internet contre tout accès non autorisé avec le moyen de chiffrage. Il peut également faire office de mécanisme d'arrêt, en mettant fin à des programmes présélectionnés en cas d'activité suspecte sur Internet, réduisant ainsi la probabilité que les données soient compromises.</a:t>
            </a:r>
          </a:p>
          <a:p>
            <a:pPr algn="just"/>
            <a:endParaRPr lang="fr-FR" dirty="0"/>
          </a:p>
        </p:txBody>
      </p:sp>
      <p:sp>
        <p:nvSpPr>
          <p:cNvPr id="5" name="Rectangle 4"/>
          <p:cNvSpPr/>
          <p:nvPr/>
        </p:nvSpPr>
        <p:spPr>
          <a:xfrm>
            <a:off x="6803467" y="1358169"/>
            <a:ext cx="5348740" cy="4439420"/>
          </a:xfrm>
          <a:prstGeom prst="rect">
            <a:avLst/>
          </a:prstGeom>
        </p:spPr>
        <p:txBody>
          <a:bodyPr wrap="square">
            <a:spAutoFit/>
          </a:bodyPr>
          <a:lstStyle/>
          <a:p>
            <a:pPr>
              <a:lnSpc>
                <a:spcPct val="107000"/>
              </a:lnSpc>
              <a:spcAft>
                <a:spcPts val="800"/>
              </a:spcAft>
            </a:pPr>
            <a:r>
              <a:rPr lang="fr-FR" sz="6600" dirty="0" smtClean="0">
                <a:solidFill>
                  <a:srgbClr val="FFFF00"/>
                </a:solidFill>
                <a:latin typeface="Calibri" panose="020F0502020204030204" pitchFamily="34" charset="0"/>
                <a:ea typeface="Calibri" panose="020F0502020204030204" pitchFamily="34" charset="0"/>
                <a:cs typeface="Times New Roman" panose="02020603050405020304" pitchFamily="18" charset="0"/>
              </a:rPr>
              <a:t>POURQUOI </a:t>
            </a:r>
            <a:r>
              <a:rPr lang="fr-FR" sz="6600" dirty="0" err="1" smtClean="0">
                <a:solidFill>
                  <a:schemeClr val="accent3">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POURQUOI</a:t>
            </a:r>
            <a:r>
              <a:rPr lang="fr-FR" sz="6600" dirty="0">
                <a:latin typeface="Calibri" panose="020F0502020204030204" pitchFamily="34" charset="0"/>
                <a:ea typeface="Calibri" panose="020F0502020204030204" pitchFamily="34" charset="0"/>
                <a:cs typeface="Times New Roman" panose="02020603050405020304" pitchFamily="18" charset="0"/>
              </a:rPr>
              <a:t> </a:t>
            </a:r>
            <a:r>
              <a:rPr lang="fr-FR" sz="6600" dirty="0" smtClean="0">
                <a:latin typeface="Calibri" panose="020F0502020204030204" pitchFamily="34" charset="0"/>
                <a:ea typeface="Calibri" panose="020F0502020204030204" pitchFamily="34" charset="0"/>
                <a:cs typeface="Times New Roman" panose="02020603050405020304" pitchFamily="18" charset="0"/>
              </a:rPr>
              <a:t>WIREGUARD ?????</a:t>
            </a:r>
            <a:endParaRPr lang="fr-FR" sz="6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91459" y="5436682"/>
            <a:ext cx="5661170" cy="662233"/>
          </a:xfrm>
          <a:prstGeom prst="rect">
            <a:avLst/>
          </a:prstGeom>
        </p:spPr>
        <p:txBody>
          <a:bodyPr wrap="square">
            <a:spAutoFit/>
          </a:bodyPr>
          <a:lstStyle/>
          <a:p>
            <a:pPr>
              <a:lnSpc>
                <a:spcPct val="107000"/>
              </a:lnSpc>
              <a:spcAft>
                <a:spcPts val="800"/>
              </a:spcAft>
            </a:pPr>
            <a:r>
              <a:rPr lang="fr-FR" dirty="0" smtClean="0">
                <a:ea typeface="Calibri" panose="020F0502020204030204" pitchFamily="34" charset="0"/>
                <a:cs typeface="Times New Roman" panose="02020603050405020304" pitchFamily="18" charset="0"/>
              </a:rPr>
              <a:t>Dans ce projet, nous avons choisi d’utiliser le logiciel </a:t>
            </a:r>
            <a:r>
              <a:rPr lang="fr-FR" dirty="0" err="1" smtClean="0">
                <a:ea typeface="Calibri" panose="020F0502020204030204" pitchFamily="34" charset="0"/>
                <a:cs typeface="Times New Roman" panose="02020603050405020304" pitchFamily="18" charset="0"/>
              </a:rPr>
              <a:t>Wireguard</a:t>
            </a:r>
            <a:endParaRPr lang="fr-FR"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9725460"/>
      </p:ext>
    </p:extLst>
  </p:cSld>
  <p:clrMapOvr>
    <a:masterClrMapping/>
  </p:clrMapOvr>
  <mc:AlternateContent xmlns:mc="http://schemas.openxmlformats.org/markup-compatibility/2006" xmlns:p14="http://schemas.microsoft.com/office/powerpoint/2010/main">
    <mc:Choice Requires="p14">
      <p:transition p14:dur="250">
        <p14:vortex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par>
                          <p:cTn id="13" fill="hold">
                            <p:stCondLst>
                              <p:cond delay="2000"/>
                            </p:stCondLst>
                            <p:childTnLst>
                              <p:par>
                                <p:cTn id="14" presetID="14"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1300"/>
                                        <p:tgtEl>
                                          <p:spTgt spid="4"/>
                                        </p:tgtEl>
                                      </p:cBhvr>
                                    </p:animEffect>
                                  </p:childTnLst>
                                </p:cTn>
                              </p:par>
                            </p:childTnLst>
                          </p:cTn>
                        </p:par>
                        <p:par>
                          <p:cTn id="17" fill="hold">
                            <p:stCondLst>
                              <p:cond delay="3300"/>
                            </p:stCondLst>
                            <p:childTnLst>
                              <p:par>
                                <p:cTn id="18" presetID="21"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700" fill="hold"/>
                                        <p:tgtEl>
                                          <p:spTgt spid="5"/>
                                        </p:tgtEl>
                                        <p:attrNameLst>
                                          <p:attrName>ppt_x</p:attrName>
                                        </p:attrNameLst>
                                      </p:cBhvr>
                                      <p:tavLst>
                                        <p:tav tm="0">
                                          <p:val>
                                            <p:strVal val="#ppt_x"/>
                                          </p:val>
                                        </p:tav>
                                        <p:tav tm="100000">
                                          <p:val>
                                            <p:strVal val="#ppt_x"/>
                                          </p:val>
                                        </p:tav>
                                      </p:tavLst>
                                    </p:anim>
                                    <p:anim calcmode="lin" valueType="num">
                                      <p:cBhvr additive="base">
                                        <p:cTn id="26" dur="17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746" y="0"/>
            <a:ext cx="654084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Notre choix sur </a:t>
            </a:r>
            <a:r>
              <a:rPr lang="fr-FR" sz="2400" dirty="0" err="1" smtClean="0"/>
              <a:t>WireGuard</a:t>
            </a:r>
            <a:r>
              <a:rPr lang="fr-FR" sz="2400" dirty="0" smtClean="0"/>
              <a:t> se fait sur base :</a:t>
            </a:r>
          </a:p>
        </p:txBody>
      </p:sp>
      <p:sp>
        <p:nvSpPr>
          <p:cNvPr id="3" name="Rectangle 2"/>
          <p:cNvSpPr/>
          <p:nvPr/>
        </p:nvSpPr>
        <p:spPr>
          <a:xfrm>
            <a:off x="-230658" y="821723"/>
            <a:ext cx="4382530" cy="671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Tx/>
              <a:buChar char="-"/>
            </a:pPr>
            <a:r>
              <a:rPr lang="fr-FR" sz="2400" dirty="0" smtClean="0"/>
              <a:t>Leger et rapide </a:t>
            </a:r>
          </a:p>
        </p:txBody>
      </p:sp>
      <p:sp>
        <p:nvSpPr>
          <p:cNvPr id="5" name="Rectangle 4"/>
          <p:cNvSpPr/>
          <p:nvPr/>
        </p:nvSpPr>
        <p:spPr>
          <a:xfrm>
            <a:off x="-428367" y="1332468"/>
            <a:ext cx="4382530" cy="671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Tx/>
              <a:buChar char="-"/>
            </a:pPr>
            <a:r>
              <a:rPr lang="fr-FR" sz="2400" dirty="0" smtClean="0"/>
              <a:t>Très sécurisé </a:t>
            </a:r>
          </a:p>
        </p:txBody>
      </p:sp>
      <p:sp>
        <p:nvSpPr>
          <p:cNvPr id="6" name="Rectangle 5"/>
          <p:cNvSpPr/>
          <p:nvPr/>
        </p:nvSpPr>
        <p:spPr>
          <a:xfrm>
            <a:off x="57665" y="1794821"/>
            <a:ext cx="4382530" cy="671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Tx/>
              <a:buChar char="-"/>
            </a:pPr>
            <a:r>
              <a:rPr lang="fr-FR" sz="2400" dirty="0" smtClean="0"/>
              <a:t>Facile à configurer </a:t>
            </a:r>
          </a:p>
        </p:txBody>
      </p:sp>
      <p:sp>
        <p:nvSpPr>
          <p:cNvPr id="7" name="Rectangle 6"/>
          <p:cNvSpPr/>
          <p:nvPr/>
        </p:nvSpPr>
        <p:spPr>
          <a:xfrm>
            <a:off x="3496960" y="2398757"/>
            <a:ext cx="4613189" cy="1136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u="sng" dirty="0" smtClean="0">
                <a:solidFill>
                  <a:schemeClr val="tx1"/>
                </a:solidFill>
              </a:rPr>
              <a:t>Architecture du VPN</a:t>
            </a:r>
            <a:endParaRPr lang="fr-FR" sz="2000" b="1" u="sng" dirty="0">
              <a:solidFill>
                <a:schemeClr val="tx1"/>
              </a:solidFill>
            </a:endParaRPr>
          </a:p>
        </p:txBody>
      </p:sp>
      <p:sp>
        <p:nvSpPr>
          <p:cNvPr id="9" name="Rectangle 8"/>
          <p:cNvSpPr/>
          <p:nvPr/>
        </p:nvSpPr>
        <p:spPr>
          <a:xfrm>
            <a:off x="214185" y="4324865"/>
            <a:ext cx="1746422" cy="1334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client</a:t>
            </a:r>
          </a:p>
        </p:txBody>
      </p:sp>
      <p:sp>
        <p:nvSpPr>
          <p:cNvPr id="10" name="Rectangle 9"/>
          <p:cNvSpPr/>
          <p:nvPr/>
        </p:nvSpPr>
        <p:spPr>
          <a:xfrm>
            <a:off x="7855546" y="4604951"/>
            <a:ext cx="1650658" cy="979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Serveur VPN</a:t>
            </a:r>
          </a:p>
        </p:txBody>
      </p:sp>
      <p:sp>
        <p:nvSpPr>
          <p:cNvPr id="11" name="Rectangle 10"/>
          <p:cNvSpPr/>
          <p:nvPr/>
        </p:nvSpPr>
        <p:spPr>
          <a:xfrm>
            <a:off x="10136658" y="4596074"/>
            <a:ext cx="1602260" cy="10050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Accès </a:t>
            </a:r>
            <a:r>
              <a:rPr lang="fr-FR" sz="2400" dirty="0" err="1" smtClean="0"/>
              <a:t>interrnet</a:t>
            </a:r>
            <a:endParaRPr lang="fr-FR" sz="2400" dirty="0" smtClean="0"/>
          </a:p>
        </p:txBody>
      </p:sp>
      <p:sp>
        <p:nvSpPr>
          <p:cNvPr id="12" name="Rectangle 11"/>
          <p:cNvSpPr/>
          <p:nvPr/>
        </p:nvSpPr>
        <p:spPr>
          <a:xfrm>
            <a:off x="4835611" y="4639061"/>
            <a:ext cx="1641391" cy="9796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Internet</a:t>
            </a:r>
          </a:p>
        </p:txBody>
      </p:sp>
      <p:sp>
        <p:nvSpPr>
          <p:cNvPr id="14" name="Flèche courbée vers le bas 13"/>
          <p:cNvSpPr/>
          <p:nvPr/>
        </p:nvSpPr>
        <p:spPr>
          <a:xfrm>
            <a:off x="5558349" y="3502240"/>
            <a:ext cx="2842055" cy="1119573"/>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5" name="Flèche courbée vers le bas 14"/>
          <p:cNvSpPr/>
          <p:nvPr/>
        </p:nvSpPr>
        <p:spPr>
          <a:xfrm>
            <a:off x="8454076" y="3485378"/>
            <a:ext cx="2842055" cy="1119573"/>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6" name="Flèche droite à entaille 15"/>
          <p:cNvSpPr/>
          <p:nvPr/>
        </p:nvSpPr>
        <p:spPr>
          <a:xfrm>
            <a:off x="2010033" y="4790302"/>
            <a:ext cx="2430162" cy="60896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w="0"/>
                <a:solidFill>
                  <a:schemeClr val="tx1"/>
                </a:solidFill>
                <a:effectLst>
                  <a:outerShdw blurRad="38100" dist="19050" dir="2700000" algn="tl" rotWithShape="0">
                    <a:schemeClr val="dk1">
                      <a:alpha val="40000"/>
                    </a:schemeClr>
                  </a:outerShdw>
                </a:effectLst>
              </a:rPr>
              <a:t>Tunnel VPN</a:t>
            </a:r>
            <a:endParaRPr lang="fr-FR"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44795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 presetClass="entr" presetSubtype="4"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heel(1)">
                                      <p:cBhvr>
                                        <p:cTn id="67" dur="2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heel(1)">
                                      <p:cBhvr>
                                        <p:cTn id="7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9" grpId="0" animBg="1"/>
      <p:bldP spid="10" grpId="0" animBg="1"/>
      <p:bldP spid="11" grpId="0" animBg="1"/>
      <p:bldP spid="12"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746" y="0"/>
            <a:ext cx="6565557" cy="12356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Installation de </a:t>
            </a:r>
            <a:r>
              <a:rPr lang="fr-FR" sz="2400" dirty="0" err="1" smtClean="0"/>
              <a:t>WireGuard</a:t>
            </a:r>
            <a:endParaRPr lang="fr-FR" sz="2400" dirty="0" smtClean="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10565" t="12375" r="2868" b="8418"/>
          <a:stretch/>
        </p:blipFill>
        <p:spPr>
          <a:xfrm>
            <a:off x="601361" y="2240692"/>
            <a:ext cx="8707395" cy="4481384"/>
          </a:xfrm>
          <a:prstGeom prst="rect">
            <a:avLst/>
          </a:prstGeom>
        </p:spPr>
      </p:pic>
      <p:sp>
        <p:nvSpPr>
          <p:cNvPr id="7" name="Rectangle 6"/>
          <p:cNvSpPr/>
          <p:nvPr/>
        </p:nvSpPr>
        <p:spPr>
          <a:xfrm>
            <a:off x="1820561" y="815546"/>
            <a:ext cx="654084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400" dirty="0" smtClean="0"/>
              <a:t>Nous avons utilisés la commande </a:t>
            </a:r>
          </a:p>
          <a:p>
            <a:pPr algn="just"/>
            <a:r>
              <a:rPr lang="fr-FR" sz="2400" dirty="0" err="1" smtClean="0"/>
              <a:t>sudo</a:t>
            </a:r>
            <a:r>
              <a:rPr lang="fr-FR" sz="2400" dirty="0" smtClean="0"/>
              <a:t> </a:t>
            </a:r>
            <a:r>
              <a:rPr lang="fr-FR" sz="2400" dirty="0" err="1" smtClean="0"/>
              <a:t>apt</a:t>
            </a:r>
            <a:r>
              <a:rPr lang="fr-FR" sz="2400" dirty="0" smtClean="0"/>
              <a:t> </a:t>
            </a:r>
            <a:r>
              <a:rPr lang="fr-FR" sz="2400" dirty="0" err="1" smtClean="0"/>
              <a:t>install</a:t>
            </a:r>
            <a:r>
              <a:rPr lang="fr-FR" sz="2400" dirty="0" smtClean="0"/>
              <a:t> </a:t>
            </a:r>
            <a:r>
              <a:rPr lang="fr-FR" sz="2400" dirty="0" err="1" smtClean="0"/>
              <a:t>wireguard</a:t>
            </a:r>
            <a:endParaRPr lang="fr-FR" sz="2400" dirty="0" smtClean="0"/>
          </a:p>
        </p:txBody>
      </p:sp>
    </p:spTree>
    <p:extLst>
      <p:ext uri="{BB962C8B-B14F-4D97-AF65-F5344CB8AC3E}">
        <p14:creationId xmlns:p14="http://schemas.microsoft.com/office/powerpoint/2010/main" val="2746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907" y="486032"/>
            <a:ext cx="5156887" cy="716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u="sng" dirty="0" smtClean="0"/>
              <a:t>Génération des clés</a:t>
            </a:r>
            <a:endParaRPr lang="fr-FR" sz="2800" u="sng" dirty="0"/>
          </a:p>
          <a:p>
            <a:pPr algn="ctr"/>
            <a:endParaRPr lang="fr-FR"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25661" t="30160" r="10912" b="60140"/>
          <a:stretch/>
        </p:blipFill>
        <p:spPr>
          <a:xfrm>
            <a:off x="774356" y="1474573"/>
            <a:ext cx="10791568" cy="2248929"/>
          </a:xfrm>
          <a:prstGeom prst="rect">
            <a:avLst/>
          </a:prstGeom>
        </p:spPr>
      </p:pic>
      <p:sp>
        <p:nvSpPr>
          <p:cNvPr id="7" name="Rectangle 6"/>
          <p:cNvSpPr/>
          <p:nvPr/>
        </p:nvSpPr>
        <p:spPr>
          <a:xfrm>
            <a:off x="568411" y="3995351"/>
            <a:ext cx="654084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Création du fichier de configuratio</a:t>
            </a:r>
            <a:r>
              <a:rPr lang="fr-FR" sz="2400" dirty="0"/>
              <a:t>n</a:t>
            </a:r>
            <a:endParaRPr lang="fr-FR" sz="2400" dirty="0" smtClean="0"/>
          </a:p>
        </p:txBody>
      </p:sp>
      <p:pic>
        <p:nvPicPr>
          <p:cNvPr id="10" name="Image 9"/>
          <p:cNvPicPr>
            <a:picLocks noChangeAspect="1"/>
          </p:cNvPicPr>
          <p:nvPr/>
        </p:nvPicPr>
        <p:blipFill rotWithShape="1">
          <a:blip r:embed="rId3">
            <a:extLst>
              <a:ext uri="{28A0092B-C50C-407E-A947-70E740481C1C}">
                <a14:useLocalDpi xmlns:a14="http://schemas.microsoft.com/office/drawing/2010/main" val="0"/>
              </a:ext>
            </a:extLst>
          </a:blip>
          <a:srcRect l="11958" t="38439" r="39885" b="55592"/>
          <a:stretch/>
        </p:blipFill>
        <p:spPr>
          <a:xfrm>
            <a:off x="1326291" y="5008605"/>
            <a:ext cx="7125731" cy="634314"/>
          </a:xfrm>
          <a:prstGeom prst="rect">
            <a:avLst/>
          </a:prstGeom>
        </p:spPr>
      </p:pic>
    </p:spTree>
    <p:extLst>
      <p:ext uri="{BB962C8B-B14F-4D97-AF65-F5344CB8AC3E}">
        <p14:creationId xmlns:p14="http://schemas.microsoft.com/office/powerpoint/2010/main" val="251918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746" y="0"/>
            <a:ext cx="654084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u="sng" dirty="0" smtClean="0"/>
              <a:t>Ecriture du fichier de configuration</a:t>
            </a: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4087" t="14414" r="410" b="32005"/>
          <a:stretch/>
        </p:blipFill>
        <p:spPr>
          <a:xfrm>
            <a:off x="625045" y="1062681"/>
            <a:ext cx="8600303" cy="3031524"/>
          </a:xfrm>
          <a:prstGeom prst="rect">
            <a:avLst/>
          </a:prstGeom>
        </p:spPr>
      </p:pic>
      <p:sp>
        <p:nvSpPr>
          <p:cNvPr id="8" name="Rectangle 7"/>
          <p:cNvSpPr/>
          <p:nvPr/>
        </p:nvSpPr>
        <p:spPr>
          <a:xfrm>
            <a:off x="205946" y="4427837"/>
            <a:ext cx="20841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t>Cette section correspond à la configuration du serveur </a:t>
            </a:r>
            <a:r>
              <a:rPr lang="fr-FR" sz="1200" dirty="0" err="1" smtClean="0"/>
              <a:t>vpn</a:t>
            </a:r>
            <a:endParaRPr lang="fr-FR" sz="1200" dirty="0" smtClean="0"/>
          </a:p>
        </p:txBody>
      </p:sp>
      <p:sp>
        <p:nvSpPr>
          <p:cNvPr id="12" name="Flèche vers le bas 11"/>
          <p:cNvSpPr/>
          <p:nvPr/>
        </p:nvSpPr>
        <p:spPr>
          <a:xfrm>
            <a:off x="724929" y="1532237"/>
            <a:ext cx="181233" cy="3303373"/>
          </a:xfrm>
          <a:prstGeom prst="downArrow">
            <a:avLst>
              <a:gd name="adj1" fmla="val 50000"/>
              <a:gd name="adj2" fmla="val 1051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03771" y="5449329"/>
            <a:ext cx="25413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C’est la clé privée de cette machine (générée avec </a:t>
            </a:r>
            <a:r>
              <a:rPr lang="fr-FR" sz="1200" dirty="0" err="1"/>
              <a:t>wg</a:t>
            </a:r>
            <a:r>
              <a:rPr lang="fr-FR" sz="1200" dirty="0"/>
              <a:t> </a:t>
            </a:r>
            <a:r>
              <a:rPr lang="fr-FR" sz="1200" dirty="0" err="1"/>
              <a:t>genkey</a:t>
            </a:r>
            <a:r>
              <a:rPr lang="fr-FR" sz="1200" dirty="0"/>
              <a:t>).    Elle est utilisée pour chiffrer les données et s’authentifier auprès des pairs (</a:t>
            </a:r>
            <a:r>
              <a:rPr lang="fr-FR" sz="1200" dirty="0" err="1"/>
              <a:t>peers</a:t>
            </a:r>
            <a:r>
              <a:rPr lang="fr-FR" sz="1200" dirty="0"/>
              <a:t>)</a:t>
            </a:r>
            <a:endParaRPr lang="fr-FR" sz="1200" dirty="0" smtClean="0"/>
          </a:p>
        </p:txBody>
      </p:sp>
      <p:sp>
        <p:nvSpPr>
          <p:cNvPr id="15" name="Rectangle 14"/>
          <p:cNvSpPr/>
          <p:nvPr/>
        </p:nvSpPr>
        <p:spPr>
          <a:xfrm>
            <a:off x="9325232" y="1243914"/>
            <a:ext cx="25413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 C’est l’adresse IP interne de cette machine sur le réseau VPN (ici, le serveur).    Le /24 signifie qu’il peut y avoir jusqu’à 254 clients (de 10.0.0.1 à 10.0.0.254).</a:t>
            </a:r>
            <a:endParaRPr lang="fr-FR" sz="1200" dirty="0" smtClean="0"/>
          </a:p>
        </p:txBody>
      </p:sp>
      <p:sp>
        <p:nvSpPr>
          <p:cNvPr id="17" name="Rectangle 16"/>
          <p:cNvSpPr/>
          <p:nvPr/>
        </p:nvSpPr>
        <p:spPr>
          <a:xfrm>
            <a:off x="6046573" y="1684638"/>
            <a:ext cx="25413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 Le port sur lequel le serveur écoute les connexions entrantes des clients.    Par défaut, </a:t>
            </a:r>
            <a:r>
              <a:rPr lang="fr-FR" sz="1200" dirty="0" err="1"/>
              <a:t>WireGuard</a:t>
            </a:r>
            <a:r>
              <a:rPr lang="fr-FR" sz="1200" dirty="0"/>
              <a:t> utilise UDP 51820.</a:t>
            </a:r>
            <a:endParaRPr lang="fr-FR" sz="1200" dirty="0" smtClean="0"/>
          </a:p>
        </p:txBody>
      </p:sp>
      <p:sp>
        <p:nvSpPr>
          <p:cNvPr id="18" name="Rectangle 17"/>
          <p:cNvSpPr/>
          <p:nvPr/>
        </p:nvSpPr>
        <p:spPr>
          <a:xfrm>
            <a:off x="3753711" y="4749110"/>
            <a:ext cx="25413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 Permet à </a:t>
            </a:r>
            <a:r>
              <a:rPr lang="fr-FR" sz="1200" dirty="0" err="1"/>
              <a:t>WireGuard</a:t>
            </a:r>
            <a:r>
              <a:rPr lang="fr-FR" sz="1200" dirty="0"/>
              <a:t> de sauvegarder automatiquement les modifications faites dynamiquement à la configuration.</a:t>
            </a:r>
            <a:endParaRPr lang="fr-FR" sz="1200" dirty="0" smtClean="0"/>
          </a:p>
        </p:txBody>
      </p:sp>
      <p:sp>
        <p:nvSpPr>
          <p:cNvPr id="20" name="Flèche vers le bas 19"/>
          <p:cNvSpPr/>
          <p:nvPr/>
        </p:nvSpPr>
        <p:spPr>
          <a:xfrm>
            <a:off x="1754659" y="1577546"/>
            <a:ext cx="247136" cy="4018005"/>
          </a:xfrm>
          <a:prstGeom prst="downArrow">
            <a:avLst>
              <a:gd name="adj1" fmla="val 50000"/>
              <a:gd name="adj2" fmla="val 10517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droite 20"/>
          <p:cNvSpPr/>
          <p:nvPr/>
        </p:nvSpPr>
        <p:spPr>
          <a:xfrm>
            <a:off x="2001795" y="1927654"/>
            <a:ext cx="4036540" cy="11944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droite 21"/>
          <p:cNvSpPr/>
          <p:nvPr/>
        </p:nvSpPr>
        <p:spPr>
          <a:xfrm flipV="1">
            <a:off x="2290119" y="1814383"/>
            <a:ext cx="7109254" cy="11327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droite 22"/>
          <p:cNvSpPr/>
          <p:nvPr/>
        </p:nvSpPr>
        <p:spPr>
          <a:xfrm rot="2630956">
            <a:off x="1148148" y="3459890"/>
            <a:ext cx="4036540" cy="11944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droite 24"/>
          <p:cNvSpPr/>
          <p:nvPr/>
        </p:nvSpPr>
        <p:spPr>
          <a:xfrm rot="1179604">
            <a:off x="979656" y="3202883"/>
            <a:ext cx="5775408" cy="1211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droite 25"/>
          <p:cNvSpPr/>
          <p:nvPr/>
        </p:nvSpPr>
        <p:spPr>
          <a:xfrm rot="1598286">
            <a:off x="1105439" y="4208455"/>
            <a:ext cx="7295145" cy="10276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droite 26"/>
          <p:cNvSpPr/>
          <p:nvPr/>
        </p:nvSpPr>
        <p:spPr>
          <a:xfrm rot="820453">
            <a:off x="4263745" y="2956700"/>
            <a:ext cx="4975044" cy="590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6409383" y="4049626"/>
            <a:ext cx="25413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Cette section décrit un client autorisé à se connecter au serveur.</a:t>
            </a:r>
            <a:endParaRPr lang="fr-FR" sz="1200" dirty="0" smtClean="0"/>
          </a:p>
        </p:txBody>
      </p:sp>
      <p:sp>
        <p:nvSpPr>
          <p:cNvPr id="29" name="Rectangle 28"/>
          <p:cNvSpPr/>
          <p:nvPr/>
        </p:nvSpPr>
        <p:spPr>
          <a:xfrm>
            <a:off x="8945082" y="2949205"/>
            <a:ext cx="2541373" cy="1243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C’est la clé publique du client. Le serveur l’utilise pour vérifier l’identité du client et chiffrer les données à destination de ce client.</a:t>
            </a:r>
            <a:endParaRPr lang="fr-FR" sz="1200" dirty="0" smtClean="0"/>
          </a:p>
        </p:txBody>
      </p:sp>
      <p:sp>
        <p:nvSpPr>
          <p:cNvPr id="30" name="Rectangle 29"/>
          <p:cNvSpPr/>
          <p:nvPr/>
        </p:nvSpPr>
        <p:spPr>
          <a:xfrm>
            <a:off x="8036456" y="5798885"/>
            <a:ext cx="3179805" cy="1015663"/>
          </a:xfrm>
          <a:prstGeom prst="rect">
            <a:avLst/>
          </a:prstGeom>
        </p:spPr>
        <p:txBody>
          <a:bodyPr wrap="square">
            <a:spAutoFit/>
          </a:bodyPr>
          <a:lstStyle/>
          <a:p>
            <a:r>
              <a:rPr lang="fr-FR" sz="1200" dirty="0"/>
              <a:t> Indique quelle IP est attribuée à ce client dans le réseau VPN. Ici, ce client recevra l’adresse 10.0.0.2. Le /32 signifie que cette IP est unique</a:t>
            </a:r>
            <a:r>
              <a:rPr lang="fr-FR" sz="1200" dirty="0" smtClean="0"/>
              <a:t>.</a:t>
            </a:r>
          </a:p>
          <a:p>
            <a:endParaRPr lang="fr-FR" sz="1200" dirty="0"/>
          </a:p>
        </p:txBody>
      </p:sp>
    </p:spTree>
    <p:extLst>
      <p:ext uri="{BB962C8B-B14F-4D97-AF65-F5344CB8AC3E}">
        <p14:creationId xmlns:p14="http://schemas.microsoft.com/office/powerpoint/2010/main" val="7524189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0"/>
                                        </p:tgtEl>
                                        <p:attrNameLst>
                                          <p:attrName>style.visibility</p:attrName>
                                        </p:attrNameLst>
                                      </p:cBhvr>
                                      <p:to>
                                        <p:strVal val="hidden"/>
                                      </p:to>
                                    </p:set>
                                  </p:childTnLst>
                                </p:cTn>
                              </p:par>
                            </p:childTnLst>
                          </p:cTn>
                        </p:par>
                        <p:par>
                          <p:cTn id="52" fill="hold">
                            <p:stCondLst>
                              <p:cond delay="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grpId="1" nodeType="afterEffect">
                                  <p:stCondLst>
                                    <p:cond delay="0"/>
                                  </p:stCondLst>
                                  <p:childTnLst>
                                    <p:set>
                                      <p:cBhvr>
                                        <p:cTn id="70" dur="1" fill="hold">
                                          <p:stCondLst>
                                            <p:cond delay="0"/>
                                          </p:stCondLst>
                                        </p:cTn>
                                        <p:tgtEl>
                                          <p:spTgt spid="17"/>
                                        </p:tgtEl>
                                        <p:attrNameLst>
                                          <p:attrName>style.visibility</p:attrName>
                                        </p:attrNameLst>
                                      </p:cBhvr>
                                      <p:to>
                                        <p:strVal val="hidden"/>
                                      </p:to>
                                    </p:set>
                                  </p:childTnLst>
                                </p:cTn>
                              </p:par>
                            </p:childTnLst>
                          </p:cTn>
                        </p:par>
                        <p:par>
                          <p:cTn id="71" fill="hold">
                            <p:stCondLst>
                              <p:cond delay="0"/>
                            </p:stCondLst>
                            <p:childTnLst>
                              <p:par>
                                <p:cTn id="72" presetID="42" presetClass="entr" presetSubtype="0"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1000"/>
                                        <p:tgtEl>
                                          <p:spTgt spid="22"/>
                                        </p:tgtEl>
                                      </p:cBhvr>
                                    </p:animEffect>
                                    <p:anim calcmode="lin" valueType="num">
                                      <p:cBhvr>
                                        <p:cTn id="75" dur="1000" fill="hold"/>
                                        <p:tgtEl>
                                          <p:spTgt spid="22"/>
                                        </p:tgtEl>
                                        <p:attrNameLst>
                                          <p:attrName>ppt_x</p:attrName>
                                        </p:attrNameLst>
                                      </p:cBhvr>
                                      <p:tavLst>
                                        <p:tav tm="0">
                                          <p:val>
                                            <p:strVal val="#ppt_x"/>
                                          </p:val>
                                        </p:tav>
                                        <p:tav tm="100000">
                                          <p:val>
                                            <p:strVal val="#ppt_x"/>
                                          </p:val>
                                        </p:tav>
                                      </p:tavLst>
                                    </p:anim>
                                    <p:anim calcmode="lin" valueType="num">
                                      <p:cBhvr>
                                        <p:cTn id="76" dur="1000" fill="hold"/>
                                        <p:tgtEl>
                                          <p:spTgt spid="22"/>
                                        </p:tgtEl>
                                        <p:attrNameLst>
                                          <p:attrName>ppt_y</p:attrName>
                                        </p:attrNameLst>
                                      </p:cBhvr>
                                      <p:tavLst>
                                        <p:tav tm="0">
                                          <p:val>
                                            <p:strVal val="#ppt_y+.1"/>
                                          </p:val>
                                        </p:tav>
                                        <p:tav tm="100000">
                                          <p:val>
                                            <p:strVal val="#ppt_y"/>
                                          </p:val>
                                        </p:tav>
                                      </p:tavLst>
                                    </p:anim>
                                  </p:childTnLst>
                                </p:cTn>
                              </p:par>
                            </p:childTnLst>
                          </p:cTn>
                        </p:par>
                        <p:par>
                          <p:cTn id="77" fill="hold">
                            <p:stCondLst>
                              <p:cond delay="1000"/>
                            </p:stCondLst>
                            <p:childTnLst>
                              <p:par>
                                <p:cTn id="78" presetID="16" presetClass="entr" presetSubtype="21"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arn(inVertical)">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2"/>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grpId="1" nodeType="afterEffect">
                                  <p:stCondLst>
                                    <p:cond delay="0"/>
                                  </p:stCondLst>
                                  <p:childTnLst>
                                    <p:set>
                                      <p:cBhvr>
                                        <p:cTn id="87" dur="1" fill="hold">
                                          <p:stCondLst>
                                            <p:cond delay="0"/>
                                          </p:stCondLst>
                                        </p:cTn>
                                        <p:tgtEl>
                                          <p:spTgt spid="1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arn(inVertical)">
                                      <p:cBhvr>
                                        <p:cTn id="92" dur="500"/>
                                        <p:tgtEl>
                                          <p:spTgt spid="23"/>
                                        </p:tgtEl>
                                      </p:cBhvr>
                                    </p:animEffect>
                                  </p:childTnLst>
                                </p:cTn>
                              </p:par>
                            </p:childTnLst>
                          </p:cTn>
                        </p:par>
                        <p:par>
                          <p:cTn id="93" fill="hold">
                            <p:stCondLst>
                              <p:cond delay="500"/>
                            </p:stCondLst>
                            <p:childTnLst>
                              <p:par>
                                <p:cTn id="94" presetID="2" presetClass="entr" presetSubtype="4" fill="hold" nodeType="afterEffect">
                                  <p:stCondLst>
                                    <p:cond delay="0"/>
                                  </p:stCondLst>
                                  <p:childTnLst>
                                    <p:set>
                                      <p:cBhvr>
                                        <p:cTn id="95" dur="1" fill="hold">
                                          <p:stCondLst>
                                            <p:cond delay="0"/>
                                          </p:stCondLst>
                                        </p:cTn>
                                        <p:tgtEl>
                                          <p:spTgt spid="18">
                                            <p:txEl>
                                              <p:pRg st="0" end="0"/>
                                            </p:txEl>
                                          </p:spTgt>
                                        </p:tgtEl>
                                        <p:attrNameLst>
                                          <p:attrName>style.visibility</p:attrName>
                                        </p:attrNameLst>
                                      </p:cBhvr>
                                      <p:to>
                                        <p:strVal val="visible"/>
                                      </p:to>
                                    </p:set>
                                    <p:anim calcmode="lin" valueType="num">
                                      <p:cBhvr additive="base">
                                        <p:cTn id="96"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23"/>
                                        </p:tgtEl>
                                        <p:attrNameLst>
                                          <p:attrName>style.visibility</p:attrName>
                                        </p:attrNameLst>
                                      </p:cBhvr>
                                      <p:to>
                                        <p:strVal val="hidden"/>
                                      </p:to>
                                    </p:set>
                                  </p:childTnLst>
                                </p:cTn>
                              </p:par>
                            </p:childTnLst>
                          </p:cTn>
                        </p:par>
                        <p:par>
                          <p:cTn id="102" fill="hold">
                            <p:stCondLst>
                              <p:cond delay="0"/>
                            </p:stCondLst>
                            <p:childTnLst>
                              <p:par>
                                <p:cTn id="103" presetID="1" presetClass="exit" presetSubtype="0" fill="hold" grpId="0" nodeType="afterEffect">
                                  <p:stCondLst>
                                    <p:cond delay="0"/>
                                  </p:stCondLst>
                                  <p:childTnLst>
                                    <p:set>
                                      <p:cBhvr>
                                        <p:cTn id="104" dur="1" fill="hold">
                                          <p:stCondLst>
                                            <p:cond delay="0"/>
                                          </p:stCondLst>
                                        </p:cTn>
                                        <p:tgtEl>
                                          <p:spTgt spid="18">
                                            <p:txEl>
                                              <p:pRg st="0" end="0"/>
                                            </p:txEl>
                                          </p:spTgt>
                                        </p:tgtEl>
                                        <p:attrNameLst>
                                          <p:attrName>style.visibility</p:attrName>
                                        </p:attrNameLst>
                                      </p:cBhvr>
                                      <p:to>
                                        <p:strVal val="hidden"/>
                                      </p:to>
                                    </p:set>
                                  </p:childTnLst>
                                </p:cTn>
                              </p:par>
                            </p:childTnLst>
                          </p:cTn>
                        </p:par>
                        <p:par>
                          <p:cTn id="105" fill="hold">
                            <p:stCondLst>
                              <p:cond delay="0"/>
                            </p:stCondLst>
                            <p:childTnLst>
                              <p:par>
                                <p:cTn id="106" presetID="2" presetClass="entr" presetSubtype="4" fill="hold" grpId="0" nodeType="after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ppt_x"/>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childTnLst>
                          </p:cTn>
                        </p:par>
                        <p:par>
                          <p:cTn id="110" fill="hold">
                            <p:stCondLst>
                              <p:cond delay="500"/>
                            </p:stCondLst>
                            <p:childTnLst>
                              <p:par>
                                <p:cTn id="111" presetID="2" presetClass="entr" presetSubtype="4"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 calcmode="lin" valueType="num">
                                      <p:cBhvr additive="base">
                                        <p:cTn id="113" dur="500" fill="hold"/>
                                        <p:tgtEl>
                                          <p:spTgt spid="28"/>
                                        </p:tgtEl>
                                        <p:attrNameLst>
                                          <p:attrName>ppt_x</p:attrName>
                                        </p:attrNameLst>
                                      </p:cBhvr>
                                      <p:tavLst>
                                        <p:tav tm="0">
                                          <p:val>
                                            <p:strVal val="#ppt_x"/>
                                          </p:val>
                                        </p:tav>
                                        <p:tav tm="100000">
                                          <p:val>
                                            <p:strVal val="#ppt_x"/>
                                          </p:val>
                                        </p:tav>
                                      </p:tavLst>
                                    </p:anim>
                                    <p:anim calcmode="lin" valueType="num">
                                      <p:cBhvr additive="base">
                                        <p:cTn id="1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25"/>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1" nodeType="afterEffect">
                                  <p:stCondLst>
                                    <p:cond delay="0"/>
                                  </p:stCondLst>
                                  <p:childTnLst>
                                    <p:set>
                                      <p:cBhvr>
                                        <p:cTn id="121" dur="1" fill="hold">
                                          <p:stCondLst>
                                            <p:cond delay="0"/>
                                          </p:stCondLst>
                                        </p:cTn>
                                        <p:tgtEl>
                                          <p:spTgt spid="28"/>
                                        </p:tgtEl>
                                        <p:attrNameLst>
                                          <p:attrName>style.visibility</p:attrName>
                                        </p:attrNameLst>
                                      </p:cBhvr>
                                      <p:to>
                                        <p:strVal val="hidden"/>
                                      </p:to>
                                    </p:set>
                                  </p:childTnLst>
                                </p:cTn>
                              </p:par>
                            </p:childTnLst>
                          </p:cTn>
                        </p:par>
                        <p:par>
                          <p:cTn id="122" fill="hold">
                            <p:stCondLst>
                              <p:cond delay="0"/>
                            </p:stCondLst>
                            <p:childTnLst>
                              <p:par>
                                <p:cTn id="123" presetID="42" presetClass="entr" presetSubtype="0" fill="hold" grpId="0" nodeType="after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1000"/>
                                        <p:tgtEl>
                                          <p:spTgt spid="27"/>
                                        </p:tgtEl>
                                      </p:cBhvr>
                                    </p:animEffect>
                                    <p:anim calcmode="lin" valueType="num">
                                      <p:cBhvr>
                                        <p:cTn id="126" dur="1000" fill="hold"/>
                                        <p:tgtEl>
                                          <p:spTgt spid="27"/>
                                        </p:tgtEl>
                                        <p:attrNameLst>
                                          <p:attrName>ppt_x</p:attrName>
                                        </p:attrNameLst>
                                      </p:cBhvr>
                                      <p:tavLst>
                                        <p:tav tm="0">
                                          <p:val>
                                            <p:strVal val="#ppt_x"/>
                                          </p:val>
                                        </p:tav>
                                        <p:tav tm="100000">
                                          <p:val>
                                            <p:strVal val="#ppt_x"/>
                                          </p:val>
                                        </p:tav>
                                      </p:tavLst>
                                    </p:anim>
                                    <p:anim calcmode="lin" valueType="num">
                                      <p:cBhvr>
                                        <p:cTn id="127" dur="1000" fill="hold"/>
                                        <p:tgtEl>
                                          <p:spTgt spid="27"/>
                                        </p:tgtEl>
                                        <p:attrNameLst>
                                          <p:attrName>ppt_y</p:attrName>
                                        </p:attrNameLst>
                                      </p:cBhvr>
                                      <p:tavLst>
                                        <p:tav tm="0">
                                          <p:val>
                                            <p:strVal val="#ppt_y+.1"/>
                                          </p:val>
                                        </p:tav>
                                        <p:tav tm="100000">
                                          <p:val>
                                            <p:strVal val="#ppt_y"/>
                                          </p:val>
                                        </p:tav>
                                      </p:tavLst>
                                    </p:anim>
                                  </p:childTnLst>
                                </p:cTn>
                              </p:par>
                            </p:childTnLst>
                          </p:cTn>
                        </p:par>
                        <p:par>
                          <p:cTn id="128" fill="hold">
                            <p:stCondLst>
                              <p:cond delay="1000"/>
                            </p:stCondLst>
                            <p:childTnLst>
                              <p:par>
                                <p:cTn id="129" presetID="16" presetClass="entr" presetSubtype="21"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barn(inVertical)">
                                      <p:cBhvr>
                                        <p:cTn id="131" dur="500"/>
                                        <p:tgtEl>
                                          <p:spTgt spid="29"/>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27"/>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1" nodeType="afterEffect">
                                  <p:stCondLst>
                                    <p:cond delay="0"/>
                                  </p:stCondLst>
                                  <p:childTnLst>
                                    <p:set>
                                      <p:cBhvr>
                                        <p:cTn id="138" dur="1" fill="hold">
                                          <p:stCondLst>
                                            <p:cond delay="0"/>
                                          </p:stCondLst>
                                        </p:cTn>
                                        <p:tgtEl>
                                          <p:spTgt spid="29"/>
                                        </p:tgtEl>
                                        <p:attrNameLst>
                                          <p:attrName>style.visibility</p:attrName>
                                        </p:attrNameLst>
                                      </p:cBhvr>
                                      <p:to>
                                        <p:strVal val="hidden"/>
                                      </p:to>
                                    </p:set>
                                  </p:childTnLst>
                                </p:cTn>
                              </p:par>
                            </p:childTnLst>
                          </p:cTn>
                        </p:par>
                        <p:par>
                          <p:cTn id="139" fill="hold">
                            <p:stCondLst>
                              <p:cond delay="0"/>
                            </p:stCondLst>
                            <p:childTnLst>
                              <p:par>
                                <p:cTn id="140" presetID="22" presetClass="entr" presetSubtype="4" fill="hold" grpId="0" nodeType="after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wipe(down)">
                                      <p:cBhvr>
                                        <p:cTn id="142" dur="500"/>
                                        <p:tgtEl>
                                          <p:spTgt spid="26"/>
                                        </p:tgtEl>
                                      </p:cBhvr>
                                    </p:animEffect>
                                  </p:childTnLst>
                                </p:cTn>
                              </p:par>
                            </p:childTnLst>
                          </p:cTn>
                        </p:par>
                        <p:par>
                          <p:cTn id="143" fill="hold">
                            <p:stCondLst>
                              <p:cond delay="500"/>
                            </p:stCondLst>
                            <p:childTnLst>
                              <p:par>
                                <p:cTn id="144" presetID="42" presetClass="entr" presetSubtype="0" fill="hold" grpId="0"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fade">
                                      <p:cBhvr>
                                        <p:cTn id="146" dur="1000"/>
                                        <p:tgtEl>
                                          <p:spTgt spid="30"/>
                                        </p:tgtEl>
                                      </p:cBhvr>
                                    </p:animEffect>
                                    <p:anim calcmode="lin" valueType="num">
                                      <p:cBhvr>
                                        <p:cTn id="147" dur="1000" fill="hold"/>
                                        <p:tgtEl>
                                          <p:spTgt spid="30"/>
                                        </p:tgtEl>
                                        <p:attrNameLst>
                                          <p:attrName>ppt_x</p:attrName>
                                        </p:attrNameLst>
                                      </p:cBhvr>
                                      <p:tavLst>
                                        <p:tav tm="0">
                                          <p:val>
                                            <p:strVal val="#ppt_x"/>
                                          </p:val>
                                        </p:tav>
                                        <p:tav tm="100000">
                                          <p:val>
                                            <p:strVal val="#ppt_x"/>
                                          </p:val>
                                        </p:tav>
                                      </p:tavLst>
                                    </p:anim>
                                    <p:anim calcmode="lin" valueType="num">
                                      <p:cBhvr>
                                        <p:cTn id="14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26"/>
                                        </p:tgtEl>
                                        <p:attrNameLst>
                                          <p:attrName>style.visibility</p:attrName>
                                        </p:attrNameLst>
                                      </p:cBhvr>
                                      <p:to>
                                        <p:strVal val="hidden"/>
                                      </p:to>
                                    </p:set>
                                  </p:childTnLst>
                                </p:cTn>
                              </p:par>
                            </p:childTnLst>
                          </p:cTn>
                        </p:par>
                        <p:par>
                          <p:cTn id="153" fill="hold">
                            <p:stCondLst>
                              <p:cond delay="0"/>
                            </p:stCondLst>
                            <p:childTnLst>
                              <p:par>
                                <p:cTn id="154" presetID="1" presetClass="exit" presetSubtype="0" fill="hold" grpId="1" nodeType="afterEffect">
                                  <p:stCondLst>
                                    <p:cond delay="0"/>
                                  </p:stCondLst>
                                  <p:childTnLst>
                                    <p:set>
                                      <p:cBhvr>
                                        <p:cTn id="155"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1"/>
      <p:bldP spid="8" grpId="2"/>
      <p:bldP spid="12" grpId="0" animBg="1"/>
      <p:bldP spid="12" grpId="1" animBg="1"/>
      <p:bldP spid="13" grpId="0"/>
      <p:bldP spid="13" grpId="1"/>
      <p:bldP spid="15" grpId="0"/>
      <p:bldP spid="15" grpId="1"/>
      <p:bldP spid="17" grpId="0"/>
      <p:bldP spid="17" grpId="1"/>
      <p:bldP spid="18" grpId="0" build="allAtOnce"/>
      <p:bldP spid="20" grpId="0" animBg="1"/>
      <p:bldP spid="20" grpId="1" animBg="1"/>
      <p:bldP spid="21" grpId="0" animBg="1"/>
      <p:bldP spid="21" grpId="1" animBg="1"/>
      <p:bldP spid="22" grpId="0" animBg="1"/>
      <p:bldP spid="22" grpId="1" animBg="1"/>
      <p:bldP spid="23" grpId="0" animBg="1"/>
      <p:bldP spid="23" grpId="1" animBg="1"/>
      <p:bldP spid="25" grpId="0" animBg="1"/>
      <p:bldP spid="25" grpId="1" animBg="1"/>
      <p:bldP spid="26" grpId="0" animBg="1"/>
      <p:bldP spid="26" grpId="1" animBg="1"/>
      <p:bldP spid="27" grpId="0" animBg="1"/>
      <p:bldP spid="27" grpId="1" animBg="1"/>
      <p:bldP spid="28" grpId="0"/>
      <p:bldP spid="28" grpId="1"/>
      <p:bldP spid="29" grpId="0"/>
      <p:bldP spid="29" grpId="1"/>
      <p:bldP spid="30" grpId="0"/>
      <p:bldP spid="3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130" y="351408"/>
            <a:ext cx="3688886" cy="388696"/>
          </a:xfrm>
          <a:prstGeom prst="rect">
            <a:avLst/>
          </a:prstGeom>
        </p:spPr>
        <p:txBody>
          <a:bodyPr wrap="square">
            <a:spAutoFit/>
          </a:bodyPr>
          <a:lstStyle/>
          <a:p>
            <a:pPr>
              <a:lnSpc>
                <a:spcPct val="107000"/>
              </a:lnSpc>
              <a:spcAft>
                <a:spcPts val="800"/>
              </a:spcAft>
            </a:pPr>
            <a:r>
              <a:rPr lang="fr-FR" b="1" dirty="0" smtClean="0">
                <a:latin typeface="Consolas" panose="020B0609020204030204" pitchFamily="49" charset="0"/>
                <a:ea typeface="Calibri" panose="020F0502020204030204" pitchFamily="34" charset="0"/>
                <a:cs typeface="Times New Roman" panose="02020603050405020304" pitchFamily="18" charset="0"/>
              </a:rPr>
              <a:t>Activation </a:t>
            </a:r>
            <a:r>
              <a:rPr lang="fr-FR" b="1" dirty="0">
                <a:latin typeface="Consolas" panose="020B0609020204030204" pitchFamily="49" charset="0"/>
                <a:ea typeface="Calibri" panose="020F0502020204030204" pitchFamily="34" charset="0"/>
                <a:cs typeface="Times New Roman" panose="02020603050405020304" pitchFamily="18" charset="0"/>
              </a:rPr>
              <a:t>du routage IP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0449" t="12446" r="1672" b="8603"/>
          <a:stretch/>
        </p:blipFill>
        <p:spPr>
          <a:xfrm>
            <a:off x="1128584" y="1260390"/>
            <a:ext cx="6928022" cy="3501081"/>
          </a:xfrm>
          <a:prstGeom prst="rect">
            <a:avLst/>
          </a:prstGeom>
        </p:spPr>
      </p:pic>
      <p:sp>
        <p:nvSpPr>
          <p:cNvPr id="5" name="Rectangle 4"/>
          <p:cNvSpPr/>
          <p:nvPr/>
        </p:nvSpPr>
        <p:spPr>
          <a:xfrm>
            <a:off x="1128583" y="5281757"/>
            <a:ext cx="3880021" cy="715389"/>
          </a:xfrm>
          <a:prstGeom prst="rect">
            <a:avLst/>
          </a:prstGeom>
        </p:spPr>
        <p:txBody>
          <a:bodyPr wrap="square">
            <a:spAutoFit/>
          </a:bodyPr>
          <a:lstStyle/>
          <a:p>
            <a:pPr>
              <a:lnSpc>
                <a:spcPct val="107000"/>
              </a:lnSpc>
              <a:spcAft>
                <a:spcPts val="800"/>
              </a:spcAft>
            </a:pPr>
            <a:r>
              <a:rPr lang="fr-FR" b="1" dirty="0" smtClean="0">
                <a:latin typeface="Consolas" panose="020B0609020204030204" pitchFamily="49" charset="0"/>
                <a:ea typeface="Calibri" panose="020F0502020204030204" pitchFamily="34" charset="0"/>
                <a:cs typeface="Times New Roman" panose="02020603050405020304" pitchFamily="18" charset="0"/>
              </a:rPr>
              <a:t>nous avons ajouter la ligne </a:t>
            </a:r>
          </a:p>
          <a:p>
            <a:pPr>
              <a:lnSpc>
                <a:spcPct val="107000"/>
              </a:lnSpc>
              <a:spcAft>
                <a:spcPts val="800"/>
              </a:spcAft>
            </a:pPr>
            <a:r>
              <a:rPr lang="fr-FR" sz="1400" b="1" dirty="0" smtClean="0">
                <a:effectLst/>
                <a:latin typeface="Consolas" panose="020B0609020204030204" pitchFamily="49" charset="0"/>
                <a:ea typeface="Calibri" panose="020F0502020204030204" pitchFamily="34" charset="0"/>
                <a:cs typeface="Times New Roman" panose="02020603050405020304" pitchFamily="18" charset="0"/>
              </a:rPr>
              <a:t>#net.ipv</a:t>
            </a:r>
            <a:r>
              <a:rPr lang="fr-FR" sz="1400" b="1" dirty="0" smtClean="0">
                <a:latin typeface="Consolas" panose="020B0609020204030204" pitchFamily="49" charset="0"/>
                <a:ea typeface="Calibri" panose="020F0502020204030204" pitchFamily="34" charset="0"/>
                <a:cs typeface="Times New Roman" panose="02020603050405020304" pitchFamily="18" charset="0"/>
              </a:rPr>
              <a:t>4.ip_forward=1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47979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28" name="Image 5"/>
          <p:cNvPicPr>
            <a:picLocks noChangeAspect="1" noChangeArrowheads="1"/>
          </p:cNvPicPr>
          <p:nvPr/>
        </p:nvPicPr>
        <p:blipFill>
          <a:blip r:embed="rId2">
            <a:extLst>
              <a:ext uri="{28A0092B-C50C-407E-A947-70E740481C1C}">
                <a14:useLocalDpi xmlns:a14="http://schemas.microsoft.com/office/drawing/2010/main" val="0"/>
              </a:ext>
            </a:extLst>
          </a:blip>
          <a:srcRect l="10103" t="66286" r="46153" b="24518"/>
          <a:stretch>
            <a:fillRect/>
          </a:stretch>
        </p:blipFill>
        <p:spPr bwMode="auto">
          <a:xfrm>
            <a:off x="1606378" y="2463115"/>
            <a:ext cx="7968087" cy="9386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0" y="1012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5"/>
          <p:cNvSpPr/>
          <p:nvPr/>
        </p:nvSpPr>
        <p:spPr>
          <a:xfrm>
            <a:off x="1606378" y="569594"/>
            <a:ext cx="6096000" cy="886461"/>
          </a:xfrm>
          <a:prstGeom prst="rect">
            <a:avLst/>
          </a:prstGeom>
        </p:spPr>
        <p:txBody>
          <a:bodyPr>
            <a:spAutoFit/>
          </a:bodyPr>
          <a:lstStyle/>
          <a:p>
            <a:pPr>
              <a:lnSpc>
                <a:spcPct val="107000"/>
              </a:lnSpc>
              <a:spcAft>
                <a:spcPts val="800"/>
              </a:spcAft>
            </a:pPr>
            <a:r>
              <a:rPr lang="fr-FR" sz="2400" b="1" dirty="0" smtClean="0">
                <a:latin typeface="Consolas" panose="020B0609020204030204" pitchFamily="49" charset="0"/>
                <a:ea typeface="Calibri" panose="020F0502020204030204" pitchFamily="34" charset="0"/>
                <a:cs typeface="Times New Roman" panose="02020603050405020304" pitchFamily="18" charset="0"/>
              </a:rPr>
              <a:t>D</a:t>
            </a:r>
            <a:r>
              <a:rPr lang="fr-FR" sz="2400" b="1" dirty="0" smtClean="0">
                <a:latin typeface="Consolas" panose="020B0609020204030204" pitchFamily="49" charset="0"/>
                <a:ea typeface="Calibri" panose="020F0502020204030204" pitchFamily="34" charset="0"/>
                <a:cs typeface="Consolas" panose="020B0609020204030204" pitchFamily="49" charset="0"/>
              </a:rPr>
              <a:t>é</a:t>
            </a:r>
            <a:r>
              <a:rPr lang="fr-FR" sz="2400" b="1" dirty="0" smtClean="0">
                <a:latin typeface="Consolas" panose="020B0609020204030204" pitchFamily="49" charset="0"/>
                <a:ea typeface="Calibri" panose="020F0502020204030204" pitchFamily="34" charset="0"/>
                <a:cs typeface="Times New Roman" panose="02020603050405020304" pitchFamily="18" charset="0"/>
              </a:rPr>
              <a:t>marrage </a:t>
            </a:r>
            <a:r>
              <a:rPr lang="fr-FR" sz="2400" b="1" dirty="0">
                <a:latin typeface="Consolas" panose="020B0609020204030204" pitchFamily="49" charset="0"/>
                <a:ea typeface="Calibri" panose="020F0502020204030204" pitchFamily="34" charset="0"/>
                <a:cs typeface="Times New Roman" panose="02020603050405020304" pitchFamily="18" charset="0"/>
              </a:rPr>
              <a:t>du VPN</a:t>
            </a:r>
            <a:endParaRPr lang="fr-FR" sz="2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err="1">
                <a:latin typeface="Consolas" panose="020B0609020204030204" pitchFamily="49" charset="0"/>
                <a:ea typeface="Calibri" panose="020F0502020204030204" pitchFamily="34" charset="0"/>
                <a:cs typeface="Times New Roman" panose="02020603050405020304" pitchFamily="18" charset="0"/>
              </a:rPr>
              <a:t>sudo</a:t>
            </a:r>
            <a:r>
              <a:rPr lang="fr-FR" dirty="0">
                <a:latin typeface="Consolas" panose="020B0609020204030204" pitchFamily="49" charset="0"/>
                <a:ea typeface="Calibri" panose="020F0502020204030204" pitchFamily="34" charset="0"/>
                <a:cs typeface="Times New Roman" panose="02020603050405020304" pitchFamily="18" charset="0"/>
              </a:rPr>
              <a:t> </a:t>
            </a:r>
            <a:r>
              <a:rPr lang="fr-FR" dirty="0" err="1">
                <a:latin typeface="Consolas" panose="020B0609020204030204" pitchFamily="49" charset="0"/>
                <a:ea typeface="Calibri" panose="020F0502020204030204" pitchFamily="34" charset="0"/>
                <a:cs typeface="Times New Roman" panose="02020603050405020304" pitchFamily="18" charset="0"/>
              </a:rPr>
              <a:t>wg</a:t>
            </a:r>
            <a:r>
              <a:rPr lang="fr-FR" dirty="0">
                <a:latin typeface="Consolas" panose="020B0609020204030204" pitchFamily="49" charset="0"/>
                <a:ea typeface="Calibri" panose="020F0502020204030204" pitchFamily="34" charset="0"/>
                <a:cs typeface="Times New Roman" panose="02020603050405020304" pitchFamily="18" charset="0"/>
              </a:rPr>
              <a:t>-quick up </a:t>
            </a:r>
            <a:r>
              <a:rPr lang="fr-FR" dirty="0" err="1">
                <a:latin typeface="Consolas" panose="020B0609020204030204" pitchFamily="49" charset="0"/>
                <a:ea typeface="Calibri" panose="020F0502020204030204" pitchFamily="34" charset="0"/>
                <a:cs typeface="Times New Roman" panose="02020603050405020304" pitchFamily="18" charset="0"/>
              </a:rPr>
              <a:t>wg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29599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70" y="1021492"/>
            <a:ext cx="7537622" cy="3816429"/>
          </a:xfrm>
          <a:prstGeom prst="rect">
            <a:avLst/>
          </a:prstGeom>
        </p:spPr>
        <p:txBody>
          <a:bodyPr wrap="square">
            <a:spAutoFit/>
          </a:bodyPr>
          <a:lstStyle/>
          <a:p>
            <a:r>
              <a:rPr lang="fr-FR" sz="2000" b="1" dirty="0">
                <a:latin typeface="Arial Black" panose="020B0A04020102020204" pitchFamily="34" charset="0"/>
              </a:rPr>
              <a:t>6. </a:t>
            </a:r>
            <a:r>
              <a:rPr lang="fr-FR" sz="2000" b="1" dirty="0" smtClean="0">
                <a:latin typeface="Arial Black" panose="020B0A04020102020204" pitchFamily="34" charset="0"/>
              </a:rPr>
              <a:t>Conclusion</a:t>
            </a:r>
          </a:p>
          <a:p>
            <a:endParaRPr lang="fr-FR" sz="2000" b="1" dirty="0">
              <a:latin typeface="Arial Black" panose="020B0A04020102020204" pitchFamily="34" charset="0"/>
            </a:endParaRPr>
          </a:p>
          <a:p>
            <a:endParaRPr lang="fr-FR" sz="2000" b="1" dirty="0" smtClean="0">
              <a:latin typeface="Arial Black" panose="020B0A04020102020204" pitchFamily="34" charset="0"/>
            </a:endParaRPr>
          </a:p>
          <a:p>
            <a:endParaRPr lang="fr-FR" sz="2000" b="1" dirty="0">
              <a:latin typeface="Arial Black" panose="020B0A04020102020204" pitchFamily="34" charset="0"/>
            </a:endParaRPr>
          </a:p>
          <a:p>
            <a:r>
              <a:rPr lang="fr-FR" dirty="0">
                <a:latin typeface="Consolas" panose="020B0609020204030204" pitchFamily="49" charset="0"/>
              </a:rPr>
              <a:t>La mise en place d’un serveur VPN avec </a:t>
            </a:r>
            <a:r>
              <a:rPr lang="fr-FR" dirty="0" err="1">
                <a:latin typeface="Consolas" panose="020B0609020204030204" pitchFamily="49" charset="0"/>
              </a:rPr>
              <a:t>WireGuard</a:t>
            </a:r>
            <a:r>
              <a:rPr lang="fr-FR" dirty="0">
                <a:latin typeface="Consolas" panose="020B0609020204030204" pitchFamily="49" charset="0"/>
              </a:rPr>
              <a:t> a permis de renforcer la sécurité des communications sur Internet tout en offrant une solution simple et efficace pour masquer l'identité numérique des utilisateurs. Ce projet a non seulement permis de comprendre les principes fondamentaux des VPN, mais aussi d'acquérir des compétences pratiques en matière de configuration et de gestion des serveurs VPN.</a:t>
            </a:r>
            <a:r>
              <a:rPr lang="fr-FR" dirty="0"/>
              <a:t> </a:t>
            </a:r>
            <a:br>
              <a:rPr lang="fr-FR" dirty="0"/>
            </a:br>
            <a:endParaRPr lang="fr-FR" dirty="0"/>
          </a:p>
        </p:txBody>
      </p:sp>
    </p:spTree>
    <p:extLst>
      <p:ext uri="{BB962C8B-B14F-4D97-AF65-F5344CB8AC3E}">
        <p14:creationId xmlns:p14="http://schemas.microsoft.com/office/powerpoint/2010/main" val="32268000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1033</TotalTime>
  <Words>525</Words>
  <Application>Microsoft Office PowerPoint</Application>
  <PresentationFormat>Grand écran</PresentationFormat>
  <Paragraphs>58</Paragraphs>
  <Slides>10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vt:i4>
      </vt:variant>
    </vt:vector>
  </HeadingPairs>
  <TitlesOfParts>
    <vt:vector size="19" baseType="lpstr">
      <vt:lpstr>Agency FB</vt:lpstr>
      <vt:lpstr>Arial</vt:lpstr>
      <vt:lpstr>Arial Black</vt:lpstr>
      <vt:lpstr>Calibri</vt:lpstr>
      <vt:lpstr>Century Gothic</vt:lpstr>
      <vt:lpstr>Consolas</vt:lpstr>
      <vt:lpstr>Times New Roman</vt:lpstr>
      <vt:lpstr>Wingdings 3</vt:lpstr>
      <vt:lpstr>Ion</vt:lpstr>
      <vt:lpstr>Création d’un serveur VPN avec openVPN ou WireGuard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Configurer d’un serveur VPN avec openVPN ou WireGuard</dc:title>
  <dc:creator>user</dc:creator>
  <cp:lastModifiedBy>user</cp:lastModifiedBy>
  <cp:revision>23</cp:revision>
  <dcterms:created xsi:type="dcterms:W3CDTF">2025-07-02T18:13:07Z</dcterms:created>
  <dcterms:modified xsi:type="dcterms:W3CDTF">2025-07-05T04:38:14Z</dcterms:modified>
</cp:coreProperties>
</file>