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ru/v1/%D0%92%D0%B2%D0%B5%D0%B4%D0%B5%D0%BD%D0%B8%D0%B5-%D0%9E%D1%81%D0%BD%D0%BE%D0%B2%D1%8B-Git#%D0%A7%D0%B0%D1%89%D0%B5-%D0%B2%D1%81%D0%B5%D0%B3%D0%BE-%D0%B4%D0%B0%D0%BD%D0%BD%D1%8B%D0%B5-%D0%B2-Git-%D1%82%D0%BE%D0%BB%D1%8C%D0%BA%D0%BE-%D0%B4%D0%BE%D0%B1%D0%B0%D0%B2%D0%BB%D1%8F%D1%8E%D1%82%D1%81%D1%8F" TargetMode="External"/><Relationship Id="rId2" Type="http://schemas.openxmlformats.org/officeDocument/2006/relationships/hyperlink" Target="https://git-scm.com/book/ru/v1/%D0%92%D0%B2%D0%B5%D0%B4%D0%B5%D0%BD%D0%B8%D0%B5-%D0%9E%D1%81%D0%BD%D0%BE%D0%B2%D1%8B-Git#Git-%D1%81%D0%BB%D0%B5%D0%B4%D0%B8%D1%82-%D0%B7%D0%B0-%D1%86%D0%B5%D0%BB%D0%BE%D1%81%D1%82%D0%BD%D0%BE%D1%81%D1%82%D1%8C%D1%8E-%D0%B4%D0%B0%D0%BD%D0%BD%D1%8B%D1%8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book/ru/v1/%D0%92%D0%B2%D0%B5%D0%B4%D0%B5%D0%BD%D0%B8%D0%B5-%D0%9E%D1%81%D0%BD%D0%BE%D0%B2%D1%8B-Git#%D0%A2%D1%80%D0%B8-%D1%81%D0%BE%D1%81%D1%82%D0%BE%D1%8F%D0%BD%D0%B8%D1%8F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tudent@mephi.ru" TargetMode="External"/><Relationship Id="rId2" Type="http://schemas.openxmlformats.org/officeDocument/2006/relationships/hyperlink" Target="https://git-scm.com/book/ru/v1/%D0%92%D0%B2%D0%B5%D0%B4%D0%B5%D0%BD%D0%B8%D0%B5-%D0%9F%D0%B5%D1%80%D0%B2%D0%BE%D0%BD%D0%B0%D1%87%D0%B0%D0%BB%D1%8C%D0%BD%D0%B0%D1%8F-%D0%BD%D0%B0%D1%81%D1%82%D1%80%D0%BE%D0%B9%D0%BA%D0%B0-Git#%D0%98%D0%BC%D1%8F-%D0%BF%D0%BE%D0%BB%D1%8C%D0%B7%D0%BE%D0%B2%D0%B0%D1%82%D0%B5%D0%BB%D1%8F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ru/v1/%D0%92%D0%B2%D0%B5%D0%B4%D0%B5%D0%BD%D0%B8%D0%B5-%D0%9F%D0%B5%D1%80%D0%B2%D0%BE%D0%BD%D0%B0%D1%87%D0%B0%D0%BB%D1%8C%D0%BD%D0%B0%D1%8F-%D0%BD%D0%B0%D1%81%D1%82%D1%80%D0%BE%D0%B9%D0%BA%D0%B0-Git#%D0%A3%D1%82%D0%B8%D0%BB%D0%B8%D1%82%D0%B0-%D1%81%D1%80%D0%B0%D0%B2%D0%BD%D0%B5%D0%BD%D0%B8%D1%8F" TargetMode="External"/><Relationship Id="rId2" Type="http://schemas.openxmlformats.org/officeDocument/2006/relationships/hyperlink" Target="https://git-scm.com/book/ru/v1/%D0%92%D0%B2%D0%B5%D0%B4%D0%B5%D0%BD%D0%B8%D0%B5-%D0%9F%D0%B5%D1%80%D0%B2%D0%BE%D0%BD%D0%B0%D1%87%D0%B0%D0%BB%D1%8C%D0%BD%D0%B0%D1%8F-%D0%BD%D0%B0%D1%81%D1%82%D1%80%D0%BE%D0%B9%D0%BA%D0%B0-Git#%D0%92%D1%8B%D0%B1%D0%BE%D1%80-%D1%80%D0%B5%D0%B4%D0%B0%D0%BA%D1%82%D0%BE%D1%80%D0%B0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2%D0%B2%D0%B5%D0%B4%D0%B5%D0%BD%D0%B8%D0%B5-%D0%9F%D0%B5%D1%80%D0%B2%D0%BE%D0%BD%D0%B0%D1%87%D0%B0%D0%BB%D1%8C%D0%BD%D0%B0%D1%8F-%D0%BD%D0%B0%D1%81%D1%82%D1%80%D0%BE%D0%B9%D0%BA%D0%B0-Git#%D0%9F%D1%80%D0%BE%D0%B2%D0%B5%D1%80%D0%BA%D0%B0-%D0%BD%D0%B0%D1%81%D1%82%D1%80%D0%BE%D0%B5%D0%BA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A1%D0%BE%D0%B7%D0%B4%D0%B0%D0%BD%D0%B8%D0%B5-Git-%D1%80%D0%B5%D0%BF%D0%BE%D0%B7%D0%B8%D1%82%D0%BE%D1%80%D0%B8%D1%8F#%D0%A1%D0%BE%D0%B7%D0%B4%D0%B0%D0%BD%D0%B8%D0%B5-%D1%80%D0%B5%D0%BF%D0%BE%D0%B7%D0%B8%D1%82%D0%BE%D1%80%D0%B8%D1%8F-%D0%B2-%D1%81%D1%83%D1%89%D0%B5%D1%81%D1%82%D0%B2%D1%83%D1%8E%D1%89%D0%B5%D0%BC-%D0%BA%D0%B0%D1%82%D0%B0%D0%BB%D0%BE%D0%B3%D0%B5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A1%D0%BE%D0%B7%D0%B4%D0%B0%D0%BD%D0%B8%D0%B5-Git-%D1%80%D0%B5%D0%BF%D0%BE%D0%B7%D0%B8%D1%82%D0%BE%D1%80%D0%B8%D1%8F#%D0%9A%D0%BB%D0%BE%D0%BD%D0%B8%D1%80%D0%BE%D0%B2%D0%B0%D0%BD%D0%B8%D0%B5-%D1%81%D1%83%D1%89%D0%B5%D1%81%D1%82%D0%B2%D1%83%D1%8E%D1%89%D0%B5%D0%B3%D0%BE-%D1%80%D0%B5%D0%BF%D0%BE%D0%B7%D0%B8%D1%82%D0%BE%D1%80%D0%B8%D1%8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97%D0%B0%D0%BF%D0%B8%D1%81%D1%8C-%D0%B8%D0%B7%D0%BC%D0%B5%D0%BD%D0%B5%D0%BD%D0%B8%D0%B9-%D0%B2-%D1%80%D0%B5%D0%BF%D0%BE%D0%B7%D0%B8%D1%82%D0%BE%D1%80%D0%B8%D0%B9#%D0%9E%D0%BF%D1%80%D0%B5%D0%B4%D0%B5%D0%BB%D0%B5%D0%BD%D0%B8%D0%B5-%D1%81%D0%BE%D1%81%D1%82%D0%BE%D1%8F%D0%BD%D0%B8%D1%8F-%D1%84%D0%B0%D0%B9%D0%BB%D0%BE%D0%B2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97%D0%B0%D0%BF%D0%B8%D1%81%D1%8C-%D0%B8%D0%B7%D0%BC%D0%B5%D0%BD%D0%B5%D0%BD%D0%B8%D0%B9-%D0%B2-%D1%80%D0%B5%D0%BF%D0%BE%D0%B7%D0%B8%D1%82%D0%BE%D1%80%D0%B8%D0%B9#%D0%9E%D1%82%D1%81%D0%BB%D0%B5%D0%B6%D0%B8%D0%B2%D0%B0%D0%BD%D0%B8%D0%B5-%D0%BD%D0%BE%D0%B2%D1%8B%D1%85-%D1%84%D0%B0%D0%B9%D0%BB%D0%BE%D0%B2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97%D0%B0%D0%BF%D0%B8%D1%81%D1%8C-%D0%B8%D0%B7%D0%BC%D0%B5%D0%BD%D0%B5%D0%BD%D0%B8%D0%B9-%D0%B2-%D1%80%D0%B5%D0%BF%D0%BE%D0%B7%D0%B8%D1%82%D0%BE%D1%80%D0%B8%D0%B9#%D0%98%D0%BD%D0%B4%D0%B5%D0%BA%D1%81%D0%B0%D1%86%D0%B8%D1%8F-%D0%B8%D0%B7%D0%BC%D0%B5%D0%BD%D1%91%D0%BD%D0%BD%D1%8B%D1%85-%D1%84%D0%B0%D0%B9%D0%BB%D0%BE%D0%B2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97%D0%B0%D0%BF%D0%B8%D1%81%D1%8C-%D0%B8%D0%B7%D0%BC%D0%B5%D0%BD%D0%B5%D0%BD%D0%B8%D0%B9-%D0%B2-%D1%80%D0%B5%D0%BF%D0%BE%D0%B7%D0%B8%D1%82%D0%BE%D1%80%D0%B8%D0%B9#%D0%98%D0%B3%D0%BD%D0%BE%D1%80%D0%B8%D1%80%D0%BE%D0%B2%D0%B0%D0%BD%D0%B8%D0%B5-%D1%84%D0%B0%D0%B9%D0%BB%D0%BE%D0%B2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97%D0%B0%D0%BF%D0%B8%D1%81%D1%8C-%D0%B8%D0%B7%D0%BC%D0%B5%D0%BD%D0%B5%D0%BD%D0%B8%D0%B9-%D0%B2-%D1%80%D0%B5%D0%BF%D0%BE%D0%B7%D0%B8%D1%82%D0%BE%D1%80%D0%B8%D0%B9#%D0%9F%D1%80%D0%BE%D1%81%D0%BC%D0%BE%D1%82%D1%80-%D0%B8%D0%BD%D0%B4%D0%B5%D0%BA%D1%81%D0%B8%D1%80%D0%BE%D0%B2%D0%B0%D0%BD%D0%BD%D1%8B%D1%85-%D0%B8-%D0%BD%D0%B5%D0%B8%D0%BD%D0%B4%D0%B5%D0%BA%D1%81%D0%B8%D1%80%D0%BE%D0%B2%D0%B0%D0%BD%D0%BD%D1%8B%D1%85-%D0%B8%D0%B7%D0%BC%D0%B5%D0%BD%D0%B5%D0%BD%D0%B8%D0%B9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97%D0%B0%D0%BF%D0%B8%D1%81%D1%8C-%D0%B8%D0%B7%D0%BC%D0%B5%D0%BD%D0%B5%D0%BD%D0%B8%D0%B9-%D0%B2-%D1%80%D0%B5%D0%BF%D0%BE%D0%B7%D0%B8%D1%82%D0%BE%D1%80%D0%B8%D0%B9#%D0%A4%D0%B8%D0%BA%D1%81%D0%B0%D1%86%D0%B8%D1%8F-%D0%B8%D0%B7%D0%BC%D0%B5%D0%BD%D0%B5%D0%BD%D0%B8%D0%B9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97%D0%B0%D0%BF%D0%B8%D1%81%D1%8C-%D0%B8%D0%B7%D0%BC%D0%B5%D0%BD%D0%B5%D0%BD%D0%B8%D0%B9-%D0%B2-%D1%80%D0%B5%D0%BF%D0%BE%D0%B7%D0%B8%D1%82%D0%BE%D1%80%D0%B8%D0%B9#%D0%98%D0%B3%D0%BD%D0%BE%D1%80%D0%B8%D1%80%D0%BE%D0%B2%D0%B0%D0%BD%D0%B8%D0%B5-%D0%B8%D0%BD%D0%B4%D0%B5%D0%BA%D1%81%D0%B0%D1%86%D0%B8%D0%B8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97%D0%B0%D0%BF%D0%B8%D1%81%D1%8C-%D0%B8%D0%B7%D0%BC%D0%B5%D0%BD%D0%B5%D0%BD%D0%B8%D0%B9-%D0%B2-%D1%80%D0%B5%D0%BF%D0%BE%D0%B7%D0%B8%D1%82%D0%BE%D1%80%D0%B8%D0%B9#%D0%A3%D0%B4%D0%B0%D0%BB%D0%B5%D0%BD%D0%B8%D0%B5-%D1%84%D0%B0%D0%B9%D0%BB%D0%BE%D0%B2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97%D0%B0%D0%BF%D0%B8%D1%81%D1%8C-%D0%B8%D0%B7%D0%BC%D0%B5%D0%BD%D0%B5%D0%BD%D0%B8%D0%B9-%D0%B2-%D1%80%D0%B5%D0%BF%D0%BE%D0%B7%D0%B8%D1%82%D0%BE%D1%80%D0%B8%D0%B9#%D0%9F%D0%B5%D1%80%D0%B5%D0%BC%D0%B5%D1%89%D0%B5%D0%BD%D0%B8%D0%B5-%D1%84%D0%B0%D0%B9%D0%BB%D0%BE%D0%B2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9F%D1%80%D0%BE%D1%81%D0%BC%D0%BE%D1%82%D1%80-%D0%B8%D1%81%D1%82%D0%BE%D1%80%D0%B8%D0%B8-%D0%BA%D0%BE%D0%BC%D0%BC%D0%B8%D1%82%D0%BE%D0%B2#%D0%9E%D0%B3%D1%80%D0%B0%D0%BD%D0%B8%D1%87%D0%B5%D0%BD%D0%B8%D0%B5-%D0%B2%D1%8B%D0%B2%D0%BE%D0%B4%D0%B0-%D0%BA%D0%BE%D0%BC%D0%B0%D0%BD%D0%B4%D1%8B-log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book/ru/v1/%D0%9E%D1%81%D0%BD%D0%BE%D0%B2%D1%8B-Git-%D0%9F%D1%80%D0%BE%D1%81%D0%BC%D0%BE%D1%82%D1%80-%D0%B8%D1%81%D1%82%D0%BE%D1%80%D0%B8%D0%B8-%D0%BA%D0%BE%D0%BC%D0%BC%D0%B8%D1%82%D0%BE%D0%B2#%D0%98%D1%81%D0%BF%D0%BE%D0%BB%D1%8C%D0%B7%D0%BE%D0%B2%D0%B0%D0%BD%D0%B8%D0%B5-%D0%B3%D1%80%D0%B0%D1%84%D0%B8%D1%87%D0%B5%D1%81%D0%BA%D0%BE%D0%B3%D0%BE-%D0%B8%D0%BD%D1%82%D0%B5%D1%80%D1%84%D0%B5%D0%B9%D1%81%D0%B0-%D0%B4%D0%BB%D1%8F-%D0%B2%D0%B8%D0%B7%D1%83%D0%B0%D0%BB%D0%B8%D0%B7%D0%B0%D1%86%D0%B8%D0%B8-%D0%B8%D1%81%D1%82%D0%BE%D1%80%D0%B8%D0%B8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9E%D1%82%D0%BC%D0%B5%D0%BD%D0%B0-%D0%B8%D0%B7%D0%BC%D0%B5%D0%BD%D0%B5%D0%BD%D0%B8%D0%B9#%D0%98%D0%B7%D0%BC%D0%B5%D0%BD%D0%B5%D0%BD%D0%B8%D0%B5-%D0%BF%D0%BE%D1%81%D0%BB%D0%B5%D0%B4%D0%BD%D0%B5%D0%B3%D0%BE-%D0%BA%D0%BE%D0%BC%D0%BC%D0%B8%D1%82%D0%B0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9E%D1%82%D0%BC%D0%B5%D0%BD%D0%B0-%D0%B8%D0%B7%D0%BC%D0%B5%D0%BD%D0%B5%D0%BD%D0%B8%D0%B9#%D0%98%D0%B7%D0%BC%D0%B5%D0%BD%D0%B5%D0%BD%D0%B8%D0%B5-%D0%BF%D0%BE%D1%81%D0%BB%D0%B5%D0%B4%D0%BD%D0%B5%D0%B3%D0%BE-%D0%BA%D0%BE%D0%BC%D0%BC%D0%B8%D1%82%D0%B0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9E%D1%82%D0%BC%D0%B5%D0%BD%D0%B0-%D0%B8%D0%B7%D0%BC%D0%B5%D0%BD%D0%B5%D0%BD%D0%B8%D0%B9#%D0%9E%D1%82%D0%BC%D0%B5%D0%BD%D0%B0-%D0%B8%D0%BD%D0%B4%D0%B5%D0%BA%D1%81%D0%B0%D1%86%D0%B8%D0%B8-%D1%84%D0%B0%D0%B9%D0%BB%D0%B0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9E%D1%82%D0%BC%D0%B5%D0%BD%D0%B0-%D0%B8%D0%B7%D0%BC%D0%B5%D0%BD%D0%B5%D0%BD%D0%B8%D0%B9#%D0%9E%D1%82%D0%BC%D0%B5%D0%BD%D0%B0-%D0%B8%D0%B7%D0%BC%D0%B5%D0%BD%D0%B5%D0%BD%D0%B8%D0%B9-%D1%84%D0%B0%D0%B9%D0%BB%D0%B0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A0%D0%B0%D0%B1%D0%BE%D1%82%D0%B0-%D1%81-%D1%83%D0%B4%D0%B0%D0%BB%D1%91%D0%BD%D0%BD%D1%8B%D0%BC%D0%B8-%D1%80%D0%B5%D0%BF%D0%BE%D0%B7%D0%B8%D1%82%D0%BE%D1%80%D0%B8%D1%8F%D0%BC%D0%B8#%D0%9E%D1%82%D0%BE%D0%B1%D1%80%D0%B0%D0%B6%D0%B5%D0%BD%D0%B8%D0%B5-%D1%83%D0%B4%D0%B0%D0%BB%D1%91%D0%BD%D0%BD%D1%8B%D1%85-%D1%80%D0%B5%D0%BF%D0%BE%D0%B7%D0%B8%D1%82%D0%BE%D1%80%D0%B8%D0%B5%D0%B2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A0%D0%B0%D0%B1%D0%BE%D1%82%D0%B0-%D1%81-%D1%83%D0%B4%D0%B0%D0%BB%D1%91%D0%BD%D0%BD%D1%8B%D0%BC%D0%B8-%D1%80%D0%B5%D0%BF%D0%BE%D0%B7%D0%B8%D1%82%D0%BE%D1%80%D0%B8%D1%8F%D0%BC%D0%B8#%D0%94%D0%BE%D0%B1%D0%B0%D0%B2%D0%BB%D0%B5%D0%BD%D0%B8%D0%B5-%D1%83%D0%B4%D0%B0%D0%BB%D1%91%D0%BD%D0%BD%D1%8B%D1%85-%D1%80%D0%B5%D0%BF%D0%BE%D0%B7%D0%B8%D1%82%D0%BE%D1%80%D0%B8%D0%B5%D0%B2" TargetMode="Externa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A0%D0%B0%D0%B1%D0%BE%D1%82%D0%B0-%D1%81-%D1%83%D0%B4%D0%B0%D0%BB%D1%91%D0%BD%D0%BD%D1%8B%D0%BC%D0%B8-%D1%80%D0%B5%D0%BF%D0%BE%D0%B7%D0%B8%D1%82%D0%BE%D1%80%D0%B8%D1%8F%D0%BC%D0%B8#Fetch-%D0%B8-Pull" TargetMode="Externa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A0%D0%B0%D0%B1%D0%BE%D1%82%D0%B0-%D1%81-%D1%83%D0%B4%D0%B0%D0%BB%D1%91%D0%BD%D0%BD%D1%8B%D0%BC%D0%B8-%D1%80%D0%B5%D0%BF%D0%BE%D0%B7%D0%B8%D1%82%D0%BE%D1%80%D0%B8%D1%8F%D0%BC%D0%B8#Push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A0%D0%B0%D0%B1%D0%BE%D1%82%D0%B0-%D1%81-%D1%83%D0%B4%D0%B0%D0%BB%D1%91%D0%BD%D0%BD%D1%8B%D0%BC%D0%B8-%D1%80%D0%B5%D0%BF%D0%BE%D0%B7%D0%B8%D1%82%D0%BE%D1%80%D0%B8%D1%8F%D0%BC%D0%B8#%D0%98%D0%BD%D1%81%D0%BF%D0%B5%D0%BA%D1%86%D0%B8%D1%8F-%D1%83%D0%B4%D0%B0%D0%BB%D1%91%D0%BD%D0%BD%D0%BE%D0%B3%D0%BE-%D1%80%D0%B5%D0%BF%D0%BE%D0%B7%D0%B8%D1%82%D0%BE%D1%80%D0%B8%D1%8F" TargetMode="Externa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A0%D0%B0%D0%B1%D0%BE%D1%82%D0%B0-%D1%81-%D1%83%D0%B4%D0%B0%D0%BB%D1%91%D0%BD%D0%BD%D1%8B%D0%BC%D0%B8-%D1%80%D0%B5%D0%BF%D0%BE%D0%B7%D0%B8%D1%82%D0%BE%D1%80%D0%B8%D1%8F%D0%BC%D0%B8#%D0%A3%D0%B4%D0%B0%D0%BB%D0%B5%D0%BD%D0%B8%D0%B5-%D0%B8-%D0%BF%D0%B5%D1%80%D0%B5%D0%B8%D0%BC%D0%B5%D0%BD%D0%BE%D0%B2%D0%B0%D0%BD%D0%B8%D0%B5-%D1%83%D0%B4%D0%B0%D0%BB%D1%91%D0%BD%D0%BD%D1%8B%D1%85-%D1%80%D0%B5%D0%BF%D0%BE%D0%B7%D0%B8%D1%82%D0%BE%D1%80%D0%B8%D0%B5%D0%B2" TargetMode="Externa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A0%D0%B0%D0%B1%D0%BE%D1%82%D0%B0-%D1%81-%D0%BC%D0%B5%D1%82%D0%BA%D0%B0%D0%BC%D0%B8#%D0%9F%D1%80%D0%BE%D1%81%D0%BC%D0%BE%D1%82%D1%80-%D0%BC%D0%B5%D1%82%D0%BE%D0%BA" TargetMode="Externa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ru/v1/%D0%9E%D1%81%D0%BD%D0%BE%D0%B2%D1%8B-Git-%D0%A0%D0%B0%D0%B1%D0%BE%D1%82%D0%B0-%D1%81-%D0%BC%D0%B5%D1%82%D0%BA%D0%B0%D0%BC%D0%B8#%D0%90%D0%BD%D0%BD%D0%BE%D1%82%D0%B8%D1%80%D0%BE%D0%B2%D0%B0%D0%BD%D0%BD%D1%8B%D0%B5-%D0%BC%D0%B5%D1%82%D0%BA%D0%B8" TargetMode="External"/><Relationship Id="rId2" Type="http://schemas.openxmlformats.org/officeDocument/2006/relationships/hyperlink" Target="https://git-scm.com/book/ru/v1/%D0%9E%D1%81%D0%BD%D0%BE%D0%B2%D1%8B-Git-%D0%A0%D0%B0%D0%B1%D0%BE%D1%82%D0%B0-%D1%81-%D0%BC%D0%B5%D1%82%D0%BA%D0%B0%D0%BC%D0%B8#%D0%A1%D0%BE%D0%B7%D0%B4%D0%B0%D0%BD%D0%B8%D0%B5-%D0%BC%D0%B5%D1%82%D0%BE%D0%BA" TargetMode="Externa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A0%D0%B0%D0%B1%D0%BE%D1%82%D0%B0-%D1%81-%D0%BC%D0%B5%D1%82%D0%BA%D0%B0%D0%BC%D0%B8#%D0%9F%D0%BE%D0%B4%D0%BF%D0%B8%D1%81%D0%B0%D0%BD%D0%BD%D1%8B%D0%B5-%D0%BC%D0%B5%D1%82%D0%BA%D0%B8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E%D1%81%D0%BD%D0%BE%D0%B2%D1%8B-Git-%D0%A0%D0%B0%D0%B1%D0%BE%D1%82%D0%B0-%D1%81-%D0%BC%D0%B5%D1%82%D0%BA%D0%B0%D0%BC%D0%B8#%D0%9B%D0%B5%D0%B3%D0%BA%D0%BE%D0%B2%D0%B5%D1%81%D0%BD%D1%8B%D0%B5-%D0%BC%D0%B5%D1%82%D0%BA%D0%B8" TargetMode="Externa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ru/v1/%D0%9E%D1%81%D0%BD%D0%BE%D0%B2%D1%8B-Git-%D0%A0%D0%B0%D0%B1%D0%BE%D1%82%D0%B0-%D1%81-%D0%BC%D0%B5%D1%82%D0%BA%D0%B0%D0%BC%D0%B8#%D0%92%D1%8B%D1%81%D1%82%D0%B0%D0%B2%D0%BB%D0%B5%D0%BD%D0%B8%D0%B5-%D0%BC%D0%B5%D1%82%D0%BE%D0%BA-%D0%BF%D0%BE%D0%B7%D0%B6%D0%B5" TargetMode="External"/><Relationship Id="rId2" Type="http://schemas.openxmlformats.org/officeDocument/2006/relationships/hyperlink" Target="https://git-scm.com/book/ru/v1/%D0%9E%D1%81%D0%BD%D0%BE%D0%B2%D1%8B-Git-%D0%A0%D0%B0%D0%B1%D0%BE%D1%82%D0%B0-%D1%81-%D0%BC%D0%B5%D1%82%D0%BA%D0%B0%D0%BC%D0%B8#%D0%92%D0%B5%D1%80%D0%B8%D1%84%D0%B8%D0%BA%D0%B0%D1%86%D0%B8%D1%8F-%D0%BC%D0%B5%D1%82%D0%BE%D0%BA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-scm.com/book/ru/v1/%D0%9E%D1%81%D0%BD%D0%BE%D0%B2%D1%8B-Git-%D0%A0%D0%B0%D0%B1%D0%BE%D1%82%D0%B0-%D1%81-%D0%BC%D0%B5%D1%82%D0%BA%D0%B0%D0%BC%D0%B8#%D0%9E%D0%B1%D0%BC%D0%B5%D0%BD-%D0%BC%D0%B5%D1%82%D0%BA%D0%B0%D0%BC%D0%B8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book/ru/v1/%D0%92%D0%B2%D0%B5%D0%B4%D0%B5%D0%BD%D0%B8%D0%B5-%D0%9E%D1%81%D0%BD%D0%BE%D0%B2%D1%8B-Git#%D0%A1%D0%BB%D0%B5%D0%BF%D0%BA%D0%B8-%D0%B2%D0%BC%D0%B5%D1%81%D1%82%D0%BE-%D0%BF%D0%B0%D1%82%D1%87%D0%B5%D0%B9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%D0%92%D0%B2%D0%B5%D0%B4%D0%B5%D0%BD%D0%B8%D0%B5-%D0%9E%D1%81%D0%BD%D0%BE%D0%B2%D1%8B-Git#%D0%9F%D0%BE%D1%87%D1%82%D0%B8-%D0%B2%D1%81%D0%B5-%D0%BE%D0%BF%D0%B5%D1%80%D0%B0%D1%86%D0%B8%D0%B8-%E2%80%94-%D0%BB%D0%BE%D0%BA%D0%B0%D0%BB%D1%8C%D0%BD%D1%8B%D0%B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6577" y="3140968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Git</a:t>
            </a:r>
            <a:r>
              <a:rPr lang="ru-RU" dirty="0"/>
              <a:t> — мощная и сложная распределенная система контроля версий. Понимание всех возможностей </a:t>
            </a:r>
            <a:r>
              <a:rPr lang="ru-RU" dirty="0" err="1"/>
              <a:t>git</a:t>
            </a:r>
            <a:r>
              <a:rPr lang="ru-RU" dirty="0"/>
              <a:t> открывает для разработчика новые горизонты в управлении исходным кодом. Самый верный способ обучиться владению </a:t>
            </a:r>
            <a:r>
              <a:rPr lang="ru-RU" dirty="0" err="1"/>
              <a:t>Git</a:t>
            </a:r>
            <a:r>
              <a:rPr lang="ru-RU" dirty="0"/>
              <a:t> — испытать его своими руками.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9765" y="279763"/>
            <a:ext cx="83529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Что </a:t>
            </a:r>
            <a:r>
              <a:rPr lang="ru-RU" dirty="0"/>
              <a:t>такое контроль версий, и зачем он вам нужен? Система контроля версий (СКВ) 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 </a:t>
            </a:r>
            <a:r>
              <a:rPr lang="ru-RU" dirty="0" smtClean="0"/>
              <a:t>СКВ </a:t>
            </a:r>
            <a:r>
              <a:rPr lang="ru-RU" dirty="0"/>
              <a:t>даёт возможность возвращать отдельные файлы к прежнему виду, возвращать к прежнему состоянию весь проект, просматривать происходящие со временем изменения, определять, кто последним вносил изменения во внезапно переставший работать модуль, кто и когда внёс в код какую-то ошибку, и многое другое. Вообще, если, пользуясь СКВ, вы всё испортите или потеряете файлы, всё можно будет легко восстановить.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1773" y="4509120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Многие предпочитают контролировать версии, просто копируя файлы в другой каталог (как правило добавляя текущую дату к названию каталога). Такой подход очень распространён, потому что прост, но он и чаще даёт сбои. Очень легко забыть, что ты не в том каталоге, и случайно изменить не тот файл, либо скопировать файлы не туда, куда хотел, и затереть нужные файлы.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62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hlinkClick r:id="rId2"/>
              </a:rPr>
              <a:t>Git</a:t>
            </a:r>
            <a:r>
              <a:rPr lang="ru-RU" b="1" dirty="0">
                <a:hlinkClick r:id="rId2"/>
              </a:rPr>
              <a:t> следит за целостностью данных</a:t>
            </a:r>
            <a:endParaRPr lang="ru-RU" b="1" dirty="0"/>
          </a:p>
          <a:p>
            <a:r>
              <a:rPr lang="ru-RU" dirty="0"/>
              <a:t>Перед сохранением любого файла </a:t>
            </a:r>
            <a:r>
              <a:rPr lang="ru-RU" dirty="0" err="1"/>
              <a:t>Git</a:t>
            </a:r>
            <a:r>
              <a:rPr lang="ru-RU" dirty="0"/>
              <a:t> вычисляет контрольную сумму, и она становится индексом этого файла. Поэтому невозможно изменить содержимое файла или каталога так, чтобы </a:t>
            </a:r>
            <a:r>
              <a:rPr lang="ru-RU" dirty="0" err="1"/>
              <a:t>Git</a:t>
            </a:r>
            <a:r>
              <a:rPr lang="ru-RU" dirty="0"/>
              <a:t> не узнал об этом. Эта функциональность встроена в сам фундамент </a:t>
            </a:r>
            <a:r>
              <a:rPr lang="ru-RU" dirty="0" err="1"/>
              <a:t>Git'а</a:t>
            </a:r>
            <a:r>
              <a:rPr lang="ru-RU" dirty="0"/>
              <a:t> и является важной составляющей его философии. Если информация потеряется при передаче или повредится на диске, </a:t>
            </a:r>
            <a:r>
              <a:rPr lang="ru-RU" dirty="0" err="1"/>
              <a:t>Git</a:t>
            </a:r>
            <a:r>
              <a:rPr lang="ru-RU" dirty="0"/>
              <a:t> всегда это выявит.</a:t>
            </a:r>
          </a:p>
          <a:p>
            <a:r>
              <a:rPr lang="ru-RU" dirty="0"/>
              <a:t>Механизм, используемый </a:t>
            </a:r>
            <a:r>
              <a:rPr lang="ru-RU" dirty="0" err="1"/>
              <a:t>Git'ом</a:t>
            </a:r>
            <a:r>
              <a:rPr lang="ru-RU" dirty="0"/>
              <a:t> для вычисления контрольных сумм, называется SHA-1 </a:t>
            </a:r>
            <a:r>
              <a:rPr lang="ru-RU" dirty="0" err="1"/>
              <a:t>хешем</a:t>
            </a:r>
            <a:r>
              <a:rPr lang="ru-RU" dirty="0"/>
              <a:t>. Это строка из 40 шестнадцатеричных символов (0-9 и a-f), вычисляемая в </a:t>
            </a:r>
            <a:r>
              <a:rPr lang="ru-RU" dirty="0" err="1"/>
              <a:t>Git'е</a:t>
            </a:r>
            <a:r>
              <a:rPr lang="ru-RU" dirty="0"/>
              <a:t> на основе содержимого файла или структуры каталога. Работая с </a:t>
            </a:r>
            <a:r>
              <a:rPr lang="ru-RU" dirty="0" err="1"/>
              <a:t>Git'ом</a:t>
            </a:r>
            <a:r>
              <a:rPr lang="ru-RU" dirty="0"/>
              <a:t>, вы будете встречать эти </a:t>
            </a:r>
            <a:r>
              <a:rPr lang="ru-RU" dirty="0" err="1"/>
              <a:t>хеши</a:t>
            </a:r>
            <a:r>
              <a:rPr lang="ru-RU" dirty="0"/>
              <a:t> повсюду, поскольку он их очень широко использует. Фактически, в своей базе данных </a:t>
            </a:r>
            <a:r>
              <a:rPr lang="ru-RU" dirty="0" err="1"/>
              <a:t>Git</a:t>
            </a:r>
            <a:r>
              <a:rPr lang="ru-RU" dirty="0"/>
              <a:t> сохраняет всё не по именам файлов, а по </a:t>
            </a:r>
            <a:r>
              <a:rPr lang="ru-RU" dirty="0" err="1"/>
              <a:t>хешам</a:t>
            </a:r>
            <a:r>
              <a:rPr lang="ru-RU" dirty="0"/>
              <a:t> их содержимого</a:t>
            </a:r>
            <a:r>
              <a:rPr lang="ru-RU" dirty="0" smtClean="0"/>
              <a:t>.</a:t>
            </a:r>
          </a:p>
          <a:p>
            <a:r>
              <a:rPr lang="ru-RU" b="1" dirty="0">
                <a:hlinkClick r:id="rId3"/>
              </a:rPr>
              <a:t>Чаще всего данные в </a:t>
            </a:r>
            <a:r>
              <a:rPr lang="ru-RU" b="1" dirty="0" err="1">
                <a:hlinkClick r:id="rId3"/>
              </a:rPr>
              <a:t>Git</a:t>
            </a:r>
            <a:r>
              <a:rPr lang="ru-RU" b="1" dirty="0">
                <a:hlinkClick r:id="rId3"/>
              </a:rPr>
              <a:t> только добавляются</a:t>
            </a:r>
            <a:endParaRPr lang="ru-RU" b="1" dirty="0"/>
          </a:p>
          <a:p>
            <a:r>
              <a:rPr lang="ru-RU" dirty="0"/>
              <a:t>Практически все действия, которые вы совершаете в </a:t>
            </a:r>
            <a:r>
              <a:rPr lang="ru-RU" dirty="0" err="1"/>
              <a:t>Git'е</a:t>
            </a:r>
            <a:r>
              <a:rPr lang="ru-RU" dirty="0"/>
              <a:t>, только добавляют данные в базу. Очень сложно заставить систему удалить данные или сделать что-то неотменяемое. Можно, как и в любой другой СКВ, потерять данные, которые вы ещё не сохранили, но как только они зафиксированы, их очень сложно потерять, особенно если вы регулярно отправляете изменения в другой </a:t>
            </a:r>
            <a:r>
              <a:rPr lang="ru-RU" dirty="0" err="1"/>
              <a:t>репозиторий</a:t>
            </a:r>
            <a:r>
              <a:rPr lang="ru-RU" dirty="0"/>
              <a:t>.</a:t>
            </a:r>
          </a:p>
          <a:p>
            <a:r>
              <a:rPr lang="ru-RU" dirty="0"/>
              <a:t>Поэтому пользоваться </a:t>
            </a:r>
            <a:r>
              <a:rPr lang="ru-RU" dirty="0" err="1"/>
              <a:t>Git'ом</a:t>
            </a:r>
            <a:r>
              <a:rPr lang="ru-RU" dirty="0"/>
              <a:t> — удовольствие, потому что можно экспериментировать, не боясь что-то серьёзно поломать. 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67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Три состояния</a:t>
            </a:r>
            <a:endParaRPr lang="ru-RU" b="1" dirty="0"/>
          </a:p>
          <a:p>
            <a:r>
              <a:rPr lang="ru-RU" dirty="0"/>
              <a:t>Теперь внимание. Это самое важное, что нужно помнить про </a:t>
            </a:r>
            <a:r>
              <a:rPr lang="ru-RU" dirty="0" err="1"/>
              <a:t>Git</a:t>
            </a:r>
            <a:r>
              <a:rPr lang="ru-RU" dirty="0"/>
              <a:t>, если вы хотите, чтобы дальше изучение шло гладко. В </a:t>
            </a:r>
            <a:r>
              <a:rPr lang="ru-RU" dirty="0" err="1"/>
              <a:t>Git'е</a:t>
            </a:r>
            <a:r>
              <a:rPr lang="ru-RU" dirty="0"/>
              <a:t> файлы могут находиться в одном из трёх состояний: зафиксированном, изменённом и подготовленном. "Зафиксированный" значит, что файл уже сохранён в вашей локальной базе. К изменённым относятся файлы, которые поменялись, но ещё не были зафиксированы. Подготовленные файлы — это изменённые файлы, отмеченные для включения в следующий </a:t>
            </a:r>
            <a:r>
              <a:rPr lang="ru-RU" dirty="0" err="1"/>
              <a:t>коммит</a:t>
            </a:r>
            <a:r>
              <a:rPr lang="ru-RU" dirty="0"/>
              <a:t>.</a:t>
            </a:r>
          </a:p>
          <a:p>
            <a:r>
              <a:rPr lang="ru-RU" dirty="0"/>
              <a:t>Таким образом, в проектах, использующих </a:t>
            </a:r>
            <a:r>
              <a:rPr lang="ru-RU" dirty="0" err="1"/>
              <a:t>Git</a:t>
            </a:r>
            <a:r>
              <a:rPr lang="ru-RU" dirty="0"/>
              <a:t>, есть три части: каталог </a:t>
            </a:r>
            <a:r>
              <a:rPr lang="ru-RU" dirty="0" err="1"/>
              <a:t>Git'а</a:t>
            </a:r>
            <a:r>
              <a:rPr lang="ru-RU" dirty="0"/>
              <a:t> (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directory</a:t>
            </a:r>
            <a:r>
              <a:rPr lang="ru-RU" dirty="0"/>
              <a:t>), рабочий каталог (</a:t>
            </a:r>
            <a:r>
              <a:rPr lang="ru-RU" dirty="0" err="1"/>
              <a:t>working</a:t>
            </a:r>
            <a:r>
              <a:rPr lang="ru-RU" dirty="0"/>
              <a:t> </a:t>
            </a:r>
            <a:r>
              <a:rPr lang="ru-RU" dirty="0" err="1"/>
              <a:t>directory</a:t>
            </a:r>
            <a:r>
              <a:rPr lang="ru-RU" dirty="0"/>
              <a:t>) и область подготовленных файлов (</a:t>
            </a:r>
            <a:r>
              <a:rPr lang="ru-RU" dirty="0" err="1"/>
              <a:t>staging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).</a:t>
            </a:r>
          </a:p>
        </p:txBody>
      </p:sp>
      <p:pic>
        <p:nvPicPr>
          <p:cNvPr id="6146" name="Picture 2" descr="https://git-scm.com/figures/18333fig0106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54" y="2780928"/>
            <a:ext cx="4762500" cy="373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3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Каталог </a:t>
            </a:r>
            <a:r>
              <a:rPr lang="ru-RU" dirty="0" err="1"/>
              <a:t>Git'а</a:t>
            </a:r>
            <a:r>
              <a:rPr lang="ru-RU" dirty="0"/>
              <a:t> — это место, где </a:t>
            </a:r>
            <a:r>
              <a:rPr lang="ru-RU" dirty="0" err="1"/>
              <a:t>Git</a:t>
            </a:r>
            <a:r>
              <a:rPr lang="ru-RU" dirty="0"/>
              <a:t> хранит метаданные и базу данных объектов вашего проекта. Это наиболее важная часть </a:t>
            </a:r>
            <a:r>
              <a:rPr lang="ru-RU" dirty="0" err="1"/>
              <a:t>Git'а</a:t>
            </a:r>
            <a:r>
              <a:rPr lang="ru-RU" dirty="0"/>
              <a:t>, и именно она копируется, когда вы клонируете </a:t>
            </a:r>
            <a:r>
              <a:rPr lang="ru-RU" dirty="0" err="1"/>
              <a:t>репозиторий</a:t>
            </a:r>
            <a:r>
              <a:rPr lang="ru-RU" dirty="0"/>
              <a:t> с другого компьютера.</a:t>
            </a:r>
          </a:p>
          <a:p>
            <a:r>
              <a:rPr lang="ru-RU" dirty="0"/>
              <a:t>Рабочий каталог — это извлечённая из базы копия определённой версии проекта. Эти файлы достаются из сжатой базы данных в каталоге </a:t>
            </a:r>
            <a:r>
              <a:rPr lang="ru-RU" dirty="0" err="1"/>
              <a:t>Git'а</a:t>
            </a:r>
            <a:r>
              <a:rPr lang="ru-RU" dirty="0"/>
              <a:t> и помещаются на диск для того, чтобы вы их просматривали и редактировали.</a:t>
            </a:r>
          </a:p>
          <a:p>
            <a:r>
              <a:rPr lang="ru-RU" dirty="0"/>
              <a:t>Область подготовленных файлов — это обычный файл, обычно хранящийся в каталоге </a:t>
            </a:r>
            <a:r>
              <a:rPr lang="ru-RU" dirty="0" err="1"/>
              <a:t>Git'а</a:t>
            </a:r>
            <a:r>
              <a:rPr lang="ru-RU" dirty="0"/>
              <a:t>, который содержит информацию о том, что должно войти в следующий </a:t>
            </a:r>
            <a:r>
              <a:rPr lang="ru-RU" dirty="0" err="1"/>
              <a:t>коммит</a:t>
            </a:r>
            <a:r>
              <a:rPr lang="ru-RU" dirty="0"/>
              <a:t>. Иногда его называют индексом (</a:t>
            </a:r>
            <a:r>
              <a:rPr lang="ru-RU" dirty="0" err="1"/>
              <a:t>index</a:t>
            </a:r>
            <a:r>
              <a:rPr lang="ru-RU" dirty="0"/>
              <a:t>), но в последнее время становится стандартом называть его областью подготовленных файлов (</a:t>
            </a:r>
            <a:r>
              <a:rPr lang="ru-RU" dirty="0" err="1"/>
              <a:t>staging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).</a:t>
            </a:r>
          </a:p>
          <a:p>
            <a:r>
              <a:rPr lang="ru-RU" dirty="0"/>
              <a:t>Стандартный рабочий процесс с использованием </a:t>
            </a:r>
            <a:r>
              <a:rPr lang="ru-RU" dirty="0" err="1"/>
              <a:t>Git'а</a:t>
            </a:r>
            <a:r>
              <a:rPr lang="ru-RU" dirty="0"/>
              <a:t> выглядит примерно так:</a:t>
            </a:r>
          </a:p>
          <a:p>
            <a:r>
              <a:rPr lang="ru-RU" dirty="0"/>
              <a:t>Вы вносите изменения в файлы в своём рабочем каталоге.</a:t>
            </a:r>
          </a:p>
          <a:p>
            <a:r>
              <a:rPr lang="ru-RU" dirty="0"/>
              <a:t>Подготавливаете файлы, добавляя их слепки в область подготовленных файлов.</a:t>
            </a:r>
          </a:p>
          <a:p>
            <a:r>
              <a:rPr lang="ru-RU" dirty="0"/>
              <a:t>Делаете </a:t>
            </a:r>
            <a:r>
              <a:rPr lang="ru-RU" dirty="0" err="1"/>
              <a:t>коммит</a:t>
            </a:r>
            <a:r>
              <a:rPr lang="ru-RU" dirty="0"/>
              <a:t>, который берёт подготовленные файлы из индекса и помещает их в каталог </a:t>
            </a:r>
            <a:r>
              <a:rPr lang="ru-RU" dirty="0" err="1"/>
              <a:t>Git'а</a:t>
            </a:r>
            <a:r>
              <a:rPr lang="ru-RU" dirty="0"/>
              <a:t> на постоянное хранение.</a:t>
            </a:r>
          </a:p>
          <a:p>
            <a:r>
              <a:rPr lang="ru-RU" dirty="0"/>
              <a:t>Если рабочая версия файла совпадает с версией в каталоге </a:t>
            </a:r>
            <a:r>
              <a:rPr lang="ru-RU" dirty="0" err="1"/>
              <a:t>Git'а</a:t>
            </a:r>
            <a:r>
              <a:rPr lang="ru-RU" dirty="0"/>
              <a:t>, файл считается зафиксированным. Если файл изменён, но добавлен в область подготовленных данных, он подготовлен. Если же файл изменился после выгрузки из БД, но не был подготовлен, то он считается изменённым.</a:t>
            </a:r>
          </a:p>
        </p:txBody>
      </p:sp>
    </p:spTree>
    <p:extLst>
      <p:ext uri="{BB962C8B-B14F-4D97-AF65-F5344CB8AC3E}">
        <p14:creationId xmlns:p14="http://schemas.microsoft.com/office/powerpoint/2010/main" val="151070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1800" y="260648"/>
            <a:ext cx="3280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Первоначальная настройка </a:t>
            </a:r>
            <a:r>
              <a:rPr lang="en-US" b="1" dirty="0" err="1"/>
              <a:t>Git</a:t>
            </a:r>
            <a:endParaRPr lang="en-US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29980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Установить </a:t>
            </a:r>
            <a:r>
              <a:rPr lang="ru-RU" dirty="0" err="1"/>
              <a:t>Git</a:t>
            </a:r>
            <a:r>
              <a:rPr lang="ru-RU" dirty="0"/>
              <a:t> в </a:t>
            </a:r>
            <a:r>
              <a:rPr lang="ru-RU" dirty="0" err="1"/>
              <a:t>Windows</a:t>
            </a:r>
            <a:r>
              <a:rPr lang="ru-RU" dirty="0"/>
              <a:t> очень просто. У проекта </a:t>
            </a:r>
            <a:r>
              <a:rPr lang="ru-RU" dirty="0" err="1"/>
              <a:t>msysGit</a:t>
            </a:r>
            <a:r>
              <a:rPr lang="ru-RU" dirty="0"/>
              <a:t> процедура установки — одна из самых простых. Просто скачайте </a:t>
            </a:r>
            <a:r>
              <a:rPr lang="ru-RU" dirty="0" err="1"/>
              <a:t>exe</a:t>
            </a:r>
            <a:r>
              <a:rPr lang="ru-RU" dirty="0"/>
              <a:t>-файл инсталлятора со страницы проекта на </a:t>
            </a:r>
            <a:r>
              <a:rPr lang="ru-RU" dirty="0" err="1"/>
              <a:t>GitHub'е</a:t>
            </a:r>
            <a:r>
              <a:rPr lang="ru-RU" dirty="0"/>
              <a:t> и запустите </a:t>
            </a:r>
            <a:r>
              <a:rPr lang="ru-RU" dirty="0" smtClean="0"/>
              <a:t>его</a:t>
            </a:r>
          </a:p>
          <a:p>
            <a:r>
              <a:rPr lang="ru-RU" dirty="0"/>
              <a:t>После установки у вас будет как консольная версия (включающая SSH-клиент, который пригодится позднее), так и стандартная графическая</a:t>
            </a:r>
            <a:r>
              <a:rPr lang="ru-RU" dirty="0" smtClean="0"/>
              <a:t>. Используйте </a:t>
            </a:r>
            <a:r>
              <a:rPr lang="ru-RU" dirty="0" err="1"/>
              <a:t>Git</a:t>
            </a:r>
            <a:r>
              <a:rPr lang="ru-RU" dirty="0"/>
              <a:t> только из командой оболочки, входящей в состав </a:t>
            </a:r>
            <a:r>
              <a:rPr lang="ru-RU" dirty="0" err="1"/>
              <a:t>msysGit</a:t>
            </a:r>
            <a:r>
              <a:rPr lang="ru-RU" dirty="0"/>
              <a:t>, потому что так вы сможете запускать сложные </a:t>
            </a:r>
            <a:r>
              <a:rPr lang="ru-RU" dirty="0" smtClean="0"/>
              <a:t>команды. </a:t>
            </a:r>
            <a:r>
              <a:rPr lang="ru-RU" dirty="0"/>
              <a:t>Командная оболочка </a:t>
            </a:r>
            <a:r>
              <a:rPr lang="ru-RU" dirty="0" err="1"/>
              <a:t>Windows</a:t>
            </a:r>
            <a:r>
              <a:rPr lang="ru-RU" dirty="0"/>
              <a:t> использует иной синтаксис, из-за чего примеры в ней могут работать некорректно</a:t>
            </a:r>
            <a:r>
              <a:rPr lang="ru-RU" dirty="0" smtClean="0"/>
              <a:t>.</a:t>
            </a:r>
          </a:p>
          <a:p>
            <a:r>
              <a:rPr lang="ru-RU" dirty="0"/>
              <a:t>В состав </a:t>
            </a:r>
            <a:r>
              <a:rPr lang="ru-RU" dirty="0" err="1"/>
              <a:t>Git'а</a:t>
            </a:r>
            <a:r>
              <a:rPr lang="ru-RU" dirty="0"/>
              <a:t> входит утилита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config</a:t>
            </a:r>
            <a:r>
              <a:rPr lang="ru-RU" dirty="0"/>
              <a:t>, которая позволяет просматривать и устанавливать параметры, контролирующие все аспекты работы </a:t>
            </a:r>
            <a:r>
              <a:rPr lang="ru-RU" dirty="0" err="1"/>
              <a:t>Git'а</a:t>
            </a:r>
            <a:r>
              <a:rPr lang="ru-RU" dirty="0"/>
              <a:t> и его внешний вид. Эти параметры могут быть сохранены в трёх местах</a:t>
            </a:r>
            <a:r>
              <a:rPr lang="ru-RU" dirty="0" smtClean="0"/>
              <a:t>:</a:t>
            </a:r>
          </a:p>
          <a:p>
            <a:r>
              <a:rPr lang="ru-RU" dirty="0"/>
              <a:t>Файл 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gitconfig</a:t>
            </a:r>
            <a:r>
              <a:rPr lang="ru-RU" dirty="0"/>
              <a:t> содержит значения, общие для всех пользователей системы и для всех их </a:t>
            </a:r>
            <a:r>
              <a:rPr lang="ru-RU" dirty="0" err="1"/>
              <a:t>репозиториев</a:t>
            </a:r>
            <a:r>
              <a:rPr lang="ru-RU" dirty="0"/>
              <a:t>. Если при запуске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config</a:t>
            </a:r>
            <a:r>
              <a:rPr lang="ru-RU" dirty="0"/>
              <a:t> указать параметр --</a:t>
            </a:r>
            <a:r>
              <a:rPr lang="ru-RU" dirty="0" err="1"/>
              <a:t>system</a:t>
            </a:r>
            <a:r>
              <a:rPr lang="ru-RU" dirty="0"/>
              <a:t>, то параметры будут читаться и сохраняться именно в этот файл.</a:t>
            </a:r>
          </a:p>
          <a:p>
            <a:r>
              <a:rPr lang="ru-RU" dirty="0"/>
              <a:t>Файл ~/.</a:t>
            </a:r>
            <a:r>
              <a:rPr lang="ru-RU" dirty="0" err="1"/>
              <a:t>gitconfig</a:t>
            </a:r>
            <a:r>
              <a:rPr lang="ru-RU" dirty="0"/>
              <a:t> хранит настройки конкретного пользователя. Этот файл используется при указании параметра --</a:t>
            </a:r>
            <a:r>
              <a:rPr lang="ru-RU" dirty="0" err="1"/>
              <a:t>global</a:t>
            </a:r>
            <a:r>
              <a:rPr lang="ru-RU" dirty="0"/>
              <a:t>.</a:t>
            </a:r>
          </a:p>
          <a:p>
            <a:r>
              <a:rPr lang="ru-RU" dirty="0"/>
              <a:t>Конфигурационный файл в каталоге </a:t>
            </a:r>
            <a:r>
              <a:rPr lang="ru-RU" dirty="0" err="1"/>
              <a:t>Git'а</a:t>
            </a:r>
            <a:r>
              <a:rPr lang="ru-RU" dirty="0"/>
              <a:t> (.</a:t>
            </a:r>
            <a:r>
              <a:rPr lang="ru-RU" dirty="0" err="1"/>
              <a:t>git</a:t>
            </a:r>
            <a:r>
              <a:rPr lang="ru-RU" dirty="0"/>
              <a:t>/</a:t>
            </a:r>
            <a:r>
              <a:rPr lang="ru-RU" dirty="0" err="1"/>
              <a:t>config</a:t>
            </a:r>
            <a:r>
              <a:rPr lang="ru-RU" dirty="0"/>
              <a:t>) в том </a:t>
            </a:r>
            <a:r>
              <a:rPr lang="ru-RU" dirty="0" err="1"/>
              <a:t>репозитории</a:t>
            </a:r>
            <a:r>
              <a:rPr lang="ru-RU" dirty="0"/>
              <a:t>, где вы находитесь в данный момент. Эти параметры действуют только для данного конкретного </a:t>
            </a:r>
            <a:r>
              <a:rPr lang="ru-RU" dirty="0" err="1"/>
              <a:t>репозитория</a:t>
            </a:r>
            <a:r>
              <a:rPr lang="ru-RU" dirty="0"/>
              <a:t>. Настройки на каждом следующем уровне подменяют настройки из предыдущих уровней, то есть значения в .</a:t>
            </a:r>
            <a:r>
              <a:rPr lang="ru-RU" dirty="0" err="1"/>
              <a:t>git</a:t>
            </a:r>
            <a:r>
              <a:rPr lang="ru-RU" dirty="0"/>
              <a:t>/</a:t>
            </a:r>
            <a:r>
              <a:rPr lang="ru-RU" dirty="0" err="1"/>
              <a:t>config</a:t>
            </a:r>
            <a:r>
              <a:rPr lang="ru-RU" dirty="0"/>
              <a:t> перекрывают соответствующие значения в 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gitconfig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10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системах семейства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Git</a:t>
            </a:r>
            <a:r>
              <a:rPr lang="ru-RU" dirty="0"/>
              <a:t> ищет файл </a:t>
            </a:r>
            <a:r>
              <a:rPr lang="ru-RU" dirty="0"/>
              <a:t>.</a:t>
            </a:r>
            <a:r>
              <a:rPr lang="ru-RU" dirty="0" err="1"/>
              <a:t>gitconfig</a:t>
            </a:r>
            <a:r>
              <a:rPr lang="ru-RU" dirty="0"/>
              <a:t> в каталоге </a:t>
            </a:r>
            <a:r>
              <a:rPr lang="ru-RU" dirty="0"/>
              <a:t>$HOME</a:t>
            </a:r>
            <a:r>
              <a:rPr lang="ru-RU" dirty="0"/>
              <a:t> (</a:t>
            </a:r>
            <a:r>
              <a:rPr lang="ru-RU" dirty="0"/>
              <a:t>C:\Documents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Settings</a:t>
            </a:r>
            <a:r>
              <a:rPr lang="ru-RU" dirty="0"/>
              <a:t>\$USER</a:t>
            </a:r>
            <a:r>
              <a:rPr lang="ru-RU" dirty="0"/>
              <a:t> или </a:t>
            </a:r>
            <a:r>
              <a:rPr lang="ru-RU" dirty="0"/>
              <a:t>C:\Users\$USER</a:t>
            </a:r>
            <a:r>
              <a:rPr lang="ru-RU" dirty="0"/>
              <a:t> для большинства пользователей). Кроме того </a:t>
            </a:r>
            <a:r>
              <a:rPr lang="ru-RU" dirty="0" err="1"/>
              <a:t>Git</a:t>
            </a:r>
            <a:r>
              <a:rPr lang="ru-RU" dirty="0"/>
              <a:t> ищет файл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gitconfig</a:t>
            </a:r>
            <a:r>
              <a:rPr lang="ru-RU" dirty="0"/>
              <a:t>, но уже относительно корневого каталога </a:t>
            </a:r>
            <a:r>
              <a:rPr lang="ru-RU" dirty="0" err="1"/>
              <a:t>MSys</a:t>
            </a:r>
            <a:r>
              <a:rPr lang="ru-RU" dirty="0"/>
              <a:t>, который находится там, куда вы решили установить </a:t>
            </a:r>
            <a:r>
              <a:rPr lang="ru-RU" dirty="0" err="1"/>
              <a:t>Git</a:t>
            </a:r>
            <a:r>
              <a:rPr lang="ru-RU" dirty="0"/>
              <a:t>, когда запускали инсталлятор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dirty="0">
                <a:hlinkClick r:id="rId2"/>
              </a:rPr>
              <a:t>Имя пользователя</a:t>
            </a:r>
            <a:endParaRPr lang="ru-RU" b="1" dirty="0"/>
          </a:p>
          <a:p>
            <a:r>
              <a:rPr lang="ru-RU" dirty="0"/>
              <a:t>Первое, что вам следует сделать после установки </a:t>
            </a:r>
            <a:r>
              <a:rPr lang="ru-RU" dirty="0" err="1"/>
              <a:t>Git'а</a:t>
            </a:r>
            <a:r>
              <a:rPr lang="ru-RU" dirty="0"/>
              <a:t>, — указать ваше имя и адрес электронной почты. Это важно, потому что каждый </a:t>
            </a:r>
            <a:r>
              <a:rPr lang="ru-RU" dirty="0" err="1"/>
              <a:t>коммит</a:t>
            </a:r>
            <a:r>
              <a:rPr lang="ru-RU" dirty="0"/>
              <a:t> в </a:t>
            </a:r>
            <a:r>
              <a:rPr lang="ru-RU" dirty="0" err="1"/>
              <a:t>Git'е</a:t>
            </a:r>
            <a:r>
              <a:rPr lang="ru-RU" dirty="0"/>
              <a:t> содержит эту информацию, и она включена в </a:t>
            </a:r>
            <a:r>
              <a:rPr lang="ru-RU" dirty="0" err="1"/>
              <a:t>коммиты</a:t>
            </a:r>
            <a:r>
              <a:rPr lang="ru-RU" dirty="0"/>
              <a:t>, передаваемые вами, и не может быть далее изменена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</a:t>
            </a:r>
            <a:r>
              <a:rPr lang="en-US" dirty="0" smtClean="0"/>
              <a:t>“Student" </a:t>
            </a:r>
            <a:endParaRPr lang="ru-RU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student@mephi.ru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ru-RU" dirty="0" smtClean="0"/>
              <a:t>Если указана </a:t>
            </a:r>
            <a:r>
              <a:rPr lang="ru-RU" dirty="0"/>
              <a:t>опция </a:t>
            </a:r>
            <a:r>
              <a:rPr lang="ru-RU" dirty="0"/>
              <a:t>--</a:t>
            </a:r>
            <a:r>
              <a:rPr lang="ru-RU" dirty="0" err="1"/>
              <a:t>global</a:t>
            </a:r>
            <a:r>
              <a:rPr lang="ru-RU" dirty="0"/>
              <a:t>, то эти настройки достаточно сделать только один раз, поскольку в этом случае </a:t>
            </a:r>
            <a:r>
              <a:rPr lang="ru-RU" dirty="0" err="1"/>
              <a:t>Git</a:t>
            </a:r>
            <a:r>
              <a:rPr lang="ru-RU" dirty="0"/>
              <a:t> будет использовать эти данные для всего, что вы делаете в этой системе. Если для каких-то отдельных проектов вы хотите указать другое имя или электронную почту, можно выполнить эту же команду без параметра </a:t>
            </a:r>
            <a:r>
              <a:rPr lang="ru-RU" dirty="0"/>
              <a:t>--</a:t>
            </a:r>
            <a:r>
              <a:rPr lang="ru-RU" dirty="0" err="1"/>
              <a:t>global</a:t>
            </a:r>
            <a:r>
              <a:rPr lang="ru-RU" dirty="0"/>
              <a:t> в каталоге с нужным проектом.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369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Выбор редактора</a:t>
            </a:r>
            <a:endParaRPr lang="ru-RU" b="1" dirty="0"/>
          </a:p>
          <a:p>
            <a:r>
              <a:rPr lang="ru-RU" dirty="0"/>
              <a:t>Вы указали своё имя, и теперь можно выбрать текстовый редактор, который будет использоваться, если будет нужно набрать сообщение в </a:t>
            </a:r>
            <a:r>
              <a:rPr lang="ru-RU" dirty="0" err="1"/>
              <a:t>Git'е</a:t>
            </a:r>
            <a:r>
              <a:rPr lang="ru-RU" dirty="0"/>
              <a:t>. По умолчанию </a:t>
            </a:r>
            <a:r>
              <a:rPr lang="ru-RU" dirty="0" err="1"/>
              <a:t>Git</a:t>
            </a:r>
            <a:r>
              <a:rPr lang="ru-RU" dirty="0"/>
              <a:t> использует стандартный редактор вашей системы, обычно это </a:t>
            </a:r>
            <a:r>
              <a:rPr lang="ru-RU" dirty="0" err="1"/>
              <a:t>Vi</a:t>
            </a:r>
            <a:r>
              <a:rPr lang="ru-RU" dirty="0"/>
              <a:t> или </a:t>
            </a:r>
            <a:r>
              <a:rPr lang="ru-RU" dirty="0" err="1"/>
              <a:t>Vim</a:t>
            </a:r>
            <a:r>
              <a:rPr lang="ru-RU" dirty="0"/>
              <a:t>. Если вы хотите использовать другой текстовый редактор, например, </a:t>
            </a:r>
            <a:r>
              <a:rPr lang="ru-RU" dirty="0" err="1"/>
              <a:t>Emacs</a:t>
            </a:r>
            <a:r>
              <a:rPr lang="ru-RU" dirty="0"/>
              <a:t>, можно сделать следующее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config</a:t>
            </a:r>
            <a:r>
              <a:rPr lang="ru-RU" dirty="0"/>
              <a:t> --</a:t>
            </a:r>
            <a:r>
              <a:rPr lang="ru-RU" dirty="0" err="1"/>
              <a:t>global</a:t>
            </a:r>
            <a:r>
              <a:rPr lang="ru-RU" dirty="0"/>
              <a:t> </a:t>
            </a:r>
            <a:r>
              <a:rPr lang="ru-RU" dirty="0" err="1"/>
              <a:t>core.editor</a:t>
            </a:r>
            <a:r>
              <a:rPr lang="ru-RU" dirty="0"/>
              <a:t> </a:t>
            </a:r>
            <a:r>
              <a:rPr lang="ru-RU" dirty="0" err="1" smtClean="0"/>
              <a:t>emacs</a:t>
            </a:r>
            <a:endParaRPr lang="ru-RU" dirty="0" smtClean="0"/>
          </a:p>
          <a:p>
            <a:endParaRPr lang="ru-RU" dirty="0"/>
          </a:p>
          <a:p>
            <a:r>
              <a:rPr lang="ru-RU" b="1" dirty="0">
                <a:hlinkClick r:id="rId3"/>
              </a:rPr>
              <a:t>Утилита сравнения</a:t>
            </a:r>
            <a:endParaRPr lang="ru-RU" b="1" dirty="0"/>
          </a:p>
          <a:p>
            <a:r>
              <a:rPr lang="ru-RU" dirty="0"/>
              <a:t>Другая полезная настройка, которая может понадобиться — встроенная </a:t>
            </a:r>
            <a:r>
              <a:rPr lang="ru-RU" dirty="0" err="1"/>
              <a:t>diff</a:t>
            </a:r>
            <a:r>
              <a:rPr lang="ru-RU" dirty="0"/>
              <a:t>-утилита, которая будет использоваться для разрешения конфликтов слияния. Например, если вы хотите использовать </a:t>
            </a:r>
            <a:r>
              <a:rPr lang="ru-RU" dirty="0" err="1"/>
              <a:t>vimdiff</a:t>
            </a:r>
            <a:r>
              <a:rPr lang="ru-RU" dirty="0"/>
              <a:t>:</a:t>
            </a:r>
          </a:p>
          <a:p>
            <a:endParaRPr lang="ru-RU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config</a:t>
            </a:r>
            <a:r>
              <a:rPr lang="ru-RU" dirty="0"/>
              <a:t> --</a:t>
            </a:r>
            <a:r>
              <a:rPr lang="ru-RU" dirty="0" err="1"/>
              <a:t>global</a:t>
            </a:r>
            <a:r>
              <a:rPr lang="ru-RU" dirty="0"/>
              <a:t> </a:t>
            </a:r>
            <a:r>
              <a:rPr lang="ru-RU" dirty="0" err="1"/>
              <a:t>merge.tool</a:t>
            </a:r>
            <a:r>
              <a:rPr lang="ru-RU" dirty="0"/>
              <a:t> </a:t>
            </a:r>
            <a:r>
              <a:rPr lang="ru-RU" dirty="0" err="1"/>
              <a:t>vimdiff</a:t>
            </a:r>
            <a:r>
              <a:rPr lang="ru-RU" dirty="0"/>
              <a:t> </a:t>
            </a:r>
            <a:endParaRPr lang="ru-RU" dirty="0" smtClean="0"/>
          </a:p>
          <a:p>
            <a:endParaRPr lang="ru-RU" dirty="0"/>
          </a:p>
          <a:p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/>
              <a:t>умеет делать слияния при помощи kdiff3, </a:t>
            </a:r>
            <a:r>
              <a:rPr lang="ru-RU" dirty="0" err="1"/>
              <a:t>tkdiff</a:t>
            </a:r>
            <a:r>
              <a:rPr lang="ru-RU" dirty="0"/>
              <a:t>, </a:t>
            </a:r>
            <a:r>
              <a:rPr lang="ru-RU" dirty="0" err="1"/>
              <a:t>meld</a:t>
            </a:r>
            <a:r>
              <a:rPr lang="ru-RU" dirty="0"/>
              <a:t>, </a:t>
            </a:r>
            <a:r>
              <a:rPr lang="ru-RU" dirty="0" err="1"/>
              <a:t>xxdiff</a:t>
            </a:r>
            <a:r>
              <a:rPr lang="ru-RU" dirty="0"/>
              <a:t>, </a:t>
            </a:r>
            <a:r>
              <a:rPr lang="ru-RU" dirty="0" err="1"/>
              <a:t>emerge</a:t>
            </a:r>
            <a:r>
              <a:rPr lang="ru-RU" dirty="0"/>
              <a:t>, </a:t>
            </a:r>
            <a:r>
              <a:rPr lang="ru-RU" dirty="0" err="1"/>
              <a:t>vimdiff</a:t>
            </a:r>
            <a:r>
              <a:rPr lang="ru-RU" dirty="0"/>
              <a:t>, </a:t>
            </a:r>
            <a:r>
              <a:rPr lang="ru-RU" dirty="0" err="1"/>
              <a:t>gvimdiff</a:t>
            </a:r>
            <a:r>
              <a:rPr lang="ru-RU" dirty="0"/>
              <a:t>, </a:t>
            </a:r>
            <a:r>
              <a:rPr lang="ru-RU" dirty="0" err="1"/>
              <a:t>ecmerge</a:t>
            </a:r>
            <a:r>
              <a:rPr lang="ru-RU" dirty="0"/>
              <a:t> и </a:t>
            </a:r>
            <a:r>
              <a:rPr lang="ru-RU" dirty="0" err="1"/>
              <a:t>opendiff</a:t>
            </a:r>
            <a:r>
              <a:rPr lang="ru-RU" dirty="0"/>
              <a:t>, но вы можете настроить и другую утилиту.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922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Проверка настроек</a:t>
            </a:r>
            <a:endParaRPr lang="ru-RU" b="1" dirty="0"/>
          </a:p>
          <a:p>
            <a:endParaRPr lang="en-US" dirty="0" smtClean="0"/>
          </a:p>
          <a:p>
            <a:r>
              <a:rPr lang="ru-RU" dirty="0" smtClean="0"/>
              <a:t>Если </a:t>
            </a:r>
            <a:r>
              <a:rPr lang="ru-RU" dirty="0"/>
              <a:t>вы хотите проверить используемые настройки, можете использовать команду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config</a:t>
            </a:r>
            <a:r>
              <a:rPr lang="ru-RU" dirty="0"/>
              <a:t> --</a:t>
            </a:r>
            <a:r>
              <a:rPr lang="ru-RU" dirty="0" err="1"/>
              <a:t>list</a:t>
            </a:r>
            <a:r>
              <a:rPr lang="ru-RU" dirty="0"/>
              <a:t>, чтобы показать все, которые </a:t>
            </a:r>
            <a:r>
              <a:rPr lang="ru-RU" dirty="0" err="1"/>
              <a:t>Git</a:t>
            </a:r>
            <a:r>
              <a:rPr lang="ru-RU" dirty="0"/>
              <a:t> найдёт:</a:t>
            </a:r>
          </a:p>
          <a:p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config</a:t>
            </a:r>
            <a:r>
              <a:rPr lang="ru-RU" dirty="0"/>
              <a:t> --</a:t>
            </a:r>
            <a:r>
              <a:rPr lang="ru-RU" dirty="0" err="1"/>
              <a:t>list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user.name=</a:t>
            </a:r>
            <a:r>
              <a:rPr lang="en-US" dirty="0" smtClean="0"/>
              <a:t>Student</a:t>
            </a:r>
            <a:endParaRPr lang="ru-RU" dirty="0" smtClean="0"/>
          </a:p>
          <a:p>
            <a:r>
              <a:rPr lang="ru-RU" dirty="0" err="1" smtClean="0"/>
              <a:t>user.email</a:t>
            </a:r>
            <a:r>
              <a:rPr lang="ru-RU" dirty="0" smtClean="0"/>
              <a:t>=</a:t>
            </a:r>
            <a:r>
              <a:rPr lang="en-US" dirty="0" smtClean="0"/>
              <a:t>student</a:t>
            </a:r>
            <a:r>
              <a:rPr lang="ru-RU" dirty="0" smtClean="0"/>
              <a:t>@</a:t>
            </a:r>
            <a:r>
              <a:rPr lang="en-US" dirty="0" err="1" smtClean="0"/>
              <a:t>mephi</a:t>
            </a:r>
            <a:r>
              <a:rPr lang="ru-RU" dirty="0" smtClean="0"/>
              <a:t>.</a:t>
            </a:r>
            <a:r>
              <a:rPr lang="en-US" dirty="0" err="1" smtClean="0"/>
              <a:t>ru</a:t>
            </a:r>
            <a:endParaRPr lang="ru-RU" dirty="0" smtClean="0"/>
          </a:p>
          <a:p>
            <a:r>
              <a:rPr lang="ru-RU" dirty="0" err="1" smtClean="0"/>
              <a:t>color.status</a:t>
            </a:r>
            <a:r>
              <a:rPr lang="ru-RU" dirty="0" smtClean="0"/>
              <a:t>=</a:t>
            </a:r>
            <a:r>
              <a:rPr lang="ru-RU" dirty="0" err="1" smtClean="0"/>
              <a:t>auto</a:t>
            </a:r>
            <a:r>
              <a:rPr lang="ru-RU" dirty="0" smtClean="0"/>
              <a:t> </a:t>
            </a:r>
          </a:p>
          <a:p>
            <a:r>
              <a:rPr lang="ru-RU" dirty="0" err="1" smtClean="0"/>
              <a:t>color.branch</a:t>
            </a:r>
            <a:r>
              <a:rPr lang="ru-RU" dirty="0" smtClean="0"/>
              <a:t>=</a:t>
            </a:r>
            <a:r>
              <a:rPr lang="ru-RU" dirty="0" err="1" smtClean="0"/>
              <a:t>auto</a:t>
            </a:r>
            <a:r>
              <a:rPr lang="ru-RU" dirty="0" smtClean="0"/>
              <a:t> </a:t>
            </a:r>
          </a:p>
          <a:p>
            <a:r>
              <a:rPr lang="ru-RU" dirty="0" err="1" smtClean="0"/>
              <a:t>color.interactive</a:t>
            </a:r>
            <a:r>
              <a:rPr lang="ru-RU" dirty="0" smtClean="0"/>
              <a:t>=</a:t>
            </a:r>
            <a:r>
              <a:rPr lang="ru-RU" dirty="0" err="1" smtClean="0"/>
              <a:t>auto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err="1" smtClean="0"/>
              <a:t>color.diff</a:t>
            </a:r>
            <a:r>
              <a:rPr lang="ru-RU" dirty="0" smtClean="0"/>
              <a:t>=</a:t>
            </a:r>
            <a:r>
              <a:rPr lang="ru-RU" dirty="0" err="1" smtClean="0"/>
              <a:t>auto</a:t>
            </a:r>
            <a:r>
              <a:rPr lang="ru-RU" dirty="0" smtClean="0"/>
              <a:t> </a:t>
            </a:r>
            <a:r>
              <a:rPr lang="ru-RU" dirty="0"/>
              <a:t>...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Некоторые </a:t>
            </a:r>
            <a:r>
              <a:rPr lang="ru-RU" dirty="0"/>
              <a:t>ключи (названия) настроек могут появиться несколько раз, потому что </a:t>
            </a:r>
            <a:r>
              <a:rPr lang="ru-RU" dirty="0" err="1"/>
              <a:t>Git</a:t>
            </a:r>
            <a:r>
              <a:rPr lang="ru-RU" dirty="0"/>
              <a:t> читает один и тот же ключ из разных файлов (например из 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gitconfig</a:t>
            </a:r>
            <a:r>
              <a:rPr lang="ru-RU" dirty="0"/>
              <a:t> и ~/.</a:t>
            </a:r>
            <a:r>
              <a:rPr lang="ru-RU" dirty="0" err="1"/>
              <a:t>gitconfig</a:t>
            </a:r>
            <a:r>
              <a:rPr lang="ru-RU" dirty="0"/>
              <a:t>). В этом случае </a:t>
            </a:r>
            <a:r>
              <a:rPr lang="ru-RU" dirty="0" err="1"/>
              <a:t>Git</a:t>
            </a:r>
            <a:r>
              <a:rPr lang="ru-RU" dirty="0"/>
              <a:t> использует последнее значение для каждого ключа.</a:t>
            </a:r>
          </a:p>
          <a:p>
            <a:endParaRPr lang="en-US" dirty="0" smtClean="0"/>
          </a:p>
          <a:p>
            <a:r>
              <a:rPr lang="ru-RU" dirty="0" smtClean="0"/>
              <a:t>Также </a:t>
            </a:r>
            <a:r>
              <a:rPr lang="ru-RU" dirty="0"/>
              <a:t>вы можете проверить значение конкретного ключа, выполнив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config</a:t>
            </a:r>
            <a:r>
              <a:rPr lang="ru-RU" dirty="0"/>
              <a:t> {ключ}:</a:t>
            </a:r>
          </a:p>
          <a:p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config</a:t>
            </a:r>
            <a:r>
              <a:rPr lang="ru-RU" dirty="0"/>
              <a:t> user.name </a:t>
            </a:r>
            <a:endParaRPr lang="en-US" dirty="0" smtClean="0"/>
          </a:p>
          <a:p>
            <a:r>
              <a:rPr lang="en-US" dirty="0" smtClean="0"/>
              <a:t>Student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345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Как получить помощь?</a:t>
            </a:r>
          </a:p>
          <a:p>
            <a:endParaRPr lang="en-US" dirty="0" smtClean="0"/>
          </a:p>
          <a:p>
            <a:r>
              <a:rPr lang="ru-RU" dirty="0" smtClean="0"/>
              <a:t>Если </a:t>
            </a:r>
            <a:r>
              <a:rPr lang="ru-RU" dirty="0"/>
              <a:t>вам нужна помощь при использовании </a:t>
            </a:r>
            <a:r>
              <a:rPr lang="ru-RU" dirty="0" err="1"/>
              <a:t>Git'а</a:t>
            </a:r>
            <a:r>
              <a:rPr lang="ru-RU" dirty="0"/>
              <a:t>, есть три способа открыть страницу руководства по любой команде </a:t>
            </a:r>
            <a:r>
              <a:rPr lang="ru-RU" dirty="0" err="1"/>
              <a:t>Git'а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help</a:t>
            </a:r>
            <a:r>
              <a:rPr lang="ru-RU" dirty="0"/>
              <a:t> &lt;команда&gt; 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&lt;команда&gt; --</a:t>
            </a:r>
            <a:r>
              <a:rPr lang="ru-RU" dirty="0" err="1"/>
              <a:t>help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man</a:t>
            </a:r>
            <a:r>
              <a:rPr lang="ru-RU" dirty="0"/>
              <a:t> </a:t>
            </a:r>
            <a:r>
              <a:rPr lang="ru-RU" dirty="0" err="1"/>
              <a:t>git</a:t>
            </a:r>
            <a:r>
              <a:rPr lang="ru-RU" dirty="0"/>
              <a:t>-&lt;команда&gt;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Например</a:t>
            </a:r>
            <a:r>
              <a:rPr lang="ru-RU" dirty="0"/>
              <a:t>, так можно открыть руководство по команде </a:t>
            </a:r>
            <a:r>
              <a:rPr lang="ru-RU" dirty="0" err="1"/>
              <a:t>config</a:t>
            </a:r>
            <a:r>
              <a:rPr lang="ru-RU" dirty="0"/>
              <a:t>:</a:t>
            </a:r>
          </a:p>
          <a:p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help</a:t>
            </a:r>
            <a:r>
              <a:rPr lang="ru-RU" dirty="0"/>
              <a:t> </a:t>
            </a:r>
            <a:r>
              <a:rPr lang="ru-RU" dirty="0" err="1"/>
              <a:t>config</a:t>
            </a:r>
            <a:r>
              <a:rPr lang="ru-RU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Эти </a:t>
            </a:r>
            <a:r>
              <a:rPr lang="ru-RU" dirty="0"/>
              <a:t>команды хороши тем, что ими можно пользоваться всегда, даже без подключения к сети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Теперь у вас должно быть общее понимание, что такое </a:t>
            </a:r>
            <a:r>
              <a:rPr lang="ru-RU" dirty="0" err="1"/>
              <a:t>Git</a:t>
            </a:r>
            <a:r>
              <a:rPr lang="ru-RU" dirty="0"/>
              <a:t>, и в чём его отличие от тех ЦСКВ, которыми вы, вероятно, пользовались раньше. Также у вас должна быть установлена рабочая версия </a:t>
            </a:r>
            <a:r>
              <a:rPr lang="ru-RU" dirty="0" err="1"/>
              <a:t>Git'а</a:t>
            </a:r>
            <a:r>
              <a:rPr lang="ru-RU" dirty="0"/>
              <a:t> с вашими личными настройками. Настало время перейти к изучению основ </a:t>
            </a:r>
            <a:r>
              <a:rPr lang="ru-RU" dirty="0" err="1"/>
              <a:t>Git'а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4257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Создание </a:t>
            </a:r>
            <a:r>
              <a:rPr lang="ru-RU" b="1" dirty="0" err="1" smtClean="0"/>
              <a:t>Git-репозитория</a:t>
            </a:r>
            <a:endParaRPr lang="en-US" b="1" dirty="0" smtClean="0"/>
          </a:p>
          <a:p>
            <a:endParaRPr lang="ru-RU" b="1" dirty="0" smtClean="0"/>
          </a:p>
          <a:p>
            <a:r>
              <a:rPr lang="ru-RU" dirty="0" smtClean="0"/>
              <a:t>Для </a:t>
            </a:r>
            <a:r>
              <a:rPr lang="ru-RU" dirty="0"/>
              <a:t>создания </a:t>
            </a:r>
            <a:r>
              <a:rPr lang="ru-RU" dirty="0" err="1"/>
              <a:t>Git-репозитория</a:t>
            </a:r>
            <a:r>
              <a:rPr lang="ru-RU" dirty="0"/>
              <a:t> существуют два основных подхода. Первый подход — импорт в </a:t>
            </a:r>
            <a:r>
              <a:rPr lang="ru-RU" dirty="0" err="1"/>
              <a:t>Git</a:t>
            </a:r>
            <a:r>
              <a:rPr lang="ru-RU" dirty="0"/>
              <a:t> уже существующего проекта или каталога. Второй — клонирование уже существующего </a:t>
            </a:r>
            <a:r>
              <a:rPr lang="ru-RU" dirty="0" err="1"/>
              <a:t>репозитория</a:t>
            </a:r>
            <a:r>
              <a:rPr lang="ru-RU" dirty="0"/>
              <a:t> с сервера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smtClean="0">
                <a:hlinkClick r:id="rId2"/>
              </a:rPr>
              <a:t>Создание </a:t>
            </a:r>
            <a:r>
              <a:rPr lang="ru-RU" b="1" dirty="0" err="1">
                <a:hlinkClick r:id="rId2"/>
              </a:rPr>
              <a:t>репозитория</a:t>
            </a:r>
            <a:r>
              <a:rPr lang="ru-RU" b="1" dirty="0">
                <a:hlinkClick r:id="rId2"/>
              </a:rPr>
              <a:t> в существующем </a:t>
            </a:r>
            <a:r>
              <a:rPr lang="ru-RU" b="1" dirty="0" smtClean="0">
                <a:hlinkClick r:id="rId2"/>
              </a:rPr>
              <a:t>каталоге</a:t>
            </a:r>
            <a:endParaRPr lang="en-US" b="1" dirty="0" smtClean="0"/>
          </a:p>
          <a:p>
            <a:r>
              <a:rPr lang="ru-RU" dirty="0" smtClean="0"/>
              <a:t>Если </a:t>
            </a:r>
            <a:r>
              <a:rPr lang="ru-RU" dirty="0"/>
              <a:t>вы собираетесь начать использовать </a:t>
            </a:r>
            <a:r>
              <a:rPr lang="ru-RU" dirty="0" err="1"/>
              <a:t>Git</a:t>
            </a:r>
            <a:r>
              <a:rPr lang="ru-RU" dirty="0"/>
              <a:t> для существующего проекта, то вам необходимо перейти в проектный каталог и в командной строке </a:t>
            </a:r>
            <a:r>
              <a:rPr lang="ru-RU" dirty="0" smtClean="0"/>
              <a:t>ввести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init</a:t>
            </a:r>
            <a:r>
              <a:rPr lang="ru-RU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Эта </a:t>
            </a:r>
            <a:r>
              <a:rPr lang="ru-RU" dirty="0"/>
              <a:t>команда создаёт в текущем каталоге новый подкаталог с именем .</a:t>
            </a:r>
            <a:r>
              <a:rPr lang="ru-RU" dirty="0" err="1"/>
              <a:t>git</a:t>
            </a:r>
            <a:r>
              <a:rPr lang="ru-RU" dirty="0"/>
              <a:t> содержащий все необходимые файлы </a:t>
            </a:r>
            <a:r>
              <a:rPr lang="ru-RU" dirty="0" err="1"/>
              <a:t>репозитория</a:t>
            </a:r>
            <a:r>
              <a:rPr lang="ru-RU" dirty="0"/>
              <a:t> — основу </a:t>
            </a:r>
            <a:r>
              <a:rPr lang="ru-RU" dirty="0" err="1"/>
              <a:t>Git-репозитория</a:t>
            </a:r>
            <a:r>
              <a:rPr lang="ru-RU" dirty="0"/>
              <a:t>. На этом этапе ваш проект ещё не находится под </a:t>
            </a:r>
            <a:r>
              <a:rPr lang="ru-RU" dirty="0" err="1"/>
              <a:t>версионным</a:t>
            </a:r>
            <a:r>
              <a:rPr lang="ru-RU" dirty="0"/>
              <a:t> контролем. 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вы хотите добавить под </a:t>
            </a:r>
            <a:r>
              <a:rPr lang="ru-RU" dirty="0" err="1"/>
              <a:t>версионный</a:t>
            </a:r>
            <a:r>
              <a:rPr lang="ru-RU" dirty="0"/>
              <a:t> контроль существующие файлы (в отличие от пустого каталога), вам стоит проиндексировать эти файлы и осуществить первую фиксацию изменений. Осуществить это вы можете с помощью нескольких команд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 указывающих индексируемые файлы, а затем </a:t>
            </a:r>
            <a:r>
              <a:rPr lang="ru-RU" dirty="0" err="1"/>
              <a:t>commit</a:t>
            </a:r>
            <a:r>
              <a:rPr lang="ru-RU" dirty="0"/>
              <a:t>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*.c 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README 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 -m '</a:t>
            </a:r>
            <a:r>
              <a:rPr lang="ru-RU" dirty="0" err="1"/>
              <a:t>initial</a:t>
            </a:r>
            <a:r>
              <a:rPr lang="ru-RU" dirty="0"/>
              <a:t> </a:t>
            </a:r>
            <a:r>
              <a:rPr lang="ru-RU" dirty="0" err="1"/>
              <a:t>project</a:t>
            </a:r>
            <a:r>
              <a:rPr lang="ru-RU" dirty="0"/>
              <a:t> </a:t>
            </a:r>
            <a:r>
              <a:rPr lang="ru-RU" dirty="0" err="1"/>
              <a:t>version</a:t>
            </a:r>
            <a:r>
              <a:rPr lang="ru-RU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545905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Клонирование существующего </a:t>
            </a:r>
            <a:r>
              <a:rPr lang="ru-RU" b="1" dirty="0" err="1">
                <a:hlinkClick r:id="rId2"/>
              </a:rPr>
              <a:t>репозитория</a:t>
            </a:r>
            <a:endParaRPr lang="ru-RU" b="1" dirty="0"/>
          </a:p>
          <a:p>
            <a:r>
              <a:rPr lang="ru-RU" dirty="0"/>
              <a:t>Если вы желаете получить копию существующего </a:t>
            </a:r>
            <a:r>
              <a:rPr lang="ru-RU" dirty="0" err="1"/>
              <a:t>репозитория</a:t>
            </a:r>
            <a:r>
              <a:rPr lang="ru-RU" dirty="0"/>
              <a:t> </a:t>
            </a:r>
            <a:r>
              <a:rPr lang="ru-RU" dirty="0" err="1"/>
              <a:t>Git</a:t>
            </a:r>
            <a:r>
              <a:rPr lang="ru-RU" dirty="0"/>
              <a:t>, например, проекта, в котором вы хотите поучаствовать, то вам нужна команда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clone</a:t>
            </a:r>
            <a:r>
              <a:rPr lang="ru-RU" dirty="0"/>
              <a:t>. </a:t>
            </a:r>
            <a:r>
              <a:rPr lang="ru-RU" dirty="0" smtClean="0"/>
              <a:t>Важное отличие </a:t>
            </a:r>
            <a:r>
              <a:rPr lang="ru-RU" dirty="0"/>
              <a:t>— </a:t>
            </a:r>
            <a:r>
              <a:rPr lang="ru-RU" dirty="0" err="1"/>
              <a:t>Git</a:t>
            </a:r>
            <a:r>
              <a:rPr lang="ru-RU" dirty="0"/>
              <a:t> получает копию практически всех данных, что есть на сервере. Каждая версия каждого файла из истории проекта забирается (</a:t>
            </a:r>
            <a:r>
              <a:rPr lang="ru-RU" dirty="0" err="1"/>
              <a:t>pulled</a:t>
            </a:r>
            <a:r>
              <a:rPr lang="ru-RU" dirty="0"/>
              <a:t>) с сервера, когда вы выполняете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clone</a:t>
            </a:r>
            <a:r>
              <a:rPr lang="ru-RU" dirty="0"/>
              <a:t>. Фактически, если серверный диск выйдет из строя, вы можете использовать любой из клонов на любом из клиентов, для того чтобы вернуть сервер в то состояние, в котором он находился в момент клонирования (вы можете потерять часть серверных перехватчиков (</a:t>
            </a:r>
            <a:r>
              <a:rPr lang="ru-RU" dirty="0" err="1"/>
              <a:t>server-side</a:t>
            </a:r>
            <a:r>
              <a:rPr lang="ru-RU" dirty="0"/>
              <a:t> </a:t>
            </a:r>
            <a:r>
              <a:rPr lang="ru-RU" dirty="0" err="1"/>
              <a:t>hooks</a:t>
            </a:r>
            <a:r>
              <a:rPr lang="ru-RU" dirty="0"/>
              <a:t>) и т.п., но все данные, помещённые под </a:t>
            </a:r>
            <a:r>
              <a:rPr lang="ru-RU" dirty="0" err="1"/>
              <a:t>версионный</a:t>
            </a:r>
            <a:r>
              <a:rPr lang="ru-RU" dirty="0"/>
              <a:t> контроль, будут </a:t>
            </a:r>
            <a:r>
              <a:rPr lang="ru-RU" dirty="0" smtClean="0"/>
              <a:t>сохранены).</a:t>
            </a:r>
            <a:endParaRPr lang="ru-RU" dirty="0"/>
          </a:p>
          <a:p>
            <a:r>
              <a:rPr lang="ru-RU" dirty="0"/>
              <a:t>Клонирование </a:t>
            </a:r>
            <a:r>
              <a:rPr lang="ru-RU" dirty="0" err="1"/>
              <a:t>репозитория</a:t>
            </a:r>
            <a:r>
              <a:rPr lang="ru-RU" dirty="0"/>
              <a:t> осуществляется командой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clone</a:t>
            </a:r>
            <a:r>
              <a:rPr lang="ru-RU" dirty="0"/>
              <a:t> [</a:t>
            </a:r>
            <a:r>
              <a:rPr lang="ru-RU" dirty="0" err="1"/>
              <a:t>url</a:t>
            </a:r>
            <a:r>
              <a:rPr lang="ru-RU" dirty="0"/>
              <a:t>]. Например, если вы хотите клонировать библиотеку </a:t>
            </a:r>
            <a:r>
              <a:rPr lang="ru-RU" dirty="0" err="1"/>
              <a:t>Ruby</a:t>
            </a:r>
            <a:r>
              <a:rPr lang="ru-RU" dirty="0"/>
              <a:t> </a:t>
            </a:r>
            <a:r>
              <a:rPr lang="ru-RU" dirty="0" err="1"/>
              <a:t>Git</a:t>
            </a:r>
            <a:r>
              <a:rPr lang="ru-RU" dirty="0"/>
              <a:t>, известную как </a:t>
            </a:r>
            <a:r>
              <a:rPr lang="ru-RU" dirty="0" err="1"/>
              <a:t>Grit</a:t>
            </a:r>
            <a:r>
              <a:rPr lang="ru-RU" dirty="0"/>
              <a:t>, вы можете сделать это следующим образом: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clone</a:t>
            </a:r>
            <a:r>
              <a:rPr lang="ru-RU" dirty="0"/>
              <a:t> git://github.com/schacon/grit.git </a:t>
            </a:r>
            <a:endParaRPr lang="en-US" dirty="0" smtClean="0"/>
          </a:p>
          <a:p>
            <a:r>
              <a:rPr lang="ru-RU" dirty="0" smtClean="0"/>
              <a:t>Эта </a:t>
            </a:r>
            <a:r>
              <a:rPr lang="ru-RU" dirty="0"/>
              <a:t>команда создаёт каталог с именем </a:t>
            </a:r>
            <a:r>
              <a:rPr lang="ru-RU" dirty="0" err="1"/>
              <a:t>grit</a:t>
            </a:r>
            <a:r>
              <a:rPr lang="ru-RU" dirty="0"/>
              <a:t>, инициализирует в нём каталог .</a:t>
            </a:r>
            <a:r>
              <a:rPr lang="ru-RU" dirty="0" err="1"/>
              <a:t>git</a:t>
            </a:r>
            <a:r>
              <a:rPr lang="ru-RU" dirty="0"/>
              <a:t>, скачивает все данные для этого </a:t>
            </a:r>
            <a:r>
              <a:rPr lang="ru-RU" dirty="0" err="1"/>
              <a:t>репозитория</a:t>
            </a:r>
            <a:r>
              <a:rPr lang="ru-RU" dirty="0"/>
              <a:t> и создаёт (</a:t>
            </a:r>
            <a:r>
              <a:rPr lang="ru-RU" dirty="0" err="1"/>
              <a:t>checks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) рабочую копию последней версии. Если вы зайдёте в новый каталог </a:t>
            </a:r>
            <a:r>
              <a:rPr lang="ru-RU" dirty="0" err="1"/>
              <a:t>grit</a:t>
            </a:r>
            <a:r>
              <a:rPr lang="ru-RU" dirty="0"/>
              <a:t>, вы увидите в нём проектные файлы, пригодные для работы и использования. Если вы хотите клонировать </a:t>
            </a:r>
            <a:r>
              <a:rPr lang="ru-RU" dirty="0" err="1"/>
              <a:t>репозиторий</a:t>
            </a:r>
            <a:r>
              <a:rPr lang="ru-RU" dirty="0"/>
              <a:t> в каталог, отличный от </a:t>
            </a:r>
            <a:r>
              <a:rPr lang="ru-RU" dirty="0" err="1"/>
              <a:t>grit</a:t>
            </a:r>
            <a:r>
              <a:rPr lang="ru-RU" dirty="0"/>
              <a:t>, можно это указать в следующем параметре командной строки: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clone</a:t>
            </a:r>
            <a:r>
              <a:rPr lang="ru-RU" dirty="0"/>
              <a:t> git://github.com/schacon/grit.git </a:t>
            </a:r>
            <a:r>
              <a:rPr lang="ru-RU" dirty="0" err="1"/>
              <a:t>mygrit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Эта </a:t>
            </a:r>
            <a:r>
              <a:rPr lang="ru-RU" dirty="0"/>
              <a:t>команда делает всё то же самое, что и предыдущая, только результирующий каталог будет назван </a:t>
            </a:r>
            <a:r>
              <a:rPr lang="ru-RU" dirty="0" err="1"/>
              <a:t>mygrit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30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s://git-scm.com/figures/18333fig01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52735"/>
            <a:ext cx="38100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5536" y="212447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Чтобы решить эту проблему, программисты уже давно разработали </a:t>
            </a:r>
            <a:r>
              <a:rPr lang="ru-RU" b="1" u="sng" dirty="0"/>
              <a:t>локальные СКВ </a:t>
            </a:r>
            <a:r>
              <a:rPr lang="ru-RU" dirty="0"/>
              <a:t>с простой базой данных, в которой хранятся все изменения нужных файлов 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4437111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Одной из наиболее популярных СКВ такого типа является </a:t>
            </a:r>
            <a:r>
              <a:rPr lang="ru-RU" dirty="0" err="1"/>
              <a:t>rcs</a:t>
            </a:r>
            <a:r>
              <a:rPr lang="ru-RU" dirty="0"/>
              <a:t>, которая до сих пор устанавливается на многие компьютеры. Даже в современной операционной системе </a:t>
            </a:r>
            <a:r>
              <a:rPr lang="ru-RU" dirty="0" err="1"/>
              <a:t>Mac</a:t>
            </a:r>
            <a:r>
              <a:rPr lang="ru-RU" dirty="0"/>
              <a:t> OS X утилита </a:t>
            </a:r>
            <a:r>
              <a:rPr lang="ru-RU" dirty="0" err="1"/>
              <a:t>rcs</a:t>
            </a:r>
            <a:r>
              <a:rPr lang="ru-RU" dirty="0"/>
              <a:t> устанавливается вместе с </a:t>
            </a:r>
            <a:r>
              <a:rPr lang="ru-RU" dirty="0" err="1"/>
              <a:t>Developer</a:t>
            </a:r>
            <a:r>
              <a:rPr lang="ru-RU" dirty="0"/>
              <a:t> </a:t>
            </a:r>
            <a:r>
              <a:rPr lang="ru-RU" dirty="0" err="1"/>
              <a:t>Tools</a:t>
            </a:r>
            <a:r>
              <a:rPr lang="ru-RU" dirty="0"/>
              <a:t>. Эта утилита основана на работе с наборами </a:t>
            </a:r>
            <a:r>
              <a:rPr lang="ru-RU" dirty="0" err="1"/>
              <a:t>патчей</a:t>
            </a:r>
            <a:r>
              <a:rPr lang="ru-RU" dirty="0"/>
              <a:t> между парами версий (</a:t>
            </a:r>
            <a:r>
              <a:rPr lang="ru-RU" dirty="0" err="1"/>
              <a:t>патч</a:t>
            </a:r>
            <a:r>
              <a:rPr lang="ru-RU" dirty="0"/>
              <a:t> — файл, описывающий различие между файлами), которые хранятся в специальном формате на диске. Это позволяет пересоздать любой файл на любой момент времени, последовательно накладывая </a:t>
            </a:r>
            <a:r>
              <a:rPr lang="ru-RU" dirty="0" err="1"/>
              <a:t>патчи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dirty="0" err="1"/>
              <a:t>Git'е</a:t>
            </a:r>
            <a:r>
              <a:rPr lang="ru-RU" dirty="0"/>
              <a:t> реализовано несколько транспортных протоколов, которые вы можете использовать. В предыдущем примере использовался протокол </a:t>
            </a:r>
            <a:r>
              <a:rPr lang="ru-RU" dirty="0" err="1"/>
              <a:t>git</a:t>
            </a:r>
            <a:r>
              <a:rPr lang="ru-RU" dirty="0"/>
              <a:t>://</a:t>
            </a:r>
            <a:r>
              <a:rPr lang="ru-RU" dirty="0"/>
              <a:t>, вы также можете встретить </a:t>
            </a:r>
            <a:r>
              <a:rPr lang="ru-RU" dirty="0" err="1"/>
              <a:t>http</a:t>
            </a:r>
            <a:r>
              <a:rPr lang="ru-RU" dirty="0"/>
              <a:t>(s)://</a:t>
            </a:r>
            <a:r>
              <a:rPr lang="ru-RU" dirty="0"/>
              <a:t> или </a:t>
            </a:r>
            <a:r>
              <a:rPr lang="ru-RU" dirty="0" err="1"/>
              <a:t>user@server</a:t>
            </a:r>
            <a:r>
              <a:rPr lang="ru-RU" dirty="0"/>
              <a:t>:/</a:t>
            </a:r>
            <a:r>
              <a:rPr lang="ru-RU" dirty="0" err="1"/>
              <a:t>path.git</a:t>
            </a:r>
            <a:r>
              <a:rPr lang="ru-RU" dirty="0"/>
              <a:t>, использующий протокол передачи SSH</a:t>
            </a:r>
            <a:r>
              <a:rPr lang="ru-RU" dirty="0" smtClean="0"/>
              <a:t>.</a:t>
            </a:r>
          </a:p>
          <a:p>
            <a:endParaRPr lang="ru-RU" b="1" dirty="0" smtClean="0"/>
          </a:p>
          <a:p>
            <a:r>
              <a:rPr lang="ru-RU" b="1" dirty="0" smtClean="0"/>
              <a:t>Запись </a:t>
            </a:r>
            <a:r>
              <a:rPr lang="ru-RU" b="1" dirty="0"/>
              <a:t>изменений в </a:t>
            </a:r>
            <a:r>
              <a:rPr lang="ru-RU" b="1" dirty="0" err="1"/>
              <a:t>репозиторий</a:t>
            </a:r>
            <a:endParaRPr lang="ru-RU" b="1" dirty="0"/>
          </a:p>
          <a:p>
            <a:r>
              <a:rPr lang="ru-RU" dirty="0"/>
              <a:t>Итак, у вас имеется настоящий </a:t>
            </a:r>
            <a:r>
              <a:rPr lang="ru-RU" dirty="0" err="1"/>
              <a:t>Git-репозиторий</a:t>
            </a:r>
            <a:r>
              <a:rPr lang="ru-RU" dirty="0"/>
              <a:t> и рабочая копия файлов для некоторого проекта. Вам нужно делать некоторые изменения и фиксировать “снимки” состояния (</a:t>
            </a:r>
            <a:r>
              <a:rPr lang="ru-RU" dirty="0" err="1"/>
              <a:t>snapshots</a:t>
            </a:r>
            <a:r>
              <a:rPr lang="ru-RU" dirty="0"/>
              <a:t>) этих изменений в вашем </a:t>
            </a:r>
            <a:r>
              <a:rPr lang="ru-RU" dirty="0" err="1"/>
              <a:t>репозитории</a:t>
            </a:r>
            <a:r>
              <a:rPr lang="ru-RU" dirty="0"/>
              <a:t> каждый раз, когда проект достигает состояния, которое вам хотелось бы сохранить.</a:t>
            </a:r>
          </a:p>
          <a:p>
            <a:r>
              <a:rPr lang="ru-RU" dirty="0"/>
              <a:t>Запомните, каждый файл в вашем рабочем каталоге может находиться в одном из двух состояний: под </a:t>
            </a:r>
            <a:r>
              <a:rPr lang="ru-RU" dirty="0" err="1"/>
              <a:t>версионным</a:t>
            </a:r>
            <a:r>
              <a:rPr lang="ru-RU" dirty="0"/>
              <a:t> контролем (отслеживаемые) и нет (</a:t>
            </a:r>
            <a:r>
              <a:rPr lang="ru-RU" dirty="0" err="1"/>
              <a:t>неотслеживаемые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 smtClean="0"/>
              <a:t>Отслеживаемые </a:t>
            </a:r>
            <a:r>
              <a:rPr lang="ru-RU" dirty="0"/>
              <a:t>файлы — это те файлы, которые были в последнем слепке состояния проекта (</a:t>
            </a:r>
            <a:r>
              <a:rPr lang="ru-RU" dirty="0" err="1"/>
              <a:t>snapshot</a:t>
            </a:r>
            <a:r>
              <a:rPr lang="ru-RU" dirty="0"/>
              <a:t>); они могут быть неизменёнными, изменёнными или подготовленными к </a:t>
            </a:r>
            <a:r>
              <a:rPr lang="ru-RU" dirty="0" err="1"/>
              <a:t>коммиту</a:t>
            </a:r>
            <a:r>
              <a:rPr lang="ru-RU" dirty="0"/>
              <a:t> (</a:t>
            </a:r>
            <a:r>
              <a:rPr lang="ru-RU" dirty="0" err="1"/>
              <a:t>staged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 err="1" smtClean="0"/>
              <a:t>Неотслеживаемые</a:t>
            </a:r>
            <a:r>
              <a:rPr lang="ru-RU" dirty="0" smtClean="0"/>
              <a:t> </a:t>
            </a:r>
            <a:r>
              <a:rPr lang="ru-RU" dirty="0"/>
              <a:t>файлы — это всё остальное, любые файлы в вашем рабочем каталоге, которые не входили в ваш последний слепок состояния и не подготовлены к </a:t>
            </a:r>
            <a:r>
              <a:rPr lang="ru-RU" dirty="0" err="1"/>
              <a:t>коммиту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Когда </a:t>
            </a:r>
            <a:r>
              <a:rPr lang="ru-RU" dirty="0"/>
              <a:t>вы впервые клонируете </a:t>
            </a:r>
            <a:r>
              <a:rPr lang="ru-RU" dirty="0" err="1"/>
              <a:t>репозиторий</a:t>
            </a:r>
            <a:r>
              <a:rPr lang="ru-RU" dirty="0"/>
              <a:t>, все файлы будут отслеживаемыми и неизменёнными, потому что вы только взяли их из хранилища (</a:t>
            </a:r>
            <a:r>
              <a:rPr lang="ru-RU" dirty="0" err="1"/>
              <a:t>checked</a:t>
            </a:r>
            <a:r>
              <a:rPr lang="ru-RU" dirty="0"/>
              <a:t> </a:t>
            </a:r>
            <a:r>
              <a:rPr lang="ru-RU" dirty="0" err="1"/>
              <a:t>them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) и ничего пока не редактировали.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34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 только вы отредактируете файлы, </a:t>
            </a:r>
            <a:r>
              <a:rPr lang="ru-RU" dirty="0" err="1"/>
              <a:t>Git</a:t>
            </a:r>
            <a:r>
              <a:rPr lang="ru-RU" dirty="0"/>
              <a:t> будет рассматривать их как изменённые, т.к. вы изменили их с момента последнего </a:t>
            </a:r>
            <a:r>
              <a:rPr lang="ru-RU" dirty="0" err="1"/>
              <a:t>коммита</a:t>
            </a:r>
            <a:r>
              <a:rPr lang="ru-RU" dirty="0"/>
              <a:t>. Вы индексируете (</a:t>
            </a:r>
            <a:r>
              <a:rPr lang="ru-RU" dirty="0" err="1"/>
              <a:t>stage</a:t>
            </a:r>
            <a:r>
              <a:rPr lang="ru-RU" dirty="0"/>
              <a:t>) эти изменения и затем фиксируете все индексированные изменения, а затем цикл повторяется. Этот жизненный цикл изображён на рисунке</a:t>
            </a:r>
            <a:endParaRPr lang="ru-RU" dirty="0"/>
          </a:p>
        </p:txBody>
      </p:sp>
      <p:pic>
        <p:nvPicPr>
          <p:cNvPr id="15362" name="Picture 2" descr="https://git-scm.com/figures/18333fig02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24" y="1700808"/>
            <a:ext cx="7233760" cy="458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186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Определение состояния файлов</a:t>
            </a:r>
            <a:endParaRPr lang="ru-RU" b="1" dirty="0"/>
          </a:p>
          <a:p>
            <a:r>
              <a:rPr lang="ru-RU" dirty="0"/>
              <a:t>Основной инструмент, используемый для определения, какие файлы в каком состоянии находятся — это команда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. Если вы выполните эту команду сразу после клонирования, вы увидите что-то вроде этого: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err="1" smtClean="0"/>
              <a:t>nothing</a:t>
            </a:r>
            <a:r>
              <a:rPr lang="ru-RU" dirty="0" smtClean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, </a:t>
            </a:r>
            <a:r>
              <a:rPr lang="ru-RU" dirty="0" err="1"/>
              <a:t>working</a:t>
            </a:r>
            <a:r>
              <a:rPr lang="ru-RU" dirty="0"/>
              <a:t> </a:t>
            </a:r>
            <a:r>
              <a:rPr lang="ru-RU" dirty="0" err="1"/>
              <a:t>directory</a:t>
            </a:r>
            <a:r>
              <a:rPr lang="ru-RU" dirty="0"/>
              <a:t> </a:t>
            </a:r>
            <a:r>
              <a:rPr lang="ru-RU" dirty="0" err="1"/>
              <a:t>clean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означает, что у вас чистый рабочий каталог, другими словами — в нём нет отслеживаемых изменённых файлов. </a:t>
            </a:r>
            <a:r>
              <a:rPr lang="ru-RU" dirty="0" err="1"/>
              <a:t>Git</a:t>
            </a:r>
            <a:r>
              <a:rPr lang="ru-RU" dirty="0"/>
              <a:t> также не обнаружил </a:t>
            </a:r>
            <a:r>
              <a:rPr lang="ru-RU" dirty="0" err="1"/>
              <a:t>неотслеживаемых</a:t>
            </a:r>
            <a:r>
              <a:rPr lang="ru-RU" dirty="0"/>
              <a:t> файлов, в противном случае они бы были перечислены здесь. И наконец, команда сообщает вам на какой ветке (</a:t>
            </a:r>
            <a:r>
              <a:rPr lang="ru-RU" dirty="0" err="1"/>
              <a:t>branch</a:t>
            </a:r>
            <a:r>
              <a:rPr lang="ru-RU" dirty="0"/>
              <a:t>) вы сейчас находитесь. Пока что это всегда ветка </a:t>
            </a:r>
            <a:r>
              <a:rPr lang="ru-RU" dirty="0" err="1"/>
              <a:t>master</a:t>
            </a:r>
            <a:r>
              <a:rPr lang="ru-RU" dirty="0"/>
              <a:t> — это ветка по </a:t>
            </a:r>
            <a:r>
              <a:rPr lang="ru-RU" dirty="0" smtClean="0"/>
              <a:t>умолчанию.</a:t>
            </a:r>
            <a:endParaRPr lang="ru-RU" dirty="0"/>
          </a:p>
          <a:p>
            <a:r>
              <a:rPr lang="ru-RU" dirty="0"/>
              <a:t>Предположим, вы добавили в свой проект новый файл, простой файл </a:t>
            </a:r>
            <a:r>
              <a:rPr lang="en-US" dirty="0"/>
              <a:t>README. </a:t>
            </a:r>
            <a:r>
              <a:rPr lang="ru-RU" dirty="0"/>
              <a:t>Если этого файла раньше не было, и вы выполните </a:t>
            </a:r>
            <a:r>
              <a:rPr lang="en-US" dirty="0" err="1"/>
              <a:t>git</a:t>
            </a:r>
            <a:r>
              <a:rPr lang="en-US" dirty="0"/>
              <a:t> status, </a:t>
            </a:r>
            <a:r>
              <a:rPr lang="ru-RU" dirty="0"/>
              <a:t>вы увидите свой </a:t>
            </a:r>
            <a:r>
              <a:rPr lang="ru-RU" dirty="0" err="1"/>
              <a:t>неотслеживаемый</a:t>
            </a:r>
            <a:r>
              <a:rPr lang="ru-RU" dirty="0"/>
              <a:t> файл вот так:</a:t>
            </a:r>
          </a:p>
          <a:p>
            <a:r>
              <a:rPr lang="ru-RU" dirty="0"/>
              <a:t>$ </a:t>
            </a:r>
            <a:r>
              <a:rPr lang="en-US" dirty="0"/>
              <a:t>vim README </a:t>
            </a:r>
            <a:endParaRPr lang="ru-RU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status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/>
              <a:t>On branch master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/>
              <a:t>Untracked files: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/>
              <a:t>(use "</a:t>
            </a:r>
            <a:r>
              <a:rPr lang="en-US" dirty="0" err="1"/>
              <a:t>git</a:t>
            </a:r>
            <a:r>
              <a:rPr lang="en-US" dirty="0"/>
              <a:t> add &lt;file&gt;..." to include in what will be committed) </a:t>
            </a:r>
            <a:endParaRPr lang="ru-RU" dirty="0" smtClean="0"/>
          </a:p>
          <a:p>
            <a:r>
              <a:rPr lang="en-US" dirty="0" smtClean="0"/>
              <a:t>#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/>
              <a:t>README nothing added to commit but untracked files present (use "</a:t>
            </a:r>
            <a:r>
              <a:rPr lang="en-US" dirty="0" err="1"/>
              <a:t>git</a:t>
            </a:r>
            <a:r>
              <a:rPr lang="en-US" dirty="0"/>
              <a:t> add" to track)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772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Понять, что новый файл README </a:t>
            </a:r>
            <a:r>
              <a:rPr lang="ru-RU" dirty="0" err="1"/>
              <a:t>неотслеживаемый</a:t>
            </a:r>
            <a:r>
              <a:rPr lang="ru-RU" dirty="0"/>
              <a:t> можно по тому, что он находится в секции "</a:t>
            </a:r>
            <a:r>
              <a:rPr lang="ru-RU" dirty="0" err="1"/>
              <a:t>Untracked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" в выводе команды </a:t>
            </a:r>
            <a:r>
              <a:rPr lang="ru-RU" dirty="0" err="1"/>
              <a:t>status</a:t>
            </a:r>
            <a:r>
              <a:rPr lang="ru-RU" dirty="0"/>
              <a:t>. Статус "</a:t>
            </a:r>
            <a:r>
              <a:rPr lang="ru-RU" dirty="0" err="1"/>
              <a:t>неотслеживаемый</a:t>
            </a:r>
            <a:r>
              <a:rPr lang="ru-RU" dirty="0"/>
              <a:t> файл", по сути, означает, что </a:t>
            </a:r>
            <a:r>
              <a:rPr lang="ru-RU" dirty="0" err="1"/>
              <a:t>Git</a:t>
            </a:r>
            <a:r>
              <a:rPr lang="ru-RU" dirty="0"/>
              <a:t> видит файл, отсутствующий в предыдущем снимке состояния (</a:t>
            </a:r>
            <a:r>
              <a:rPr lang="ru-RU" dirty="0" err="1"/>
              <a:t>коммите</a:t>
            </a:r>
            <a:r>
              <a:rPr lang="ru-RU" dirty="0"/>
              <a:t>); </a:t>
            </a:r>
            <a:r>
              <a:rPr lang="ru-RU" dirty="0" err="1"/>
              <a:t>Git</a:t>
            </a:r>
            <a:r>
              <a:rPr lang="ru-RU" dirty="0"/>
              <a:t> не станет добавлять его в ваши </a:t>
            </a:r>
            <a:r>
              <a:rPr lang="ru-RU" dirty="0" err="1"/>
              <a:t>коммиты</a:t>
            </a:r>
            <a:r>
              <a:rPr lang="ru-RU" dirty="0"/>
              <a:t>, пока вы его явно об этом не попросите. Это предохранит вас от случайного добавления в </a:t>
            </a:r>
            <a:r>
              <a:rPr lang="ru-RU" dirty="0" err="1"/>
              <a:t>репозиторий</a:t>
            </a:r>
            <a:r>
              <a:rPr lang="ru-RU" dirty="0"/>
              <a:t> сгенерированных бинарных файлов или каких-либо других, которые вы и не думали добавлять. Мы хотели добавить README, так давайте сделаем это.</a:t>
            </a:r>
          </a:p>
          <a:p>
            <a:r>
              <a:rPr lang="ru-RU" b="1" dirty="0">
                <a:hlinkClick r:id="rId2"/>
              </a:rPr>
              <a:t>Отслеживание новых файлов</a:t>
            </a:r>
            <a:endParaRPr lang="ru-RU" b="1" dirty="0"/>
          </a:p>
          <a:p>
            <a:r>
              <a:rPr lang="ru-RU" dirty="0"/>
              <a:t>Для того чтобы начать отслеживать (добавить под </a:t>
            </a:r>
            <a:r>
              <a:rPr lang="ru-RU" dirty="0" err="1"/>
              <a:t>версионный</a:t>
            </a:r>
            <a:r>
              <a:rPr lang="ru-RU" dirty="0"/>
              <a:t> контроль) новый файл, используется команда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. Чтобы начать отслеживание файла README, вы можете выполнить следующее:</a:t>
            </a:r>
          </a:p>
          <a:p>
            <a:endParaRPr lang="ru-RU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README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вы снова выполните команду </a:t>
            </a:r>
            <a:r>
              <a:rPr lang="ru-RU" dirty="0" err="1"/>
              <a:t>status</a:t>
            </a:r>
            <a:r>
              <a:rPr lang="ru-RU" dirty="0"/>
              <a:t>, то увидите, что файл README теперь отслеживаемый и индексированный: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committed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/>
              <a:t>(</a:t>
            </a:r>
            <a:r>
              <a:rPr lang="ru-RU" dirty="0" err="1"/>
              <a:t>use</a:t>
            </a:r>
            <a:r>
              <a:rPr lang="ru-RU" dirty="0"/>
              <a:t> "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reset</a:t>
            </a:r>
            <a:r>
              <a:rPr lang="ru-RU" dirty="0"/>
              <a:t> HEAD &lt;</a:t>
            </a:r>
            <a:r>
              <a:rPr lang="ru-RU" dirty="0" err="1"/>
              <a:t>file</a:t>
            </a:r>
            <a:r>
              <a:rPr lang="ru-RU" dirty="0"/>
              <a:t>&gt;..."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unstage</a:t>
            </a:r>
            <a:r>
              <a:rPr lang="ru-RU" dirty="0"/>
              <a:t>)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r>
              <a:rPr lang="ru-RU" dirty="0" smtClean="0"/>
              <a:t># </a:t>
            </a:r>
            <a:r>
              <a:rPr lang="ru-RU" dirty="0" err="1"/>
              <a:t>new</a:t>
            </a:r>
            <a:r>
              <a:rPr lang="ru-RU" dirty="0"/>
              <a:t> file: README </a:t>
            </a:r>
            <a:endParaRPr lang="ru-RU" dirty="0" smtClean="0"/>
          </a:p>
          <a:p>
            <a:r>
              <a:rPr lang="ru-RU" dirty="0" smtClean="0"/>
              <a:t>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803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 можете видеть, что файл проиндексирован по тому, что он находится в секции “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committed</a:t>
            </a:r>
            <a:r>
              <a:rPr lang="ru-RU" dirty="0"/>
              <a:t>”. Если вы выполните </a:t>
            </a:r>
            <a:r>
              <a:rPr lang="ru-RU" dirty="0" err="1"/>
              <a:t>коммит</a:t>
            </a:r>
            <a:r>
              <a:rPr lang="ru-RU" dirty="0"/>
              <a:t> в этот момент, то версия файла, существовавшая на момент выполнения вами команды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, будет добавлена в историю снимков состояния. Как вы помните, когда вы ранее выполнили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init</a:t>
            </a:r>
            <a:r>
              <a:rPr lang="ru-RU" dirty="0"/>
              <a:t>, вы затем выполнили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(файлы) — это было сделано для того, чтобы добавить файлы в вашем каталоге под </a:t>
            </a:r>
            <a:r>
              <a:rPr lang="ru-RU" dirty="0" err="1"/>
              <a:t>версионный</a:t>
            </a:r>
            <a:r>
              <a:rPr lang="ru-RU" dirty="0"/>
              <a:t> контроль. Команда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 принимает параметром путь к файлу или каталогу, если это каталог, команда рекурсивно добавляет (индексирует) все файлы в данном каталоге.</a:t>
            </a:r>
          </a:p>
          <a:p>
            <a:r>
              <a:rPr lang="ru-RU" b="1" dirty="0">
                <a:hlinkClick r:id="rId2"/>
              </a:rPr>
              <a:t>Индексация изменённых файлов</a:t>
            </a:r>
            <a:endParaRPr lang="ru-RU" b="1" dirty="0"/>
          </a:p>
          <a:p>
            <a:r>
              <a:rPr lang="ru-RU" dirty="0"/>
              <a:t>Давайте модифицируем файл, уже находящийся под </a:t>
            </a:r>
            <a:r>
              <a:rPr lang="ru-RU" dirty="0" err="1"/>
              <a:t>версионным</a:t>
            </a:r>
            <a:r>
              <a:rPr lang="ru-RU" dirty="0"/>
              <a:t> контролем. Если вы измените отслеживаемый файл </a:t>
            </a:r>
            <a:r>
              <a:rPr lang="ru-RU" dirty="0" err="1"/>
              <a:t>benchmarks.rb</a:t>
            </a:r>
            <a:r>
              <a:rPr lang="ru-RU" dirty="0"/>
              <a:t> и после этого снова выполните команду </a:t>
            </a:r>
            <a:r>
              <a:rPr lang="ru-RU" dirty="0" err="1"/>
              <a:t>status</a:t>
            </a:r>
            <a:r>
              <a:rPr lang="ru-RU" dirty="0"/>
              <a:t>, то результат будет примерно следующим: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committed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/>
              <a:t>(</a:t>
            </a:r>
            <a:r>
              <a:rPr lang="ru-RU" dirty="0" err="1"/>
              <a:t>use</a:t>
            </a:r>
            <a:r>
              <a:rPr lang="ru-RU" dirty="0"/>
              <a:t> "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reset</a:t>
            </a:r>
            <a:r>
              <a:rPr lang="ru-RU" dirty="0"/>
              <a:t> HEAD &lt;</a:t>
            </a:r>
            <a:r>
              <a:rPr lang="ru-RU" dirty="0" err="1"/>
              <a:t>file</a:t>
            </a:r>
            <a:r>
              <a:rPr lang="ru-RU" dirty="0"/>
              <a:t>&gt;..."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unstage</a:t>
            </a:r>
            <a:r>
              <a:rPr lang="ru-RU" dirty="0"/>
              <a:t>)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r>
              <a:rPr lang="ru-RU" dirty="0" smtClean="0"/>
              <a:t># </a:t>
            </a:r>
            <a:r>
              <a:rPr lang="ru-RU" dirty="0" err="1"/>
              <a:t>new</a:t>
            </a:r>
            <a:r>
              <a:rPr lang="ru-RU" dirty="0"/>
              <a:t> file: README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r>
              <a:rPr lang="ru-RU" dirty="0" smtClean="0"/>
              <a:t># 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staged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/>
              <a:t>(</a:t>
            </a:r>
            <a:r>
              <a:rPr lang="ru-RU" dirty="0" err="1"/>
              <a:t>use</a:t>
            </a:r>
            <a:r>
              <a:rPr lang="ru-RU" dirty="0"/>
              <a:t> "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&lt;</a:t>
            </a:r>
            <a:r>
              <a:rPr lang="ru-RU" dirty="0" err="1"/>
              <a:t>file</a:t>
            </a:r>
            <a:r>
              <a:rPr lang="ru-RU" dirty="0"/>
              <a:t>&gt;..."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update</a:t>
            </a:r>
            <a:r>
              <a:rPr lang="ru-RU" dirty="0"/>
              <a:t>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committed</a:t>
            </a:r>
            <a:r>
              <a:rPr lang="ru-RU" dirty="0"/>
              <a:t>)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r>
              <a:rPr lang="ru-RU" dirty="0" smtClean="0"/>
              <a:t># </a:t>
            </a:r>
            <a:r>
              <a:rPr lang="ru-RU" dirty="0" err="1"/>
              <a:t>modified</a:t>
            </a:r>
            <a:r>
              <a:rPr lang="ru-RU" dirty="0"/>
              <a:t>: </a:t>
            </a:r>
            <a:r>
              <a:rPr lang="ru-RU" dirty="0" err="1"/>
              <a:t>benchmarks.rb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665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Файл </a:t>
            </a:r>
            <a:r>
              <a:rPr lang="en-US" dirty="0" err="1"/>
              <a:t>benchmarks.rb</a:t>
            </a:r>
            <a:r>
              <a:rPr lang="en-US" dirty="0"/>
              <a:t> </a:t>
            </a:r>
            <a:r>
              <a:rPr lang="ru-RU" dirty="0"/>
              <a:t>находится в секции “</a:t>
            </a:r>
            <a:r>
              <a:rPr lang="en-US" dirty="0"/>
              <a:t>Changes not staged for commit” — </a:t>
            </a:r>
            <a:r>
              <a:rPr lang="ru-RU" dirty="0"/>
              <a:t>это означает, что отслеживаемый файл был изменён в рабочем каталоге, но пока не проиндексирован. Чтобы проиндексировать его, необходимо выполнить команду </a:t>
            </a:r>
            <a:r>
              <a:rPr lang="en-US" dirty="0" err="1"/>
              <a:t>git</a:t>
            </a:r>
            <a:r>
              <a:rPr lang="en-US" dirty="0"/>
              <a:t> add (</a:t>
            </a:r>
            <a:r>
              <a:rPr lang="ru-RU" dirty="0"/>
              <a:t>это многофункциональная команда, она используется для добавления под </a:t>
            </a:r>
            <a:r>
              <a:rPr lang="ru-RU" dirty="0" err="1"/>
              <a:t>версионный</a:t>
            </a:r>
            <a:r>
              <a:rPr lang="ru-RU" dirty="0"/>
              <a:t> контроль новых файлов, для индексации изменений, а также для других целей, например для указания файлов с исправленным конфликтом слияния). Выполним </a:t>
            </a:r>
            <a:r>
              <a:rPr lang="en-US" dirty="0" err="1"/>
              <a:t>git</a:t>
            </a:r>
            <a:r>
              <a:rPr lang="en-US" dirty="0"/>
              <a:t> add, </a:t>
            </a:r>
            <a:r>
              <a:rPr lang="ru-RU" dirty="0"/>
              <a:t>чтобы проиндексировать </a:t>
            </a:r>
            <a:r>
              <a:rPr lang="en-US" dirty="0" err="1"/>
              <a:t>benchmarks.rb</a:t>
            </a:r>
            <a:r>
              <a:rPr lang="en-US" dirty="0"/>
              <a:t>, </a:t>
            </a:r>
            <a:r>
              <a:rPr lang="ru-RU" dirty="0"/>
              <a:t>а затем снова выполним </a:t>
            </a:r>
            <a:r>
              <a:rPr lang="en-US" dirty="0" err="1"/>
              <a:t>git</a:t>
            </a:r>
            <a:r>
              <a:rPr lang="en-US" dirty="0"/>
              <a:t> status</a:t>
            </a:r>
            <a:r>
              <a:rPr lang="en-US" dirty="0" smtClean="0"/>
              <a:t>:</a:t>
            </a:r>
            <a:endParaRPr lang="ru-RU" dirty="0" smtClean="0"/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err="1"/>
              <a:t>benchmarks.rb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status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/>
              <a:t>On branch master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/>
              <a:t>Changes to be committed: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/>
              <a:t>(use "</a:t>
            </a:r>
            <a:r>
              <a:rPr lang="en-US" dirty="0" err="1"/>
              <a:t>git</a:t>
            </a:r>
            <a:r>
              <a:rPr lang="en-US" dirty="0"/>
              <a:t> reset HEAD &lt;file&gt;..." to </a:t>
            </a:r>
            <a:r>
              <a:rPr lang="en-US" dirty="0" err="1"/>
              <a:t>unstage</a:t>
            </a:r>
            <a:r>
              <a:rPr lang="en-US" dirty="0"/>
              <a:t>) </a:t>
            </a:r>
            <a:endParaRPr lang="ru-RU" dirty="0" smtClean="0"/>
          </a:p>
          <a:p>
            <a:r>
              <a:rPr lang="en-US" dirty="0" smtClean="0"/>
              <a:t>#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/>
              <a:t>new file: README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/>
              <a:t>modified: </a:t>
            </a:r>
            <a:r>
              <a:rPr lang="en-US" dirty="0" err="1"/>
              <a:t>benchmarks.rb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226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Теперь оба файла проиндексированы и войдут в следующий </a:t>
            </a:r>
            <a:r>
              <a:rPr lang="ru-RU" dirty="0" err="1"/>
              <a:t>коммит</a:t>
            </a:r>
            <a:r>
              <a:rPr lang="ru-RU" dirty="0"/>
              <a:t>. В этот момент вы, предположим, вспомнили одно небольшое изменение, которое вы хотите сделать в </a:t>
            </a:r>
            <a:r>
              <a:rPr lang="en-US" dirty="0" err="1"/>
              <a:t>benchmarks.rb</a:t>
            </a:r>
            <a:r>
              <a:rPr lang="en-US" dirty="0"/>
              <a:t> </a:t>
            </a:r>
            <a:r>
              <a:rPr lang="ru-RU" dirty="0"/>
              <a:t>до фиксации. Вы открываете файл, вносите и сохраняете необходимые изменения и вроде бы готовы к </a:t>
            </a:r>
            <a:r>
              <a:rPr lang="ru-RU" dirty="0" err="1"/>
              <a:t>коммиту</a:t>
            </a:r>
            <a:r>
              <a:rPr lang="ru-RU" dirty="0"/>
              <a:t>. Но давайте-ка ещё раз выполним </a:t>
            </a:r>
            <a:r>
              <a:rPr lang="en-US" dirty="0" err="1"/>
              <a:t>git</a:t>
            </a:r>
            <a:r>
              <a:rPr lang="en-US" dirty="0"/>
              <a:t> status</a:t>
            </a:r>
            <a:r>
              <a:rPr lang="en-US" dirty="0" smtClean="0"/>
              <a:t>:</a:t>
            </a:r>
            <a:endParaRPr lang="ru-RU" dirty="0" smtClean="0"/>
          </a:p>
          <a:p>
            <a:endParaRPr lang="en-US" dirty="0"/>
          </a:p>
          <a:p>
            <a:r>
              <a:rPr lang="en-US" dirty="0"/>
              <a:t>$ vim </a:t>
            </a:r>
            <a:r>
              <a:rPr lang="en-US" dirty="0" err="1"/>
              <a:t>benchmarks.rb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status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/>
              <a:t>On branch master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/>
              <a:t>Changes to be committed: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/>
              <a:t>(use "</a:t>
            </a:r>
            <a:r>
              <a:rPr lang="en-US" dirty="0" err="1"/>
              <a:t>git</a:t>
            </a:r>
            <a:r>
              <a:rPr lang="en-US" dirty="0"/>
              <a:t> reset HEAD &lt;file&gt;..." to </a:t>
            </a:r>
            <a:r>
              <a:rPr lang="en-US" dirty="0" err="1"/>
              <a:t>unstage</a:t>
            </a:r>
            <a:r>
              <a:rPr lang="en-US" dirty="0"/>
              <a:t>) </a:t>
            </a:r>
            <a:endParaRPr lang="ru-RU" dirty="0" smtClean="0"/>
          </a:p>
          <a:p>
            <a:r>
              <a:rPr lang="en-US" dirty="0" smtClean="0"/>
              <a:t>#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/>
              <a:t>new file: README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/>
              <a:t>modified: </a:t>
            </a:r>
            <a:r>
              <a:rPr lang="en-US" dirty="0" err="1"/>
              <a:t>benchmarks.rb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#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/>
              <a:t>Changes not staged for commit: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/>
              <a:t>(use "</a:t>
            </a:r>
            <a:r>
              <a:rPr lang="en-US" dirty="0" err="1"/>
              <a:t>git</a:t>
            </a:r>
            <a:r>
              <a:rPr lang="en-US" dirty="0"/>
              <a:t> add &lt;file&gt;..." to update what will be committed) </a:t>
            </a:r>
            <a:endParaRPr lang="ru-RU" dirty="0" smtClean="0"/>
          </a:p>
          <a:p>
            <a:r>
              <a:rPr lang="en-US" dirty="0" smtClean="0"/>
              <a:t>#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/>
              <a:t>modified: </a:t>
            </a:r>
            <a:r>
              <a:rPr lang="en-US" dirty="0" err="1" smtClean="0"/>
              <a:t>benchmarks.rb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540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Теперь </a:t>
            </a:r>
            <a:r>
              <a:rPr lang="ru-RU" dirty="0" err="1"/>
              <a:t>benchmarks.rb</a:t>
            </a:r>
            <a:r>
              <a:rPr lang="ru-RU" dirty="0"/>
              <a:t> отображается как проиндексированный и </a:t>
            </a:r>
            <a:r>
              <a:rPr lang="ru-RU" dirty="0" err="1"/>
              <a:t>непроиндексированный</a:t>
            </a:r>
            <a:r>
              <a:rPr lang="ru-RU" dirty="0"/>
              <a:t> одновременно.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Как </a:t>
            </a:r>
            <a:r>
              <a:rPr lang="ru-RU" dirty="0"/>
              <a:t>такое возможно? Такая ситуация наглядно демонстрирует, что </a:t>
            </a:r>
            <a:r>
              <a:rPr lang="ru-RU" dirty="0" err="1"/>
              <a:t>Git</a:t>
            </a:r>
            <a:r>
              <a:rPr lang="ru-RU" dirty="0"/>
              <a:t> индексирует файл в точности в том состоянии, в котором он находился, когда вы выполнили команду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вы выполните </a:t>
            </a:r>
            <a:r>
              <a:rPr lang="ru-RU" dirty="0" err="1"/>
              <a:t>коммит</a:t>
            </a:r>
            <a:r>
              <a:rPr lang="ru-RU" dirty="0"/>
              <a:t> сейчас, то файл </a:t>
            </a:r>
            <a:r>
              <a:rPr lang="ru-RU" dirty="0" err="1"/>
              <a:t>benchmarks.rb</a:t>
            </a:r>
            <a:r>
              <a:rPr lang="ru-RU" dirty="0"/>
              <a:t> попадёт в </a:t>
            </a:r>
            <a:r>
              <a:rPr lang="ru-RU" dirty="0" err="1"/>
              <a:t>коммит</a:t>
            </a:r>
            <a:r>
              <a:rPr lang="ru-RU" dirty="0"/>
              <a:t> в том состоянии, в котором он находился, когда вы последний раз выполняли команду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, а не в том, в котором он находится в вашем рабочем каталоге в момент выполнения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вы изменили файл после выполнения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, вам придётся снова выполнить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, чтобы проиндексировать последнюю версию файла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</a:t>
            </a:r>
            <a:r>
              <a:rPr lang="ru-RU" dirty="0" err="1"/>
              <a:t>benchmarks.rb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committed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/>
              <a:t>(</a:t>
            </a:r>
            <a:r>
              <a:rPr lang="ru-RU" dirty="0" err="1"/>
              <a:t>use</a:t>
            </a:r>
            <a:r>
              <a:rPr lang="ru-RU" dirty="0"/>
              <a:t> "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reset</a:t>
            </a:r>
            <a:r>
              <a:rPr lang="ru-RU" dirty="0"/>
              <a:t> HEAD &lt;</a:t>
            </a:r>
            <a:r>
              <a:rPr lang="ru-RU" dirty="0" err="1"/>
              <a:t>file</a:t>
            </a:r>
            <a:r>
              <a:rPr lang="ru-RU" dirty="0"/>
              <a:t>&gt;..."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unstage</a:t>
            </a:r>
            <a:r>
              <a:rPr lang="ru-RU" dirty="0"/>
              <a:t>)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r>
              <a:rPr lang="ru-RU" dirty="0" smtClean="0"/>
              <a:t># </a:t>
            </a:r>
            <a:r>
              <a:rPr lang="ru-RU" dirty="0" err="1"/>
              <a:t>new</a:t>
            </a:r>
            <a:r>
              <a:rPr lang="ru-RU" dirty="0"/>
              <a:t> file: README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 err="1"/>
              <a:t>modified</a:t>
            </a:r>
            <a:r>
              <a:rPr lang="ru-RU" dirty="0"/>
              <a:t>: </a:t>
            </a:r>
            <a:r>
              <a:rPr lang="ru-RU" dirty="0" err="1"/>
              <a:t>benchmarks.rb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427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Игнорирование </a:t>
            </a:r>
            <a:r>
              <a:rPr lang="ru-RU" b="1" dirty="0" smtClean="0">
                <a:hlinkClick r:id="rId2"/>
              </a:rPr>
              <a:t>файлов</a:t>
            </a:r>
            <a:endParaRPr lang="ru-RU" b="1" dirty="0" smtClean="0"/>
          </a:p>
          <a:p>
            <a:endParaRPr lang="ru-RU" b="1" dirty="0"/>
          </a:p>
          <a:p>
            <a:r>
              <a:rPr lang="ru-RU" dirty="0"/>
              <a:t>Зачастую, у вас имеется группа файлов, которые вы не только не хотите автоматически добавлять в </a:t>
            </a:r>
            <a:r>
              <a:rPr lang="ru-RU" dirty="0" err="1"/>
              <a:t>репозиторий</a:t>
            </a:r>
            <a:r>
              <a:rPr lang="ru-RU" dirty="0"/>
              <a:t>, но и видеть в списках </a:t>
            </a:r>
            <a:r>
              <a:rPr lang="ru-RU" dirty="0" err="1"/>
              <a:t>неотслеживаемых</a:t>
            </a:r>
            <a:r>
              <a:rPr lang="ru-RU" dirty="0"/>
              <a:t>. К таким файлам обычно относятся автоматически генерируемые файлы (различные </a:t>
            </a:r>
            <a:r>
              <a:rPr lang="ru-RU" dirty="0" err="1"/>
              <a:t>логи</a:t>
            </a:r>
            <a:r>
              <a:rPr lang="ru-RU" dirty="0"/>
              <a:t>, результаты сборки программ и т.п.). В таком случае, вы можете создать файл .</a:t>
            </a:r>
            <a:r>
              <a:rPr lang="ru-RU" dirty="0" err="1"/>
              <a:t>gitignore</a:t>
            </a:r>
            <a:r>
              <a:rPr lang="ru-RU" dirty="0"/>
              <a:t> с перечислением шаблонов соответствующих таким файлам. Вот пример файла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.</a:t>
            </a:r>
            <a:r>
              <a:rPr lang="ru-RU" dirty="0" err="1"/>
              <a:t>gitignore</a:t>
            </a:r>
            <a:r>
              <a:rPr lang="ru-RU" dirty="0"/>
              <a:t>:</a:t>
            </a:r>
          </a:p>
          <a:p>
            <a:r>
              <a:rPr lang="ru-RU" dirty="0"/>
              <a:t>$ </a:t>
            </a:r>
            <a:r>
              <a:rPr lang="ru-RU" dirty="0" err="1"/>
              <a:t>cat</a:t>
            </a:r>
            <a:r>
              <a:rPr lang="ru-RU" dirty="0"/>
              <a:t> .</a:t>
            </a:r>
            <a:r>
              <a:rPr lang="ru-RU" dirty="0" err="1"/>
              <a:t>gitignore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*.[</a:t>
            </a:r>
            <a:r>
              <a:rPr lang="ru-RU" dirty="0" err="1"/>
              <a:t>oa</a:t>
            </a:r>
            <a:r>
              <a:rPr lang="ru-RU" dirty="0"/>
              <a:t>] </a:t>
            </a:r>
            <a:endParaRPr lang="ru-RU" dirty="0" smtClean="0"/>
          </a:p>
          <a:p>
            <a:r>
              <a:rPr lang="ru-RU" dirty="0" smtClean="0"/>
              <a:t>*~ </a:t>
            </a:r>
          </a:p>
          <a:p>
            <a:r>
              <a:rPr lang="ru-RU" dirty="0" smtClean="0"/>
              <a:t>Первая </a:t>
            </a:r>
            <a:r>
              <a:rPr lang="ru-RU" dirty="0"/>
              <a:t>строка предписывает </a:t>
            </a:r>
            <a:r>
              <a:rPr lang="ru-RU" dirty="0" err="1"/>
              <a:t>Git'у</a:t>
            </a:r>
            <a:r>
              <a:rPr lang="ru-RU" dirty="0"/>
              <a:t> игнорировать любые файлы заканчивающиеся на .o или .a — объектные и архивные файлы, которые могут появиться во время сборки кода. Вторая строка предписывает игнорировать все файлы заканчивающиеся на тильду (~), которая используется во многих текстовых редакторах, например </a:t>
            </a:r>
            <a:r>
              <a:rPr lang="ru-RU" dirty="0" err="1"/>
              <a:t>Emacs</a:t>
            </a:r>
            <a:r>
              <a:rPr lang="ru-RU" dirty="0"/>
              <a:t>, для обозначения временных файлов. Вы можете также включить каталоги </a:t>
            </a:r>
            <a:r>
              <a:rPr lang="ru-RU" dirty="0" err="1"/>
              <a:t>log</a:t>
            </a:r>
            <a:r>
              <a:rPr lang="ru-RU" dirty="0"/>
              <a:t>, </a:t>
            </a:r>
            <a:r>
              <a:rPr lang="ru-RU" dirty="0" err="1"/>
              <a:t>tmp</a:t>
            </a:r>
            <a:r>
              <a:rPr lang="ru-RU" dirty="0"/>
              <a:t> или </a:t>
            </a:r>
            <a:r>
              <a:rPr lang="ru-RU" dirty="0" err="1"/>
              <a:t>pid</a:t>
            </a:r>
            <a:r>
              <a:rPr lang="ru-RU" dirty="0"/>
              <a:t>; автоматически создаваемую документацию; и т.д. и т.п. Хорошая практика заключается в настройке файла .</a:t>
            </a:r>
            <a:r>
              <a:rPr lang="ru-RU" dirty="0" err="1"/>
              <a:t>gitignore</a:t>
            </a:r>
            <a:r>
              <a:rPr lang="ru-RU" dirty="0"/>
              <a:t> до того, как начать серьёзно работать, это защитит вас от случайного добавления в </a:t>
            </a:r>
            <a:r>
              <a:rPr lang="ru-RU" dirty="0" err="1"/>
              <a:t>репозиторий</a:t>
            </a:r>
            <a:r>
              <a:rPr lang="ru-RU" dirty="0"/>
              <a:t> файлов, которых вы там видеть не хотите.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577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 шаблонам в файле .</a:t>
            </a:r>
            <a:r>
              <a:rPr lang="ru-RU" dirty="0" err="1"/>
              <a:t>gitignore</a:t>
            </a:r>
            <a:r>
              <a:rPr lang="ru-RU" dirty="0"/>
              <a:t> применяются следующие правила:</a:t>
            </a:r>
          </a:p>
          <a:p>
            <a:r>
              <a:rPr lang="ru-RU" dirty="0" smtClean="0"/>
              <a:t>- Пустые </a:t>
            </a:r>
            <a:r>
              <a:rPr lang="ru-RU" dirty="0"/>
              <a:t>строки, а также строки, начинающиеся с #, игнорируются.</a:t>
            </a:r>
          </a:p>
          <a:p>
            <a:r>
              <a:rPr lang="ru-RU" dirty="0" smtClean="0"/>
              <a:t>- Можно </a:t>
            </a:r>
            <a:r>
              <a:rPr lang="ru-RU" dirty="0"/>
              <a:t>использовать стандартные </a:t>
            </a:r>
            <a:r>
              <a:rPr lang="ru-RU" dirty="0" err="1"/>
              <a:t>glob</a:t>
            </a:r>
            <a:r>
              <a:rPr lang="ru-RU" dirty="0"/>
              <a:t> шаблоны.</a:t>
            </a:r>
          </a:p>
          <a:p>
            <a:r>
              <a:rPr lang="ru-RU" dirty="0" smtClean="0"/>
              <a:t>- Можно </a:t>
            </a:r>
            <a:r>
              <a:rPr lang="ru-RU" dirty="0"/>
              <a:t>заканчивать шаблон символом </a:t>
            </a:r>
            <a:r>
              <a:rPr lang="ru-RU" dirty="0" err="1"/>
              <a:t>слэша</a:t>
            </a:r>
            <a:r>
              <a:rPr lang="ru-RU" dirty="0"/>
              <a:t> (/) для указания каталога.</a:t>
            </a:r>
          </a:p>
          <a:p>
            <a:r>
              <a:rPr lang="ru-RU" dirty="0" smtClean="0"/>
              <a:t>- Можно </a:t>
            </a:r>
            <a:r>
              <a:rPr lang="ru-RU" dirty="0"/>
              <a:t>инвертировать шаблон, использовав восклицательный знак (!) в качестве первого символа.</a:t>
            </a:r>
          </a:p>
          <a:p>
            <a:r>
              <a:rPr lang="ru-RU" dirty="0" err="1"/>
              <a:t>Glob</a:t>
            </a:r>
            <a:r>
              <a:rPr lang="ru-RU" dirty="0"/>
              <a:t>-шаблоны представляют собой упрощённые регулярные выражения используемые командными интерпретаторами. Символ * соответствует 0 или более символам; последовательность [</a:t>
            </a:r>
            <a:r>
              <a:rPr lang="ru-RU" dirty="0" err="1"/>
              <a:t>abc</a:t>
            </a:r>
            <a:r>
              <a:rPr lang="ru-RU" dirty="0"/>
              <a:t>] — любому символу из указанных в скобках (в данном примере a, b или c); знак вопроса (?) соответствует одному символу; [0-9] соответствует любому символу из интервала (в данном случае от 0 до 9).</a:t>
            </a:r>
          </a:p>
          <a:p>
            <a:endParaRPr lang="ru-RU" dirty="0" smtClean="0"/>
          </a:p>
          <a:p>
            <a:r>
              <a:rPr lang="ru-RU" dirty="0" smtClean="0"/>
              <a:t>Вот </a:t>
            </a:r>
            <a:r>
              <a:rPr lang="ru-RU" dirty="0"/>
              <a:t>ещё один пример файла .</a:t>
            </a:r>
            <a:r>
              <a:rPr lang="ru-RU" dirty="0" err="1"/>
              <a:t>gitignore</a:t>
            </a:r>
            <a:r>
              <a:rPr lang="ru-RU" dirty="0"/>
              <a:t>:</a:t>
            </a:r>
          </a:p>
          <a:p>
            <a:r>
              <a:rPr lang="ru-RU" dirty="0"/>
              <a:t># комментарий — эта строка игнорируется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/>
              <a:t>не обрабатывать файлы, имя которых заканчивается на .a *.a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/>
              <a:t>НО отслеживать файл </a:t>
            </a:r>
            <a:r>
              <a:rPr lang="ru-RU" dirty="0" err="1"/>
              <a:t>lib.a</a:t>
            </a:r>
            <a:r>
              <a:rPr lang="ru-RU" dirty="0"/>
              <a:t>, несмотря на то, что мы игнорируем все .a файлы с помощью предыдущего правила !</a:t>
            </a:r>
            <a:r>
              <a:rPr lang="ru-RU" dirty="0" err="1"/>
              <a:t>lib.a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/>
              <a:t>игнорировать только файл TODO находящийся в корневом каталоге, не относится к файлам вида </a:t>
            </a:r>
            <a:r>
              <a:rPr lang="ru-RU" dirty="0" err="1"/>
              <a:t>subdir</a:t>
            </a:r>
            <a:r>
              <a:rPr lang="ru-RU" dirty="0"/>
              <a:t>/TODO /TODO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/>
              <a:t>игнорировать все файлы в каталоге </a:t>
            </a:r>
            <a:r>
              <a:rPr lang="ru-RU" dirty="0" err="1"/>
              <a:t>build</a:t>
            </a:r>
            <a:r>
              <a:rPr lang="ru-RU" dirty="0"/>
              <a:t>/ </a:t>
            </a:r>
            <a:r>
              <a:rPr lang="ru-RU" dirty="0" err="1"/>
              <a:t>build</a:t>
            </a:r>
            <a:r>
              <a:rPr lang="ru-RU" dirty="0"/>
              <a:t>/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/>
              <a:t>игнорировать </a:t>
            </a:r>
            <a:r>
              <a:rPr lang="ru-RU" dirty="0" err="1"/>
              <a:t>doc</a:t>
            </a:r>
            <a:r>
              <a:rPr lang="ru-RU" dirty="0"/>
              <a:t>/notes.txt, но не </a:t>
            </a:r>
            <a:r>
              <a:rPr lang="ru-RU" dirty="0" err="1"/>
              <a:t>doc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/arch.txt </a:t>
            </a:r>
            <a:r>
              <a:rPr lang="ru-RU" dirty="0" err="1"/>
              <a:t>doc</a:t>
            </a:r>
            <a:r>
              <a:rPr lang="ru-RU" dirty="0"/>
              <a:t>/*.</a:t>
            </a:r>
            <a:r>
              <a:rPr lang="ru-RU" dirty="0" err="1"/>
              <a:t>txt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/>
              <a:t>игнорировать все .</a:t>
            </a:r>
            <a:r>
              <a:rPr lang="ru-RU" dirty="0" err="1"/>
              <a:t>txt</a:t>
            </a:r>
            <a:r>
              <a:rPr lang="ru-RU" dirty="0"/>
              <a:t> файлы в каталоге </a:t>
            </a:r>
            <a:r>
              <a:rPr lang="ru-RU" dirty="0" err="1"/>
              <a:t>doc</a:t>
            </a:r>
            <a:r>
              <a:rPr lang="ru-RU" dirty="0"/>
              <a:t>/ </a:t>
            </a:r>
            <a:r>
              <a:rPr lang="ru-RU" dirty="0" err="1"/>
              <a:t>doc</a:t>
            </a:r>
            <a:r>
              <a:rPr lang="ru-RU" dirty="0"/>
              <a:t>/**/*.</a:t>
            </a:r>
            <a:r>
              <a:rPr lang="ru-RU" dirty="0" err="1"/>
              <a:t>txt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26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334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Следующей основной проблемой оказалась необходимость сотрудничать с разработчиками за другими компьютерами. Чтобы решить её, были созданы </a:t>
            </a:r>
            <a:r>
              <a:rPr lang="ru-RU" b="1" u="sng" dirty="0"/>
              <a:t>централизованные системы контроля версий (ЦСКВ)</a:t>
            </a:r>
            <a:r>
              <a:rPr lang="ru-RU" dirty="0"/>
              <a:t>. В таких системах, например CVS, </a:t>
            </a:r>
            <a:r>
              <a:rPr lang="ru-RU" dirty="0" err="1"/>
              <a:t>Subversion</a:t>
            </a:r>
            <a:r>
              <a:rPr lang="ru-RU" dirty="0"/>
              <a:t> и </a:t>
            </a:r>
            <a:r>
              <a:rPr lang="ru-RU" dirty="0" err="1"/>
              <a:t>Perforce</a:t>
            </a:r>
            <a:r>
              <a:rPr lang="ru-RU" dirty="0"/>
              <a:t>, есть центральный сервер, на котором хранятся все файлы под </a:t>
            </a:r>
            <a:r>
              <a:rPr lang="ru-RU" dirty="0" err="1"/>
              <a:t>версионным</a:t>
            </a:r>
            <a:r>
              <a:rPr lang="ru-RU" dirty="0"/>
              <a:t> контролем, и ряд клиентов, которые получают копии файлов из него. Много лет это было стандартом для систем контроля версий</a:t>
            </a:r>
            <a:endParaRPr lang="ru-RU" dirty="0"/>
          </a:p>
        </p:txBody>
      </p:sp>
      <p:pic>
        <p:nvPicPr>
          <p:cNvPr id="2050" name="Picture 2" descr="https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99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Просмотр индексированных и неиндексированных изменений</a:t>
            </a:r>
            <a:endParaRPr lang="ru-RU" b="1" dirty="0"/>
          </a:p>
          <a:p>
            <a:r>
              <a:rPr lang="ru-RU" dirty="0"/>
              <a:t>Если результат работы команды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 недостаточно информативен для вас — вам хочется знать, что конкретно поменялось, а не только какие файлы были изменены — вы можете использовать команду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diff</a:t>
            </a:r>
            <a:r>
              <a:rPr lang="ru-RU" dirty="0"/>
              <a:t>. Позже мы рассмотрим команду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diff</a:t>
            </a:r>
            <a:r>
              <a:rPr lang="ru-RU" dirty="0"/>
              <a:t> подробнее; вы, скорее всего, будете использовать эту команду для получения ответов на два вопроса: что вы изменили, но ещё не проиндексировали, и что вы проиндексировали и собираетесь фиксировать. Если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 отвечает на эти вопросы слишком обобщённо, то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diff</a:t>
            </a:r>
            <a:r>
              <a:rPr lang="ru-RU" dirty="0"/>
              <a:t> показывает вам непосредственно добавленные и удалённые строки — собственно заплатку (</a:t>
            </a:r>
            <a:r>
              <a:rPr lang="ru-RU" dirty="0" err="1"/>
              <a:t>patch</a:t>
            </a:r>
            <a:r>
              <a:rPr lang="ru-RU" dirty="0"/>
              <a:t>).</a:t>
            </a:r>
          </a:p>
          <a:p>
            <a:r>
              <a:rPr lang="ru-RU" dirty="0"/>
              <a:t>Допустим, вы снова изменили и проиндексировали файл README, а затем изменили файл </a:t>
            </a:r>
            <a:r>
              <a:rPr lang="ru-RU" dirty="0" err="1"/>
              <a:t>benchmarks.rb</a:t>
            </a:r>
            <a:r>
              <a:rPr lang="ru-RU" dirty="0"/>
              <a:t> без индексирования. Если вы выполните команду </a:t>
            </a:r>
            <a:r>
              <a:rPr lang="ru-RU" dirty="0" err="1"/>
              <a:t>status</a:t>
            </a:r>
            <a:r>
              <a:rPr lang="ru-RU" dirty="0"/>
              <a:t>, вы опять увидите что-то вроде: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committed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/>
              <a:t>(</a:t>
            </a:r>
            <a:r>
              <a:rPr lang="ru-RU" dirty="0" err="1"/>
              <a:t>use</a:t>
            </a:r>
            <a:r>
              <a:rPr lang="ru-RU" dirty="0"/>
              <a:t> "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reset</a:t>
            </a:r>
            <a:r>
              <a:rPr lang="ru-RU" dirty="0"/>
              <a:t> HEAD &lt;</a:t>
            </a:r>
            <a:r>
              <a:rPr lang="ru-RU" dirty="0" err="1"/>
              <a:t>file</a:t>
            </a:r>
            <a:r>
              <a:rPr lang="ru-RU" dirty="0"/>
              <a:t>&gt;..."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unstage</a:t>
            </a:r>
            <a:r>
              <a:rPr lang="ru-RU" dirty="0"/>
              <a:t>)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r>
              <a:rPr lang="ru-RU" dirty="0" smtClean="0"/>
              <a:t># </a:t>
            </a:r>
            <a:r>
              <a:rPr lang="ru-RU" dirty="0" err="1"/>
              <a:t>new</a:t>
            </a:r>
            <a:r>
              <a:rPr lang="ru-RU" dirty="0"/>
              <a:t> file: README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r>
              <a:rPr lang="ru-RU" dirty="0" smtClean="0"/>
              <a:t># 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staged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/>
              <a:t>(</a:t>
            </a:r>
            <a:r>
              <a:rPr lang="ru-RU" dirty="0" err="1"/>
              <a:t>use</a:t>
            </a:r>
            <a:r>
              <a:rPr lang="ru-RU" dirty="0"/>
              <a:t> "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&lt;</a:t>
            </a:r>
            <a:r>
              <a:rPr lang="ru-RU" dirty="0" err="1"/>
              <a:t>file</a:t>
            </a:r>
            <a:r>
              <a:rPr lang="ru-RU" dirty="0"/>
              <a:t>&gt;..."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update</a:t>
            </a:r>
            <a:r>
              <a:rPr lang="ru-RU" dirty="0"/>
              <a:t>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committed</a:t>
            </a:r>
            <a:r>
              <a:rPr lang="ru-RU" dirty="0"/>
              <a:t>)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r>
              <a:rPr lang="ru-RU" dirty="0" smtClean="0"/>
              <a:t># </a:t>
            </a:r>
            <a:r>
              <a:rPr lang="ru-RU" dirty="0" err="1"/>
              <a:t>modified</a:t>
            </a:r>
            <a:r>
              <a:rPr lang="ru-RU" dirty="0"/>
              <a:t>: </a:t>
            </a:r>
            <a:r>
              <a:rPr lang="ru-RU" dirty="0" err="1"/>
              <a:t>benchmarks.rb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597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Чтобы увидеть, что же вы изменили, но пока не проиндексировали, наберите </a:t>
            </a:r>
            <a:r>
              <a:rPr lang="en-US" dirty="0" err="1"/>
              <a:t>git</a:t>
            </a:r>
            <a:r>
              <a:rPr lang="en-US" dirty="0"/>
              <a:t> diff </a:t>
            </a:r>
            <a:r>
              <a:rPr lang="ru-RU" dirty="0"/>
              <a:t>без аргументов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ru-RU" dirty="0"/>
              <a:t>$ </a:t>
            </a:r>
            <a:r>
              <a:rPr lang="en-US" dirty="0" err="1"/>
              <a:t>git</a:t>
            </a:r>
            <a:r>
              <a:rPr lang="en-US" dirty="0"/>
              <a:t> diff </a:t>
            </a:r>
            <a:endParaRPr lang="ru-RU" dirty="0" smtClean="0"/>
          </a:p>
          <a:p>
            <a:r>
              <a:rPr lang="en-US" dirty="0" smtClean="0"/>
              <a:t>diff </a:t>
            </a:r>
            <a:r>
              <a:rPr lang="en-US" dirty="0"/>
              <a:t>--</a:t>
            </a:r>
            <a:r>
              <a:rPr lang="en-US" dirty="0" err="1"/>
              <a:t>git</a:t>
            </a:r>
            <a:r>
              <a:rPr lang="en-US" dirty="0"/>
              <a:t> a/</a:t>
            </a:r>
            <a:r>
              <a:rPr lang="en-US" dirty="0" err="1"/>
              <a:t>benchmarks.rb</a:t>
            </a:r>
            <a:r>
              <a:rPr lang="en-US" dirty="0"/>
              <a:t> b/</a:t>
            </a:r>
            <a:r>
              <a:rPr lang="en-US" dirty="0" err="1"/>
              <a:t>benchmarks.rb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index </a:t>
            </a:r>
            <a:r>
              <a:rPr lang="en-US" dirty="0"/>
              <a:t>3cb747f..da65585 100644 </a:t>
            </a:r>
            <a:endParaRPr lang="ru-RU" dirty="0" smtClean="0"/>
          </a:p>
          <a:p>
            <a:r>
              <a:rPr lang="en-US" dirty="0" smtClean="0"/>
              <a:t>--- </a:t>
            </a:r>
            <a:r>
              <a:rPr lang="en-US" dirty="0"/>
              <a:t>a/</a:t>
            </a:r>
            <a:r>
              <a:rPr lang="en-US" dirty="0" err="1"/>
              <a:t>benchmarks.rb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+++ </a:t>
            </a:r>
            <a:r>
              <a:rPr lang="en-US" dirty="0"/>
              <a:t>b/</a:t>
            </a:r>
            <a:r>
              <a:rPr lang="en-US" dirty="0" err="1"/>
              <a:t>benchmarks.rb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@@ </a:t>
            </a:r>
            <a:r>
              <a:rPr lang="en-US" dirty="0"/>
              <a:t>-36,6 +36,10 @@ </a:t>
            </a:r>
            <a:r>
              <a:rPr lang="en-US" dirty="0" err="1"/>
              <a:t>def</a:t>
            </a:r>
            <a:r>
              <a:rPr lang="en-US" dirty="0"/>
              <a:t> main </a:t>
            </a:r>
            <a:endParaRPr lang="ru-RU" dirty="0" smtClean="0"/>
          </a:p>
          <a:p>
            <a:r>
              <a:rPr lang="ru-RU" dirty="0"/>
              <a:t>	</a:t>
            </a:r>
            <a:r>
              <a:rPr lang="en-US" dirty="0" smtClean="0"/>
              <a:t>@</a:t>
            </a:r>
            <a:r>
              <a:rPr lang="en-US" dirty="0" err="1"/>
              <a:t>commit.parents</a:t>
            </a:r>
            <a:r>
              <a:rPr lang="en-US" dirty="0"/>
              <a:t>[0].parents[0].parents[0] </a:t>
            </a:r>
            <a:endParaRPr lang="ru-RU" dirty="0" smtClean="0"/>
          </a:p>
          <a:p>
            <a:r>
              <a:rPr lang="ru-RU" dirty="0"/>
              <a:t>	</a:t>
            </a:r>
            <a:r>
              <a:rPr lang="en-US" dirty="0" smtClean="0"/>
              <a:t>end </a:t>
            </a:r>
            <a:endParaRPr lang="ru-RU" dirty="0" smtClean="0"/>
          </a:p>
          <a:p>
            <a:r>
              <a:rPr lang="en-US" dirty="0" smtClean="0"/>
              <a:t>+ </a:t>
            </a:r>
            <a:r>
              <a:rPr lang="en-US" dirty="0" err="1"/>
              <a:t>run_code</a:t>
            </a:r>
            <a:r>
              <a:rPr lang="en-US" dirty="0"/>
              <a:t>(x, 'commits 1') do </a:t>
            </a:r>
            <a:endParaRPr lang="ru-RU" dirty="0" smtClean="0"/>
          </a:p>
          <a:p>
            <a:r>
              <a:rPr lang="en-US" dirty="0" smtClean="0"/>
              <a:t>+ </a:t>
            </a:r>
            <a:r>
              <a:rPr lang="en-US" dirty="0" err="1"/>
              <a:t>git.commits.size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+ </a:t>
            </a:r>
            <a:r>
              <a:rPr lang="en-US" dirty="0"/>
              <a:t>end </a:t>
            </a:r>
            <a:endParaRPr lang="ru-RU" dirty="0" smtClean="0"/>
          </a:p>
          <a:p>
            <a:r>
              <a:rPr lang="en-US" dirty="0" smtClean="0"/>
              <a:t>+ </a:t>
            </a:r>
            <a:endParaRPr lang="ru-RU" dirty="0" smtClean="0"/>
          </a:p>
          <a:p>
            <a:r>
              <a:rPr lang="en-US" dirty="0" err="1" smtClean="0"/>
              <a:t>run_code</a:t>
            </a:r>
            <a:r>
              <a:rPr lang="en-US" dirty="0" smtClean="0"/>
              <a:t>(x</a:t>
            </a:r>
            <a:r>
              <a:rPr lang="en-US" dirty="0"/>
              <a:t>, 'commits 2') do </a:t>
            </a:r>
            <a:endParaRPr lang="ru-RU" dirty="0" smtClean="0"/>
          </a:p>
          <a:p>
            <a:r>
              <a:rPr lang="ru-RU" dirty="0"/>
              <a:t>	</a:t>
            </a:r>
            <a:r>
              <a:rPr lang="en-US" dirty="0" smtClean="0"/>
              <a:t>log </a:t>
            </a:r>
            <a:r>
              <a:rPr lang="en-US" dirty="0"/>
              <a:t>= </a:t>
            </a:r>
            <a:r>
              <a:rPr lang="en-US" dirty="0" err="1"/>
              <a:t>git.commits</a:t>
            </a:r>
            <a:r>
              <a:rPr lang="en-US" dirty="0"/>
              <a:t>('master', 15) </a:t>
            </a:r>
            <a:endParaRPr lang="ru-RU" dirty="0" smtClean="0"/>
          </a:p>
          <a:p>
            <a:r>
              <a:rPr lang="ru-RU" dirty="0"/>
              <a:t>	</a:t>
            </a:r>
            <a:r>
              <a:rPr lang="en-US" dirty="0" err="1" smtClean="0"/>
              <a:t>log.size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Эта </a:t>
            </a:r>
            <a:r>
              <a:rPr lang="ru-RU" dirty="0"/>
              <a:t>команда сравнивает содержимое вашего рабочего каталога с содержимым индекса. Результат показывает ещё не проиндексированные изменения.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889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вы хотите посмотреть, что вы проиндексировали и что войдёт в следующий </a:t>
            </a:r>
            <a:r>
              <a:rPr lang="ru-RU" dirty="0" err="1"/>
              <a:t>коммит</a:t>
            </a:r>
            <a:r>
              <a:rPr lang="ru-RU" dirty="0"/>
              <a:t>, вы можете выполнить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diff</a:t>
            </a:r>
            <a:r>
              <a:rPr lang="ru-RU" dirty="0"/>
              <a:t> --</a:t>
            </a:r>
            <a:r>
              <a:rPr lang="ru-RU" dirty="0" err="1"/>
              <a:t>cached</a:t>
            </a:r>
            <a:r>
              <a:rPr lang="ru-RU" dirty="0"/>
              <a:t>. (В </a:t>
            </a:r>
            <a:r>
              <a:rPr lang="ru-RU" dirty="0" err="1"/>
              <a:t>Git'е</a:t>
            </a:r>
            <a:r>
              <a:rPr lang="ru-RU" dirty="0"/>
              <a:t> версии 1.6.1 и выше, вы также можете использовать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diff</a:t>
            </a:r>
            <a:r>
              <a:rPr lang="ru-RU" dirty="0"/>
              <a:t> --</a:t>
            </a:r>
            <a:r>
              <a:rPr lang="ru-RU" dirty="0" err="1"/>
              <a:t>staged</a:t>
            </a:r>
            <a:r>
              <a:rPr lang="ru-RU" dirty="0"/>
              <a:t>, которая легче запоминается.) Эта команда сравнивает ваши индексированные изменения с последним </a:t>
            </a:r>
            <a:r>
              <a:rPr lang="ru-RU" dirty="0" err="1"/>
              <a:t>коммитом</a:t>
            </a:r>
            <a:r>
              <a:rPr lang="ru-RU" dirty="0"/>
              <a:t>:</a:t>
            </a:r>
          </a:p>
          <a:p>
            <a:endParaRPr lang="ru-RU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diff</a:t>
            </a:r>
            <a:r>
              <a:rPr lang="ru-RU" dirty="0"/>
              <a:t> --</a:t>
            </a:r>
            <a:r>
              <a:rPr lang="ru-RU" dirty="0" err="1"/>
              <a:t>cached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err="1" smtClean="0"/>
              <a:t>diff</a:t>
            </a:r>
            <a:r>
              <a:rPr lang="ru-RU" dirty="0" smtClean="0"/>
              <a:t> </a:t>
            </a:r>
            <a:r>
              <a:rPr lang="ru-RU" dirty="0"/>
              <a:t>--</a:t>
            </a:r>
            <a:r>
              <a:rPr lang="ru-RU" dirty="0" err="1"/>
              <a:t>git</a:t>
            </a:r>
            <a:r>
              <a:rPr lang="ru-RU" dirty="0"/>
              <a:t> a/README b/README </a:t>
            </a:r>
            <a:endParaRPr lang="ru-RU" dirty="0" smtClean="0"/>
          </a:p>
          <a:p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/>
              <a:t> 100644 </a:t>
            </a:r>
            <a:endParaRPr lang="ru-RU" dirty="0" smtClean="0"/>
          </a:p>
          <a:p>
            <a:r>
              <a:rPr lang="ru-RU" dirty="0" err="1" smtClean="0"/>
              <a:t>index</a:t>
            </a:r>
            <a:r>
              <a:rPr lang="ru-RU" dirty="0" smtClean="0"/>
              <a:t> </a:t>
            </a:r>
            <a:r>
              <a:rPr lang="ru-RU" dirty="0"/>
              <a:t>0000000..03902a1 </a:t>
            </a:r>
            <a:endParaRPr lang="ru-RU" dirty="0" smtClean="0"/>
          </a:p>
          <a:p>
            <a:r>
              <a:rPr lang="ru-RU" dirty="0" smtClean="0"/>
              <a:t>--- </a:t>
            </a:r>
            <a:r>
              <a:rPr lang="ru-RU" dirty="0"/>
              <a:t>/</a:t>
            </a:r>
            <a:r>
              <a:rPr lang="ru-RU" dirty="0" err="1"/>
              <a:t>dev</a:t>
            </a:r>
            <a:r>
              <a:rPr lang="ru-RU" dirty="0"/>
              <a:t>/</a:t>
            </a:r>
            <a:r>
              <a:rPr lang="ru-RU" dirty="0" err="1"/>
              <a:t>null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+++ </a:t>
            </a:r>
            <a:r>
              <a:rPr lang="ru-RU" dirty="0"/>
              <a:t>b/README2 </a:t>
            </a:r>
            <a:endParaRPr lang="ru-RU" dirty="0" smtClean="0"/>
          </a:p>
          <a:p>
            <a:r>
              <a:rPr lang="ru-RU" dirty="0" smtClean="0"/>
              <a:t>@@ </a:t>
            </a:r>
            <a:r>
              <a:rPr lang="ru-RU" dirty="0"/>
              <a:t>-0,0 +1,5 @@ </a:t>
            </a:r>
            <a:endParaRPr lang="ru-RU" dirty="0" smtClean="0"/>
          </a:p>
          <a:p>
            <a:r>
              <a:rPr lang="ru-RU" dirty="0" smtClean="0"/>
              <a:t>+</a:t>
            </a:r>
            <a:r>
              <a:rPr lang="ru-RU" dirty="0" err="1"/>
              <a:t>grit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+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Tom</a:t>
            </a:r>
            <a:r>
              <a:rPr lang="ru-RU" dirty="0"/>
              <a:t> </a:t>
            </a:r>
            <a:r>
              <a:rPr lang="ru-RU" dirty="0" err="1"/>
              <a:t>Preston-Werner</a:t>
            </a:r>
            <a:r>
              <a:rPr lang="ru-RU" dirty="0"/>
              <a:t>, </a:t>
            </a:r>
            <a:r>
              <a:rPr lang="ru-RU" dirty="0" err="1"/>
              <a:t>Chris</a:t>
            </a:r>
            <a:r>
              <a:rPr lang="ru-RU" dirty="0"/>
              <a:t> </a:t>
            </a:r>
            <a:r>
              <a:rPr lang="ru-RU" dirty="0" err="1"/>
              <a:t>Wanstrath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+ </a:t>
            </a:r>
            <a:r>
              <a:rPr lang="ru-RU" dirty="0"/>
              <a:t>http://github.com/mojombo/grit </a:t>
            </a:r>
            <a:endParaRPr lang="ru-RU" dirty="0" smtClean="0"/>
          </a:p>
          <a:p>
            <a:r>
              <a:rPr lang="ru-RU" dirty="0" smtClean="0"/>
              <a:t>+ </a:t>
            </a:r>
          </a:p>
          <a:p>
            <a:r>
              <a:rPr lang="ru-RU" dirty="0" smtClean="0"/>
              <a:t>+</a:t>
            </a:r>
            <a:r>
              <a:rPr lang="ru-RU" dirty="0" err="1"/>
              <a:t>Grit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Ruby</a:t>
            </a:r>
            <a:r>
              <a:rPr lang="ru-RU" dirty="0"/>
              <a:t> </a:t>
            </a:r>
            <a:r>
              <a:rPr lang="ru-RU" dirty="0" err="1"/>
              <a:t>library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extracting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a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repository</a:t>
            </a:r>
            <a:r>
              <a:rPr lang="ru-RU" dirty="0"/>
              <a:t>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Важно </a:t>
            </a:r>
            <a:r>
              <a:rPr lang="ru-RU" dirty="0"/>
              <a:t>отметить, что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diff</a:t>
            </a:r>
            <a:r>
              <a:rPr lang="ru-RU" dirty="0"/>
              <a:t> сама по себе не показывает все изменения сделанные с последнего </a:t>
            </a:r>
            <a:r>
              <a:rPr lang="ru-RU" dirty="0" err="1"/>
              <a:t>коммита</a:t>
            </a:r>
            <a:r>
              <a:rPr lang="ru-RU" dirty="0"/>
              <a:t> — только те, что ещё не проиндексированы. Такое поведение может сбивать с толку, так как если вы проиндексируете все свои изменения, то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diff</a:t>
            </a:r>
            <a:r>
              <a:rPr lang="ru-RU" dirty="0"/>
              <a:t> ничего не вернёт.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591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Теперь вы можете используя </a:t>
            </a:r>
            <a:r>
              <a:rPr lang="en-US" dirty="0" err="1"/>
              <a:t>git</a:t>
            </a:r>
            <a:r>
              <a:rPr lang="en-US" dirty="0"/>
              <a:t> diff </a:t>
            </a:r>
            <a:r>
              <a:rPr lang="ru-RU" dirty="0"/>
              <a:t>посмотреть </a:t>
            </a:r>
            <a:r>
              <a:rPr lang="ru-RU" dirty="0" err="1"/>
              <a:t>непроиндексированные</a:t>
            </a:r>
            <a:r>
              <a:rPr lang="ru-RU" dirty="0"/>
              <a:t> изменения</a:t>
            </a:r>
          </a:p>
          <a:p>
            <a:r>
              <a:rPr lang="ru-RU" dirty="0"/>
              <a:t>$ </a:t>
            </a:r>
            <a:r>
              <a:rPr lang="en-US" dirty="0" err="1"/>
              <a:t>git</a:t>
            </a:r>
            <a:r>
              <a:rPr lang="en-US" dirty="0"/>
              <a:t> diff </a:t>
            </a:r>
            <a:endParaRPr lang="ru-RU" dirty="0" smtClean="0"/>
          </a:p>
          <a:p>
            <a:r>
              <a:rPr lang="en-US" dirty="0" smtClean="0"/>
              <a:t>diff </a:t>
            </a:r>
            <a:r>
              <a:rPr lang="en-US" dirty="0"/>
              <a:t>--</a:t>
            </a:r>
            <a:r>
              <a:rPr lang="en-US" dirty="0" err="1"/>
              <a:t>git</a:t>
            </a:r>
            <a:r>
              <a:rPr lang="en-US" dirty="0"/>
              <a:t> a/</a:t>
            </a:r>
            <a:r>
              <a:rPr lang="en-US" dirty="0" err="1"/>
              <a:t>benchmarks.rb</a:t>
            </a:r>
            <a:r>
              <a:rPr lang="en-US" dirty="0"/>
              <a:t> b/</a:t>
            </a:r>
            <a:r>
              <a:rPr lang="en-US" dirty="0" err="1"/>
              <a:t>benchmarks.rb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index </a:t>
            </a:r>
            <a:r>
              <a:rPr lang="en-US" dirty="0"/>
              <a:t>e445e28..86b2f7c 100644 </a:t>
            </a:r>
            <a:endParaRPr lang="ru-RU" dirty="0" smtClean="0"/>
          </a:p>
          <a:p>
            <a:r>
              <a:rPr lang="en-US" dirty="0" smtClean="0"/>
              <a:t>--- </a:t>
            </a:r>
            <a:r>
              <a:rPr lang="en-US" dirty="0"/>
              <a:t>a/</a:t>
            </a:r>
            <a:r>
              <a:rPr lang="en-US" dirty="0" err="1"/>
              <a:t>benchmarks.rb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+++ </a:t>
            </a:r>
            <a:r>
              <a:rPr lang="en-US" dirty="0"/>
              <a:t>b/</a:t>
            </a:r>
            <a:r>
              <a:rPr lang="en-US" dirty="0" err="1"/>
              <a:t>benchmarks.rb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@@ </a:t>
            </a:r>
            <a:r>
              <a:rPr lang="en-US" dirty="0"/>
              <a:t>-127,3 +127,4 @@ end </a:t>
            </a:r>
            <a:endParaRPr lang="ru-RU" dirty="0" smtClean="0"/>
          </a:p>
          <a:p>
            <a:r>
              <a:rPr lang="en-US" dirty="0" smtClean="0"/>
              <a:t>main</a:t>
            </a:r>
            <a:r>
              <a:rPr lang="en-US" dirty="0"/>
              <a:t>() </a:t>
            </a:r>
            <a:endParaRPr lang="ru-RU" dirty="0" smtClean="0"/>
          </a:p>
          <a:p>
            <a:r>
              <a:rPr lang="en-US" dirty="0" smtClean="0"/>
              <a:t>##</a:t>
            </a:r>
            <a:r>
              <a:rPr lang="en-US" dirty="0"/>
              <a:t>pp Grit::</a:t>
            </a:r>
            <a:r>
              <a:rPr lang="en-US" dirty="0" err="1"/>
              <a:t>GitRuby.cache_client.stats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+# </a:t>
            </a:r>
            <a:r>
              <a:rPr lang="en-US" dirty="0"/>
              <a:t>test line </a:t>
            </a:r>
            <a:endParaRPr lang="ru-RU" dirty="0" smtClean="0"/>
          </a:p>
          <a:p>
            <a:r>
              <a:rPr lang="ru-RU" dirty="0" smtClean="0"/>
              <a:t>А </a:t>
            </a:r>
            <a:r>
              <a:rPr lang="ru-RU" dirty="0"/>
              <a:t>также уже проиндексированные, используя </a:t>
            </a:r>
            <a:r>
              <a:rPr lang="en-US" dirty="0" err="1"/>
              <a:t>git</a:t>
            </a:r>
            <a:r>
              <a:rPr lang="en-US" dirty="0"/>
              <a:t> diff --cached: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diff --cached </a:t>
            </a:r>
            <a:endParaRPr lang="ru-RU" dirty="0" smtClean="0"/>
          </a:p>
          <a:p>
            <a:r>
              <a:rPr lang="en-US" dirty="0" smtClean="0"/>
              <a:t>diff </a:t>
            </a:r>
            <a:r>
              <a:rPr lang="en-US" dirty="0"/>
              <a:t>--</a:t>
            </a:r>
            <a:r>
              <a:rPr lang="en-US" dirty="0" err="1"/>
              <a:t>git</a:t>
            </a:r>
            <a:r>
              <a:rPr lang="en-US" dirty="0"/>
              <a:t> a/</a:t>
            </a:r>
            <a:r>
              <a:rPr lang="en-US" dirty="0" err="1"/>
              <a:t>benchmarks.rb</a:t>
            </a:r>
            <a:r>
              <a:rPr lang="en-US" dirty="0"/>
              <a:t> b/</a:t>
            </a:r>
            <a:r>
              <a:rPr lang="en-US" dirty="0" err="1"/>
              <a:t>benchmarks.rb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index </a:t>
            </a:r>
            <a:r>
              <a:rPr lang="en-US" dirty="0"/>
              <a:t>3cb747f..e445e28 100644 </a:t>
            </a:r>
            <a:endParaRPr lang="ru-RU" dirty="0" smtClean="0"/>
          </a:p>
          <a:p>
            <a:r>
              <a:rPr lang="en-US" dirty="0" smtClean="0"/>
              <a:t>--- </a:t>
            </a:r>
            <a:r>
              <a:rPr lang="en-US" dirty="0"/>
              <a:t>a/</a:t>
            </a:r>
            <a:r>
              <a:rPr lang="en-US" dirty="0" err="1"/>
              <a:t>benchmarks.rb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+++ </a:t>
            </a:r>
            <a:r>
              <a:rPr lang="en-US" dirty="0"/>
              <a:t>b/</a:t>
            </a:r>
            <a:r>
              <a:rPr lang="en-US" dirty="0" err="1"/>
              <a:t>benchmarks.rb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@@ </a:t>
            </a:r>
            <a:r>
              <a:rPr lang="en-US" dirty="0"/>
              <a:t>-36,6 +36,10 @@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main </a:t>
            </a:r>
            <a:endParaRPr lang="ru-RU" dirty="0" smtClean="0"/>
          </a:p>
          <a:p>
            <a:r>
              <a:rPr lang="ru-RU" dirty="0"/>
              <a:t>	</a:t>
            </a:r>
            <a:r>
              <a:rPr lang="en-US" dirty="0" smtClean="0"/>
              <a:t>@</a:t>
            </a:r>
            <a:r>
              <a:rPr lang="en-US" dirty="0" err="1"/>
              <a:t>commit.parents</a:t>
            </a:r>
            <a:r>
              <a:rPr lang="en-US" dirty="0"/>
              <a:t>[0].parents[0].parents[0] </a:t>
            </a:r>
            <a:endParaRPr lang="ru-RU" dirty="0" smtClean="0"/>
          </a:p>
          <a:p>
            <a:r>
              <a:rPr lang="ru-RU" dirty="0"/>
              <a:t>	</a:t>
            </a:r>
            <a:r>
              <a:rPr lang="en-US" dirty="0" smtClean="0"/>
              <a:t>end </a:t>
            </a:r>
            <a:endParaRPr lang="ru-RU" dirty="0" smtClean="0"/>
          </a:p>
          <a:p>
            <a:r>
              <a:rPr lang="en-US" dirty="0" smtClean="0"/>
              <a:t>+ </a:t>
            </a:r>
            <a:r>
              <a:rPr lang="en-US" dirty="0" err="1"/>
              <a:t>run_code</a:t>
            </a:r>
            <a:r>
              <a:rPr lang="en-US" dirty="0"/>
              <a:t>(x, 'commits 1') do </a:t>
            </a:r>
            <a:endParaRPr lang="ru-RU" dirty="0" smtClean="0"/>
          </a:p>
          <a:p>
            <a:r>
              <a:rPr lang="en-US" dirty="0" smtClean="0"/>
              <a:t>+ </a:t>
            </a:r>
            <a:r>
              <a:rPr lang="en-US" dirty="0" err="1"/>
              <a:t>git.commits.size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+ </a:t>
            </a:r>
            <a:r>
              <a:rPr lang="en-US" dirty="0"/>
              <a:t>end </a:t>
            </a:r>
            <a:endParaRPr lang="ru-RU" dirty="0" smtClean="0"/>
          </a:p>
          <a:p>
            <a:r>
              <a:rPr lang="en-US" dirty="0" smtClean="0"/>
              <a:t>+ </a:t>
            </a:r>
            <a:r>
              <a:rPr lang="en-US" dirty="0" err="1"/>
              <a:t>run_code</a:t>
            </a:r>
            <a:r>
              <a:rPr lang="en-US" dirty="0"/>
              <a:t>(x, 'commits 2') do log = </a:t>
            </a:r>
            <a:r>
              <a:rPr lang="en-US" dirty="0" err="1"/>
              <a:t>git.commits</a:t>
            </a:r>
            <a:r>
              <a:rPr lang="en-US" dirty="0"/>
              <a:t>('master', 15) </a:t>
            </a:r>
            <a:endParaRPr lang="ru-RU" dirty="0" smtClean="0"/>
          </a:p>
          <a:p>
            <a:r>
              <a:rPr lang="en-US" dirty="0" err="1" smtClean="0"/>
              <a:t>log.size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76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Фиксация изменений</a:t>
            </a:r>
            <a:endParaRPr lang="ru-RU" b="1" dirty="0"/>
          </a:p>
          <a:p>
            <a:r>
              <a:rPr lang="ru-RU" dirty="0"/>
              <a:t>Теперь, когда ваш индекс настроен так, как вам и хотелось, вы можете зафиксировать свои изменения. Запомните, всё, что до сих пор не проиндексировано — любые файлы, созданные или изменённые вами, и для которых вы не выполнили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 после момента редактирования — не войдут в этот </a:t>
            </a:r>
            <a:r>
              <a:rPr lang="ru-RU" dirty="0" err="1"/>
              <a:t>коммит</a:t>
            </a:r>
            <a:r>
              <a:rPr lang="ru-RU" dirty="0"/>
              <a:t>. Они останутся изменёнными файлами на вашем диске. В нашем случае, когда вы в последний раз выполняли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, вы видели что всё проиндексировано, и вот, вы готовы к </a:t>
            </a:r>
            <a:r>
              <a:rPr lang="ru-RU" dirty="0" err="1"/>
              <a:t>коммиту</a:t>
            </a:r>
            <a:r>
              <a:rPr lang="ru-RU" dirty="0"/>
              <a:t>. Простейший способ зафиксировать изменения — это набрать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Эта </a:t>
            </a:r>
            <a:r>
              <a:rPr lang="ru-RU" dirty="0"/>
              <a:t>команда откроет выбранный вами текстовый редактор. </a:t>
            </a:r>
            <a:r>
              <a:rPr lang="ru-RU" dirty="0" smtClean="0"/>
              <a:t>В </a:t>
            </a:r>
            <a:r>
              <a:rPr lang="ru-RU" dirty="0"/>
              <a:t>редакторе будет отображён следующий текст (это пример окна </a:t>
            </a:r>
            <a:r>
              <a:rPr lang="ru-RU" dirty="0" err="1"/>
              <a:t>Vim'а</a:t>
            </a:r>
            <a:r>
              <a:rPr lang="ru-RU" dirty="0"/>
              <a:t>):</a:t>
            </a:r>
          </a:p>
          <a:p>
            <a:r>
              <a:rPr lang="ru-RU" dirty="0"/>
              <a:t># </a:t>
            </a:r>
            <a:r>
              <a:rPr lang="ru-RU" dirty="0" err="1"/>
              <a:t>Please</a:t>
            </a:r>
            <a:r>
              <a:rPr lang="ru-RU" dirty="0"/>
              <a:t> </a:t>
            </a:r>
            <a:r>
              <a:rPr lang="ru-RU" dirty="0" err="1"/>
              <a:t>enter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 </a:t>
            </a:r>
            <a:r>
              <a:rPr lang="ru-RU" dirty="0" err="1"/>
              <a:t>message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your</a:t>
            </a:r>
            <a:r>
              <a:rPr lang="ru-RU" dirty="0"/>
              <a:t> </a:t>
            </a:r>
            <a:r>
              <a:rPr lang="ru-RU" dirty="0" err="1"/>
              <a:t>changes</a:t>
            </a:r>
            <a:r>
              <a:rPr lang="ru-RU" dirty="0"/>
              <a:t>. </a:t>
            </a:r>
            <a:r>
              <a:rPr lang="ru-RU" dirty="0" err="1"/>
              <a:t>Lines</a:t>
            </a:r>
            <a:r>
              <a:rPr lang="ru-RU" dirty="0"/>
              <a:t> </a:t>
            </a:r>
            <a:r>
              <a:rPr lang="ru-RU" dirty="0" err="1"/>
              <a:t>starting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 err="1"/>
              <a:t>with</a:t>
            </a:r>
            <a:r>
              <a:rPr lang="ru-RU" dirty="0"/>
              <a:t> '#'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ignored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empty</a:t>
            </a:r>
            <a:r>
              <a:rPr lang="ru-RU" dirty="0"/>
              <a:t> </a:t>
            </a:r>
            <a:r>
              <a:rPr lang="ru-RU" dirty="0" err="1"/>
              <a:t>message</a:t>
            </a:r>
            <a:r>
              <a:rPr lang="ru-RU" dirty="0"/>
              <a:t> </a:t>
            </a:r>
            <a:r>
              <a:rPr lang="ru-RU" dirty="0" err="1"/>
              <a:t>aborts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committed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/>
              <a:t>(</a:t>
            </a:r>
            <a:r>
              <a:rPr lang="ru-RU" dirty="0" err="1"/>
              <a:t>use</a:t>
            </a:r>
            <a:r>
              <a:rPr lang="ru-RU" dirty="0"/>
              <a:t> "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reset</a:t>
            </a:r>
            <a:r>
              <a:rPr lang="ru-RU" dirty="0"/>
              <a:t> HEAD &lt;</a:t>
            </a:r>
            <a:r>
              <a:rPr lang="ru-RU" dirty="0" err="1"/>
              <a:t>file</a:t>
            </a:r>
            <a:r>
              <a:rPr lang="ru-RU" dirty="0"/>
              <a:t>&gt;..."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unstage</a:t>
            </a:r>
            <a:r>
              <a:rPr lang="ru-RU" dirty="0"/>
              <a:t>)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r>
              <a:rPr lang="ru-RU" dirty="0" smtClean="0"/>
              <a:t># </a:t>
            </a:r>
            <a:r>
              <a:rPr lang="ru-RU" dirty="0" err="1"/>
              <a:t>new</a:t>
            </a:r>
            <a:r>
              <a:rPr lang="ru-RU" dirty="0"/>
              <a:t> file: README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 err="1"/>
              <a:t>modified</a:t>
            </a:r>
            <a:r>
              <a:rPr lang="ru-RU" dirty="0"/>
              <a:t>: </a:t>
            </a:r>
            <a:r>
              <a:rPr lang="ru-RU" dirty="0" err="1"/>
              <a:t>benchmarks.rb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~ </a:t>
            </a:r>
          </a:p>
          <a:p>
            <a:r>
              <a:rPr lang="ru-RU" dirty="0" smtClean="0"/>
              <a:t>~ </a:t>
            </a:r>
          </a:p>
          <a:p>
            <a:r>
              <a:rPr lang="ru-RU" dirty="0" smtClean="0"/>
              <a:t>~ </a:t>
            </a:r>
          </a:p>
          <a:p>
            <a:r>
              <a:rPr lang="ru-RU" dirty="0" smtClean="0"/>
              <a:t>".</a:t>
            </a:r>
            <a:r>
              <a:rPr lang="ru-RU" dirty="0" err="1"/>
              <a:t>git</a:t>
            </a:r>
            <a:r>
              <a:rPr lang="ru-RU" dirty="0"/>
              <a:t>/COMMIT_EDITMSG" 10L, 283C</a:t>
            </a:r>
          </a:p>
        </p:txBody>
      </p:sp>
    </p:spTree>
    <p:extLst>
      <p:ext uri="{BB962C8B-B14F-4D97-AF65-F5344CB8AC3E}">
        <p14:creationId xmlns:p14="http://schemas.microsoft.com/office/powerpoint/2010/main" val="269984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 можете видеть, что комментарий по умолчанию для </a:t>
            </a:r>
            <a:r>
              <a:rPr lang="ru-RU" dirty="0" err="1"/>
              <a:t>коммита</a:t>
            </a:r>
            <a:r>
              <a:rPr lang="ru-RU" dirty="0"/>
              <a:t> содержит закомментированный результат работы ("выхлоп") команды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 и ещё одну пустую строку сверху. Вы можете удалить эти комментарии и набрать своё сообщение или же оставить их для напоминания о том, что вы фиксируете. (Для ещё более подробного напоминания, что же именно вы поменяли, можете передать аргумент -v в команду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. Это приведёт к тому, что в комментарий будет также помещена дельта/</a:t>
            </a:r>
            <a:r>
              <a:rPr lang="ru-RU" dirty="0" err="1"/>
              <a:t>diff</a:t>
            </a:r>
            <a:r>
              <a:rPr lang="ru-RU" dirty="0"/>
              <a:t> изменений, таким образом вы сможете точно увидеть всё, что сделано.) Когда вы выходите из редактора, </a:t>
            </a:r>
            <a:r>
              <a:rPr lang="ru-RU" dirty="0" err="1"/>
              <a:t>Git</a:t>
            </a:r>
            <a:r>
              <a:rPr lang="ru-RU" dirty="0"/>
              <a:t> создаёт для вас </a:t>
            </a:r>
            <a:r>
              <a:rPr lang="ru-RU" dirty="0" err="1"/>
              <a:t>коммит</a:t>
            </a:r>
            <a:r>
              <a:rPr lang="ru-RU" dirty="0"/>
              <a:t> с этим сообщением (удаляя комментарии и вывод </a:t>
            </a:r>
            <a:r>
              <a:rPr lang="ru-RU" dirty="0" err="1"/>
              <a:t>diff'а</a:t>
            </a:r>
            <a:r>
              <a:rPr lang="ru-RU" dirty="0"/>
              <a:t>).</a:t>
            </a:r>
          </a:p>
          <a:p>
            <a:r>
              <a:rPr lang="ru-RU" dirty="0"/>
              <a:t>Есть и другой способ — вы можете набрать свой комментарий к </a:t>
            </a:r>
            <a:r>
              <a:rPr lang="ru-RU" dirty="0" err="1"/>
              <a:t>коммиту</a:t>
            </a:r>
            <a:r>
              <a:rPr lang="ru-RU" dirty="0"/>
              <a:t> в командной строке вместе с командой </a:t>
            </a:r>
            <a:r>
              <a:rPr lang="ru-RU" dirty="0" err="1"/>
              <a:t>commit</a:t>
            </a:r>
            <a:r>
              <a:rPr lang="ru-RU" dirty="0"/>
              <a:t>, указав его после параметра -m, как в следующем примере: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 -m "</a:t>
            </a:r>
            <a:r>
              <a:rPr lang="ru-RU" dirty="0" err="1"/>
              <a:t>Story</a:t>
            </a:r>
            <a:r>
              <a:rPr lang="ru-RU" dirty="0"/>
              <a:t> 182: </a:t>
            </a:r>
            <a:r>
              <a:rPr lang="ru-RU" dirty="0" err="1"/>
              <a:t>Fix</a:t>
            </a:r>
            <a:r>
              <a:rPr lang="ru-RU" dirty="0"/>
              <a:t> </a:t>
            </a:r>
            <a:r>
              <a:rPr lang="ru-RU" dirty="0" err="1"/>
              <a:t>benchmarks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speed</a:t>
            </a:r>
            <a:r>
              <a:rPr lang="ru-RU" dirty="0"/>
              <a:t>" </a:t>
            </a:r>
            <a:endParaRPr lang="ru-RU" dirty="0" smtClean="0"/>
          </a:p>
          <a:p>
            <a:r>
              <a:rPr lang="ru-RU" dirty="0" smtClean="0"/>
              <a:t>[</a:t>
            </a:r>
            <a:r>
              <a:rPr lang="ru-RU" dirty="0" err="1"/>
              <a:t>master</a:t>
            </a:r>
            <a:r>
              <a:rPr lang="ru-RU" dirty="0"/>
              <a:t>]: </a:t>
            </a:r>
            <a:r>
              <a:rPr lang="ru-RU" dirty="0" err="1"/>
              <a:t>created</a:t>
            </a:r>
            <a:r>
              <a:rPr lang="ru-RU" dirty="0"/>
              <a:t> 463dc4f: "</a:t>
            </a:r>
            <a:r>
              <a:rPr lang="ru-RU" dirty="0" err="1"/>
              <a:t>Fix</a:t>
            </a:r>
            <a:r>
              <a:rPr lang="ru-RU" dirty="0"/>
              <a:t> </a:t>
            </a:r>
            <a:r>
              <a:rPr lang="ru-RU" dirty="0" err="1"/>
              <a:t>benchmarks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speed</a:t>
            </a:r>
            <a:r>
              <a:rPr lang="ru-RU" dirty="0"/>
              <a:t>" </a:t>
            </a:r>
            <a:endParaRPr lang="ru-RU" dirty="0" smtClean="0"/>
          </a:p>
          <a:p>
            <a:r>
              <a:rPr lang="ru-RU" dirty="0" smtClean="0"/>
              <a:t>2 </a:t>
            </a:r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changed</a:t>
            </a:r>
            <a:r>
              <a:rPr lang="ru-RU" dirty="0"/>
              <a:t>, 3 </a:t>
            </a:r>
            <a:r>
              <a:rPr lang="ru-RU" dirty="0" err="1"/>
              <a:t>insertions</a:t>
            </a:r>
            <a:r>
              <a:rPr lang="ru-RU" dirty="0"/>
              <a:t>(+), 0 </a:t>
            </a:r>
            <a:r>
              <a:rPr lang="ru-RU" dirty="0" err="1"/>
              <a:t>deletions</a:t>
            </a:r>
            <a:r>
              <a:rPr lang="ru-RU" dirty="0"/>
              <a:t>(-) </a:t>
            </a:r>
            <a:endParaRPr lang="ru-RU" dirty="0" smtClean="0"/>
          </a:p>
          <a:p>
            <a:r>
              <a:rPr lang="ru-RU" dirty="0" err="1" smtClean="0"/>
              <a:t>create</a:t>
            </a:r>
            <a:r>
              <a:rPr lang="ru-RU" dirty="0" smtClean="0"/>
              <a:t> </a:t>
            </a:r>
            <a:r>
              <a:rPr lang="ru-RU" dirty="0" err="1"/>
              <a:t>mode</a:t>
            </a:r>
            <a:r>
              <a:rPr lang="ru-RU" dirty="0"/>
              <a:t> 100644 README </a:t>
            </a:r>
            <a:endParaRPr lang="ru-RU" dirty="0" smtClean="0"/>
          </a:p>
          <a:p>
            <a:r>
              <a:rPr lang="ru-RU" dirty="0" smtClean="0"/>
              <a:t>Вы </a:t>
            </a:r>
            <a:r>
              <a:rPr lang="ru-RU" dirty="0"/>
              <a:t>можете видеть, что </a:t>
            </a:r>
            <a:r>
              <a:rPr lang="ru-RU" dirty="0" err="1"/>
              <a:t>коммит</a:t>
            </a:r>
            <a:r>
              <a:rPr lang="ru-RU" dirty="0"/>
              <a:t> вывел вам немного информации о себе: на какую ветку вы выполнили </a:t>
            </a:r>
            <a:r>
              <a:rPr lang="ru-RU" dirty="0" err="1"/>
              <a:t>коммит</a:t>
            </a:r>
            <a:r>
              <a:rPr lang="ru-RU" dirty="0"/>
              <a:t> (</a:t>
            </a:r>
            <a:r>
              <a:rPr lang="ru-RU" dirty="0" err="1"/>
              <a:t>master</a:t>
            </a:r>
            <a:r>
              <a:rPr lang="ru-RU" dirty="0"/>
              <a:t>), какая контрольная сумма SHA-1 у этого </a:t>
            </a:r>
            <a:r>
              <a:rPr lang="ru-RU" dirty="0" err="1"/>
              <a:t>коммита</a:t>
            </a:r>
            <a:r>
              <a:rPr lang="ru-RU" dirty="0"/>
              <a:t> (463dc4f), сколько файлов было изменено, а также статистику по добавленным/удалённым строкам в этом </a:t>
            </a:r>
            <a:r>
              <a:rPr lang="ru-RU" dirty="0" err="1"/>
              <a:t>коммите</a:t>
            </a:r>
            <a:r>
              <a:rPr lang="ru-RU" dirty="0"/>
              <a:t>.</a:t>
            </a:r>
          </a:p>
          <a:p>
            <a:r>
              <a:rPr lang="ru-RU" dirty="0"/>
              <a:t>Запомните, что </a:t>
            </a:r>
            <a:r>
              <a:rPr lang="ru-RU" dirty="0" err="1"/>
              <a:t>коммит</a:t>
            </a:r>
            <a:r>
              <a:rPr lang="ru-RU" dirty="0"/>
              <a:t> сохраняет снимок состояния вашего индекса. Всё, что вы не проиндексировали, так и торчит в рабочем каталоге как </a:t>
            </a:r>
            <a:r>
              <a:rPr lang="ru-RU" dirty="0" smtClean="0"/>
              <a:t>изменённое. </a:t>
            </a:r>
            <a:r>
              <a:rPr lang="ru-RU" dirty="0"/>
              <a:t>Каждый раз, когда вы делаете </a:t>
            </a:r>
            <a:r>
              <a:rPr lang="ru-RU" dirty="0" err="1"/>
              <a:t>коммит</a:t>
            </a:r>
            <a:r>
              <a:rPr lang="ru-RU" dirty="0"/>
              <a:t>, вы сохраняете снимок состояния вашего проекта, который позже вы можете восстановить или с которым можно сравнить текущее состояние.</a:t>
            </a:r>
          </a:p>
        </p:txBody>
      </p:sp>
    </p:spTree>
    <p:extLst>
      <p:ext uri="{BB962C8B-B14F-4D97-AF65-F5344CB8AC3E}">
        <p14:creationId xmlns:p14="http://schemas.microsoft.com/office/powerpoint/2010/main" val="1453856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Игнорирование </a:t>
            </a:r>
            <a:r>
              <a:rPr lang="ru-RU" b="1" dirty="0" smtClean="0">
                <a:hlinkClick r:id="rId2"/>
              </a:rPr>
              <a:t>индексации</a:t>
            </a:r>
            <a:endParaRPr lang="ru-RU" b="1" dirty="0" smtClean="0"/>
          </a:p>
          <a:p>
            <a:endParaRPr lang="ru-RU" b="1" dirty="0"/>
          </a:p>
          <a:p>
            <a:r>
              <a:rPr lang="ru-RU" dirty="0"/>
              <a:t>Несмотря на то, что индекс может быть удивительно полезным для создания </a:t>
            </a:r>
            <a:r>
              <a:rPr lang="ru-RU" dirty="0" err="1"/>
              <a:t>коммитов</a:t>
            </a:r>
            <a:r>
              <a:rPr lang="ru-RU" dirty="0"/>
              <a:t> именно такими, как вам и хотелось, он временами несколько сложнее, чем вам нужно в процессе работы. Если у вас есть желание пропустить этап индексирования, </a:t>
            </a:r>
            <a:r>
              <a:rPr lang="ru-RU" dirty="0" err="1"/>
              <a:t>Git</a:t>
            </a:r>
            <a:r>
              <a:rPr lang="ru-RU" dirty="0"/>
              <a:t> предоставляет простой способ. Добавление параметра -a в команду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 заставляет </a:t>
            </a:r>
            <a:r>
              <a:rPr lang="ru-RU" dirty="0" err="1"/>
              <a:t>Git</a:t>
            </a:r>
            <a:r>
              <a:rPr lang="ru-RU" dirty="0"/>
              <a:t> автоматически индексировать каждый уже отслеживаемый на момент </a:t>
            </a:r>
            <a:r>
              <a:rPr lang="ru-RU" dirty="0" err="1"/>
              <a:t>коммита</a:t>
            </a:r>
            <a:r>
              <a:rPr lang="ru-RU" dirty="0"/>
              <a:t> файл, позволяя вам обойтись без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:</a:t>
            </a:r>
          </a:p>
          <a:p>
            <a:endParaRPr lang="ru-RU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r>
              <a:rPr lang="ru-RU" dirty="0" smtClean="0"/>
              <a:t># 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staged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r>
              <a:rPr lang="ru-RU" dirty="0" smtClean="0"/>
              <a:t># </a:t>
            </a:r>
            <a:r>
              <a:rPr lang="ru-RU" dirty="0" err="1"/>
              <a:t>modified</a:t>
            </a:r>
            <a:r>
              <a:rPr lang="ru-RU" dirty="0"/>
              <a:t>: </a:t>
            </a:r>
            <a:r>
              <a:rPr lang="ru-RU" dirty="0" err="1"/>
              <a:t>benchmarks.rb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 -a -m '</a:t>
            </a:r>
            <a:r>
              <a:rPr lang="ru-RU" dirty="0" err="1"/>
              <a:t>added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benchmarks</a:t>
            </a:r>
            <a:r>
              <a:rPr lang="ru-RU" dirty="0"/>
              <a:t>' </a:t>
            </a:r>
            <a:endParaRPr lang="ru-RU" dirty="0" smtClean="0"/>
          </a:p>
          <a:p>
            <a:r>
              <a:rPr lang="ru-RU" dirty="0" smtClean="0"/>
              <a:t>[</a:t>
            </a:r>
            <a:r>
              <a:rPr lang="ru-RU" dirty="0" err="1"/>
              <a:t>master</a:t>
            </a:r>
            <a:r>
              <a:rPr lang="ru-RU" dirty="0"/>
              <a:t> 83e38c7] </a:t>
            </a:r>
            <a:r>
              <a:rPr lang="ru-RU" dirty="0" err="1"/>
              <a:t>added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benchmarks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1 </a:t>
            </a:r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changed</a:t>
            </a:r>
            <a:r>
              <a:rPr lang="ru-RU" dirty="0"/>
              <a:t>, 5 </a:t>
            </a:r>
            <a:r>
              <a:rPr lang="ru-RU" dirty="0" err="1"/>
              <a:t>insertions</a:t>
            </a:r>
            <a:r>
              <a:rPr lang="ru-RU" dirty="0"/>
              <a:t>(+), 0 </a:t>
            </a:r>
            <a:r>
              <a:rPr lang="ru-RU" dirty="0" err="1"/>
              <a:t>deletions</a:t>
            </a:r>
            <a:r>
              <a:rPr lang="ru-RU" dirty="0"/>
              <a:t>(-)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Обратите </a:t>
            </a:r>
            <a:r>
              <a:rPr lang="ru-RU" dirty="0"/>
              <a:t>внимание на то, что в данном случае перед </a:t>
            </a:r>
            <a:r>
              <a:rPr lang="ru-RU" dirty="0" err="1"/>
              <a:t>коммитом</a:t>
            </a:r>
            <a:r>
              <a:rPr lang="ru-RU" dirty="0"/>
              <a:t> вам не нужно выполнять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 для файла </a:t>
            </a:r>
            <a:r>
              <a:rPr lang="ru-RU" dirty="0" err="1"/>
              <a:t>benchmarks.rb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387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Удаление </a:t>
            </a:r>
            <a:r>
              <a:rPr lang="ru-RU" b="1" dirty="0" smtClean="0">
                <a:hlinkClick r:id="rId2"/>
              </a:rPr>
              <a:t>файлов</a:t>
            </a:r>
            <a:endParaRPr lang="ru-RU" b="1" dirty="0" smtClean="0"/>
          </a:p>
          <a:p>
            <a:endParaRPr lang="ru-RU" b="1" dirty="0"/>
          </a:p>
          <a:p>
            <a:r>
              <a:rPr lang="ru-RU" dirty="0"/>
              <a:t>Для того чтобы удалить файл из </a:t>
            </a:r>
            <a:r>
              <a:rPr lang="ru-RU" dirty="0" err="1"/>
              <a:t>Git'а</a:t>
            </a:r>
            <a:r>
              <a:rPr lang="ru-RU" dirty="0"/>
              <a:t>, вам необходимо удалить его из отслеживаемых файлов (точнее, удалить его из вашего индекса) а затем выполнить </a:t>
            </a:r>
            <a:r>
              <a:rPr lang="ru-RU" dirty="0" err="1"/>
              <a:t>коммит</a:t>
            </a:r>
            <a:r>
              <a:rPr lang="ru-RU" dirty="0"/>
              <a:t>. Это позволяет сделать команда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rm</a:t>
            </a:r>
            <a:r>
              <a:rPr lang="ru-RU" dirty="0"/>
              <a:t>, которая также удаляет файл из вашего рабочего каталога, так что вы в следующий раз не увидите его как “</a:t>
            </a:r>
            <a:r>
              <a:rPr lang="ru-RU" dirty="0" err="1"/>
              <a:t>неотслеживаемый</a:t>
            </a:r>
            <a:r>
              <a:rPr lang="ru-RU" dirty="0" smtClean="0"/>
              <a:t>”.</a:t>
            </a:r>
          </a:p>
          <a:p>
            <a:endParaRPr lang="ru-RU" dirty="0"/>
          </a:p>
          <a:p>
            <a:r>
              <a:rPr lang="ru-RU" dirty="0"/>
              <a:t>Если вы просто удалите файл из своего рабочего каталога, он будет показан в секции “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staged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” (“Изменённые но не обновлённые” — читай не проиндексированные) вывода команды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ru-RU" dirty="0"/>
              <a:t>$ </a:t>
            </a:r>
            <a:r>
              <a:rPr lang="ru-RU" dirty="0" err="1"/>
              <a:t>rm</a:t>
            </a:r>
            <a:r>
              <a:rPr lang="ru-RU" dirty="0"/>
              <a:t> </a:t>
            </a:r>
            <a:r>
              <a:rPr lang="ru-RU" dirty="0" err="1"/>
              <a:t>grit.gemspec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r>
              <a:rPr lang="ru-RU" dirty="0" smtClean="0"/>
              <a:t># 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staged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/>
              <a:t>(</a:t>
            </a:r>
            <a:r>
              <a:rPr lang="ru-RU" dirty="0" err="1"/>
              <a:t>use</a:t>
            </a:r>
            <a:r>
              <a:rPr lang="ru-RU" dirty="0"/>
              <a:t> "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/</a:t>
            </a:r>
            <a:r>
              <a:rPr lang="ru-RU" dirty="0" err="1"/>
              <a:t>rm</a:t>
            </a:r>
            <a:r>
              <a:rPr lang="ru-RU" dirty="0"/>
              <a:t> &lt;</a:t>
            </a:r>
            <a:r>
              <a:rPr lang="ru-RU" dirty="0" err="1"/>
              <a:t>file</a:t>
            </a:r>
            <a:r>
              <a:rPr lang="ru-RU" dirty="0"/>
              <a:t>&gt;..."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update</a:t>
            </a:r>
            <a:r>
              <a:rPr lang="ru-RU" dirty="0"/>
              <a:t>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committed</a:t>
            </a:r>
            <a:r>
              <a:rPr lang="ru-RU" dirty="0"/>
              <a:t>)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r>
              <a:rPr lang="ru-RU" dirty="0" smtClean="0"/>
              <a:t># </a:t>
            </a:r>
            <a:r>
              <a:rPr lang="ru-RU" dirty="0" err="1"/>
              <a:t>deleted</a:t>
            </a:r>
            <a:r>
              <a:rPr lang="ru-RU" dirty="0"/>
              <a:t>: </a:t>
            </a:r>
            <a:r>
              <a:rPr lang="ru-RU" dirty="0" err="1"/>
              <a:t>grit.gemspec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244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Затем, если вы выполните команду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rm</a:t>
            </a:r>
            <a:r>
              <a:rPr lang="ru-RU" dirty="0"/>
              <a:t>, удаление файла попадёт в индекс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rm</a:t>
            </a:r>
            <a:r>
              <a:rPr lang="ru-RU" dirty="0"/>
              <a:t> </a:t>
            </a:r>
            <a:r>
              <a:rPr lang="ru-RU" dirty="0" err="1"/>
              <a:t>grit.gemspec</a:t>
            </a:r>
            <a:r>
              <a:rPr lang="ru-RU" dirty="0"/>
              <a:t> </a:t>
            </a:r>
            <a:r>
              <a:rPr lang="ru-RU" dirty="0" err="1"/>
              <a:t>rm</a:t>
            </a:r>
            <a:r>
              <a:rPr lang="ru-RU" dirty="0"/>
              <a:t> '</a:t>
            </a:r>
            <a:r>
              <a:rPr lang="ru-RU" dirty="0" err="1"/>
              <a:t>grit.gemspec</a:t>
            </a:r>
            <a:r>
              <a:rPr lang="ru-RU" dirty="0"/>
              <a:t>' </a:t>
            </a:r>
            <a:endParaRPr lang="ru-RU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 #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r>
              <a:rPr lang="ru-RU" dirty="0" smtClean="0"/>
              <a:t># 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committed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/>
              <a:t>(</a:t>
            </a:r>
            <a:r>
              <a:rPr lang="ru-RU" dirty="0" err="1"/>
              <a:t>use</a:t>
            </a:r>
            <a:r>
              <a:rPr lang="ru-RU" dirty="0"/>
              <a:t> "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reset</a:t>
            </a:r>
            <a:r>
              <a:rPr lang="ru-RU" dirty="0"/>
              <a:t> HEAD &lt;</a:t>
            </a:r>
            <a:r>
              <a:rPr lang="ru-RU" dirty="0" err="1"/>
              <a:t>file</a:t>
            </a:r>
            <a:r>
              <a:rPr lang="ru-RU" dirty="0"/>
              <a:t>&gt;..."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unstage</a:t>
            </a:r>
            <a:r>
              <a:rPr lang="ru-RU" dirty="0"/>
              <a:t>)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r>
              <a:rPr lang="ru-RU" dirty="0" smtClean="0"/>
              <a:t># </a:t>
            </a:r>
            <a:r>
              <a:rPr lang="ru-RU" dirty="0" err="1"/>
              <a:t>deleted</a:t>
            </a:r>
            <a:r>
              <a:rPr lang="ru-RU" dirty="0"/>
              <a:t>: </a:t>
            </a:r>
            <a:r>
              <a:rPr lang="ru-RU" dirty="0" err="1"/>
              <a:t>grit.gemspec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endParaRPr lang="ru-RU" dirty="0"/>
          </a:p>
          <a:p>
            <a:r>
              <a:rPr lang="ru-RU" dirty="0" smtClean="0"/>
              <a:t>После </a:t>
            </a:r>
            <a:r>
              <a:rPr lang="ru-RU" dirty="0"/>
              <a:t>следующего </a:t>
            </a:r>
            <a:r>
              <a:rPr lang="ru-RU" dirty="0" err="1"/>
              <a:t>коммита</a:t>
            </a:r>
            <a:r>
              <a:rPr lang="ru-RU" dirty="0"/>
              <a:t> файл исчезнет и больше не будет отслеживаться. Если вы изменили файл и уже проиндексировали его, вы должны использовать принудительное удаление с помощью параметра -f. Это сделано для повышения безопасности, чтобы предотвратить ошибочное удаление данных, которые ещё не были записаны в снимок состояния и которые нельзя восстановить из </a:t>
            </a:r>
            <a:r>
              <a:rPr lang="ru-RU" dirty="0" err="1"/>
              <a:t>Git'а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253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Другая полезная штука, которую вы можете захотеть сделать — это удалить файл из индекса, оставив его при этом в рабочем каталоге. Другими словами, вы можете захотеть оставить файл на винчестере, и убрать его из-под бдительного ока </a:t>
            </a:r>
            <a:r>
              <a:rPr lang="ru-RU" dirty="0" err="1"/>
              <a:t>Git'а</a:t>
            </a:r>
            <a:r>
              <a:rPr lang="ru-RU" dirty="0"/>
              <a:t>. Это особенно полезно, если вы забыли добавить что-то в файл .</a:t>
            </a:r>
            <a:r>
              <a:rPr lang="ru-RU" dirty="0" err="1"/>
              <a:t>gitignore</a:t>
            </a:r>
            <a:r>
              <a:rPr lang="ru-RU" dirty="0"/>
              <a:t> и по ошибке проиндексировали, например, большой файл с логами, или кучу промежуточных файлов компиляции. Чтобы сделать это, используйте опцию --</a:t>
            </a:r>
            <a:r>
              <a:rPr lang="ru-RU" dirty="0" err="1"/>
              <a:t>cached</a:t>
            </a:r>
            <a:r>
              <a:rPr lang="ru-RU" dirty="0"/>
              <a:t>:</a:t>
            </a:r>
          </a:p>
          <a:p>
            <a:endParaRPr lang="ru-RU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rm</a:t>
            </a:r>
            <a:r>
              <a:rPr lang="ru-RU" dirty="0"/>
              <a:t> --</a:t>
            </a:r>
            <a:r>
              <a:rPr lang="ru-RU" dirty="0" err="1"/>
              <a:t>cached</a:t>
            </a:r>
            <a:r>
              <a:rPr lang="ru-RU" dirty="0"/>
              <a:t> readme.txt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 </a:t>
            </a:r>
            <a:r>
              <a:rPr lang="ru-RU" dirty="0"/>
              <a:t>команду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rm</a:t>
            </a:r>
            <a:r>
              <a:rPr lang="ru-RU" dirty="0"/>
              <a:t> можно передавать файлы, каталоги или </a:t>
            </a:r>
            <a:r>
              <a:rPr lang="ru-RU" dirty="0" err="1"/>
              <a:t>glob</a:t>
            </a:r>
            <a:r>
              <a:rPr lang="ru-RU" dirty="0"/>
              <a:t>-шаблоны. Это означает, что вы можете </a:t>
            </a:r>
            <a:r>
              <a:rPr lang="ru-RU" dirty="0" smtClean="0"/>
              <a:t>сделать </a:t>
            </a:r>
            <a:r>
              <a:rPr lang="ru-RU" dirty="0"/>
              <a:t>что-то вроде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rm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/\*.</a:t>
            </a:r>
            <a:r>
              <a:rPr lang="ru-RU" dirty="0" err="1"/>
              <a:t>log</a:t>
            </a:r>
            <a:r>
              <a:rPr lang="ru-RU" dirty="0"/>
              <a:t>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Обратите </a:t>
            </a:r>
            <a:r>
              <a:rPr lang="ru-RU" dirty="0"/>
              <a:t>внимание на обратный </a:t>
            </a:r>
            <a:r>
              <a:rPr lang="ru-RU" dirty="0" err="1"/>
              <a:t>слэш</a:t>
            </a:r>
            <a:r>
              <a:rPr lang="ru-RU" dirty="0"/>
              <a:t> (\) перед *. Он необходим из-за того, что </a:t>
            </a:r>
            <a:r>
              <a:rPr lang="ru-RU" dirty="0" err="1"/>
              <a:t>Git</a:t>
            </a:r>
            <a:r>
              <a:rPr lang="ru-RU" dirty="0"/>
              <a:t> использует свой собственный обработчик имён файлов вдобавок к обработчику вашего командного интерпретатора. Эта команда удаляет все файлы, которые имеют расширение .</a:t>
            </a:r>
            <a:r>
              <a:rPr lang="ru-RU" dirty="0" err="1"/>
              <a:t>log</a:t>
            </a:r>
            <a:r>
              <a:rPr lang="ru-RU" dirty="0"/>
              <a:t> в каталоге </a:t>
            </a:r>
            <a:r>
              <a:rPr lang="ru-RU" dirty="0" err="1"/>
              <a:t>log</a:t>
            </a:r>
            <a:r>
              <a:rPr lang="ru-RU" dirty="0"/>
              <a:t>/. </a:t>
            </a:r>
            <a:r>
              <a:rPr lang="ru-RU" dirty="0" smtClean="0"/>
              <a:t>Или </a:t>
            </a:r>
            <a:r>
              <a:rPr lang="ru-RU" dirty="0"/>
              <a:t>же вы можете сделать вот так:</a:t>
            </a:r>
          </a:p>
          <a:p>
            <a:endParaRPr lang="ru-RU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rm</a:t>
            </a:r>
            <a:r>
              <a:rPr lang="ru-RU" dirty="0"/>
              <a:t> \*~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Эта </a:t>
            </a:r>
            <a:r>
              <a:rPr lang="ru-RU" dirty="0"/>
              <a:t>команда удаляет все файлы, чьи имена заканчиваются на ~.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60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04664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Такой подход имеет множество преимуществ, особенно над локальными СКВ. К примеру, все знают, кто и чем занимается в проекте. У администраторов есть чёткий контроль над тем, кто и что может делать, и, конечно, администрировать ЦСКВ намного легче, чем локальные базы на каждом клиенте.</a:t>
            </a:r>
          </a:p>
          <a:p>
            <a:endParaRPr lang="ru-RU" dirty="0" smtClean="0"/>
          </a:p>
          <a:p>
            <a:r>
              <a:rPr lang="ru-RU" dirty="0" smtClean="0"/>
              <a:t>Однако </a:t>
            </a:r>
            <a:r>
              <a:rPr lang="ru-RU" dirty="0"/>
              <a:t>при таком подходе есть и несколько серьёзных недостатков. </a:t>
            </a:r>
            <a:endParaRPr lang="ru-RU" dirty="0" smtClean="0"/>
          </a:p>
          <a:p>
            <a:r>
              <a:rPr lang="ru-RU" dirty="0" smtClean="0"/>
              <a:t>Наиболее </a:t>
            </a:r>
            <a:r>
              <a:rPr lang="ru-RU" dirty="0"/>
              <a:t>очевидный — централизованный сервер является уязвимым местом всей системы.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сервер выключается на час, то в течение часа разработчики не могут взаимодействовать, и никто не может сохранить новой версии своей работы.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же повреждается диск с центральной базой данных и нет резервной копии, вы теряете абсолютно всё — всю историю проекта, разве что за исключением нескольких рабочих версий, сохранившихся на рабочих машинах пользователей.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Локальные </a:t>
            </a:r>
            <a:r>
              <a:rPr lang="ru-RU" dirty="0"/>
              <a:t>системы контроля версий подвержены той же проблеме: если вся история проекта хранится в одном месте, вы рискуете потерять всё.</a:t>
            </a:r>
          </a:p>
        </p:txBody>
      </p:sp>
    </p:spTree>
    <p:extLst>
      <p:ext uri="{BB962C8B-B14F-4D97-AF65-F5344CB8AC3E}">
        <p14:creationId xmlns:p14="http://schemas.microsoft.com/office/powerpoint/2010/main" val="2987403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Перемещение файлов</a:t>
            </a:r>
            <a:endParaRPr lang="ru-RU" b="1" dirty="0"/>
          </a:p>
          <a:p>
            <a:r>
              <a:rPr lang="ru-RU" dirty="0"/>
              <a:t>В отличие от многих других систем </a:t>
            </a:r>
            <a:r>
              <a:rPr lang="ru-RU" dirty="0" err="1"/>
              <a:t>версионного</a:t>
            </a:r>
            <a:r>
              <a:rPr lang="ru-RU" dirty="0"/>
              <a:t> контроля, </a:t>
            </a:r>
            <a:r>
              <a:rPr lang="ru-RU" dirty="0" err="1"/>
              <a:t>Git</a:t>
            </a:r>
            <a:r>
              <a:rPr lang="ru-RU" dirty="0"/>
              <a:t> не отслеживает перемещение файлов явно. Когда вы переименовываете файл в </a:t>
            </a:r>
            <a:r>
              <a:rPr lang="ru-RU" dirty="0" err="1"/>
              <a:t>Git'е</a:t>
            </a:r>
            <a:r>
              <a:rPr lang="ru-RU" dirty="0"/>
              <a:t>, в нём не сохраняется никаких метаданных, говорящих о том, что файл был переименован. Однако, </a:t>
            </a:r>
            <a:r>
              <a:rPr lang="ru-RU" dirty="0" err="1"/>
              <a:t>Git</a:t>
            </a:r>
            <a:r>
              <a:rPr lang="ru-RU" dirty="0"/>
              <a:t> довольно умён в плане обнаружения перемещений постфактум — мы рассмотрим обнаружение перемещения файлов чуть позже.</a:t>
            </a:r>
          </a:p>
          <a:p>
            <a:r>
              <a:rPr lang="ru-RU" dirty="0"/>
              <a:t>Таким образом, наличие в </a:t>
            </a:r>
            <a:r>
              <a:rPr lang="ru-RU" dirty="0" err="1"/>
              <a:t>Git'е</a:t>
            </a:r>
            <a:r>
              <a:rPr lang="ru-RU" dirty="0"/>
              <a:t> команды </a:t>
            </a:r>
            <a:r>
              <a:rPr lang="ru-RU" dirty="0" err="1"/>
              <a:t>mv</a:t>
            </a:r>
            <a:r>
              <a:rPr lang="ru-RU" dirty="0"/>
              <a:t> выглядит несколько странным. Если вам хочется переименовать файл в </a:t>
            </a:r>
            <a:r>
              <a:rPr lang="ru-RU" dirty="0" err="1"/>
              <a:t>Git'е</a:t>
            </a:r>
            <a:r>
              <a:rPr lang="ru-RU" dirty="0"/>
              <a:t>, вы можете сделать что-то вроде: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mv</a:t>
            </a:r>
            <a:r>
              <a:rPr lang="ru-RU" dirty="0"/>
              <a:t> </a:t>
            </a:r>
            <a:r>
              <a:rPr lang="ru-RU" dirty="0" err="1"/>
              <a:t>file_from</a:t>
            </a:r>
            <a:r>
              <a:rPr lang="ru-RU" dirty="0"/>
              <a:t> </a:t>
            </a:r>
            <a:r>
              <a:rPr lang="ru-RU" dirty="0" err="1"/>
              <a:t>file_to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и </a:t>
            </a:r>
            <a:r>
              <a:rPr lang="ru-RU" dirty="0"/>
              <a:t>это отлично сработает. На самом деле, если вы выполните что-то вроде этого и посмотрите на статус, вы увидите, что </a:t>
            </a:r>
            <a:r>
              <a:rPr lang="ru-RU" dirty="0" err="1"/>
              <a:t>Git</a:t>
            </a:r>
            <a:r>
              <a:rPr lang="ru-RU" dirty="0"/>
              <a:t> считает, что произошло переименование файла: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mv</a:t>
            </a:r>
            <a:r>
              <a:rPr lang="ru-RU" dirty="0"/>
              <a:t> README.txt README </a:t>
            </a:r>
            <a:endParaRPr lang="ru-RU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 #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 err="1"/>
              <a:t>Your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ahead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'</a:t>
            </a:r>
            <a:r>
              <a:rPr lang="ru-RU" dirty="0" err="1"/>
              <a:t>origin</a:t>
            </a:r>
            <a:r>
              <a:rPr lang="ru-RU" dirty="0"/>
              <a:t>/</a:t>
            </a:r>
            <a:r>
              <a:rPr lang="ru-RU" dirty="0" err="1"/>
              <a:t>master</a:t>
            </a:r>
            <a:r>
              <a:rPr lang="ru-RU" dirty="0"/>
              <a:t>' </a:t>
            </a:r>
            <a:r>
              <a:rPr lang="ru-RU" dirty="0" err="1"/>
              <a:t>by</a:t>
            </a:r>
            <a:r>
              <a:rPr lang="ru-RU" dirty="0"/>
              <a:t> 1 </a:t>
            </a:r>
            <a:r>
              <a:rPr lang="ru-RU" dirty="0" err="1"/>
              <a:t>commit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r>
              <a:rPr lang="ru-RU" dirty="0" smtClean="0"/>
              <a:t># 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committed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# </a:t>
            </a:r>
            <a:r>
              <a:rPr lang="ru-RU" dirty="0"/>
              <a:t>(</a:t>
            </a:r>
            <a:r>
              <a:rPr lang="ru-RU" dirty="0" err="1"/>
              <a:t>use</a:t>
            </a:r>
            <a:r>
              <a:rPr lang="ru-RU" dirty="0"/>
              <a:t> "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reset</a:t>
            </a:r>
            <a:r>
              <a:rPr lang="ru-RU" dirty="0"/>
              <a:t> HEAD &lt;</a:t>
            </a:r>
            <a:r>
              <a:rPr lang="ru-RU" dirty="0" err="1"/>
              <a:t>file</a:t>
            </a:r>
            <a:r>
              <a:rPr lang="ru-RU" dirty="0"/>
              <a:t>&gt;..."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unstage</a:t>
            </a:r>
            <a:r>
              <a:rPr lang="ru-RU" dirty="0"/>
              <a:t>)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r>
              <a:rPr lang="ru-RU" dirty="0" smtClean="0"/>
              <a:t># </a:t>
            </a:r>
            <a:r>
              <a:rPr lang="ru-RU" dirty="0" err="1"/>
              <a:t>renamed</a:t>
            </a:r>
            <a:r>
              <a:rPr lang="ru-RU" dirty="0"/>
              <a:t>: README.txt -&gt; README </a:t>
            </a:r>
            <a:endParaRPr lang="ru-RU" dirty="0" smtClean="0"/>
          </a:p>
          <a:p>
            <a:r>
              <a:rPr lang="ru-RU" dirty="0" smtClean="0"/>
              <a:t>#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813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Однако</a:t>
            </a:r>
            <a:r>
              <a:rPr lang="ru-RU" dirty="0"/>
              <a:t>, это эквивалентно выполнению следующих команд:</a:t>
            </a:r>
          </a:p>
          <a:p>
            <a:endParaRPr lang="ru-RU" dirty="0" smtClean="0"/>
          </a:p>
          <a:p>
            <a:r>
              <a:rPr lang="ru-RU" dirty="0" smtClean="0"/>
              <a:t>$ </a:t>
            </a:r>
            <a:r>
              <a:rPr lang="ru-RU" dirty="0" err="1"/>
              <a:t>mv</a:t>
            </a:r>
            <a:r>
              <a:rPr lang="ru-RU" dirty="0"/>
              <a:t> README.txt README </a:t>
            </a:r>
            <a:endParaRPr lang="ru-RU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rm</a:t>
            </a:r>
            <a:r>
              <a:rPr lang="ru-RU" dirty="0"/>
              <a:t> README.txt </a:t>
            </a:r>
            <a:endParaRPr lang="ru-RU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README </a:t>
            </a:r>
            <a:endParaRPr lang="ru-RU" dirty="0" smtClean="0"/>
          </a:p>
          <a:p>
            <a:endParaRPr lang="ru-RU" dirty="0"/>
          </a:p>
          <a:p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/>
              <a:t>неявно определяет, что произошло переименование, поэтому неважно, переименуете вы файл так или используя команду </a:t>
            </a:r>
            <a:r>
              <a:rPr lang="ru-RU" dirty="0" err="1"/>
              <a:t>mv</a:t>
            </a:r>
            <a:r>
              <a:rPr lang="ru-RU" dirty="0"/>
              <a:t>. Единственное отличие состоит лишь в том, что </a:t>
            </a:r>
            <a:r>
              <a:rPr lang="ru-RU" dirty="0" err="1"/>
              <a:t>mv</a:t>
            </a:r>
            <a:r>
              <a:rPr lang="ru-RU" dirty="0"/>
              <a:t> — это одна команда вместо трёх — это функция для удобства. Важнее другое — вы можете использовать любой удобный способ, чтобы переименовать файл, и затем воспользоваться </a:t>
            </a:r>
            <a:r>
              <a:rPr lang="ru-RU" dirty="0" err="1"/>
              <a:t>add</a:t>
            </a:r>
            <a:r>
              <a:rPr lang="ru-RU" dirty="0"/>
              <a:t>/</a:t>
            </a:r>
            <a:r>
              <a:rPr lang="ru-RU" dirty="0" err="1"/>
              <a:t>rm</a:t>
            </a:r>
            <a:r>
              <a:rPr lang="ru-RU" dirty="0"/>
              <a:t> перед </a:t>
            </a:r>
            <a:r>
              <a:rPr lang="ru-RU" dirty="0" err="1"/>
              <a:t>коммитом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Вас может заинтересовать, в чём же разница между </a:t>
            </a:r>
            <a:r>
              <a:rPr lang="ru-RU" b="1" dirty="0"/>
              <a:t>автором</a:t>
            </a:r>
            <a:r>
              <a:rPr lang="ru-RU" dirty="0"/>
              <a:t> и </a:t>
            </a:r>
            <a:r>
              <a:rPr lang="ru-RU" b="1" dirty="0" err="1"/>
              <a:t>коммитером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Автор — это человек, изначально сделавший работу, тогда как </a:t>
            </a:r>
            <a:r>
              <a:rPr lang="ru-RU" dirty="0" err="1"/>
              <a:t>коммитер</a:t>
            </a:r>
            <a:r>
              <a:rPr lang="ru-RU" dirty="0"/>
              <a:t> — это человек, который последним применил эту работу. Так что если вы послали </a:t>
            </a:r>
            <a:r>
              <a:rPr lang="ru-RU" dirty="0" err="1"/>
              <a:t>патч</a:t>
            </a:r>
            <a:r>
              <a:rPr lang="ru-RU" dirty="0"/>
              <a:t> (заплатку) в проект и один из основных разработчиков применил этот </a:t>
            </a:r>
            <a:r>
              <a:rPr lang="ru-RU" dirty="0" err="1"/>
              <a:t>патч</a:t>
            </a:r>
            <a:r>
              <a:rPr lang="ru-RU" dirty="0"/>
              <a:t>, вы оба не будете забыты — вы как автор, а разработчик как </a:t>
            </a:r>
            <a:r>
              <a:rPr lang="ru-RU" dirty="0" err="1"/>
              <a:t>коммитер</a:t>
            </a:r>
            <a:r>
              <a:rPr lang="ru-RU" dirty="0"/>
              <a:t>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932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Просмотр истории </a:t>
            </a:r>
            <a:r>
              <a:rPr lang="ru-RU" b="1" dirty="0" err="1"/>
              <a:t>коммитов</a:t>
            </a:r>
            <a:endParaRPr lang="ru-RU" b="1" dirty="0"/>
          </a:p>
          <a:p>
            <a:r>
              <a:rPr lang="ru-RU" dirty="0"/>
              <a:t>После того как вы создадите несколько </a:t>
            </a:r>
            <a:r>
              <a:rPr lang="ru-RU" dirty="0" err="1"/>
              <a:t>коммитов</a:t>
            </a:r>
            <a:r>
              <a:rPr lang="ru-RU" dirty="0"/>
              <a:t>, или же вы </a:t>
            </a:r>
            <a:r>
              <a:rPr lang="ru-RU" dirty="0" err="1"/>
              <a:t>склонируете</a:t>
            </a:r>
            <a:r>
              <a:rPr lang="ru-RU" dirty="0"/>
              <a:t> </a:t>
            </a:r>
            <a:r>
              <a:rPr lang="ru-RU" dirty="0" err="1"/>
              <a:t>репозиторий</a:t>
            </a:r>
            <a:r>
              <a:rPr lang="ru-RU" dirty="0"/>
              <a:t> с уже существующей историей </a:t>
            </a:r>
            <a:r>
              <a:rPr lang="ru-RU" dirty="0" err="1"/>
              <a:t>коммитов</a:t>
            </a:r>
            <a:r>
              <a:rPr lang="ru-RU" dirty="0"/>
              <a:t>, вы, вероятно, захотите оглянуться назад и узнать, что же происходило с этим </a:t>
            </a:r>
            <a:r>
              <a:rPr lang="ru-RU" dirty="0" err="1"/>
              <a:t>репозиторием</a:t>
            </a:r>
            <a:r>
              <a:rPr lang="ru-RU" dirty="0"/>
              <a:t>. Наиболее простой и в то же время мощный инструмент для этого — команда </a:t>
            </a:r>
            <a:r>
              <a:rPr lang="en-US" dirty="0" err="1"/>
              <a:t>git</a:t>
            </a:r>
            <a:r>
              <a:rPr lang="en-US" dirty="0"/>
              <a:t> log.</a:t>
            </a:r>
          </a:p>
          <a:p>
            <a:r>
              <a:rPr lang="ru-RU" dirty="0"/>
              <a:t>Данные примеры используют очень простой проект, названный </a:t>
            </a:r>
            <a:r>
              <a:rPr lang="en-US" dirty="0" err="1"/>
              <a:t>simplegit</a:t>
            </a:r>
            <a:r>
              <a:rPr lang="en-US" dirty="0"/>
              <a:t>, </a:t>
            </a:r>
            <a:r>
              <a:rPr lang="ru-RU" dirty="0"/>
              <a:t>который я часто использую для демонстраций. Чтобы получить этот проект, выполните:</a:t>
            </a:r>
          </a:p>
          <a:p>
            <a:r>
              <a:rPr lang="en-US" dirty="0" err="1"/>
              <a:t>git</a:t>
            </a:r>
            <a:r>
              <a:rPr lang="en-US" dirty="0"/>
              <a:t> clone git://github.com/schacon/simplegit-progit.git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результате выполнения </a:t>
            </a:r>
            <a:r>
              <a:rPr lang="en-US" dirty="0" err="1"/>
              <a:t>git</a:t>
            </a:r>
            <a:r>
              <a:rPr lang="en-US" dirty="0"/>
              <a:t> log </a:t>
            </a:r>
            <a:r>
              <a:rPr lang="ru-RU" dirty="0"/>
              <a:t>в данном проекте, вы должны получить что-то вроде этого:</a:t>
            </a:r>
          </a:p>
          <a:p>
            <a:r>
              <a:rPr lang="ru-RU" dirty="0"/>
              <a:t>$ </a:t>
            </a:r>
            <a:r>
              <a:rPr lang="en-US" dirty="0" err="1"/>
              <a:t>git</a:t>
            </a:r>
            <a:r>
              <a:rPr lang="en-US" dirty="0"/>
              <a:t> log </a:t>
            </a:r>
            <a:endParaRPr lang="ru-RU" dirty="0" smtClean="0"/>
          </a:p>
          <a:p>
            <a:r>
              <a:rPr lang="en-US" dirty="0" smtClean="0"/>
              <a:t>commit </a:t>
            </a:r>
            <a:r>
              <a:rPr lang="en-US" dirty="0"/>
              <a:t>ca82a6dff817ec66f44342007202690a93763949 </a:t>
            </a:r>
            <a:endParaRPr lang="ru-RU" dirty="0" smtClean="0"/>
          </a:p>
          <a:p>
            <a:r>
              <a:rPr lang="en-US" dirty="0" smtClean="0"/>
              <a:t>Author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en-US" dirty="0" smtClean="0"/>
              <a:t>Student &lt;student@mephi.ru&gt; </a:t>
            </a:r>
          </a:p>
          <a:p>
            <a:r>
              <a:rPr lang="en-US" dirty="0" smtClean="0"/>
              <a:t>Date</a:t>
            </a:r>
            <a:r>
              <a:rPr lang="en-US" dirty="0"/>
              <a:t>: Mon Mar 17 21:52:11 2008 -0700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changed </a:t>
            </a:r>
            <a:r>
              <a:rPr lang="en-US" dirty="0"/>
              <a:t>the version number </a:t>
            </a:r>
            <a:endParaRPr lang="en-US" dirty="0" smtClean="0"/>
          </a:p>
          <a:p>
            <a:r>
              <a:rPr lang="en-US" dirty="0" smtClean="0"/>
              <a:t>commit </a:t>
            </a:r>
            <a:r>
              <a:rPr lang="en-US" dirty="0"/>
              <a:t>085bb3bcb608e1e8451d4b2432f8ecbe6306e7e7 </a:t>
            </a:r>
            <a:endParaRPr lang="en-US" dirty="0" smtClean="0"/>
          </a:p>
          <a:p>
            <a:r>
              <a:rPr lang="en-US" dirty="0" smtClean="0"/>
              <a:t>Author</a:t>
            </a:r>
            <a:r>
              <a:rPr lang="en-US" dirty="0"/>
              <a:t>: Student &lt;student@mephi.ru&gt;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Date</a:t>
            </a:r>
            <a:r>
              <a:rPr lang="en-US" dirty="0"/>
              <a:t>: Sat Mar 15 16:40:33 2008 -0700 </a:t>
            </a:r>
          </a:p>
          <a:p>
            <a:r>
              <a:rPr lang="en-US" dirty="0" smtClean="0"/>
              <a:t>	removed </a:t>
            </a:r>
            <a:r>
              <a:rPr lang="en-US" dirty="0"/>
              <a:t>unnecessary test code </a:t>
            </a:r>
            <a:endParaRPr lang="en-US" dirty="0" smtClean="0"/>
          </a:p>
          <a:p>
            <a:r>
              <a:rPr lang="en-US" dirty="0" smtClean="0"/>
              <a:t>commit </a:t>
            </a:r>
            <a:r>
              <a:rPr lang="en-US" dirty="0"/>
              <a:t>a11bef06a3f659402fe7563abf99ad00de2209e6 </a:t>
            </a:r>
            <a:endParaRPr lang="en-US" dirty="0" smtClean="0"/>
          </a:p>
          <a:p>
            <a:r>
              <a:rPr lang="en-US" dirty="0" smtClean="0"/>
              <a:t>Author</a:t>
            </a:r>
            <a:r>
              <a:rPr lang="en-US" dirty="0"/>
              <a:t>: Student &lt;student@mephi.ru&gt; </a:t>
            </a:r>
            <a:endParaRPr lang="en-US" dirty="0" smtClean="0"/>
          </a:p>
          <a:p>
            <a:r>
              <a:rPr lang="en-US" dirty="0" smtClean="0"/>
              <a:t>Date</a:t>
            </a:r>
            <a:r>
              <a:rPr lang="en-US" dirty="0"/>
              <a:t>: Sat Mar 15 10:31:28 2008 -0700 </a:t>
            </a:r>
          </a:p>
          <a:p>
            <a:r>
              <a:rPr lang="en-US" dirty="0" smtClean="0"/>
              <a:t>	first </a:t>
            </a:r>
            <a:r>
              <a:rPr lang="en-US" dirty="0"/>
              <a:t>commit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366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 умолчанию, без аргументов,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 выводит список </a:t>
            </a:r>
            <a:r>
              <a:rPr lang="ru-RU" dirty="0" err="1"/>
              <a:t>коммитов</a:t>
            </a:r>
            <a:r>
              <a:rPr lang="ru-RU" dirty="0"/>
              <a:t> созданных в данном </a:t>
            </a:r>
            <a:r>
              <a:rPr lang="ru-RU" dirty="0" err="1"/>
              <a:t>репозитории</a:t>
            </a:r>
            <a:r>
              <a:rPr lang="ru-RU" dirty="0"/>
              <a:t> в обратном хронологическом порядке. То есть самые последние </a:t>
            </a:r>
            <a:r>
              <a:rPr lang="ru-RU" dirty="0" err="1"/>
              <a:t>коммиты</a:t>
            </a:r>
            <a:r>
              <a:rPr lang="ru-RU" dirty="0"/>
              <a:t> показываются первыми. Как вы можете видеть, эта команда отображает каждый </a:t>
            </a:r>
            <a:r>
              <a:rPr lang="ru-RU" dirty="0" err="1"/>
              <a:t>коммит</a:t>
            </a:r>
            <a:r>
              <a:rPr lang="ru-RU" dirty="0"/>
              <a:t> вместе с его контрольной суммой SHA-1, именем и электронной почтой автора, датой создания и комментарием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Существует превеликое множество параметров команды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 и их комбинаций, для того чтобы показать вам именно то, что вы ищете. </a:t>
            </a:r>
            <a:endParaRPr lang="en-US" dirty="0" smtClean="0"/>
          </a:p>
          <a:p>
            <a:r>
              <a:rPr lang="ru-RU" dirty="0" smtClean="0"/>
              <a:t>Один </a:t>
            </a:r>
            <a:r>
              <a:rPr lang="ru-RU" dirty="0"/>
              <a:t>из наиболее полезных параметров — это -p, который показывает дельту (разницу/</a:t>
            </a:r>
            <a:r>
              <a:rPr lang="ru-RU" dirty="0" err="1"/>
              <a:t>diff</a:t>
            </a:r>
            <a:r>
              <a:rPr lang="ru-RU" dirty="0"/>
              <a:t>), привнесенную каждым </a:t>
            </a:r>
            <a:r>
              <a:rPr lang="ru-RU" dirty="0" err="1"/>
              <a:t>коммитом</a:t>
            </a:r>
            <a:r>
              <a:rPr lang="ru-RU" dirty="0"/>
              <a:t>. Вы также можете использовать -2, что ограничит вывод до 2-х последних </a:t>
            </a:r>
            <a:r>
              <a:rPr lang="ru-RU" dirty="0" smtClean="0"/>
              <a:t>записей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/>
              <a:t>Этот параметр показывает ту же самую информацию плюс внесённые изменения, отображаемые непосредственно после каждого </a:t>
            </a:r>
            <a:r>
              <a:rPr lang="ru-RU" dirty="0" err="1"/>
              <a:t>коммита</a:t>
            </a:r>
            <a:r>
              <a:rPr lang="ru-RU" dirty="0"/>
              <a:t>. Это очень удобно для инспекций кода или для того, чтобы быстро посмотреть, что происходило в результате последовательности </a:t>
            </a:r>
            <a:r>
              <a:rPr lang="ru-RU" dirty="0" err="1"/>
              <a:t>коммитов</a:t>
            </a:r>
            <a:r>
              <a:rPr lang="ru-RU" dirty="0"/>
              <a:t>, добавленных коллегой.</a:t>
            </a:r>
          </a:p>
          <a:p>
            <a:r>
              <a:rPr lang="ru-RU" dirty="0"/>
              <a:t>В некоторых ситуациях гораздо удобней просматривать внесённые изменения на уровне слов, а не на уровне строк. Чтобы получить дельту по словам вместо обычной дельты по строкам, нужно дописать после команды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 -p опцию --</a:t>
            </a:r>
            <a:r>
              <a:rPr lang="ru-RU" dirty="0" err="1"/>
              <a:t>word-diff</a:t>
            </a:r>
            <a:r>
              <a:rPr lang="ru-RU" dirty="0"/>
              <a:t>. Дельты на уровне слов практически бесполезны при работе над программным кодом, но они буду очень кстати при работе над длинным текстом, таким как книга или диссертация. 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1164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командой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 вы также можете использовать группы суммирующих параметров. Например, если вы хотите получить некоторую краткую статистику по каждому </a:t>
            </a:r>
            <a:r>
              <a:rPr lang="ru-RU" dirty="0" err="1"/>
              <a:t>коммиту</a:t>
            </a:r>
            <a:r>
              <a:rPr lang="ru-RU" dirty="0"/>
              <a:t>, вы можете использовать параметр </a:t>
            </a:r>
            <a:r>
              <a:rPr lang="ru-RU" dirty="0"/>
              <a:t>--</a:t>
            </a:r>
            <a:r>
              <a:rPr lang="ru-RU" dirty="0" err="1"/>
              <a:t>stat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/>
              <a:t>П</a:t>
            </a:r>
            <a:r>
              <a:rPr lang="ru-RU" dirty="0" smtClean="0"/>
              <a:t>араметр</a:t>
            </a:r>
            <a:r>
              <a:rPr lang="ru-RU" dirty="0"/>
              <a:t> --</a:t>
            </a:r>
            <a:r>
              <a:rPr lang="ru-RU" dirty="0" err="1"/>
              <a:t>stat</a:t>
            </a:r>
            <a:r>
              <a:rPr lang="ru-RU" dirty="0"/>
              <a:t> выводит под каждым </a:t>
            </a:r>
            <a:r>
              <a:rPr lang="ru-RU" dirty="0" err="1"/>
              <a:t>коммитом</a:t>
            </a:r>
            <a:r>
              <a:rPr lang="ru-RU" dirty="0"/>
              <a:t> список изменённых файлов, количество изменённых файлов, а также количество добавленных и удалённых строк в этих файлах. Он также выводит сводную информацию в конце. Другой действительно полезный параметр — это --</a:t>
            </a:r>
            <a:r>
              <a:rPr lang="ru-RU" dirty="0" err="1"/>
              <a:t>pretty</a:t>
            </a:r>
            <a:r>
              <a:rPr lang="ru-RU" dirty="0"/>
              <a:t>. Он позволяет изменить формат вывода лога. Для вас доступны несколько предустановленных вариантов. Параметр </a:t>
            </a:r>
            <a:r>
              <a:rPr lang="ru-RU" dirty="0" err="1"/>
              <a:t>oneline</a:t>
            </a:r>
            <a:r>
              <a:rPr lang="ru-RU" dirty="0"/>
              <a:t> выводит каждый </a:t>
            </a:r>
            <a:r>
              <a:rPr lang="ru-RU" dirty="0" err="1"/>
              <a:t>коммит</a:t>
            </a:r>
            <a:r>
              <a:rPr lang="ru-RU" dirty="0"/>
              <a:t> в одну строку, что удобно если вы просматриваете большое количество </a:t>
            </a:r>
            <a:r>
              <a:rPr lang="ru-RU" dirty="0" err="1"/>
              <a:t>коммитов</a:t>
            </a:r>
            <a:r>
              <a:rPr lang="ru-RU" dirty="0"/>
              <a:t>. В дополнение к этому, параметры </a:t>
            </a:r>
            <a:r>
              <a:rPr lang="ru-RU" dirty="0" err="1"/>
              <a:t>short</a:t>
            </a:r>
            <a:r>
              <a:rPr lang="ru-RU" dirty="0"/>
              <a:t>, </a:t>
            </a:r>
            <a:r>
              <a:rPr lang="ru-RU" dirty="0" err="1"/>
              <a:t>full</a:t>
            </a:r>
            <a:r>
              <a:rPr lang="ru-RU" dirty="0"/>
              <a:t>, и </a:t>
            </a:r>
            <a:r>
              <a:rPr lang="ru-RU" dirty="0" err="1"/>
              <a:t>fuller</a:t>
            </a:r>
            <a:r>
              <a:rPr lang="ru-RU" dirty="0"/>
              <a:t>, практически не меняя формат вывода, позволяют выводить меньше или больше деталей соответственно</a:t>
            </a:r>
            <a:r>
              <a:rPr lang="ru-RU" dirty="0" smtClean="0"/>
              <a:t>:</a:t>
            </a:r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 --</a:t>
            </a:r>
            <a:r>
              <a:rPr lang="ru-RU" dirty="0" err="1"/>
              <a:t>pretty</a:t>
            </a:r>
            <a:r>
              <a:rPr lang="ru-RU" dirty="0"/>
              <a:t>=</a:t>
            </a:r>
            <a:r>
              <a:rPr lang="ru-RU" dirty="0" err="1"/>
              <a:t>oneline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ca82a6dff817ec66f44342007202690a93763949 </a:t>
            </a:r>
            <a:r>
              <a:rPr lang="ru-RU" dirty="0" err="1"/>
              <a:t>changed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version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085bb3bcb608e1e8451d4b2432f8ecbe6306e7e7 </a:t>
            </a:r>
            <a:r>
              <a:rPr lang="ru-RU" dirty="0" err="1"/>
              <a:t>removed</a:t>
            </a:r>
            <a:r>
              <a:rPr lang="ru-RU" dirty="0"/>
              <a:t> </a:t>
            </a:r>
            <a:r>
              <a:rPr lang="ru-RU" dirty="0" err="1"/>
              <a:t>unnecessary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/>
              <a:t>code</a:t>
            </a:r>
            <a:r>
              <a:rPr lang="ru-RU" dirty="0"/>
              <a:t> a11bef06a3f659402fe7563abf99ad00de2209e6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 smtClean="0"/>
              <a:t>commit</a:t>
            </a:r>
            <a:endParaRPr lang="ru-RU" dirty="0" smtClean="0"/>
          </a:p>
          <a:p>
            <a:r>
              <a:rPr lang="ru-RU" dirty="0"/>
              <a:t>Наиболее интересный параметр — это </a:t>
            </a:r>
            <a:r>
              <a:rPr lang="en-US" dirty="0"/>
              <a:t>format, </a:t>
            </a:r>
            <a:r>
              <a:rPr lang="ru-RU" dirty="0"/>
              <a:t>который позволяет вам полностью создать собственный формат вывода лога. Это особенно полезно, когда вы создаёте отчёты для автоматического разбора (</a:t>
            </a:r>
            <a:r>
              <a:rPr lang="ru-RU" dirty="0" err="1"/>
              <a:t>парсинга</a:t>
            </a:r>
            <a:r>
              <a:rPr lang="ru-RU" dirty="0"/>
              <a:t>) — поскольку вы явно задаёте формат и уверены в том, что он не будет изменяться при обновлениях </a:t>
            </a:r>
            <a:r>
              <a:rPr lang="en-US" dirty="0" err="1"/>
              <a:t>Git</a:t>
            </a:r>
            <a:r>
              <a:rPr lang="en-US" dirty="0"/>
              <a:t>'</a:t>
            </a:r>
            <a:r>
              <a:rPr lang="ru-RU" dirty="0"/>
              <a:t>а:</a:t>
            </a:r>
          </a:p>
          <a:p>
            <a:r>
              <a:rPr lang="ru-RU" dirty="0"/>
              <a:t>$ </a:t>
            </a:r>
            <a:r>
              <a:rPr lang="en-US" dirty="0" err="1"/>
              <a:t>git</a:t>
            </a:r>
            <a:r>
              <a:rPr lang="en-US" dirty="0"/>
              <a:t> log --pretty=format:"%h - %an, %</a:t>
            </a:r>
            <a:r>
              <a:rPr lang="en-US" dirty="0" err="1"/>
              <a:t>ar</a:t>
            </a:r>
            <a:r>
              <a:rPr lang="en-US" dirty="0"/>
              <a:t> : %s" </a:t>
            </a:r>
            <a:endParaRPr lang="ru-RU" dirty="0" smtClean="0"/>
          </a:p>
          <a:p>
            <a:r>
              <a:rPr lang="en-US" dirty="0" smtClean="0"/>
              <a:t>ca82a6d </a:t>
            </a:r>
            <a:r>
              <a:rPr lang="en-US" dirty="0"/>
              <a:t>- </a:t>
            </a:r>
            <a:r>
              <a:rPr lang="en-US" dirty="0" smtClean="0"/>
              <a:t>Student, </a:t>
            </a:r>
            <a:r>
              <a:rPr lang="en-US" dirty="0"/>
              <a:t>11 months ago : changed the version number </a:t>
            </a:r>
            <a:endParaRPr lang="ru-RU" dirty="0" smtClean="0"/>
          </a:p>
          <a:p>
            <a:r>
              <a:rPr lang="en-US" dirty="0" smtClean="0"/>
              <a:t>085bb3b </a:t>
            </a:r>
            <a:r>
              <a:rPr lang="en-US" dirty="0"/>
              <a:t>- Student</a:t>
            </a:r>
            <a:r>
              <a:rPr lang="en-US" dirty="0" smtClean="0"/>
              <a:t>, </a:t>
            </a:r>
            <a:r>
              <a:rPr lang="en-US" dirty="0"/>
              <a:t>11 months ago : removed unnecessary test code </a:t>
            </a:r>
            <a:endParaRPr lang="ru-RU" dirty="0" smtClean="0"/>
          </a:p>
          <a:p>
            <a:r>
              <a:rPr lang="en-US" dirty="0" smtClean="0"/>
              <a:t>a11bef0 </a:t>
            </a:r>
            <a:r>
              <a:rPr lang="en-US" dirty="0"/>
              <a:t>- Student</a:t>
            </a:r>
            <a:r>
              <a:rPr lang="en-US" dirty="0" smtClean="0"/>
              <a:t>, </a:t>
            </a:r>
            <a:r>
              <a:rPr lang="en-US" dirty="0"/>
              <a:t>11 months ago : first commit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043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48494"/>
              </p:ext>
            </p:extLst>
          </p:nvPr>
        </p:nvGraphicFramePr>
        <p:xfrm>
          <a:off x="1691680" y="260648"/>
          <a:ext cx="6264696" cy="6336697"/>
        </p:xfrm>
        <a:graphic>
          <a:graphicData uri="http://schemas.openxmlformats.org/drawingml/2006/table">
            <a:tbl>
              <a:tblPr/>
              <a:tblGrid>
                <a:gridCol w="1453792"/>
                <a:gridCol w="4810904"/>
              </a:tblGrid>
              <a:tr h="378485">
                <a:tc>
                  <a:txBody>
                    <a:bodyPr/>
                    <a:lstStyle/>
                    <a:p>
                      <a:r>
                        <a:rPr lang="ru-RU" sz="1300" b="1" dirty="0">
                          <a:effectLst/>
                        </a:rPr>
                        <a:t>Параметр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 dirty="0">
                          <a:effectLst/>
                        </a:rPr>
                        <a:t>Описание выводимых данных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7848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%H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Хеш коммита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7848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%h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Сокращённый хеш коммита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7848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%T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Хеш дерева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7848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%t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Сокращённый хеш дерева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7848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%P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Хеши родительских коммитов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7848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%p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Сокращённые хеши родительских коммитов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7848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%an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Имя автора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7848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%ae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Электронная почта автора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659422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%ad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Дата автора (формат соответствует параметру --date=)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7848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%ar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Дата автора, относительная (пр. "2 мес. назад")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7848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%cn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Имя коммитера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7848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%ce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Электронная почта коммитера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7848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%cd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Дата коммитера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7848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%cr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Дата коммитера, относительная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7848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%s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effectLst/>
                        </a:rPr>
                        <a:t>Комментарий</a:t>
                      </a:r>
                    </a:p>
                  </a:txBody>
                  <a:tcPr marL="34837" marR="34837" marT="34837" marB="3483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127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Параметры</a:t>
            </a:r>
            <a:r>
              <a:rPr lang="ru-RU" dirty="0"/>
              <a:t> </a:t>
            </a:r>
            <a:r>
              <a:rPr lang="ru-RU" dirty="0" err="1"/>
              <a:t>oneline</a:t>
            </a:r>
            <a:r>
              <a:rPr lang="ru-RU" dirty="0"/>
              <a:t> и </a:t>
            </a:r>
            <a:r>
              <a:rPr lang="ru-RU" dirty="0" err="1"/>
              <a:t>format</a:t>
            </a:r>
            <a:r>
              <a:rPr lang="ru-RU" dirty="0"/>
              <a:t> также полезны с другим параметром команды </a:t>
            </a:r>
            <a:r>
              <a:rPr lang="ru-RU" dirty="0" err="1"/>
              <a:t>log</a:t>
            </a:r>
            <a:r>
              <a:rPr lang="ru-RU" dirty="0"/>
              <a:t> — --</a:t>
            </a:r>
            <a:r>
              <a:rPr lang="ru-RU" dirty="0" err="1"/>
              <a:t>graph</a:t>
            </a:r>
            <a:r>
              <a:rPr lang="ru-RU" dirty="0"/>
              <a:t>. Этот параметр добавляет миленький ASCII-граф, показывающий историю ветвлений и слияний. </a:t>
            </a:r>
          </a:p>
          <a:p>
            <a:r>
              <a:rPr lang="ru-RU" dirty="0" smtClean="0"/>
              <a:t>Мы </a:t>
            </a:r>
            <a:r>
              <a:rPr lang="ru-RU" dirty="0"/>
              <a:t>рассмотрели только самые простые параметры форматирования вывода для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 — их гораздо больше. </a:t>
            </a:r>
            <a:endParaRPr lang="en-US" dirty="0" smtClean="0"/>
          </a:p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2282"/>
              </p:ext>
            </p:extLst>
          </p:nvPr>
        </p:nvGraphicFramePr>
        <p:xfrm>
          <a:off x="683568" y="1772816"/>
          <a:ext cx="7560840" cy="4525965"/>
        </p:xfrm>
        <a:graphic>
          <a:graphicData uri="http://schemas.openxmlformats.org/drawingml/2006/table">
            <a:tbl>
              <a:tblPr/>
              <a:tblGrid>
                <a:gridCol w="1754576"/>
                <a:gridCol w="5806264"/>
              </a:tblGrid>
              <a:tr h="211575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</a:rPr>
                        <a:t>Параметр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>
                          <a:effectLst/>
                        </a:rPr>
                        <a:t>Описание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686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-p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Для каждого коммита показывать дельту внесённых им изменений.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21157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--word-diff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Показывать изменения на уровне слов.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686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--stat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Для каждого коммита дополнительно выводить статистику по изменённым файлам.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52566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--shortstat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Показывать только строку </a:t>
                      </a:r>
                      <a:r>
                        <a:rPr lang="ru-RU" sz="1000" dirty="0" err="1">
                          <a:effectLst/>
                        </a:rPr>
                        <a:t>changed</a:t>
                      </a:r>
                      <a:r>
                        <a:rPr lang="ru-RU" sz="1000" dirty="0">
                          <a:effectLst/>
                        </a:rPr>
                        <a:t>/</a:t>
                      </a:r>
                      <a:r>
                        <a:rPr lang="ru-RU" sz="1000" dirty="0" err="1">
                          <a:effectLst/>
                        </a:rPr>
                        <a:t>insertions</a:t>
                      </a:r>
                      <a:r>
                        <a:rPr lang="ru-RU" sz="1000" dirty="0">
                          <a:effectLst/>
                        </a:rPr>
                        <a:t>/</a:t>
                      </a:r>
                      <a:r>
                        <a:rPr lang="ru-RU" sz="1000" dirty="0" err="1">
                          <a:effectLst/>
                        </a:rPr>
                        <a:t>deletions</a:t>
                      </a:r>
                      <a:r>
                        <a:rPr lang="ru-RU" sz="1000" dirty="0">
                          <a:effectLst/>
                        </a:rPr>
                        <a:t> от вывода с опцией --</a:t>
                      </a:r>
                      <a:r>
                        <a:rPr lang="ru-RU" sz="1000" dirty="0" err="1">
                          <a:effectLst/>
                        </a:rPr>
                        <a:t>stat</a:t>
                      </a:r>
                      <a:r>
                        <a:rPr lang="ru-RU" sz="1000" dirty="0">
                          <a:effectLst/>
                        </a:rPr>
                        <a:t>.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686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--name-only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Показывать список изменённых файлов после информации о </a:t>
                      </a:r>
                      <a:r>
                        <a:rPr lang="ru-RU" sz="1000" dirty="0" err="1">
                          <a:effectLst/>
                        </a:rPr>
                        <a:t>коммите</a:t>
                      </a:r>
                      <a:r>
                        <a:rPr lang="ru-RU" sz="1000" dirty="0">
                          <a:effectLst/>
                        </a:rPr>
                        <a:t>.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52566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--name-status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Выводить список изменённых файлов вместе с информацией о добавлении/изменении/удалении.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686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--abbrev-commit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Выводить только первые несколько символов контрольной суммы SHA-1 вместо всех 40.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686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--relative-date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Выводить дату в относительном формате (например, "2 weeks ago") вместо полной даты.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3686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--graph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Показывать ASCII-граф истории ветвлений и слияний рядом с выводом лога.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83975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--pretty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Отображать </a:t>
                      </a:r>
                      <a:r>
                        <a:rPr lang="ru-RU" sz="1000" dirty="0" err="1">
                          <a:effectLst/>
                        </a:rPr>
                        <a:t>коммиты</a:t>
                      </a:r>
                      <a:r>
                        <a:rPr lang="ru-RU" sz="1000" dirty="0">
                          <a:effectLst/>
                        </a:rPr>
                        <a:t> в альтернативном формате. Возможные параметры: </a:t>
                      </a:r>
                      <a:r>
                        <a:rPr lang="ru-RU" sz="1000" dirty="0" err="1">
                          <a:effectLst/>
                        </a:rPr>
                        <a:t>oneline</a:t>
                      </a:r>
                      <a:r>
                        <a:rPr lang="ru-RU" sz="1000" dirty="0">
                          <a:effectLst/>
                        </a:rPr>
                        <a:t>, </a:t>
                      </a:r>
                      <a:r>
                        <a:rPr lang="ru-RU" sz="1000" dirty="0" err="1">
                          <a:effectLst/>
                        </a:rPr>
                        <a:t>short</a:t>
                      </a:r>
                      <a:r>
                        <a:rPr lang="ru-RU" sz="1000" dirty="0">
                          <a:effectLst/>
                        </a:rPr>
                        <a:t>, </a:t>
                      </a:r>
                      <a:r>
                        <a:rPr lang="ru-RU" sz="1000" dirty="0" err="1">
                          <a:effectLst/>
                        </a:rPr>
                        <a:t>full</a:t>
                      </a:r>
                      <a:r>
                        <a:rPr lang="ru-RU" sz="1000" dirty="0">
                          <a:effectLst/>
                        </a:rPr>
                        <a:t>, </a:t>
                      </a:r>
                      <a:r>
                        <a:rPr lang="ru-RU" sz="1000" dirty="0" err="1">
                          <a:effectLst/>
                        </a:rPr>
                        <a:t>fuller</a:t>
                      </a:r>
                      <a:r>
                        <a:rPr lang="ru-RU" sz="1000" dirty="0">
                          <a:effectLst/>
                        </a:rPr>
                        <a:t> и </a:t>
                      </a:r>
                      <a:r>
                        <a:rPr lang="ru-RU" sz="1000" dirty="0" err="1">
                          <a:effectLst/>
                        </a:rPr>
                        <a:t>format</a:t>
                      </a:r>
                      <a:r>
                        <a:rPr lang="ru-RU" sz="1000" dirty="0">
                          <a:effectLst/>
                        </a:rPr>
                        <a:t> (где вы можете указать свой собственный формат).</a:t>
                      </a:r>
                    </a:p>
                  </a:txBody>
                  <a:tcPr marL="27265" marR="27265" marT="27265" marB="2726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852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Ограничение вывода команды </a:t>
            </a:r>
            <a:r>
              <a:rPr lang="ru-RU" b="1" dirty="0" err="1">
                <a:hlinkClick r:id="rId2"/>
              </a:rPr>
              <a:t>log</a:t>
            </a:r>
            <a:endParaRPr lang="ru-RU" b="1" dirty="0"/>
          </a:p>
          <a:p>
            <a:r>
              <a:rPr lang="ru-RU" dirty="0"/>
              <a:t>Кроме опций для форматирования вывода,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 имеет ряд полезных ограничительных параметров, то есть параметров, которые дают возможность отобразить часть </a:t>
            </a:r>
            <a:r>
              <a:rPr lang="ru-RU" dirty="0" err="1"/>
              <a:t>коммитов</a:t>
            </a:r>
            <a:r>
              <a:rPr lang="ru-RU" dirty="0"/>
              <a:t>. Вы уже видели один из таких параметров — параметр -2, который отображает только два последних </a:t>
            </a:r>
            <a:r>
              <a:rPr lang="ru-RU" dirty="0" err="1"/>
              <a:t>коммита</a:t>
            </a:r>
            <a:r>
              <a:rPr lang="ru-RU" dirty="0"/>
              <a:t>. На самом деле, вы можете задать -&lt;n&gt;, где n это количество отображаемых </a:t>
            </a:r>
            <a:r>
              <a:rPr lang="ru-RU" dirty="0" err="1"/>
              <a:t>коммитов</a:t>
            </a:r>
            <a:r>
              <a:rPr lang="ru-RU" dirty="0"/>
              <a:t>. На практике вам вряд ли придётся часто этим пользоваться потому, что по умолчанию </a:t>
            </a:r>
            <a:r>
              <a:rPr lang="ru-RU" dirty="0" err="1"/>
              <a:t>Git</a:t>
            </a:r>
            <a:r>
              <a:rPr lang="ru-RU" dirty="0"/>
              <a:t> через канал (</a:t>
            </a:r>
            <a:r>
              <a:rPr lang="ru-RU" dirty="0" err="1"/>
              <a:t>pipe</a:t>
            </a:r>
            <a:r>
              <a:rPr lang="ru-RU" dirty="0"/>
              <a:t>) отправляет весь вывод на </a:t>
            </a:r>
            <a:r>
              <a:rPr lang="ru-RU" dirty="0" err="1"/>
              <a:t>pager</a:t>
            </a:r>
            <a:r>
              <a:rPr lang="ru-RU" dirty="0"/>
              <a:t>, так что вы всегда будете видеть только одну страницу.</a:t>
            </a:r>
          </a:p>
          <a:p>
            <a:r>
              <a:rPr lang="ru-RU" dirty="0"/>
              <a:t>А вот параметры, ограничивающие по времени, такие как --</a:t>
            </a:r>
            <a:r>
              <a:rPr lang="ru-RU" dirty="0" err="1"/>
              <a:t>since</a:t>
            </a:r>
            <a:r>
              <a:rPr lang="ru-RU" dirty="0"/>
              <a:t> и --</a:t>
            </a:r>
            <a:r>
              <a:rPr lang="ru-RU" dirty="0" err="1"/>
              <a:t>until</a:t>
            </a:r>
            <a:r>
              <a:rPr lang="ru-RU" dirty="0"/>
              <a:t>, весьма полезны. Например, следующая команда выдаёт список </a:t>
            </a:r>
            <a:r>
              <a:rPr lang="ru-RU" dirty="0" err="1"/>
              <a:t>коммитов</a:t>
            </a:r>
            <a:r>
              <a:rPr lang="ru-RU" dirty="0"/>
              <a:t>, сделанных за последние две недели: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 --</a:t>
            </a:r>
            <a:r>
              <a:rPr lang="ru-RU" dirty="0" err="1"/>
              <a:t>since</a:t>
            </a:r>
            <a:r>
              <a:rPr lang="ru-RU" dirty="0"/>
              <a:t>=2.weeks </a:t>
            </a:r>
            <a:r>
              <a:rPr lang="ru-RU" dirty="0"/>
              <a:t>Такая команда может работать с множеством форматов — вы можете указать точную дату (“2008-01-15”) или относительную дату, такую как “2 </a:t>
            </a:r>
            <a:r>
              <a:rPr lang="ru-RU" dirty="0" err="1"/>
              <a:t>years</a:t>
            </a:r>
            <a:r>
              <a:rPr lang="ru-RU" dirty="0"/>
              <a:t> 1 </a:t>
            </a:r>
            <a:r>
              <a:rPr lang="ru-RU" dirty="0" err="1"/>
              <a:t>day</a:t>
            </a:r>
            <a:r>
              <a:rPr lang="ru-RU" dirty="0"/>
              <a:t> 3 </a:t>
            </a:r>
            <a:r>
              <a:rPr lang="ru-RU" dirty="0" err="1"/>
              <a:t>minutes</a:t>
            </a:r>
            <a:r>
              <a:rPr lang="ru-RU" dirty="0"/>
              <a:t> </a:t>
            </a:r>
            <a:r>
              <a:rPr lang="ru-RU" dirty="0" err="1"/>
              <a:t>ago</a:t>
            </a:r>
            <a:r>
              <a:rPr lang="ru-RU" dirty="0"/>
              <a:t>”.</a:t>
            </a:r>
          </a:p>
          <a:p>
            <a:r>
              <a:rPr lang="ru-RU" dirty="0"/>
              <a:t>Вы также можете отфильтровать список </a:t>
            </a:r>
            <a:r>
              <a:rPr lang="ru-RU" dirty="0" err="1"/>
              <a:t>коммитов</a:t>
            </a:r>
            <a:r>
              <a:rPr lang="ru-RU" dirty="0"/>
              <a:t> по какому-либо критерию поиска. Опция --</a:t>
            </a:r>
            <a:r>
              <a:rPr lang="ru-RU" dirty="0" err="1"/>
              <a:t>author</a:t>
            </a:r>
            <a:r>
              <a:rPr lang="ru-RU" dirty="0"/>
              <a:t> позволяет фильтровать по автору, опция --</a:t>
            </a:r>
            <a:r>
              <a:rPr lang="ru-RU" dirty="0" err="1"/>
              <a:t>grep</a:t>
            </a:r>
            <a:r>
              <a:rPr lang="ru-RU" dirty="0"/>
              <a:t> позволяет искать по ключевым словам в сообщении. (Заметим, что, если вы укажете и опцию </a:t>
            </a:r>
            <a:r>
              <a:rPr lang="ru-RU" dirty="0" err="1"/>
              <a:t>author</a:t>
            </a:r>
            <a:r>
              <a:rPr lang="ru-RU" dirty="0"/>
              <a:t>, и опцию </a:t>
            </a:r>
            <a:r>
              <a:rPr lang="ru-RU" dirty="0" err="1"/>
              <a:t>grep</a:t>
            </a:r>
            <a:r>
              <a:rPr lang="ru-RU" dirty="0"/>
              <a:t>, то будут найдены все </a:t>
            </a:r>
            <a:r>
              <a:rPr lang="ru-RU" dirty="0" err="1"/>
              <a:t>коммиты</a:t>
            </a:r>
            <a:r>
              <a:rPr lang="ru-RU" dirty="0"/>
              <a:t>, которые удовлетворяют первому ИЛИ второму критерию. Чтобы найти </a:t>
            </a:r>
            <a:r>
              <a:rPr lang="ru-RU" dirty="0" err="1"/>
              <a:t>коммиты</a:t>
            </a:r>
            <a:r>
              <a:rPr lang="ru-RU" dirty="0"/>
              <a:t>, которые удовлетворяют первому И второму критерию, следует добавить опцию --</a:t>
            </a:r>
            <a:r>
              <a:rPr lang="ru-RU" dirty="0" err="1"/>
              <a:t>all-match</a:t>
            </a:r>
            <a:r>
              <a:rPr lang="ru-RU" dirty="0"/>
              <a:t>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683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54447"/>
              </p:ext>
            </p:extLst>
          </p:nvPr>
        </p:nvGraphicFramePr>
        <p:xfrm>
          <a:off x="1187624" y="1628800"/>
          <a:ext cx="6238875" cy="3314700"/>
        </p:xfrm>
        <a:graphic>
          <a:graphicData uri="http://schemas.openxmlformats.org/drawingml/2006/table">
            <a:tbl>
              <a:tblPr/>
              <a:tblGrid>
                <a:gridCol w="1447800"/>
                <a:gridCol w="4791075"/>
              </a:tblGrid>
              <a:tr h="0">
                <a:tc>
                  <a:txBody>
                    <a:bodyPr/>
                    <a:lstStyle/>
                    <a:p>
                      <a:r>
                        <a:rPr lang="ru-RU" b="1" dirty="0">
                          <a:effectLst/>
                        </a:rPr>
                        <a:t>Опция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Описание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-(n)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Показать последние </a:t>
                      </a:r>
                      <a:r>
                        <a:rPr lang="en-US" dirty="0">
                          <a:effectLst/>
                        </a:rPr>
                        <a:t>n </a:t>
                      </a:r>
                      <a:r>
                        <a:rPr lang="ru-RU" dirty="0" err="1">
                          <a:effectLst/>
                        </a:rPr>
                        <a:t>коммитов</a:t>
                      </a:r>
                      <a:endParaRPr lang="ru-RU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--since, --after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Ограничить коммиты теми, которые сделаны после указанной даты.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--until, --before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Ограничить коммиты теми, которые сделаны до указанной даты.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--author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Показать только те коммиты, автор которых соответствует указанной строке.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--committer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Показать только те </a:t>
                      </a:r>
                      <a:r>
                        <a:rPr lang="ru-RU" dirty="0" err="1">
                          <a:effectLst/>
                        </a:rPr>
                        <a:t>коммиты</a:t>
                      </a:r>
                      <a:r>
                        <a:rPr lang="ru-RU" dirty="0">
                          <a:effectLst/>
                        </a:rPr>
                        <a:t>, </a:t>
                      </a:r>
                      <a:r>
                        <a:rPr lang="ru-RU" dirty="0" err="1">
                          <a:effectLst/>
                        </a:rPr>
                        <a:t>коммитер</a:t>
                      </a:r>
                      <a:r>
                        <a:rPr lang="ru-RU" dirty="0">
                          <a:effectLst/>
                        </a:rPr>
                        <a:t> которых соответствует указанной строке.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51520" y="26064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Последняя действительно полезная опция-фильтр для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 — это путь. Указав имя каталога или файла, вы ограничите вывод </a:t>
            </a:r>
            <a:r>
              <a:rPr lang="ru-RU" dirty="0" err="1"/>
              <a:t>log</a:t>
            </a:r>
            <a:r>
              <a:rPr lang="ru-RU" dirty="0"/>
              <a:t> теми </a:t>
            </a:r>
            <a:r>
              <a:rPr lang="ru-RU" dirty="0" err="1"/>
              <a:t>коммитами</a:t>
            </a:r>
            <a:r>
              <a:rPr lang="ru-RU" dirty="0"/>
              <a:t>, которые вносят изменения в указанные файлы. Эта опция всегда указывается последней и обычно предваряется двумя минусами (--), чтобы отделить пути от остальных опций.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107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Использование графического интерфейса для визуализации истории</a:t>
            </a:r>
            <a:endParaRPr lang="ru-RU" b="1" dirty="0"/>
          </a:p>
          <a:p>
            <a:r>
              <a:rPr lang="ru-RU" dirty="0"/>
              <a:t>Если у вас есть желание использовать какой-нибудь графический инструмент для визуализации истории </a:t>
            </a:r>
            <a:r>
              <a:rPr lang="ru-RU" dirty="0" err="1"/>
              <a:t>коммитов</a:t>
            </a:r>
            <a:r>
              <a:rPr lang="ru-RU" dirty="0"/>
              <a:t>, можно попробовать распространяемую вместе с </a:t>
            </a:r>
            <a:r>
              <a:rPr lang="ru-RU" dirty="0" err="1"/>
              <a:t>Git'ом</a:t>
            </a:r>
            <a:r>
              <a:rPr lang="ru-RU" dirty="0"/>
              <a:t> программу </a:t>
            </a:r>
            <a:r>
              <a:rPr lang="ru-RU" dirty="0" err="1"/>
              <a:t>gitk</a:t>
            </a:r>
            <a:r>
              <a:rPr lang="ru-RU" dirty="0"/>
              <a:t>, написанную на </a:t>
            </a:r>
            <a:r>
              <a:rPr lang="ru-RU" dirty="0" err="1"/>
              <a:t>Tcl</a:t>
            </a:r>
            <a:r>
              <a:rPr lang="ru-RU" dirty="0"/>
              <a:t>/</a:t>
            </a:r>
            <a:r>
              <a:rPr lang="ru-RU" dirty="0" err="1"/>
              <a:t>Tk</a:t>
            </a:r>
            <a:r>
              <a:rPr lang="ru-RU" dirty="0"/>
              <a:t>. В сущности </a:t>
            </a:r>
            <a:r>
              <a:rPr lang="ru-RU" dirty="0" err="1"/>
              <a:t>gitk</a:t>
            </a:r>
            <a:r>
              <a:rPr lang="ru-RU" dirty="0"/>
              <a:t> — это наглядный вариант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, к тому же он принимает почти те же фильтрующие опции, что и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. Если наберёте в командной строке </a:t>
            </a:r>
            <a:r>
              <a:rPr lang="ru-RU" dirty="0" err="1"/>
              <a:t>gitk</a:t>
            </a:r>
            <a:r>
              <a:rPr lang="ru-RU" dirty="0"/>
              <a:t>, находясь в проекте, то увидите что-то </a:t>
            </a:r>
            <a:r>
              <a:rPr lang="ru-RU" dirty="0" smtClean="0"/>
              <a:t>наподобие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В </a:t>
            </a:r>
            <a:r>
              <a:rPr lang="ru-RU" dirty="0"/>
              <a:t>верхней части окна располагается история </a:t>
            </a:r>
            <a:r>
              <a:rPr lang="ru-RU" dirty="0" err="1"/>
              <a:t>коммитов</a:t>
            </a:r>
            <a:r>
              <a:rPr lang="ru-RU" dirty="0"/>
              <a:t> вместе с подробным графом наследников. </a:t>
            </a:r>
            <a:r>
              <a:rPr lang="ru-RU" dirty="0" err="1"/>
              <a:t>Просмотрщик</a:t>
            </a:r>
            <a:r>
              <a:rPr lang="ru-RU" dirty="0"/>
              <a:t> дельт в нижней половине окна отображает изменения, сделанные выбранным </a:t>
            </a:r>
            <a:r>
              <a:rPr lang="ru-RU" dirty="0" err="1"/>
              <a:t>коммитом</a:t>
            </a:r>
            <a:r>
              <a:rPr lang="ru-RU" dirty="0"/>
              <a:t>. Указать </a:t>
            </a:r>
            <a:r>
              <a:rPr lang="ru-RU" dirty="0" err="1"/>
              <a:t>коммит</a:t>
            </a:r>
            <a:r>
              <a:rPr lang="ru-RU" dirty="0"/>
              <a:t> можно с помощью щелчка мышью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5058" name="Picture 2" descr="https://git-scm.com/figures/18333fig020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35299"/>
            <a:ext cx="41052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88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64904"/>
            <a:ext cx="3648746" cy="410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50282" y="332656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 в этой ситуации в игру вступают </a:t>
            </a:r>
            <a:r>
              <a:rPr lang="ru-RU" b="1" u="sng" dirty="0"/>
              <a:t>распределённые системы контроля версий (РСКВ)</a:t>
            </a:r>
            <a:r>
              <a:rPr lang="ru-RU" dirty="0"/>
              <a:t>. В таких системах как </a:t>
            </a:r>
            <a:r>
              <a:rPr lang="ru-RU" dirty="0" err="1"/>
              <a:t>Git</a:t>
            </a:r>
            <a:r>
              <a:rPr lang="ru-RU" dirty="0"/>
              <a:t>, </a:t>
            </a:r>
            <a:r>
              <a:rPr lang="ru-RU" dirty="0" err="1"/>
              <a:t>Mercurial</a:t>
            </a:r>
            <a:r>
              <a:rPr lang="ru-RU" dirty="0"/>
              <a:t>, </a:t>
            </a:r>
            <a:r>
              <a:rPr lang="ru-RU" dirty="0" err="1"/>
              <a:t>Bazaar</a:t>
            </a:r>
            <a:r>
              <a:rPr lang="ru-RU" dirty="0"/>
              <a:t> или </a:t>
            </a:r>
            <a:r>
              <a:rPr lang="ru-RU" dirty="0" err="1"/>
              <a:t>Darcs</a:t>
            </a:r>
            <a:r>
              <a:rPr lang="ru-RU" dirty="0"/>
              <a:t> клиенты не просто выгружают последние версии файлов, а полностью копируют весь </a:t>
            </a:r>
            <a:r>
              <a:rPr lang="ru-RU" dirty="0" err="1"/>
              <a:t>репозиторий</a:t>
            </a:r>
            <a:r>
              <a:rPr lang="ru-RU" dirty="0"/>
              <a:t>. Поэтому в случае, когда "умирает" сервер, через который шла работа, любой клиентский </a:t>
            </a:r>
            <a:r>
              <a:rPr lang="ru-RU" dirty="0" err="1"/>
              <a:t>репозиторий</a:t>
            </a:r>
            <a:r>
              <a:rPr lang="ru-RU" dirty="0"/>
              <a:t> может быть скопирован обратно на сервер, чтобы восстановить базу данных. Каждый раз, когда клиент забирает свежую версию файлов, он создаёт себе полную копию всех данных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4391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Отмена изменений</a:t>
            </a:r>
          </a:p>
          <a:p>
            <a:r>
              <a:rPr lang="ru-RU" dirty="0"/>
              <a:t>На любой стадии может возникнуть необходимость что-либо отменить. Здесь мы рассмотрим несколько основных инструментов для отмены произведённых изменений. Будьте осторожны, ибо не всегда можно отменить сами отмены. Это одно из немногих мест в </a:t>
            </a:r>
            <a:r>
              <a:rPr lang="ru-RU" dirty="0" err="1"/>
              <a:t>Git'е</a:t>
            </a:r>
            <a:r>
              <a:rPr lang="ru-RU" dirty="0"/>
              <a:t>, где вы можете потерять свою работу если сделаете что-то неправильно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b="1" dirty="0">
                <a:hlinkClick r:id="rId2"/>
              </a:rPr>
              <a:t>Изменение последнего </a:t>
            </a:r>
            <a:r>
              <a:rPr lang="ru-RU" b="1" dirty="0" err="1">
                <a:hlinkClick r:id="rId2"/>
              </a:rPr>
              <a:t>коммита</a:t>
            </a:r>
            <a:endParaRPr lang="ru-RU" b="1" dirty="0"/>
          </a:p>
          <a:p>
            <a:r>
              <a:rPr lang="ru-RU" dirty="0"/>
              <a:t>Одна из типичных отмен происходит тогда, когда вы делаете </a:t>
            </a:r>
            <a:r>
              <a:rPr lang="ru-RU" dirty="0" err="1"/>
              <a:t>коммит</a:t>
            </a:r>
            <a:r>
              <a:rPr lang="ru-RU" dirty="0"/>
              <a:t> слишком рано, забыв добавить какие-то файлы, или напутали с комментарием к </a:t>
            </a:r>
            <a:r>
              <a:rPr lang="ru-RU" dirty="0" err="1"/>
              <a:t>коммиту</a:t>
            </a:r>
            <a:r>
              <a:rPr lang="ru-RU" dirty="0"/>
              <a:t>. Если вам хотелось бы сделать этот </a:t>
            </a:r>
            <a:r>
              <a:rPr lang="ru-RU" dirty="0" err="1"/>
              <a:t>коммит</a:t>
            </a:r>
            <a:r>
              <a:rPr lang="ru-RU" dirty="0"/>
              <a:t> ещё раз, вы можете выполнить </a:t>
            </a:r>
            <a:r>
              <a:rPr lang="ru-RU" dirty="0" err="1"/>
              <a:t>commit</a:t>
            </a:r>
            <a:r>
              <a:rPr lang="ru-RU" dirty="0"/>
              <a:t> с опцией --</a:t>
            </a:r>
            <a:r>
              <a:rPr lang="ru-RU" dirty="0" err="1"/>
              <a:t>amend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 --</a:t>
            </a:r>
            <a:r>
              <a:rPr lang="ru-RU" dirty="0" err="1"/>
              <a:t>amend</a:t>
            </a:r>
            <a:r>
              <a:rPr lang="ru-RU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Эта </a:t>
            </a:r>
            <a:r>
              <a:rPr lang="ru-RU" dirty="0"/>
              <a:t>команда берёт индекс и использует его для </a:t>
            </a:r>
            <a:r>
              <a:rPr lang="ru-RU" dirty="0" err="1"/>
              <a:t>коммита</a:t>
            </a:r>
            <a:r>
              <a:rPr lang="ru-RU" dirty="0"/>
              <a:t>. Если после последнего </a:t>
            </a:r>
            <a:r>
              <a:rPr lang="ru-RU" dirty="0" err="1"/>
              <a:t>коммита</a:t>
            </a:r>
            <a:r>
              <a:rPr lang="ru-RU" dirty="0"/>
              <a:t> не было никаких изменений (например, вы запустили приведённую команду сразу после предыдущего </a:t>
            </a:r>
            <a:r>
              <a:rPr lang="ru-RU" dirty="0" err="1"/>
              <a:t>коммита</a:t>
            </a:r>
            <a:r>
              <a:rPr lang="ru-RU" dirty="0"/>
              <a:t>), то состояние проекта будет абсолютно таким же и всё, что вы измените, это комментарий к </a:t>
            </a:r>
            <a:r>
              <a:rPr lang="ru-RU" dirty="0" err="1"/>
              <a:t>коммиту</a:t>
            </a:r>
            <a:r>
              <a:rPr lang="ru-RU" dirty="0"/>
              <a:t>.</a:t>
            </a:r>
          </a:p>
          <a:p>
            <a:r>
              <a:rPr lang="ru-RU" dirty="0"/>
              <a:t>Появится всё тот же редактор для комментариев к </a:t>
            </a:r>
            <a:r>
              <a:rPr lang="ru-RU" dirty="0" err="1"/>
              <a:t>коммитам</a:t>
            </a:r>
            <a:r>
              <a:rPr lang="ru-RU" dirty="0"/>
              <a:t>, но уже с введённым комментарием к последнему </a:t>
            </a:r>
            <a:r>
              <a:rPr lang="ru-RU" dirty="0" err="1"/>
              <a:t>коммиту</a:t>
            </a:r>
            <a:r>
              <a:rPr lang="ru-RU" dirty="0"/>
              <a:t>. Вы можете отредактировать это сообщение так же, как обычно, и оно перепишет предыдущее.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7374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Отмена изменений</a:t>
            </a:r>
          </a:p>
          <a:p>
            <a:r>
              <a:rPr lang="ru-RU" dirty="0"/>
              <a:t>На любой стадии может возникнуть необходимость что-либо отменить. Здесь мы рассмотрим несколько основных инструментов для отмены произведённых изменений. Будьте осторожны, ибо не всегда можно отменить сами отмены. Это одно из немногих мест в </a:t>
            </a:r>
            <a:r>
              <a:rPr lang="ru-RU" dirty="0" err="1"/>
              <a:t>Git'е</a:t>
            </a:r>
            <a:r>
              <a:rPr lang="ru-RU" dirty="0"/>
              <a:t>, где вы можете потерять свою работу если сделаете что-то неправильно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 smtClean="0">
                <a:hlinkClick r:id="rId2"/>
              </a:rPr>
              <a:t>Изменение </a:t>
            </a:r>
            <a:r>
              <a:rPr lang="ru-RU" b="1" dirty="0">
                <a:hlinkClick r:id="rId2"/>
              </a:rPr>
              <a:t>последнего </a:t>
            </a:r>
            <a:r>
              <a:rPr lang="ru-RU" b="1" dirty="0" err="1">
                <a:hlinkClick r:id="rId2"/>
              </a:rPr>
              <a:t>коммита</a:t>
            </a:r>
            <a:endParaRPr lang="ru-RU" b="1" dirty="0"/>
          </a:p>
          <a:p>
            <a:r>
              <a:rPr lang="ru-RU" dirty="0"/>
              <a:t>Одна из типичных отмен происходит тогда, когда вы делаете </a:t>
            </a:r>
            <a:r>
              <a:rPr lang="ru-RU" dirty="0" err="1"/>
              <a:t>коммит</a:t>
            </a:r>
            <a:r>
              <a:rPr lang="ru-RU" dirty="0"/>
              <a:t> слишком рано, забыв добавить какие-то файлы, или напутали с комментарием к </a:t>
            </a:r>
            <a:r>
              <a:rPr lang="ru-RU" dirty="0" err="1"/>
              <a:t>коммиту</a:t>
            </a:r>
            <a:r>
              <a:rPr lang="ru-RU" dirty="0"/>
              <a:t>. Если вам хотелось бы сделать этот </a:t>
            </a:r>
            <a:r>
              <a:rPr lang="ru-RU" dirty="0" err="1"/>
              <a:t>коммит</a:t>
            </a:r>
            <a:r>
              <a:rPr lang="ru-RU" dirty="0"/>
              <a:t> ещё раз, вы можете выполнить </a:t>
            </a:r>
            <a:r>
              <a:rPr lang="ru-RU" dirty="0" err="1"/>
              <a:t>commit</a:t>
            </a:r>
            <a:r>
              <a:rPr lang="ru-RU" dirty="0"/>
              <a:t> с опцией --</a:t>
            </a:r>
            <a:r>
              <a:rPr lang="ru-RU" dirty="0" err="1"/>
              <a:t>amend</a:t>
            </a:r>
            <a:r>
              <a:rPr lang="ru-RU" dirty="0" smtClean="0"/>
              <a:t>:</a:t>
            </a:r>
            <a:r>
              <a:rPr lang="en-US" dirty="0" smtClean="0"/>
              <a:t>			</a:t>
            </a:r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 --</a:t>
            </a:r>
            <a:r>
              <a:rPr lang="ru-RU" dirty="0" err="1"/>
              <a:t>amend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Эта </a:t>
            </a:r>
            <a:r>
              <a:rPr lang="ru-RU" dirty="0"/>
              <a:t>команда берёт индекс и использует его для </a:t>
            </a:r>
            <a:r>
              <a:rPr lang="ru-RU" dirty="0" err="1"/>
              <a:t>коммита</a:t>
            </a:r>
            <a:r>
              <a:rPr lang="ru-RU" dirty="0"/>
              <a:t>. Если после последнего </a:t>
            </a:r>
            <a:r>
              <a:rPr lang="ru-RU" dirty="0" err="1"/>
              <a:t>коммита</a:t>
            </a:r>
            <a:r>
              <a:rPr lang="ru-RU" dirty="0"/>
              <a:t> не было никаких изменений (например, вы запустили приведённую команду сразу после предыдущего </a:t>
            </a:r>
            <a:r>
              <a:rPr lang="ru-RU" dirty="0" err="1"/>
              <a:t>коммита</a:t>
            </a:r>
            <a:r>
              <a:rPr lang="ru-RU" dirty="0"/>
              <a:t>), то состояние проекта будет абсолютно таким же и всё, что вы измените, это комментарий к </a:t>
            </a:r>
            <a:r>
              <a:rPr lang="ru-RU" dirty="0" err="1"/>
              <a:t>коммиту</a:t>
            </a:r>
            <a:r>
              <a:rPr lang="ru-RU" dirty="0"/>
              <a:t>.</a:t>
            </a:r>
          </a:p>
          <a:p>
            <a:r>
              <a:rPr lang="ru-RU" dirty="0"/>
              <a:t>Появится всё тот же редактор для комментариев к </a:t>
            </a:r>
            <a:r>
              <a:rPr lang="ru-RU" dirty="0" err="1"/>
              <a:t>коммитам</a:t>
            </a:r>
            <a:r>
              <a:rPr lang="ru-RU" dirty="0"/>
              <a:t>, но уже с введённым комментарием к последнему </a:t>
            </a:r>
            <a:r>
              <a:rPr lang="ru-RU" dirty="0" err="1"/>
              <a:t>коммиту</a:t>
            </a:r>
            <a:r>
              <a:rPr lang="ru-RU" dirty="0"/>
              <a:t>. Вы можете отредактировать это сообщение так же, как обычно, и оно перепишет предыдущее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Для примера, если после совершения </a:t>
            </a:r>
            <a:r>
              <a:rPr lang="ru-RU" dirty="0" err="1"/>
              <a:t>коммита</a:t>
            </a:r>
            <a:r>
              <a:rPr lang="ru-RU" dirty="0"/>
              <a:t> вы осознали, что забыли проиндексировать изменения в файле, которые хотели добавить в этот </a:t>
            </a:r>
            <a:r>
              <a:rPr lang="ru-RU" dirty="0" err="1"/>
              <a:t>коммит</a:t>
            </a:r>
            <a:r>
              <a:rPr lang="ru-RU" dirty="0"/>
              <a:t>, вы можете сделать что-то подобное: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 -m '</a:t>
            </a:r>
            <a:r>
              <a:rPr lang="ru-RU" dirty="0" err="1"/>
              <a:t>initial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' 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</a:t>
            </a:r>
            <a:r>
              <a:rPr lang="ru-RU" dirty="0" err="1"/>
              <a:t>forgotten_file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 --</a:t>
            </a:r>
            <a:r>
              <a:rPr lang="ru-RU" dirty="0" err="1"/>
              <a:t>amend</a:t>
            </a:r>
            <a:r>
              <a:rPr lang="ru-RU" dirty="0"/>
              <a:t> </a:t>
            </a:r>
            <a:r>
              <a:rPr lang="ru-RU" dirty="0"/>
              <a:t>Все три команды вместе дают один </a:t>
            </a:r>
            <a:r>
              <a:rPr lang="en-US" dirty="0" smtClean="0"/>
              <a:t>- </a:t>
            </a:r>
            <a:r>
              <a:rPr lang="ru-RU" dirty="0" smtClean="0"/>
              <a:t>заменяет </a:t>
            </a:r>
            <a:r>
              <a:rPr lang="ru-RU" dirty="0"/>
              <a:t>результат первого.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1474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Отмена индексации файла</a:t>
            </a:r>
            <a:endParaRPr lang="ru-RU" b="1" dirty="0"/>
          </a:p>
          <a:p>
            <a:r>
              <a:rPr lang="ru-RU" dirty="0"/>
              <a:t>В следующих двух разделах мы продемонстрируем, как переделать изменения в индексе и в рабочем каталоге. Приятно то, что команда, используемая для определения состояния этих двух вещей, дополнительно напоминает о том, как отменить изменения в них. Приведём пример. Допустим, вы внесли изменения в два файла и хотите записать их как два отдельных </a:t>
            </a:r>
            <a:r>
              <a:rPr lang="ru-RU" dirty="0" err="1"/>
              <a:t>коммита</a:t>
            </a:r>
            <a:r>
              <a:rPr lang="ru-RU" dirty="0"/>
              <a:t>, но случайно набрали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* и проиндексировали оба файла. Как теперь отменить индексацию одного из двух файлов? Команда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 напомнит вам об этом: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. 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#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# 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committed</a:t>
            </a:r>
            <a:r>
              <a:rPr lang="ru-RU" dirty="0"/>
              <a:t>: </a:t>
            </a:r>
            <a:endParaRPr lang="en-US" dirty="0" smtClean="0"/>
          </a:p>
          <a:p>
            <a:r>
              <a:rPr lang="ru-RU" dirty="0" smtClean="0"/>
              <a:t># </a:t>
            </a:r>
            <a:r>
              <a:rPr lang="ru-RU" dirty="0"/>
              <a:t>(</a:t>
            </a:r>
            <a:r>
              <a:rPr lang="ru-RU" dirty="0" err="1"/>
              <a:t>use</a:t>
            </a:r>
            <a:r>
              <a:rPr lang="ru-RU" dirty="0"/>
              <a:t> "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reset</a:t>
            </a:r>
            <a:r>
              <a:rPr lang="ru-RU" dirty="0"/>
              <a:t> HEAD &lt;</a:t>
            </a:r>
            <a:r>
              <a:rPr lang="ru-RU" dirty="0" err="1"/>
              <a:t>file</a:t>
            </a:r>
            <a:r>
              <a:rPr lang="ru-RU" dirty="0"/>
              <a:t>&gt;..."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unstage</a:t>
            </a:r>
            <a:r>
              <a:rPr lang="ru-RU" dirty="0"/>
              <a:t>) </a:t>
            </a:r>
            <a:endParaRPr lang="en-US" dirty="0" smtClean="0"/>
          </a:p>
          <a:p>
            <a:r>
              <a:rPr lang="ru-RU" dirty="0" smtClean="0"/>
              <a:t># </a:t>
            </a:r>
            <a:endParaRPr lang="en-US" dirty="0" smtClean="0"/>
          </a:p>
          <a:p>
            <a:r>
              <a:rPr lang="ru-RU" dirty="0" smtClean="0"/>
              <a:t># </a:t>
            </a:r>
            <a:r>
              <a:rPr lang="ru-RU" dirty="0" err="1"/>
              <a:t>modified</a:t>
            </a:r>
            <a:r>
              <a:rPr lang="ru-RU" dirty="0"/>
              <a:t>: README.txt </a:t>
            </a:r>
            <a:endParaRPr lang="en-US" dirty="0" smtClean="0"/>
          </a:p>
          <a:p>
            <a:r>
              <a:rPr lang="ru-RU" dirty="0" smtClean="0"/>
              <a:t># </a:t>
            </a:r>
            <a:r>
              <a:rPr lang="ru-RU" dirty="0" err="1"/>
              <a:t>modified</a:t>
            </a:r>
            <a:r>
              <a:rPr lang="ru-RU" dirty="0"/>
              <a:t>: </a:t>
            </a:r>
            <a:r>
              <a:rPr lang="ru-RU" dirty="0" err="1"/>
              <a:t>benchmarks.rb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# </a:t>
            </a:r>
            <a:endParaRPr lang="en-US" dirty="0" smtClean="0"/>
          </a:p>
          <a:p>
            <a:r>
              <a:rPr lang="ru-RU" dirty="0" smtClean="0"/>
              <a:t>Сразу </a:t>
            </a:r>
            <a:r>
              <a:rPr lang="ru-RU" dirty="0"/>
              <a:t>после надписи “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committed</a:t>
            </a:r>
            <a:r>
              <a:rPr lang="ru-RU" dirty="0"/>
              <a:t>”, написано использовать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reset</a:t>
            </a:r>
            <a:r>
              <a:rPr lang="ru-RU" dirty="0"/>
              <a:t> HEAD &lt;файл&gt;... для исключения из индекса.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4063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Так что давайте последуем совету и отменим индексацию файла </a:t>
            </a:r>
            <a:r>
              <a:rPr lang="en-US" dirty="0" err="1"/>
              <a:t>benchmarks.rb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reset HEAD </a:t>
            </a:r>
            <a:endParaRPr lang="en-US" dirty="0" smtClean="0"/>
          </a:p>
          <a:p>
            <a:r>
              <a:rPr lang="en-US" dirty="0" err="1" smtClean="0"/>
              <a:t>benchmarks.rb</a:t>
            </a:r>
            <a:r>
              <a:rPr lang="en-US" dirty="0" smtClean="0"/>
              <a:t> </a:t>
            </a:r>
            <a:r>
              <a:rPr lang="en-US" dirty="0" err="1"/>
              <a:t>benchmarks.rb</a:t>
            </a:r>
            <a:r>
              <a:rPr lang="en-US" dirty="0"/>
              <a:t>: locally modified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status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On branch master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Changes to be committed: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(use "</a:t>
            </a:r>
            <a:r>
              <a:rPr lang="en-US" dirty="0" err="1"/>
              <a:t>git</a:t>
            </a:r>
            <a:r>
              <a:rPr lang="en-US" dirty="0"/>
              <a:t> reset HEAD &lt;file&gt;..." to </a:t>
            </a:r>
            <a:r>
              <a:rPr lang="en-US" dirty="0" err="1"/>
              <a:t>unstage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# </a:t>
            </a:r>
          </a:p>
          <a:p>
            <a:r>
              <a:rPr lang="en-US" dirty="0" smtClean="0"/>
              <a:t># </a:t>
            </a:r>
            <a:r>
              <a:rPr lang="en-US" dirty="0"/>
              <a:t>modified: README.txt </a:t>
            </a:r>
            <a:endParaRPr lang="en-US" dirty="0" smtClean="0"/>
          </a:p>
          <a:p>
            <a:r>
              <a:rPr lang="en-US" dirty="0" smtClean="0"/>
              <a:t># </a:t>
            </a:r>
          </a:p>
          <a:p>
            <a:r>
              <a:rPr lang="en-US" dirty="0" smtClean="0"/>
              <a:t># </a:t>
            </a:r>
            <a:r>
              <a:rPr lang="en-US" dirty="0"/>
              <a:t>Changes not staged for commit: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(use "</a:t>
            </a:r>
            <a:r>
              <a:rPr lang="en-US" dirty="0" err="1"/>
              <a:t>git</a:t>
            </a:r>
            <a:r>
              <a:rPr lang="en-US" dirty="0"/>
              <a:t> add &lt;file&gt;..." to update what will be committed)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(use "</a:t>
            </a:r>
            <a:r>
              <a:rPr lang="en-US" dirty="0" err="1"/>
              <a:t>git</a:t>
            </a:r>
            <a:r>
              <a:rPr lang="en-US" dirty="0"/>
              <a:t> checkout -- &lt;file&gt;..." to discard changes in working directory) </a:t>
            </a:r>
            <a:endParaRPr lang="en-US" dirty="0" smtClean="0"/>
          </a:p>
          <a:p>
            <a:r>
              <a:rPr lang="en-US" dirty="0" smtClean="0"/>
              <a:t># </a:t>
            </a:r>
          </a:p>
          <a:p>
            <a:r>
              <a:rPr lang="en-US" dirty="0" smtClean="0"/>
              <a:t># </a:t>
            </a:r>
            <a:r>
              <a:rPr lang="en-US" dirty="0"/>
              <a:t>modified: </a:t>
            </a:r>
            <a:r>
              <a:rPr lang="en-US" dirty="0" err="1"/>
              <a:t>benchmarks.rb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#</a:t>
            </a:r>
          </a:p>
          <a:p>
            <a:endParaRPr lang="en-US" dirty="0"/>
          </a:p>
          <a:p>
            <a:r>
              <a:rPr lang="ru-RU" dirty="0"/>
              <a:t>Эта команда немного странновата, но она работает. Файл </a:t>
            </a:r>
            <a:r>
              <a:rPr lang="ru-RU" dirty="0" err="1"/>
              <a:t>benchmarks.rb</a:t>
            </a:r>
            <a:r>
              <a:rPr lang="ru-RU" dirty="0"/>
              <a:t> изменён, но снова не в индексе.</a:t>
            </a:r>
          </a:p>
        </p:txBody>
      </p:sp>
    </p:spTree>
    <p:extLst>
      <p:ext uri="{BB962C8B-B14F-4D97-AF65-F5344CB8AC3E}">
        <p14:creationId xmlns:p14="http://schemas.microsoft.com/office/powerpoint/2010/main" val="1834822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Отмена изменений файла</a:t>
            </a:r>
            <a:endParaRPr lang="ru-RU" b="1" dirty="0"/>
          </a:p>
          <a:p>
            <a:r>
              <a:rPr lang="ru-RU" dirty="0"/>
              <a:t>Что, если вы поняли, что не хотите оставлять изменения, внесённые в файл </a:t>
            </a:r>
            <a:r>
              <a:rPr lang="ru-RU" dirty="0" err="1"/>
              <a:t>benchmarks.rb</a:t>
            </a:r>
            <a:r>
              <a:rPr lang="ru-RU" dirty="0"/>
              <a:t>? Как быстро отменить изменения, вернуть то состояние, в котором он находился во время последнего </a:t>
            </a:r>
            <a:r>
              <a:rPr lang="ru-RU" dirty="0" err="1"/>
              <a:t>коммита</a:t>
            </a:r>
            <a:r>
              <a:rPr lang="ru-RU" dirty="0"/>
              <a:t> (или первоначального клонирования, или какого-то другого действия, после которого файл попал в рабочий каталог)? К счастью,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 говорит, как добиться и этого. В выводе для последнего примера, неиндексированная область выглядит следующим образом:</a:t>
            </a:r>
          </a:p>
          <a:p>
            <a:r>
              <a:rPr lang="ru-RU" dirty="0"/>
              <a:t># 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staged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: </a:t>
            </a:r>
            <a:endParaRPr lang="en-US" dirty="0" smtClean="0"/>
          </a:p>
          <a:p>
            <a:r>
              <a:rPr lang="ru-RU" dirty="0" smtClean="0"/>
              <a:t># </a:t>
            </a:r>
            <a:r>
              <a:rPr lang="ru-RU" dirty="0"/>
              <a:t>(</a:t>
            </a:r>
            <a:r>
              <a:rPr lang="ru-RU" dirty="0" err="1"/>
              <a:t>use</a:t>
            </a:r>
            <a:r>
              <a:rPr lang="ru-RU" dirty="0"/>
              <a:t> "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&lt;</a:t>
            </a:r>
            <a:r>
              <a:rPr lang="ru-RU" dirty="0" err="1"/>
              <a:t>file</a:t>
            </a:r>
            <a:r>
              <a:rPr lang="ru-RU" dirty="0"/>
              <a:t>&gt;..."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update</a:t>
            </a:r>
            <a:r>
              <a:rPr lang="ru-RU" dirty="0"/>
              <a:t>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committed</a:t>
            </a:r>
            <a:r>
              <a:rPr lang="ru-RU" dirty="0"/>
              <a:t>) </a:t>
            </a:r>
            <a:endParaRPr lang="en-US" dirty="0" smtClean="0"/>
          </a:p>
          <a:p>
            <a:r>
              <a:rPr lang="ru-RU" dirty="0" smtClean="0"/>
              <a:t># </a:t>
            </a:r>
            <a:r>
              <a:rPr lang="ru-RU" dirty="0"/>
              <a:t>(</a:t>
            </a:r>
            <a:r>
              <a:rPr lang="ru-RU" dirty="0" err="1"/>
              <a:t>use</a:t>
            </a:r>
            <a:r>
              <a:rPr lang="ru-RU" dirty="0"/>
              <a:t> "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checkout</a:t>
            </a:r>
            <a:r>
              <a:rPr lang="ru-RU" dirty="0"/>
              <a:t> -- &lt;</a:t>
            </a:r>
            <a:r>
              <a:rPr lang="ru-RU" dirty="0" err="1"/>
              <a:t>file</a:t>
            </a:r>
            <a:r>
              <a:rPr lang="ru-RU" dirty="0"/>
              <a:t>&gt;..."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discard</a:t>
            </a:r>
            <a:r>
              <a:rPr lang="ru-RU" dirty="0"/>
              <a:t> 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working</a:t>
            </a:r>
            <a:r>
              <a:rPr lang="ru-RU" dirty="0"/>
              <a:t> </a:t>
            </a:r>
            <a:r>
              <a:rPr lang="ru-RU" dirty="0" err="1"/>
              <a:t>directory</a:t>
            </a:r>
            <a:r>
              <a:rPr lang="ru-RU" dirty="0"/>
              <a:t>) </a:t>
            </a:r>
            <a:endParaRPr lang="en-US" dirty="0" smtClean="0"/>
          </a:p>
          <a:p>
            <a:r>
              <a:rPr lang="ru-RU" dirty="0" smtClean="0"/>
              <a:t># </a:t>
            </a:r>
            <a:endParaRPr lang="en-US" dirty="0" smtClean="0"/>
          </a:p>
          <a:p>
            <a:r>
              <a:rPr lang="ru-RU" dirty="0" smtClean="0"/>
              <a:t># </a:t>
            </a:r>
            <a:r>
              <a:rPr lang="ru-RU" dirty="0" err="1"/>
              <a:t>modified</a:t>
            </a:r>
            <a:r>
              <a:rPr lang="ru-RU" dirty="0"/>
              <a:t>: </a:t>
            </a:r>
            <a:r>
              <a:rPr lang="ru-RU" dirty="0" err="1"/>
              <a:t>benchmarks.rb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# </a:t>
            </a:r>
            <a:endParaRPr lang="en-US" dirty="0" smtClean="0"/>
          </a:p>
          <a:p>
            <a:r>
              <a:rPr lang="ru-RU" dirty="0" smtClean="0"/>
              <a:t>Здесь </a:t>
            </a:r>
            <a:r>
              <a:rPr lang="ru-RU" dirty="0"/>
              <a:t>довольно ясно сказано, как отменить сделанные </a:t>
            </a:r>
            <a:r>
              <a:rPr lang="ru-RU" dirty="0" smtClean="0"/>
              <a:t>изменения. </a:t>
            </a:r>
            <a:r>
              <a:rPr lang="ru-RU" dirty="0"/>
              <a:t>Давайте сделаем то, что написано: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checkout</a:t>
            </a:r>
            <a:r>
              <a:rPr lang="ru-RU" dirty="0"/>
              <a:t> -- </a:t>
            </a:r>
            <a:r>
              <a:rPr lang="ru-RU" dirty="0" err="1"/>
              <a:t>benchmarks.rb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#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# </a:t>
            </a:r>
            <a:r>
              <a:rPr lang="ru-RU" dirty="0" err="1"/>
              <a:t>Changes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committed</a:t>
            </a:r>
            <a:r>
              <a:rPr lang="ru-RU" dirty="0"/>
              <a:t>: </a:t>
            </a:r>
            <a:endParaRPr lang="en-US" dirty="0" smtClean="0"/>
          </a:p>
          <a:p>
            <a:r>
              <a:rPr lang="ru-RU" dirty="0" smtClean="0"/>
              <a:t># </a:t>
            </a:r>
            <a:r>
              <a:rPr lang="ru-RU" dirty="0"/>
              <a:t>(</a:t>
            </a:r>
            <a:r>
              <a:rPr lang="ru-RU" dirty="0" err="1"/>
              <a:t>use</a:t>
            </a:r>
            <a:r>
              <a:rPr lang="ru-RU" dirty="0"/>
              <a:t> "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reset</a:t>
            </a:r>
            <a:r>
              <a:rPr lang="ru-RU" dirty="0"/>
              <a:t> HEAD &lt;</a:t>
            </a:r>
            <a:r>
              <a:rPr lang="ru-RU" dirty="0" err="1"/>
              <a:t>file</a:t>
            </a:r>
            <a:r>
              <a:rPr lang="ru-RU" dirty="0"/>
              <a:t>&gt;..."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unstage</a:t>
            </a:r>
            <a:r>
              <a:rPr lang="ru-RU" dirty="0"/>
              <a:t>) </a:t>
            </a:r>
            <a:endParaRPr lang="en-US" dirty="0" smtClean="0"/>
          </a:p>
          <a:p>
            <a:r>
              <a:rPr lang="ru-RU" dirty="0" smtClean="0"/>
              <a:t># </a:t>
            </a:r>
            <a:endParaRPr lang="en-US" dirty="0" smtClean="0"/>
          </a:p>
          <a:p>
            <a:r>
              <a:rPr lang="ru-RU" dirty="0" smtClean="0"/>
              <a:t># </a:t>
            </a:r>
            <a:r>
              <a:rPr lang="ru-RU" dirty="0" err="1"/>
              <a:t>modified</a:t>
            </a:r>
            <a:r>
              <a:rPr lang="ru-RU" dirty="0"/>
              <a:t>: README.txt </a:t>
            </a:r>
            <a:endParaRPr lang="en-US" dirty="0" smtClean="0"/>
          </a:p>
          <a:p>
            <a:r>
              <a:rPr lang="ru-RU" dirty="0" smtClean="0"/>
              <a:t>#</a:t>
            </a:r>
            <a:r>
              <a:rPr lang="en-US" dirty="0" smtClean="0"/>
              <a:t>	</a:t>
            </a:r>
            <a:r>
              <a:rPr lang="ru-RU" dirty="0"/>
              <a:t>Как вы видите, изменения были отменены.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60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Работа с удалёнными </a:t>
            </a:r>
            <a:r>
              <a:rPr lang="ru-RU" b="1" dirty="0" err="1"/>
              <a:t>репозиториями</a:t>
            </a:r>
            <a:endParaRPr lang="ru-RU" b="1" dirty="0"/>
          </a:p>
          <a:p>
            <a:r>
              <a:rPr lang="ru-RU" dirty="0"/>
              <a:t>Чтобы иметь возможность совместной работы над каким-либо </a:t>
            </a:r>
            <a:r>
              <a:rPr lang="ru-RU" dirty="0" err="1"/>
              <a:t>Git</a:t>
            </a:r>
            <a:r>
              <a:rPr lang="ru-RU" dirty="0"/>
              <a:t>-проектом, необходимо знать, как управлять удалёнными </a:t>
            </a:r>
            <a:r>
              <a:rPr lang="ru-RU" dirty="0" err="1"/>
              <a:t>репозиториями</a:t>
            </a:r>
            <a:r>
              <a:rPr lang="ru-RU" dirty="0"/>
              <a:t>. Удалённые </a:t>
            </a:r>
            <a:r>
              <a:rPr lang="ru-RU" dirty="0" err="1"/>
              <a:t>репозитории</a:t>
            </a:r>
            <a:r>
              <a:rPr lang="ru-RU" dirty="0"/>
              <a:t> — это модификации проекта, которые хранятся в интернете или ещё где-то в сети. Их может быть несколько, каждый из которых, как правило, доступен для вас либо только на чтение, либо на чтение и запись. Совместная работа включает в себя управление удалёнными </a:t>
            </a:r>
            <a:r>
              <a:rPr lang="ru-RU" dirty="0" err="1"/>
              <a:t>репозиториями</a:t>
            </a:r>
            <a:r>
              <a:rPr lang="ru-RU" dirty="0"/>
              <a:t> и помещение (</a:t>
            </a:r>
            <a:r>
              <a:rPr lang="ru-RU" dirty="0" err="1"/>
              <a:t>push</a:t>
            </a:r>
            <a:r>
              <a:rPr lang="ru-RU" dirty="0"/>
              <a:t>) и получение (</a:t>
            </a:r>
            <a:r>
              <a:rPr lang="ru-RU" dirty="0" err="1"/>
              <a:t>pull</a:t>
            </a:r>
            <a:r>
              <a:rPr lang="ru-RU" dirty="0"/>
              <a:t>) данных в и из них тогда, когда нужно обменяться результатами работы. </a:t>
            </a:r>
            <a:r>
              <a:rPr lang="ru-RU" b="1" dirty="0" smtClean="0">
                <a:hlinkClick r:id="rId2"/>
              </a:rPr>
              <a:t>Отображение </a:t>
            </a:r>
            <a:r>
              <a:rPr lang="ru-RU" b="1" dirty="0">
                <a:hlinkClick r:id="rId2"/>
              </a:rPr>
              <a:t>удалённых </a:t>
            </a:r>
            <a:r>
              <a:rPr lang="ru-RU" b="1" dirty="0" err="1">
                <a:hlinkClick r:id="rId2"/>
              </a:rPr>
              <a:t>репозиториев</a:t>
            </a:r>
            <a:endParaRPr lang="ru-RU" b="1" dirty="0"/>
          </a:p>
          <a:p>
            <a:r>
              <a:rPr lang="ru-RU" dirty="0"/>
              <a:t>Чтобы просмотреть, какие удалённые серверы у вас уже настроены, следует выполнить команду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remote</a:t>
            </a:r>
            <a:r>
              <a:rPr lang="ru-RU" dirty="0"/>
              <a:t>. Она перечисляет список имён-сокращений для всех уже указанных удалённых дескрипторов. 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clone</a:t>
            </a:r>
            <a:r>
              <a:rPr lang="ru-RU" dirty="0"/>
              <a:t> git://github.com/schacon/ticgit.git </a:t>
            </a:r>
            <a:endParaRPr lang="en-US" dirty="0" smtClean="0"/>
          </a:p>
          <a:p>
            <a:r>
              <a:rPr lang="ru-RU" dirty="0" err="1" smtClean="0"/>
              <a:t>Initialized</a:t>
            </a:r>
            <a:r>
              <a:rPr lang="ru-RU" dirty="0" smtClean="0"/>
              <a:t> </a:t>
            </a:r>
            <a:r>
              <a:rPr lang="ru-RU" dirty="0" err="1"/>
              <a:t>empty</a:t>
            </a:r>
            <a:r>
              <a:rPr lang="ru-RU" dirty="0"/>
              <a:t>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repository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/</a:t>
            </a:r>
            <a:r>
              <a:rPr lang="ru-RU" dirty="0" err="1"/>
              <a:t>private</a:t>
            </a:r>
            <a:r>
              <a:rPr lang="ru-RU" dirty="0"/>
              <a:t>/</a:t>
            </a:r>
            <a:r>
              <a:rPr lang="ru-RU" dirty="0" err="1"/>
              <a:t>tmp</a:t>
            </a:r>
            <a:r>
              <a:rPr lang="ru-RU" dirty="0"/>
              <a:t>/</a:t>
            </a:r>
            <a:r>
              <a:rPr lang="ru-RU" dirty="0" err="1"/>
              <a:t>ticgit</a:t>
            </a:r>
            <a:r>
              <a:rPr lang="ru-RU" dirty="0"/>
              <a:t>/.</a:t>
            </a:r>
            <a:r>
              <a:rPr lang="ru-RU" dirty="0" err="1"/>
              <a:t>git</a:t>
            </a:r>
            <a:r>
              <a:rPr lang="ru-RU" dirty="0"/>
              <a:t>/ </a:t>
            </a:r>
            <a:endParaRPr lang="en-US" dirty="0" smtClean="0"/>
          </a:p>
          <a:p>
            <a:r>
              <a:rPr lang="ru-RU" dirty="0" err="1" smtClean="0"/>
              <a:t>remote</a:t>
            </a:r>
            <a:r>
              <a:rPr lang="ru-RU" dirty="0"/>
              <a:t>: </a:t>
            </a:r>
            <a:r>
              <a:rPr lang="ru-RU" dirty="0" err="1"/>
              <a:t>Counting</a:t>
            </a:r>
            <a:r>
              <a:rPr lang="ru-RU" dirty="0"/>
              <a:t> </a:t>
            </a:r>
            <a:r>
              <a:rPr lang="ru-RU" dirty="0" err="1"/>
              <a:t>objects</a:t>
            </a:r>
            <a:r>
              <a:rPr lang="ru-RU" dirty="0"/>
              <a:t>: 595, </a:t>
            </a:r>
            <a:r>
              <a:rPr lang="ru-RU" dirty="0" err="1"/>
              <a:t>done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err="1" smtClean="0"/>
              <a:t>remote</a:t>
            </a:r>
            <a:r>
              <a:rPr lang="ru-RU" dirty="0"/>
              <a:t>: </a:t>
            </a:r>
            <a:r>
              <a:rPr lang="ru-RU" dirty="0" err="1"/>
              <a:t>Compressing</a:t>
            </a:r>
            <a:r>
              <a:rPr lang="ru-RU" dirty="0"/>
              <a:t> </a:t>
            </a:r>
            <a:r>
              <a:rPr lang="ru-RU" dirty="0" err="1"/>
              <a:t>objects</a:t>
            </a:r>
            <a:r>
              <a:rPr lang="ru-RU" dirty="0"/>
              <a:t>: 100% (269/269), </a:t>
            </a:r>
            <a:r>
              <a:rPr lang="ru-RU" dirty="0" err="1"/>
              <a:t>done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err="1" smtClean="0"/>
              <a:t>remote</a:t>
            </a:r>
            <a:r>
              <a:rPr lang="ru-RU" dirty="0"/>
              <a:t>: </a:t>
            </a:r>
            <a:r>
              <a:rPr lang="ru-RU" dirty="0" err="1"/>
              <a:t>Total</a:t>
            </a:r>
            <a:r>
              <a:rPr lang="ru-RU" dirty="0"/>
              <a:t> 595 (</a:t>
            </a:r>
            <a:r>
              <a:rPr lang="ru-RU" dirty="0" err="1"/>
              <a:t>delta</a:t>
            </a:r>
            <a:r>
              <a:rPr lang="ru-RU" dirty="0"/>
              <a:t> 255), </a:t>
            </a:r>
            <a:r>
              <a:rPr lang="ru-RU" dirty="0" err="1"/>
              <a:t>reused</a:t>
            </a:r>
            <a:r>
              <a:rPr lang="ru-RU" dirty="0"/>
              <a:t> 589 (</a:t>
            </a:r>
            <a:r>
              <a:rPr lang="ru-RU" dirty="0" err="1"/>
              <a:t>delta</a:t>
            </a:r>
            <a:r>
              <a:rPr lang="ru-RU" dirty="0"/>
              <a:t> 253) </a:t>
            </a:r>
            <a:endParaRPr lang="en-US" dirty="0" smtClean="0"/>
          </a:p>
          <a:p>
            <a:r>
              <a:rPr lang="ru-RU" dirty="0" err="1" smtClean="0"/>
              <a:t>Receiving</a:t>
            </a:r>
            <a:r>
              <a:rPr lang="ru-RU" dirty="0" smtClean="0"/>
              <a:t> </a:t>
            </a:r>
            <a:r>
              <a:rPr lang="ru-RU" dirty="0" err="1"/>
              <a:t>objects</a:t>
            </a:r>
            <a:r>
              <a:rPr lang="ru-RU" dirty="0"/>
              <a:t>: 100% (595/595), 73.31 </a:t>
            </a:r>
            <a:r>
              <a:rPr lang="ru-RU" dirty="0" err="1"/>
              <a:t>KiB</a:t>
            </a:r>
            <a:r>
              <a:rPr lang="ru-RU" dirty="0"/>
              <a:t> | 1 </a:t>
            </a:r>
            <a:r>
              <a:rPr lang="ru-RU" dirty="0" err="1"/>
              <a:t>KiB</a:t>
            </a:r>
            <a:r>
              <a:rPr lang="ru-RU" dirty="0"/>
              <a:t>/s, </a:t>
            </a:r>
            <a:r>
              <a:rPr lang="ru-RU" dirty="0" err="1"/>
              <a:t>done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err="1" smtClean="0"/>
              <a:t>Resolving</a:t>
            </a:r>
            <a:r>
              <a:rPr lang="ru-RU" dirty="0" smtClean="0"/>
              <a:t> </a:t>
            </a:r>
            <a:r>
              <a:rPr lang="ru-RU" dirty="0" err="1"/>
              <a:t>deltas</a:t>
            </a:r>
            <a:r>
              <a:rPr lang="ru-RU" dirty="0"/>
              <a:t>: 100% (255/255), </a:t>
            </a:r>
            <a:r>
              <a:rPr lang="ru-RU" dirty="0" err="1"/>
              <a:t>done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cd</a:t>
            </a:r>
            <a:r>
              <a:rPr lang="ru-RU" dirty="0"/>
              <a:t> </a:t>
            </a:r>
            <a:r>
              <a:rPr lang="ru-RU" dirty="0" err="1"/>
              <a:t>ticgit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remote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err="1" smtClean="0"/>
              <a:t>origin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056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9" y="188640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Чтобы посмотреть, какому </a:t>
            </a:r>
            <a:r>
              <a:rPr lang="en-US" dirty="0"/>
              <a:t>URL </a:t>
            </a:r>
            <a:r>
              <a:rPr lang="ru-RU" dirty="0"/>
              <a:t>соответствует сокращённое имя в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ru-RU" dirty="0"/>
              <a:t>можно указать команде опцию -</a:t>
            </a:r>
            <a:r>
              <a:rPr lang="en-US" dirty="0"/>
              <a:t>v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remote -v </a:t>
            </a:r>
            <a:endParaRPr lang="en-US" dirty="0" smtClean="0"/>
          </a:p>
          <a:p>
            <a:r>
              <a:rPr lang="en-US" dirty="0" smtClean="0"/>
              <a:t>origin </a:t>
            </a:r>
            <a:r>
              <a:rPr lang="en-US" dirty="0"/>
              <a:t>git://github.com/schacon/ticgit.git (fetch) </a:t>
            </a:r>
            <a:endParaRPr lang="en-US" dirty="0" smtClean="0"/>
          </a:p>
          <a:p>
            <a:r>
              <a:rPr lang="en-US" dirty="0" smtClean="0"/>
              <a:t>origin </a:t>
            </a:r>
            <a:r>
              <a:rPr lang="en-US" dirty="0"/>
              <a:t>git://github.com/schacon/ticgit.git (push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</a:p>
          <a:p>
            <a:r>
              <a:rPr lang="ru-RU" dirty="0" smtClean="0"/>
              <a:t>Если </a:t>
            </a:r>
            <a:r>
              <a:rPr lang="ru-RU" dirty="0"/>
              <a:t>у вас больше одного удалённого </a:t>
            </a:r>
            <a:r>
              <a:rPr lang="ru-RU" dirty="0" err="1"/>
              <a:t>репозитория</a:t>
            </a:r>
            <a:r>
              <a:rPr lang="ru-RU" dirty="0"/>
              <a:t>, команда покажет их все. Например, мой </a:t>
            </a:r>
            <a:r>
              <a:rPr lang="ru-RU" dirty="0" err="1"/>
              <a:t>репозиторий</a:t>
            </a:r>
            <a:r>
              <a:rPr lang="ru-RU" dirty="0"/>
              <a:t> </a:t>
            </a:r>
            <a:r>
              <a:rPr lang="en-US" dirty="0"/>
              <a:t>Grit </a:t>
            </a:r>
            <a:r>
              <a:rPr lang="ru-RU" dirty="0"/>
              <a:t>выглядит следующим образом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$ </a:t>
            </a:r>
            <a:r>
              <a:rPr lang="en-US" dirty="0"/>
              <a:t>cd grit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remote -v </a:t>
            </a:r>
            <a:endParaRPr lang="en-US" dirty="0" smtClean="0"/>
          </a:p>
          <a:p>
            <a:r>
              <a:rPr lang="en-US" dirty="0" err="1" smtClean="0"/>
              <a:t>bakkdoor</a:t>
            </a:r>
            <a:r>
              <a:rPr lang="en-US" dirty="0" smtClean="0"/>
              <a:t> </a:t>
            </a:r>
            <a:r>
              <a:rPr lang="en-US" dirty="0"/>
              <a:t>git://github.com/bakkdoor/grit.git </a:t>
            </a:r>
            <a:endParaRPr lang="en-US" dirty="0" smtClean="0"/>
          </a:p>
          <a:p>
            <a:r>
              <a:rPr lang="en-US" dirty="0" smtClean="0"/>
              <a:t>cho45 </a:t>
            </a:r>
            <a:r>
              <a:rPr lang="en-US" dirty="0"/>
              <a:t>git://github.com/cho45/grit.git </a:t>
            </a:r>
            <a:endParaRPr lang="en-US" dirty="0" smtClean="0"/>
          </a:p>
          <a:p>
            <a:r>
              <a:rPr lang="en-US" dirty="0" err="1" smtClean="0"/>
              <a:t>defunkt</a:t>
            </a:r>
            <a:r>
              <a:rPr lang="en-US" dirty="0" smtClean="0"/>
              <a:t> </a:t>
            </a:r>
            <a:r>
              <a:rPr lang="en-US" dirty="0"/>
              <a:t>git://github.com/defunkt/grit.git </a:t>
            </a:r>
            <a:endParaRPr lang="en-US" dirty="0" smtClean="0"/>
          </a:p>
          <a:p>
            <a:r>
              <a:rPr lang="en-US" dirty="0" err="1" smtClean="0"/>
              <a:t>koke</a:t>
            </a:r>
            <a:r>
              <a:rPr lang="en-US" dirty="0" smtClean="0"/>
              <a:t> </a:t>
            </a:r>
            <a:r>
              <a:rPr lang="en-US" dirty="0"/>
              <a:t>git://github.com/koke/grit.git </a:t>
            </a:r>
            <a:endParaRPr lang="en-US" dirty="0" smtClean="0"/>
          </a:p>
          <a:p>
            <a:r>
              <a:rPr lang="en-US" dirty="0" smtClean="0"/>
              <a:t>origin </a:t>
            </a:r>
            <a:r>
              <a:rPr lang="en-US" dirty="0" err="1"/>
              <a:t>git@github.com:mojombo</a:t>
            </a:r>
            <a:r>
              <a:rPr lang="en-US" dirty="0"/>
              <a:t>/</a:t>
            </a:r>
            <a:r>
              <a:rPr lang="en-US" dirty="0" err="1"/>
              <a:t>grit.git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Это </a:t>
            </a:r>
            <a:r>
              <a:rPr lang="ru-RU" dirty="0"/>
              <a:t>означает, что мы легко можем получить изменения от любого из этих пользователей. Но, заметьте, что </a:t>
            </a:r>
            <a:r>
              <a:rPr lang="en-US" dirty="0"/>
              <a:t>origin — </a:t>
            </a:r>
            <a:r>
              <a:rPr lang="ru-RU" dirty="0"/>
              <a:t>это единственный удалённый сервер прописанный как </a:t>
            </a:r>
            <a:r>
              <a:rPr lang="en-US" dirty="0"/>
              <a:t>SSH-</a:t>
            </a:r>
            <a:r>
              <a:rPr lang="ru-RU" dirty="0"/>
              <a:t>ссылка, поэтому он единственный, в который я могу помещать свои </a:t>
            </a:r>
            <a:r>
              <a:rPr lang="ru-RU" dirty="0" smtClean="0"/>
              <a:t>изменения.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0945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Добавление удалённых </a:t>
            </a:r>
            <a:r>
              <a:rPr lang="ru-RU" b="1" dirty="0" err="1">
                <a:hlinkClick r:id="rId2"/>
              </a:rPr>
              <a:t>репозиториев</a:t>
            </a:r>
            <a:endParaRPr lang="ru-RU" b="1" dirty="0"/>
          </a:p>
          <a:p>
            <a:r>
              <a:rPr lang="ru-RU" dirty="0"/>
              <a:t>В предыдущих разделах мы упомянули и немного продемонстрировали добавление удалённых </a:t>
            </a:r>
            <a:r>
              <a:rPr lang="ru-RU" dirty="0" err="1"/>
              <a:t>репозиториев</a:t>
            </a:r>
            <a:r>
              <a:rPr lang="ru-RU" dirty="0"/>
              <a:t>, сейчас мы рассмотрим это более детально. Чтобы добавить новый удалённый </a:t>
            </a:r>
            <a:r>
              <a:rPr lang="en-US" dirty="0" err="1"/>
              <a:t>Git</a:t>
            </a:r>
            <a:r>
              <a:rPr lang="en-US" dirty="0"/>
              <a:t>-</a:t>
            </a:r>
            <a:r>
              <a:rPr lang="ru-RU" dirty="0" err="1"/>
              <a:t>репозиторий</a:t>
            </a:r>
            <a:r>
              <a:rPr lang="ru-RU" dirty="0"/>
              <a:t> под именем-сокращением, к которому будет проще обращаться, выполните </a:t>
            </a:r>
            <a:r>
              <a:rPr lang="en-US" dirty="0" err="1"/>
              <a:t>git</a:t>
            </a:r>
            <a:r>
              <a:rPr lang="en-US" dirty="0"/>
              <a:t> remote add [</a:t>
            </a:r>
            <a:r>
              <a:rPr lang="ru-RU" dirty="0"/>
              <a:t>сокращение] [</a:t>
            </a:r>
            <a:r>
              <a:rPr lang="en-US" dirty="0" err="1"/>
              <a:t>url</a:t>
            </a:r>
            <a:r>
              <a:rPr lang="en-US" dirty="0"/>
              <a:t>]: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remote </a:t>
            </a:r>
            <a:endParaRPr lang="en-US" dirty="0" smtClean="0"/>
          </a:p>
          <a:p>
            <a:r>
              <a:rPr lang="en-US" dirty="0" smtClean="0"/>
              <a:t>origin </a:t>
            </a:r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remote add </a:t>
            </a:r>
            <a:r>
              <a:rPr lang="en-US" dirty="0" err="1"/>
              <a:t>pb</a:t>
            </a:r>
            <a:r>
              <a:rPr lang="en-US" dirty="0"/>
              <a:t> git://github.com/paulboone/ticgit.git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remote -v </a:t>
            </a:r>
            <a:endParaRPr lang="en-US" dirty="0" smtClean="0"/>
          </a:p>
          <a:p>
            <a:r>
              <a:rPr lang="en-US" dirty="0" smtClean="0"/>
              <a:t>origin </a:t>
            </a:r>
            <a:r>
              <a:rPr lang="en-US" dirty="0"/>
              <a:t>git://github.com/schacon/ticgit.git </a:t>
            </a:r>
            <a:endParaRPr lang="en-US" dirty="0" smtClean="0"/>
          </a:p>
          <a:p>
            <a:r>
              <a:rPr lang="en-US" dirty="0" err="1" smtClean="0"/>
              <a:t>pb</a:t>
            </a:r>
            <a:r>
              <a:rPr lang="en-US" dirty="0" smtClean="0"/>
              <a:t> </a:t>
            </a:r>
            <a:r>
              <a:rPr lang="en-US" dirty="0"/>
              <a:t>git://github.com/paulboone/ticgit.git </a:t>
            </a:r>
            <a:endParaRPr lang="en-US" dirty="0" smtClean="0"/>
          </a:p>
          <a:p>
            <a:r>
              <a:rPr lang="ru-RU" dirty="0" smtClean="0"/>
              <a:t>Теперь </a:t>
            </a:r>
            <a:r>
              <a:rPr lang="ru-RU" dirty="0"/>
              <a:t>вы можете использовать в командной строке имя </a:t>
            </a:r>
            <a:r>
              <a:rPr lang="en-US" dirty="0" err="1"/>
              <a:t>pb</a:t>
            </a:r>
            <a:r>
              <a:rPr lang="en-US" dirty="0"/>
              <a:t> </a:t>
            </a:r>
            <a:r>
              <a:rPr lang="ru-RU" dirty="0"/>
              <a:t>вместо полного </a:t>
            </a:r>
            <a:r>
              <a:rPr lang="en-US" dirty="0"/>
              <a:t>URL. </a:t>
            </a:r>
            <a:r>
              <a:rPr lang="ru-RU" dirty="0"/>
              <a:t>Например, если вы хотите извлечь (</a:t>
            </a:r>
            <a:r>
              <a:rPr lang="en-US" dirty="0"/>
              <a:t>fetch) </a:t>
            </a:r>
            <a:r>
              <a:rPr lang="ru-RU" dirty="0"/>
              <a:t>всю информацию, которая есть в </a:t>
            </a:r>
            <a:r>
              <a:rPr lang="ru-RU" dirty="0" err="1"/>
              <a:t>репозитории</a:t>
            </a:r>
            <a:r>
              <a:rPr lang="ru-RU" dirty="0"/>
              <a:t> Павла, но нет в вашем, вы можете выполнить </a:t>
            </a:r>
            <a:r>
              <a:rPr lang="en-US" dirty="0" err="1"/>
              <a:t>git</a:t>
            </a:r>
            <a:r>
              <a:rPr lang="en-US" dirty="0"/>
              <a:t> fetch </a:t>
            </a:r>
            <a:r>
              <a:rPr lang="en-US" dirty="0" err="1"/>
              <a:t>pb</a:t>
            </a:r>
            <a:r>
              <a:rPr lang="en-US" dirty="0"/>
              <a:t>: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fetch </a:t>
            </a:r>
            <a:r>
              <a:rPr lang="en-US" dirty="0" err="1"/>
              <a:t>pb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remote</a:t>
            </a:r>
            <a:r>
              <a:rPr lang="en-US" dirty="0"/>
              <a:t>: Counting objects: 58, done. </a:t>
            </a:r>
            <a:endParaRPr lang="en-US" dirty="0" smtClean="0"/>
          </a:p>
          <a:p>
            <a:r>
              <a:rPr lang="en-US" dirty="0" smtClean="0"/>
              <a:t>remote</a:t>
            </a:r>
            <a:r>
              <a:rPr lang="en-US" dirty="0"/>
              <a:t>: Compressing objects: 100% (41/41), done. </a:t>
            </a:r>
            <a:endParaRPr lang="en-US" dirty="0" smtClean="0"/>
          </a:p>
          <a:p>
            <a:r>
              <a:rPr lang="en-US" dirty="0" smtClean="0"/>
              <a:t>remote</a:t>
            </a:r>
            <a:r>
              <a:rPr lang="en-US" dirty="0"/>
              <a:t>: Total 44 (delta 24), reused 1 (delta 0) </a:t>
            </a:r>
            <a:endParaRPr lang="en-US" dirty="0" smtClean="0"/>
          </a:p>
          <a:p>
            <a:r>
              <a:rPr lang="en-US" dirty="0" smtClean="0"/>
              <a:t>Unpacking </a:t>
            </a:r>
            <a:r>
              <a:rPr lang="en-US" dirty="0"/>
              <a:t>objects: 100% (44/44), done.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git://github.com/paulboone/ticgit </a:t>
            </a:r>
            <a:endParaRPr lang="en-US" dirty="0" smtClean="0"/>
          </a:p>
          <a:p>
            <a:r>
              <a:rPr lang="en-US" dirty="0"/>
              <a:t>*</a:t>
            </a:r>
            <a:r>
              <a:rPr lang="en-US" dirty="0" smtClean="0"/>
              <a:t>[</a:t>
            </a:r>
            <a:r>
              <a:rPr lang="en-US" dirty="0"/>
              <a:t>new branch] master -&gt; </a:t>
            </a:r>
            <a:r>
              <a:rPr lang="en-US" dirty="0" err="1"/>
              <a:t>pb</a:t>
            </a:r>
            <a:r>
              <a:rPr lang="en-US" dirty="0"/>
              <a:t>/master </a:t>
            </a:r>
            <a:endParaRPr lang="en-US" dirty="0" smtClean="0"/>
          </a:p>
          <a:p>
            <a:r>
              <a:rPr lang="en-US" dirty="0" smtClean="0"/>
              <a:t>* </a:t>
            </a:r>
            <a:r>
              <a:rPr lang="en-US" dirty="0"/>
              <a:t>[new branch] </a:t>
            </a:r>
            <a:r>
              <a:rPr lang="en-US" dirty="0" err="1"/>
              <a:t>ticgit</a:t>
            </a:r>
            <a:r>
              <a:rPr lang="en-US" dirty="0"/>
              <a:t> -&gt; </a:t>
            </a:r>
            <a:r>
              <a:rPr lang="en-US" dirty="0" err="1"/>
              <a:t>pb</a:t>
            </a:r>
            <a:r>
              <a:rPr lang="en-US" dirty="0"/>
              <a:t>/</a:t>
            </a:r>
            <a:r>
              <a:rPr lang="en-US" dirty="0" err="1"/>
              <a:t>ticgit</a:t>
            </a:r>
            <a:r>
              <a:rPr lang="en-US" dirty="0"/>
              <a:t> </a:t>
            </a:r>
            <a:endParaRPr lang="en-US" dirty="0" smtClean="0"/>
          </a:p>
          <a:p>
            <a:r>
              <a:rPr lang="ru-RU" dirty="0" smtClean="0"/>
              <a:t>Ветка </a:t>
            </a:r>
            <a:r>
              <a:rPr lang="en-US" dirty="0"/>
              <a:t>master </a:t>
            </a:r>
            <a:r>
              <a:rPr lang="ru-RU" dirty="0"/>
              <a:t>Павла теперь доступна локально как </a:t>
            </a:r>
            <a:r>
              <a:rPr lang="en-US" dirty="0" err="1"/>
              <a:t>pb</a:t>
            </a:r>
            <a:r>
              <a:rPr lang="en-US" dirty="0"/>
              <a:t>/master. </a:t>
            </a:r>
            <a:r>
              <a:rPr lang="ru-RU" dirty="0"/>
              <a:t>Вы можете слить (</a:t>
            </a:r>
            <a:r>
              <a:rPr lang="en-US" dirty="0"/>
              <a:t>merge) </a:t>
            </a:r>
            <a:r>
              <a:rPr lang="ru-RU" dirty="0"/>
              <a:t>её в одну из своих веток или перейти на эту ветку, если хотите её проверить.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80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hlinkClick r:id="rId2"/>
              </a:rPr>
              <a:t>Fetch</a:t>
            </a:r>
            <a:r>
              <a:rPr lang="ru-RU" b="1" dirty="0">
                <a:hlinkClick r:id="rId2"/>
              </a:rPr>
              <a:t> и </a:t>
            </a:r>
            <a:r>
              <a:rPr lang="ru-RU" b="1" dirty="0" err="1">
                <a:hlinkClick r:id="rId2"/>
              </a:rPr>
              <a:t>Pull</a:t>
            </a:r>
            <a:endParaRPr lang="ru-RU" b="1" dirty="0"/>
          </a:p>
          <a:p>
            <a:r>
              <a:rPr lang="ru-RU" dirty="0"/>
              <a:t>Как вы только что узнали, для получения данных из удалённых проектов, следует выполнить</a:t>
            </a:r>
            <a:r>
              <a:rPr lang="ru-RU" dirty="0" smtClean="0"/>
              <a:t>:</a:t>
            </a:r>
            <a:r>
              <a:rPr lang="en-US" dirty="0" smtClean="0"/>
              <a:t>		</a:t>
            </a:r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fetch</a:t>
            </a:r>
            <a:r>
              <a:rPr lang="ru-RU" dirty="0"/>
              <a:t> [имя удал. сервера] </a:t>
            </a:r>
            <a:endParaRPr lang="en-US" dirty="0" smtClean="0"/>
          </a:p>
          <a:p>
            <a:r>
              <a:rPr lang="ru-RU" dirty="0" smtClean="0"/>
              <a:t>Данная </a:t>
            </a:r>
            <a:r>
              <a:rPr lang="ru-RU" dirty="0"/>
              <a:t>команда связывается с указанным удалённым проектом и забирает все те данные проекта, которых у вас ещё нет. После того как вы выполнили команду, у вас должны появиться ссылки на все ветки из этого удалённого проекта. Теперь эти ветки в любой момент могут быть просмотрены или слиты. </a:t>
            </a:r>
            <a:endParaRPr lang="en-US" dirty="0" smtClean="0"/>
          </a:p>
          <a:p>
            <a:r>
              <a:rPr lang="ru-RU" dirty="0" smtClean="0"/>
              <a:t>Когда </a:t>
            </a:r>
            <a:r>
              <a:rPr lang="ru-RU" dirty="0"/>
              <a:t>вы клонируете </a:t>
            </a:r>
            <a:r>
              <a:rPr lang="ru-RU" dirty="0" err="1"/>
              <a:t>репозиторий</a:t>
            </a:r>
            <a:r>
              <a:rPr lang="ru-RU" dirty="0"/>
              <a:t>, команда </a:t>
            </a:r>
            <a:r>
              <a:rPr lang="ru-RU" dirty="0" err="1"/>
              <a:t>clone</a:t>
            </a:r>
            <a:r>
              <a:rPr lang="ru-RU" dirty="0"/>
              <a:t> автоматически добавляет этот удалённый </a:t>
            </a:r>
            <a:r>
              <a:rPr lang="ru-RU" dirty="0" err="1"/>
              <a:t>репозиторий</a:t>
            </a:r>
            <a:r>
              <a:rPr lang="ru-RU" dirty="0"/>
              <a:t> под именем </a:t>
            </a:r>
            <a:r>
              <a:rPr lang="ru-RU" dirty="0" err="1"/>
              <a:t>origin</a:t>
            </a:r>
            <a:r>
              <a:rPr lang="ru-RU" dirty="0"/>
              <a:t>. Таким образом,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fetch</a:t>
            </a:r>
            <a:r>
              <a:rPr lang="ru-RU" dirty="0"/>
              <a:t> </a:t>
            </a:r>
            <a:r>
              <a:rPr lang="ru-RU" dirty="0" err="1"/>
              <a:t>origin</a:t>
            </a:r>
            <a:r>
              <a:rPr lang="ru-RU" dirty="0"/>
              <a:t> извлекает все наработки, отправленные (</a:t>
            </a:r>
            <a:r>
              <a:rPr lang="ru-RU" dirty="0" err="1"/>
              <a:t>push</a:t>
            </a:r>
            <a:r>
              <a:rPr lang="ru-RU" dirty="0"/>
              <a:t>) на этот сервер после того, как вы </a:t>
            </a:r>
            <a:r>
              <a:rPr lang="ru-RU" dirty="0" err="1"/>
              <a:t>склонировали</a:t>
            </a:r>
            <a:r>
              <a:rPr lang="ru-RU" dirty="0"/>
              <a:t> его (или получили изменения с помощью </a:t>
            </a:r>
            <a:r>
              <a:rPr lang="ru-RU" dirty="0" err="1"/>
              <a:t>fetch</a:t>
            </a:r>
            <a:r>
              <a:rPr lang="ru-RU" dirty="0"/>
              <a:t>). Важно отметить, что команда </a:t>
            </a:r>
            <a:r>
              <a:rPr lang="ru-RU" dirty="0" err="1"/>
              <a:t>fetch</a:t>
            </a:r>
            <a:r>
              <a:rPr lang="ru-RU" dirty="0"/>
              <a:t> забирает данные в ваш локальный </a:t>
            </a:r>
            <a:r>
              <a:rPr lang="ru-RU" dirty="0" err="1"/>
              <a:t>репозиторий</a:t>
            </a:r>
            <a:r>
              <a:rPr lang="ru-RU" dirty="0"/>
              <a:t>, но не сливает их с какими-либо вашими наработками и не модифицирует то, над чем вы работаете в данный момент. Вам необходимо вручную слить эти данные с вашими, когда вы будете готовы.</a:t>
            </a:r>
          </a:p>
          <a:p>
            <a:r>
              <a:rPr lang="ru-RU" dirty="0"/>
              <a:t>Если у вас есть ветка, настроенная на отслеживание удалённой </a:t>
            </a:r>
            <a:r>
              <a:rPr lang="ru-RU" dirty="0" smtClean="0"/>
              <a:t>ветки, </a:t>
            </a:r>
            <a:r>
              <a:rPr lang="ru-RU" dirty="0"/>
              <a:t>то вы можете использовать команду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pull</a:t>
            </a:r>
            <a:r>
              <a:rPr lang="ru-RU" dirty="0"/>
              <a:t>. Она автоматически извлекает и затем сливает данные из удалённой ветки в вашу текущую ветку. Этот способ может для вас оказаться более простым или более удобным. К тому же по умолчанию команда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clone</a:t>
            </a:r>
            <a:r>
              <a:rPr lang="ru-RU" dirty="0"/>
              <a:t> автоматически настраивает вашу локальную ветку </a:t>
            </a:r>
            <a:r>
              <a:rPr lang="ru-RU" dirty="0" err="1"/>
              <a:t>master</a:t>
            </a:r>
            <a:r>
              <a:rPr lang="ru-RU" dirty="0"/>
              <a:t> на отслеживание удалённой ветки </a:t>
            </a:r>
            <a:r>
              <a:rPr lang="ru-RU" dirty="0" err="1"/>
              <a:t>master</a:t>
            </a:r>
            <a:r>
              <a:rPr lang="ru-RU" dirty="0"/>
              <a:t> на сервере, с которого вы клонировали (подразумевается, что на удалённом сервере есть ветка </a:t>
            </a:r>
            <a:r>
              <a:rPr lang="ru-RU" dirty="0" err="1"/>
              <a:t>master</a:t>
            </a:r>
            <a:r>
              <a:rPr lang="ru-RU" dirty="0"/>
              <a:t>). Выполнение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pull</a:t>
            </a:r>
            <a:r>
              <a:rPr lang="ru-RU" dirty="0"/>
              <a:t>, как правило, извлекает (</a:t>
            </a:r>
            <a:r>
              <a:rPr lang="ru-RU" dirty="0" err="1"/>
              <a:t>fetch</a:t>
            </a:r>
            <a:r>
              <a:rPr lang="ru-RU" dirty="0"/>
              <a:t>) данные с сервера, с которого вы изначально </a:t>
            </a:r>
            <a:r>
              <a:rPr lang="ru-RU" dirty="0" err="1"/>
              <a:t>склонировали</a:t>
            </a:r>
            <a:r>
              <a:rPr lang="ru-RU" dirty="0"/>
              <a:t>, и автоматически пытается слить (</a:t>
            </a:r>
            <a:r>
              <a:rPr lang="ru-RU" dirty="0" err="1"/>
              <a:t>merge</a:t>
            </a:r>
            <a:r>
              <a:rPr lang="ru-RU" dirty="0"/>
              <a:t>) их с кодом, над которым вы в данный момент работаете.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3494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hlinkClick r:id="rId2"/>
              </a:rPr>
              <a:t>Push</a:t>
            </a:r>
            <a:endParaRPr lang="ru-RU" b="1" dirty="0"/>
          </a:p>
          <a:p>
            <a:r>
              <a:rPr lang="ru-RU" dirty="0"/>
              <a:t>Когда вы хотите поделиться своими наработками, вам необходимо отправить (</a:t>
            </a:r>
            <a:r>
              <a:rPr lang="ru-RU" dirty="0" err="1"/>
              <a:t>push</a:t>
            </a:r>
            <a:r>
              <a:rPr lang="ru-RU" dirty="0"/>
              <a:t>) их в главный </a:t>
            </a:r>
            <a:r>
              <a:rPr lang="ru-RU" dirty="0" err="1"/>
              <a:t>репозиторий</a:t>
            </a:r>
            <a:r>
              <a:rPr lang="ru-RU" dirty="0"/>
              <a:t>. Команда для этого действия простая: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push</a:t>
            </a:r>
            <a:r>
              <a:rPr lang="ru-RU" dirty="0"/>
              <a:t> [удал. сервер] [ветка]. Чтобы отправить вашу ветку </a:t>
            </a:r>
            <a:r>
              <a:rPr lang="ru-RU" dirty="0" err="1"/>
              <a:t>master</a:t>
            </a:r>
            <a:r>
              <a:rPr lang="ru-RU" dirty="0"/>
              <a:t> на сервер </a:t>
            </a:r>
            <a:r>
              <a:rPr lang="ru-RU" dirty="0" err="1"/>
              <a:t>origin</a:t>
            </a:r>
            <a:r>
              <a:rPr lang="ru-RU" dirty="0"/>
              <a:t> (повторимся, что клонирование, как правило, настраивает оба этих имени автоматически), вы можете выполнить следующую команду для отправки наработок на сервер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push</a:t>
            </a:r>
            <a:r>
              <a:rPr lang="ru-RU" dirty="0"/>
              <a:t> </a:t>
            </a:r>
            <a:r>
              <a:rPr lang="ru-RU" dirty="0" err="1"/>
              <a:t>origin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Эта </a:t>
            </a:r>
            <a:r>
              <a:rPr lang="ru-RU" dirty="0"/>
              <a:t>команда срабатывает только в случае, если вы клонировали с сервера, на котором у вас есть права на запись, и если никто другой с тех пор не выполнял команду </a:t>
            </a:r>
            <a:r>
              <a:rPr lang="ru-RU" dirty="0" err="1"/>
              <a:t>push</a:t>
            </a:r>
            <a:r>
              <a:rPr lang="ru-RU" dirty="0"/>
              <a:t>. Если вы и кто-то ещё одновременно клонируете, затем он выполняет команду </a:t>
            </a:r>
            <a:r>
              <a:rPr lang="ru-RU" dirty="0" err="1"/>
              <a:t>push</a:t>
            </a:r>
            <a:r>
              <a:rPr lang="ru-RU" dirty="0"/>
              <a:t>, а затем команду </a:t>
            </a:r>
            <a:r>
              <a:rPr lang="ru-RU" dirty="0" err="1"/>
              <a:t>push</a:t>
            </a:r>
            <a:r>
              <a:rPr lang="ru-RU" dirty="0"/>
              <a:t> выполняете вы, то ваш </a:t>
            </a:r>
            <a:r>
              <a:rPr lang="ru-RU" dirty="0" err="1"/>
              <a:t>push</a:t>
            </a:r>
            <a:r>
              <a:rPr lang="ru-RU" dirty="0"/>
              <a:t> точно будет отклонён. Вам придётся сначала вытянуть (</a:t>
            </a:r>
            <a:r>
              <a:rPr lang="ru-RU" dirty="0" err="1"/>
              <a:t>pull</a:t>
            </a:r>
            <a:r>
              <a:rPr lang="ru-RU" dirty="0"/>
              <a:t>) их изменения и объединить с вашими. Только после этого вам будет позволено выполнить </a:t>
            </a:r>
            <a:r>
              <a:rPr lang="ru-RU" dirty="0" err="1"/>
              <a:t>push</a:t>
            </a:r>
            <a:r>
              <a:rPr lang="ru-RU" dirty="0"/>
              <a:t>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33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Кроме того, в большей части этих систем можно работать с несколькими удалёнными </a:t>
            </a:r>
            <a:r>
              <a:rPr lang="ru-RU" dirty="0" err="1"/>
              <a:t>репозиториями</a:t>
            </a:r>
            <a:r>
              <a:rPr lang="ru-RU" dirty="0"/>
              <a:t>, таким образом, можно одновременно работать по-разному с разными группами людей в рамках одного проекта. Так, в одном проекте можно одновременно вести несколько типов рабочих процессов, что невозможно в централизованных системах.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737976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Как </a:t>
            </a:r>
            <a:r>
              <a:rPr lang="ru-RU" dirty="0"/>
              <a:t>и многие замечательные вещи, </a:t>
            </a:r>
            <a:r>
              <a:rPr lang="ru-RU" dirty="0" err="1"/>
              <a:t>Git</a:t>
            </a:r>
            <a:r>
              <a:rPr lang="ru-RU" dirty="0"/>
              <a:t> начинался с, в некотором роде, разрушения во имя созидания и жарких споров. Ядро </a:t>
            </a:r>
            <a:r>
              <a:rPr lang="ru-RU" dirty="0" err="1"/>
              <a:t>Linux</a:t>
            </a:r>
            <a:r>
              <a:rPr lang="ru-RU" dirty="0"/>
              <a:t> — действительно очень большой открытый проект. </a:t>
            </a:r>
            <a:r>
              <a:rPr lang="ru-RU" dirty="0" err="1"/>
              <a:t>Бо́льшую</a:t>
            </a:r>
            <a:r>
              <a:rPr lang="ru-RU" dirty="0"/>
              <a:t> часть существования ядра </a:t>
            </a:r>
            <a:r>
              <a:rPr lang="ru-RU" dirty="0" err="1"/>
              <a:t>Linux</a:t>
            </a:r>
            <a:r>
              <a:rPr lang="ru-RU" dirty="0"/>
              <a:t> (1991-2002) изменения к нему распространялись в виде </a:t>
            </a:r>
            <a:r>
              <a:rPr lang="ru-RU" dirty="0" err="1"/>
              <a:t>патчей</a:t>
            </a:r>
            <a:r>
              <a:rPr lang="ru-RU" dirty="0"/>
              <a:t> и заархивированных файлов. В 2002 году проект перешёл на </a:t>
            </a:r>
            <a:r>
              <a:rPr lang="ru-RU" dirty="0" err="1"/>
              <a:t>проприетарную</a:t>
            </a:r>
            <a:r>
              <a:rPr lang="ru-RU" dirty="0"/>
              <a:t> РСКВ </a:t>
            </a:r>
            <a:r>
              <a:rPr lang="ru-RU" dirty="0" err="1"/>
              <a:t>BitKeeper</a:t>
            </a:r>
            <a:r>
              <a:rPr lang="ru-RU" dirty="0"/>
              <a:t>.</a:t>
            </a:r>
          </a:p>
          <a:p>
            <a:r>
              <a:rPr lang="ru-RU" dirty="0"/>
              <a:t>В 2005 году отношения между сообществом разработчиков ядра </a:t>
            </a:r>
            <a:r>
              <a:rPr lang="ru-RU" dirty="0" err="1"/>
              <a:t>Linux</a:t>
            </a:r>
            <a:r>
              <a:rPr lang="ru-RU" dirty="0"/>
              <a:t> и компанией, разрабатывавшей </a:t>
            </a:r>
            <a:r>
              <a:rPr lang="ru-RU" dirty="0" err="1"/>
              <a:t>BitKeeper</a:t>
            </a:r>
            <a:r>
              <a:rPr lang="ru-RU" dirty="0"/>
              <a:t>, испортились, и право бесплатного пользования продуктом было отменено. Это подтолкнуло разработчиков </a:t>
            </a:r>
            <a:r>
              <a:rPr lang="ru-RU" dirty="0" err="1"/>
              <a:t>Linux</a:t>
            </a:r>
            <a:r>
              <a:rPr lang="ru-RU" dirty="0"/>
              <a:t> (и в частности </a:t>
            </a:r>
            <a:r>
              <a:rPr lang="ru-RU" dirty="0" err="1"/>
              <a:t>Линуса</a:t>
            </a:r>
            <a:r>
              <a:rPr lang="ru-RU" dirty="0"/>
              <a:t> </a:t>
            </a:r>
            <a:r>
              <a:rPr lang="ru-RU" dirty="0" err="1"/>
              <a:t>Торвальдса</a:t>
            </a:r>
            <a:r>
              <a:rPr lang="ru-RU" dirty="0"/>
              <a:t>, создателя </a:t>
            </a:r>
            <a:r>
              <a:rPr lang="ru-RU" dirty="0" err="1"/>
              <a:t>Linux</a:t>
            </a:r>
            <a:r>
              <a:rPr lang="ru-RU" dirty="0"/>
              <a:t>) разработать собственную систему, основываясь на опыте, полученном за время использования </a:t>
            </a:r>
            <a:r>
              <a:rPr lang="ru-RU" dirty="0" err="1"/>
              <a:t>BitKeeper</a:t>
            </a:r>
            <a:r>
              <a:rPr lang="ru-RU" dirty="0"/>
              <a:t>. Основные требования к новой системе были следующими:</a:t>
            </a:r>
          </a:p>
          <a:p>
            <a:r>
              <a:rPr lang="ru-RU" dirty="0" smtClean="0"/>
              <a:t>- Скорость</a:t>
            </a:r>
            <a:endParaRPr lang="ru-RU" dirty="0"/>
          </a:p>
          <a:p>
            <a:r>
              <a:rPr lang="ru-RU" dirty="0" smtClean="0"/>
              <a:t>- Простота </a:t>
            </a:r>
            <a:r>
              <a:rPr lang="ru-RU" dirty="0"/>
              <a:t>дизайна</a:t>
            </a:r>
          </a:p>
          <a:p>
            <a:r>
              <a:rPr lang="ru-RU" dirty="0" smtClean="0"/>
              <a:t>- Поддержка </a:t>
            </a:r>
            <a:r>
              <a:rPr lang="ru-RU" dirty="0"/>
              <a:t>нелинейной разработки (тысячи параллельных веток)</a:t>
            </a:r>
          </a:p>
          <a:p>
            <a:r>
              <a:rPr lang="ru-RU" dirty="0" smtClean="0"/>
              <a:t>- Полная </a:t>
            </a:r>
            <a:r>
              <a:rPr lang="ru-RU" dirty="0" err="1"/>
              <a:t>распределённость</a:t>
            </a:r>
            <a:endParaRPr lang="ru-RU" dirty="0"/>
          </a:p>
          <a:p>
            <a:r>
              <a:rPr lang="ru-RU" dirty="0" smtClean="0"/>
              <a:t>- Возможность </a:t>
            </a:r>
            <a:r>
              <a:rPr lang="ru-RU" dirty="0"/>
              <a:t>эффективной работы с такими большими проектами, как ядро </a:t>
            </a:r>
            <a:r>
              <a:rPr lang="ru-RU" dirty="0" err="1"/>
              <a:t>Linux</a:t>
            </a:r>
            <a:r>
              <a:rPr lang="ru-RU" dirty="0"/>
              <a:t> (как по скорости, так и по размеру данных)</a:t>
            </a:r>
          </a:p>
        </p:txBody>
      </p:sp>
    </p:spTree>
    <p:extLst>
      <p:ext uri="{BB962C8B-B14F-4D97-AF65-F5344CB8AC3E}">
        <p14:creationId xmlns:p14="http://schemas.microsoft.com/office/powerpoint/2010/main" val="17201644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Инспекция удалённого </a:t>
            </a:r>
            <a:r>
              <a:rPr lang="ru-RU" b="1" dirty="0" err="1">
                <a:hlinkClick r:id="rId2"/>
              </a:rPr>
              <a:t>репозитория</a:t>
            </a:r>
            <a:endParaRPr lang="ru-RU" b="1" dirty="0"/>
          </a:p>
          <a:p>
            <a:r>
              <a:rPr lang="ru-RU" dirty="0"/>
              <a:t>Если хотите получить побольше информации об одном из удалённых </a:t>
            </a:r>
            <a:r>
              <a:rPr lang="ru-RU" dirty="0" err="1"/>
              <a:t>репозиториев</a:t>
            </a:r>
            <a:r>
              <a:rPr lang="ru-RU" dirty="0"/>
              <a:t>, вы можете использовать команду 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/>
              <a:t>remote</a:t>
            </a:r>
            <a:r>
              <a:rPr lang="ru-RU" dirty="0"/>
              <a:t> </a:t>
            </a:r>
            <a:r>
              <a:rPr lang="ru-RU" dirty="0" err="1"/>
              <a:t>show</a:t>
            </a:r>
            <a:r>
              <a:rPr lang="ru-RU" dirty="0"/>
              <a:t> [удал. сервер].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Если </a:t>
            </a:r>
            <a:r>
              <a:rPr lang="ru-RU" dirty="0"/>
              <a:t>вы выполните эту команду с некоторым именем, например, </a:t>
            </a:r>
            <a:r>
              <a:rPr lang="ru-RU" dirty="0" err="1"/>
              <a:t>origin</a:t>
            </a:r>
            <a:r>
              <a:rPr lang="ru-RU" dirty="0"/>
              <a:t>, вы получите что-то подобное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remote</a:t>
            </a:r>
            <a:r>
              <a:rPr lang="ru-RU" dirty="0"/>
              <a:t> </a:t>
            </a:r>
            <a:r>
              <a:rPr lang="ru-RU" dirty="0" err="1"/>
              <a:t>show</a:t>
            </a:r>
            <a:r>
              <a:rPr lang="ru-RU" dirty="0"/>
              <a:t> </a:t>
            </a:r>
            <a:r>
              <a:rPr lang="ru-RU" dirty="0" err="1"/>
              <a:t>origin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err="1" smtClean="0"/>
              <a:t>remote</a:t>
            </a:r>
            <a:r>
              <a:rPr lang="ru-RU" dirty="0" smtClean="0"/>
              <a:t> </a:t>
            </a:r>
            <a:r>
              <a:rPr lang="ru-RU" dirty="0" err="1"/>
              <a:t>origin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URL</a:t>
            </a:r>
            <a:r>
              <a:rPr lang="ru-RU" dirty="0"/>
              <a:t>: git://github.com/schacon/ticgit.git </a:t>
            </a:r>
            <a:endParaRPr lang="en-US" dirty="0" smtClean="0"/>
          </a:p>
          <a:p>
            <a:r>
              <a:rPr lang="ru-RU" dirty="0" err="1" smtClean="0"/>
              <a:t>Remote</a:t>
            </a:r>
            <a:r>
              <a:rPr lang="ru-RU" dirty="0" smtClean="0"/>
              <a:t>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/>
              <a:t>merged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'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pull</a:t>
            </a:r>
            <a:r>
              <a:rPr lang="ru-RU" dirty="0"/>
              <a:t>' </a:t>
            </a:r>
            <a:r>
              <a:rPr lang="ru-RU" dirty="0" err="1"/>
              <a:t>while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err="1" smtClean="0"/>
              <a:t>master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err="1" smtClean="0"/>
              <a:t>Tracked</a:t>
            </a:r>
            <a:r>
              <a:rPr lang="ru-RU" dirty="0" smtClean="0"/>
              <a:t> </a:t>
            </a:r>
            <a:r>
              <a:rPr lang="ru-RU" dirty="0" err="1"/>
              <a:t>remote</a:t>
            </a:r>
            <a:r>
              <a:rPr lang="ru-RU" dirty="0"/>
              <a:t> </a:t>
            </a:r>
            <a:r>
              <a:rPr lang="ru-RU" dirty="0" err="1"/>
              <a:t>branches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err="1" smtClean="0"/>
              <a:t>ticgit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Она </a:t>
            </a:r>
            <a:r>
              <a:rPr lang="ru-RU" dirty="0"/>
              <a:t>выдаёт URL удалённого </a:t>
            </a:r>
            <a:r>
              <a:rPr lang="ru-RU" dirty="0" err="1"/>
              <a:t>репозитория</a:t>
            </a:r>
            <a:r>
              <a:rPr lang="ru-RU" dirty="0"/>
              <a:t>, а также информацию об отслеживаемых ветках. Эта команда любезно сообщает вам, что если вы, находясь на ветке </a:t>
            </a:r>
            <a:r>
              <a:rPr lang="ru-RU" dirty="0" err="1"/>
              <a:t>master</a:t>
            </a:r>
            <a:r>
              <a:rPr lang="ru-RU" dirty="0"/>
              <a:t>, выполните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pull</a:t>
            </a:r>
            <a:r>
              <a:rPr lang="ru-RU" dirty="0"/>
              <a:t>, ветка </a:t>
            </a:r>
            <a:r>
              <a:rPr lang="ru-RU" dirty="0" err="1"/>
              <a:t>master</a:t>
            </a:r>
            <a:r>
              <a:rPr lang="ru-RU" dirty="0"/>
              <a:t> с удалённого сервера будет автоматически влита в вашу сразу после получения всех необходимых данных. Она также выдаёт список всех полученных ею ссылок.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758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Удаление и переименование удалённых </a:t>
            </a:r>
            <a:r>
              <a:rPr lang="ru-RU" b="1" dirty="0" err="1">
                <a:hlinkClick r:id="rId2"/>
              </a:rPr>
              <a:t>репозиториев</a:t>
            </a:r>
            <a:endParaRPr lang="ru-RU" b="1" dirty="0"/>
          </a:p>
          <a:p>
            <a:r>
              <a:rPr lang="ru-RU" dirty="0"/>
              <a:t>Для переименования ссылок в новых версиях </a:t>
            </a:r>
            <a:r>
              <a:rPr lang="ru-RU" dirty="0" err="1"/>
              <a:t>Git'а</a:t>
            </a:r>
            <a:r>
              <a:rPr lang="ru-RU" dirty="0"/>
              <a:t> можно </a:t>
            </a:r>
            <a:r>
              <a:rPr lang="ru-RU" dirty="0" err="1"/>
              <a:t>вылолнить</a:t>
            </a:r>
            <a:r>
              <a:rPr lang="ru-RU" dirty="0"/>
              <a:t>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remote</a:t>
            </a:r>
            <a:r>
              <a:rPr lang="ru-RU" dirty="0"/>
              <a:t> </a:t>
            </a:r>
            <a:r>
              <a:rPr lang="ru-RU" dirty="0" err="1"/>
              <a:t>rename</a:t>
            </a:r>
            <a:r>
              <a:rPr lang="ru-RU" dirty="0"/>
              <a:t>, это изменит сокращённое имя, используемое для удалённого </a:t>
            </a:r>
            <a:r>
              <a:rPr lang="ru-RU" dirty="0" err="1"/>
              <a:t>репозитория</a:t>
            </a:r>
            <a:r>
              <a:rPr lang="ru-RU" dirty="0"/>
              <a:t>. Например, если вы хотите переименовать </a:t>
            </a:r>
            <a:r>
              <a:rPr lang="ru-RU" dirty="0" err="1"/>
              <a:t>pb</a:t>
            </a:r>
            <a:r>
              <a:rPr lang="ru-RU" dirty="0"/>
              <a:t> в </a:t>
            </a:r>
            <a:r>
              <a:rPr lang="ru-RU" dirty="0" err="1"/>
              <a:t>paul</a:t>
            </a:r>
            <a:r>
              <a:rPr lang="ru-RU" dirty="0"/>
              <a:t>, вы можете сделать это следующим образом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remote</a:t>
            </a:r>
            <a:r>
              <a:rPr lang="ru-RU" dirty="0"/>
              <a:t> </a:t>
            </a:r>
            <a:r>
              <a:rPr lang="ru-RU" dirty="0" err="1"/>
              <a:t>rename</a:t>
            </a:r>
            <a:r>
              <a:rPr lang="ru-RU" dirty="0"/>
              <a:t> </a:t>
            </a:r>
            <a:r>
              <a:rPr lang="ru-RU" dirty="0" err="1"/>
              <a:t>pb</a:t>
            </a:r>
            <a:r>
              <a:rPr lang="ru-RU" dirty="0"/>
              <a:t> </a:t>
            </a:r>
            <a:r>
              <a:rPr lang="ru-RU" dirty="0" err="1"/>
              <a:t>paul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remote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err="1" smtClean="0"/>
              <a:t>origin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err="1" smtClean="0"/>
              <a:t>paul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Стоит </a:t>
            </a:r>
            <a:r>
              <a:rPr lang="ru-RU" dirty="0"/>
              <a:t>упомянуть, что это также меняет для вас имена удалённых веток. То, к чему вы обращались как </a:t>
            </a:r>
            <a:r>
              <a:rPr lang="ru-RU" dirty="0" err="1"/>
              <a:t>pb</a:t>
            </a:r>
            <a:r>
              <a:rPr lang="ru-RU" dirty="0"/>
              <a:t>/</a:t>
            </a:r>
            <a:r>
              <a:rPr lang="ru-RU" dirty="0" err="1"/>
              <a:t>master</a:t>
            </a:r>
            <a:r>
              <a:rPr lang="ru-RU" dirty="0"/>
              <a:t>, стало </a:t>
            </a:r>
            <a:r>
              <a:rPr lang="ru-RU" dirty="0" err="1"/>
              <a:t>paul</a:t>
            </a:r>
            <a:r>
              <a:rPr lang="ru-RU" dirty="0"/>
              <a:t>/</a:t>
            </a:r>
            <a:r>
              <a:rPr lang="ru-RU" dirty="0" err="1"/>
              <a:t>master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Если по какой-то причине вы хотите удалить ссылку (вы сменили сервер или больше не используете определённое зеркало, или, возможно, </a:t>
            </a:r>
            <a:r>
              <a:rPr lang="ru-RU" dirty="0" err="1"/>
              <a:t>контрибьютор</a:t>
            </a:r>
            <a:r>
              <a:rPr lang="ru-RU" dirty="0"/>
              <a:t> перестал быть активным), вы можете использовать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remote</a:t>
            </a:r>
            <a:r>
              <a:rPr lang="ru-RU" dirty="0"/>
              <a:t> </a:t>
            </a:r>
            <a:r>
              <a:rPr lang="ru-RU" dirty="0" err="1"/>
              <a:t>rm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remote</a:t>
            </a:r>
            <a:r>
              <a:rPr lang="ru-RU" dirty="0"/>
              <a:t> </a:t>
            </a:r>
            <a:r>
              <a:rPr lang="ru-RU" dirty="0" err="1"/>
              <a:t>rm</a:t>
            </a:r>
            <a:r>
              <a:rPr lang="ru-RU" dirty="0"/>
              <a:t> </a:t>
            </a:r>
            <a:r>
              <a:rPr lang="ru-RU" dirty="0" err="1"/>
              <a:t>paul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remote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err="1" smtClean="0"/>
              <a:t>origin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0533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Работа с метками</a:t>
            </a:r>
          </a:p>
          <a:p>
            <a:r>
              <a:rPr lang="ru-RU" dirty="0"/>
              <a:t>Как и большинство СКВ, </a:t>
            </a:r>
            <a:r>
              <a:rPr lang="ru-RU" dirty="0" err="1"/>
              <a:t>Git</a:t>
            </a:r>
            <a:r>
              <a:rPr lang="ru-RU" dirty="0"/>
              <a:t> имеет возможность помечать (</a:t>
            </a:r>
            <a:r>
              <a:rPr lang="ru-RU" dirty="0" err="1"/>
              <a:t>tag</a:t>
            </a:r>
            <a:r>
              <a:rPr lang="ru-RU" dirty="0"/>
              <a:t>) определённые моменты в истории как важные. Как правило, этот функционал используется для отметки моментов выпуска версий (v1.0, и т.п.). В этом разделе вы узнаете, как посмотреть имеющиеся метки (</a:t>
            </a:r>
            <a:r>
              <a:rPr lang="ru-RU" dirty="0" err="1"/>
              <a:t>tag</a:t>
            </a:r>
            <a:r>
              <a:rPr lang="ru-RU" dirty="0"/>
              <a:t>), как создать новые. А также вы узнаете, что из себя представляют разные типы меток.</a:t>
            </a:r>
          </a:p>
          <a:p>
            <a:r>
              <a:rPr lang="ru-RU" b="1" dirty="0">
                <a:hlinkClick r:id="rId2"/>
              </a:rPr>
              <a:t>Просмотр меток</a:t>
            </a:r>
            <a:endParaRPr lang="ru-RU" b="1" dirty="0"/>
          </a:p>
          <a:p>
            <a:r>
              <a:rPr lang="ru-RU" dirty="0"/>
              <a:t>Просмотр имеющихся меток (</a:t>
            </a:r>
            <a:r>
              <a:rPr lang="ru-RU" dirty="0" err="1"/>
              <a:t>tag</a:t>
            </a:r>
            <a:r>
              <a:rPr lang="ru-RU" dirty="0"/>
              <a:t>) в </a:t>
            </a:r>
            <a:r>
              <a:rPr lang="ru-RU" dirty="0" err="1"/>
              <a:t>Git'е</a:t>
            </a:r>
            <a:r>
              <a:rPr lang="ru-RU" dirty="0"/>
              <a:t> делается просто. Достаточно набрать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tag</a:t>
            </a:r>
            <a:r>
              <a:rPr lang="ru-RU" dirty="0"/>
              <a:t>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tag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v0.1 </a:t>
            </a:r>
            <a:endParaRPr lang="en-US" dirty="0" smtClean="0"/>
          </a:p>
          <a:p>
            <a:r>
              <a:rPr lang="ru-RU" dirty="0" smtClean="0"/>
              <a:t>v1.3 </a:t>
            </a:r>
            <a:endParaRPr lang="en-US" dirty="0" smtClean="0"/>
          </a:p>
          <a:p>
            <a:r>
              <a:rPr lang="ru-RU" dirty="0" smtClean="0"/>
              <a:t>Данная </a:t>
            </a:r>
            <a:r>
              <a:rPr lang="ru-RU" dirty="0"/>
              <a:t>команда перечисляет метки в алфавитном порядке; порядок их появления не имеет значения.</a:t>
            </a:r>
          </a:p>
          <a:p>
            <a:r>
              <a:rPr lang="ru-RU" dirty="0"/>
              <a:t>Для меток вы также можете осуществлять поиск по шаблону. Например, </a:t>
            </a:r>
            <a:r>
              <a:rPr lang="ru-RU" dirty="0" err="1"/>
              <a:t>репозиторий</a:t>
            </a:r>
            <a:r>
              <a:rPr lang="ru-RU" dirty="0"/>
              <a:t> </a:t>
            </a:r>
            <a:r>
              <a:rPr lang="ru-RU" dirty="0" err="1"/>
              <a:t>Git'а</a:t>
            </a:r>
            <a:r>
              <a:rPr lang="ru-RU" dirty="0"/>
              <a:t> содержит более 240 меток. Если вас интересует просмотр только выпусков 1.4.2, вы можете выполнить следующее: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tag</a:t>
            </a:r>
            <a:r>
              <a:rPr lang="ru-RU" dirty="0"/>
              <a:t> -l </a:t>
            </a:r>
            <a:r>
              <a:rPr lang="ru-RU" dirty="0" smtClean="0"/>
              <a:t>‘v1.4.2</a:t>
            </a:r>
            <a:r>
              <a:rPr lang="ru-RU" dirty="0"/>
              <a:t>.*' </a:t>
            </a:r>
            <a:endParaRPr lang="en-US" dirty="0" smtClean="0"/>
          </a:p>
          <a:p>
            <a:r>
              <a:rPr lang="ru-RU" dirty="0" smtClean="0"/>
              <a:t>v1.4.2.1 </a:t>
            </a:r>
            <a:endParaRPr lang="en-US" dirty="0" smtClean="0"/>
          </a:p>
          <a:p>
            <a:r>
              <a:rPr lang="ru-RU" dirty="0" smtClean="0"/>
              <a:t>v1.4.2.2 </a:t>
            </a:r>
            <a:endParaRPr lang="en-US" dirty="0" smtClean="0"/>
          </a:p>
          <a:p>
            <a:r>
              <a:rPr lang="ru-RU" dirty="0" smtClean="0"/>
              <a:t>v1.4.2.3 </a:t>
            </a:r>
            <a:endParaRPr lang="en-US" dirty="0" smtClean="0"/>
          </a:p>
          <a:p>
            <a:r>
              <a:rPr lang="ru-RU" dirty="0" smtClean="0"/>
              <a:t>v1.4.2.4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5039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Создание меток</a:t>
            </a:r>
            <a:endParaRPr lang="ru-RU" b="1" dirty="0"/>
          </a:p>
          <a:p>
            <a:r>
              <a:rPr lang="ru-RU" dirty="0" err="1"/>
              <a:t>Git</a:t>
            </a:r>
            <a:r>
              <a:rPr lang="ru-RU" dirty="0"/>
              <a:t> использует два основных типа меток: легковесные и аннотированные. Легковесная метка — это что-то весьма похожее на ветку, которая не меняется — это просто указатель на определённый </a:t>
            </a:r>
            <a:r>
              <a:rPr lang="ru-RU" dirty="0" err="1"/>
              <a:t>коммит</a:t>
            </a:r>
            <a:r>
              <a:rPr lang="ru-RU" dirty="0"/>
              <a:t>. А вот аннотированные метки хранятся в базе данных </a:t>
            </a:r>
            <a:r>
              <a:rPr lang="ru-RU" dirty="0" err="1"/>
              <a:t>Git'а</a:t>
            </a:r>
            <a:r>
              <a:rPr lang="ru-RU" dirty="0"/>
              <a:t> как полноценные объекты. Они имеют контрольную сумму, содержат имя поставившего метку, e-</a:t>
            </a:r>
            <a:r>
              <a:rPr lang="ru-RU" dirty="0" err="1"/>
              <a:t>mail</a:t>
            </a:r>
            <a:r>
              <a:rPr lang="ru-RU" dirty="0"/>
              <a:t> и дату, имеют комментарий и могут быть подписаны и проверены с помощью GNU </a:t>
            </a:r>
            <a:r>
              <a:rPr lang="ru-RU" dirty="0" err="1"/>
              <a:t>Privacy</a:t>
            </a:r>
            <a:r>
              <a:rPr lang="ru-RU" dirty="0"/>
              <a:t> </a:t>
            </a:r>
            <a:r>
              <a:rPr lang="ru-RU" dirty="0" err="1"/>
              <a:t>Guard</a:t>
            </a:r>
            <a:r>
              <a:rPr lang="ru-RU" dirty="0"/>
              <a:t> (GPG). Обычно рекомендуется создавать аннотированные метки, чтобы иметь всю перечисленную информацию; но если вы хотите сделать временную метку или по какой-то причине не хотите сохранять остальную информацию, то для этого годятся и легковесные метки.</a:t>
            </a:r>
          </a:p>
          <a:p>
            <a:r>
              <a:rPr lang="ru-RU" b="1" dirty="0">
                <a:hlinkClick r:id="rId3"/>
              </a:rPr>
              <a:t>Аннотированные метки</a:t>
            </a:r>
            <a:endParaRPr lang="ru-RU" b="1" dirty="0"/>
          </a:p>
          <a:p>
            <a:r>
              <a:rPr lang="ru-RU" dirty="0"/>
              <a:t>Создание аннотированной метки в </a:t>
            </a:r>
            <a:r>
              <a:rPr lang="ru-RU" dirty="0" err="1"/>
              <a:t>Git'е</a:t>
            </a:r>
            <a:r>
              <a:rPr lang="ru-RU" dirty="0"/>
              <a:t> выполняется легко. Самый простой способ это указать -a при выполнении команды </a:t>
            </a:r>
            <a:r>
              <a:rPr lang="ru-RU" dirty="0" err="1"/>
              <a:t>tag</a:t>
            </a:r>
            <a:r>
              <a:rPr lang="ru-RU" dirty="0"/>
              <a:t>:</a:t>
            </a:r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tag</a:t>
            </a:r>
            <a:r>
              <a:rPr lang="ru-RU" dirty="0"/>
              <a:t> -a </a:t>
            </a:r>
            <a:endParaRPr lang="en-US" dirty="0" smtClean="0"/>
          </a:p>
          <a:p>
            <a:r>
              <a:rPr lang="ru-RU" dirty="0" smtClean="0"/>
              <a:t>v1.4 </a:t>
            </a:r>
            <a:r>
              <a:rPr lang="ru-RU" dirty="0"/>
              <a:t>-m '</a:t>
            </a:r>
            <a:r>
              <a:rPr lang="ru-RU" dirty="0" err="1"/>
              <a:t>my</a:t>
            </a:r>
            <a:r>
              <a:rPr lang="ru-RU" dirty="0"/>
              <a:t> </a:t>
            </a:r>
            <a:r>
              <a:rPr lang="ru-RU" dirty="0" err="1"/>
              <a:t>version</a:t>
            </a:r>
            <a:r>
              <a:rPr lang="ru-RU" dirty="0"/>
              <a:t> 1.4' 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tag</a:t>
            </a:r>
            <a:r>
              <a:rPr lang="ru-RU" dirty="0"/>
              <a:t> v0.1 v1.3 v1.4 </a:t>
            </a:r>
            <a:endParaRPr lang="en-US" dirty="0" smtClean="0"/>
          </a:p>
          <a:p>
            <a:r>
              <a:rPr lang="ru-RU" dirty="0" smtClean="0"/>
              <a:t>Опция</a:t>
            </a:r>
            <a:r>
              <a:rPr lang="ru-RU" dirty="0"/>
              <a:t> -m задаёт меточное сообщение, которое будет храниться вместе с меткой. Если не указать сообщение для аннотированной метки, </a:t>
            </a:r>
            <a:r>
              <a:rPr lang="ru-RU" dirty="0" err="1"/>
              <a:t>Git</a:t>
            </a:r>
            <a:r>
              <a:rPr lang="ru-RU" dirty="0"/>
              <a:t> запустит редактор, чтоб вы смогли его ввести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2569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 </a:t>
            </a:r>
            <a:r>
              <a:rPr lang="ru-RU" dirty="0"/>
              <a:t>можете посмотреть данные метки вместе с </a:t>
            </a:r>
            <a:r>
              <a:rPr lang="ru-RU" dirty="0" err="1"/>
              <a:t>коммитом</a:t>
            </a:r>
            <a:r>
              <a:rPr lang="ru-RU" dirty="0"/>
              <a:t>, который был помечен, с помощью команды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 smtClean="0"/>
              <a:t>show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ru-RU" dirty="0" smtClean="0"/>
              <a:t>Она </a:t>
            </a:r>
            <a:r>
              <a:rPr lang="ru-RU" dirty="0"/>
              <a:t>показывает информацию о выставившем метку, дату отметки </a:t>
            </a:r>
            <a:r>
              <a:rPr lang="ru-RU" dirty="0" err="1"/>
              <a:t>коммита</a:t>
            </a:r>
            <a:r>
              <a:rPr lang="ru-RU" dirty="0"/>
              <a:t> и аннотирующее сообщение перед информацией о </a:t>
            </a:r>
            <a:r>
              <a:rPr lang="ru-RU" dirty="0" err="1"/>
              <a:t>коммите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>
                <a:hlinkClick r:id="rId2"/>
              </a:rPr>
              <a:t>Подписанные метки</a:t>
            </a:r>
            <a:endParaRPr lang="ru-RU" b="1" dirty="0"/>
          </a:p>
          <a:p>
            <a:r>
              <a:rPr lang="ru-RU" dirty="0"/>
              <a:t>Вы также можете подписывать свои метки с помощью </a:t>
            </a:r>
            <a:r>
              <a:rPr lang="en-US" dirty="0"/>
              <a:t>GPG, </a:t>
            </a:r>
            <a:r>
              <a:rPr lang="ru-RU" dirty="0"/>
              <a:t>конечно, если у вас есть ключ. Всё что нужно сделать, это использовать -</a:t>
            </a:r>
            <a:r>
              <a:rPr lang="en-US" dirty="0"/>
              <a:t>s </a:t>
            </a:r>
            <a:r>
              <a:rPr lang="ru-RU" dirty="0"/>
              <a:t>вместо -</a:t>
            </a:r>
            <a:r>
              <a:rPr lang="en-US" dirty="0"/>
              <a:t>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tag -s v1.5 -m 'my signed 1.5 tag'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need a passphrase to unlock the secret key for </a:t>
            </a:r>
            <a:endParaRPr lang="en-US" dirty="0" smtClean="0"/>
          </a:p>
          <a:p>
            <a:r>
              <a:rPr lang="en-US" dirty="0" smtClean="0"/>
              <a:t>user</a:t>
            </a:r>
            <a:r>
              <a:rPr lang="en-US" dirty="0"/>
              <a:t>: "Scott Chacon &lt;schacon@gee-mail.com&gt;" </a:t>
            </a:r>
            <a:endParaRPr lang="en-US" dirty="0" smtClean="0"/>
          </a:p>
          <a:p>
            <a:r>
              <a:rPr lang="en-US" dirty="0" smtClean="0"/>
              <a:t>1024-bit </a:t>
            </a:r>
            <a:r>
              <a:rPr lang="en-US" dirty="0"/>
              <a:t>DSA key, ID F721C45A, created 2009-02-09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Если </a:t>
            </a:r>
            <a:r>
              <a:rPr lang="ru-RU" dirty="0"/>
              <a:t>вы выполните </a:t>
            </a:r>
            <a:r>
              <a:rPr lang="en-US" dirty="0" err="1"/>
              <a:t>git</a:t>
            </a:r>
            <a:r>
              <a:rPr lang="en-US" dirty="0"/>
              <a:t> show </a:t>
            </a:r>
            <a:r>
              <a:rPr lang="ru-RU" dirty="0"/>
              <a:t>на этой метке, то увидите прикреплённую к ней </a:t>
            </a:r>
            <a:r>
              <a:rPr lang="en-US" dirty="0"/>
              <a:t>GPG-</a:t>
            </a:r>
            <a:r>
              <a:rPr lang="ru-RU" dirty="0"/>
              <a:t>подпись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$ </a:t>
            </a:r>
            <a:r>
              <a:rPr lang="en-US" dirty="0" err="1"/>
              <a:t>git</a:t>
            </a:r>
            <a:r>
              <a:rPr lang="en-US" dirty="0"/>
              <a:t> show v1.5 tag v1.5 Tagger: Scott Chacon &lt;schacon@gee-mail.com&gt; Date: Mon Feb 9 15:22:20 2009 -0800 my signed 1.5 tag -----BEGIN PGP SIGNATURE----- Version: </a:t>
            </a:r>
            <a:r>
              <a:rPr lang="en-US" dirty="0" err="1"/>
              <a:t>GnuPG</a:t>
            </a:r>
            <a:r>
              <a:rPr lang="en-US" dirty="0"/>
              <a:t> v1.4.8 (Darwin) iEYEABECAAYFAkmQurIACgkQON3DxfchxFr5cACeIMN+ZxLKggJQf0QYiQBwgySN Ki0An2JeAVUCAiJ7Ox6ZEtK+NvZAj82/ =</a:t>
            </a:r>
            <a:r>
              <a:rPr lang="en-US" dirty="0" err="1"/>
              <a:t>WryJ</a:t>
            </a:r>
            <a:r>
              <a:rPr lang="en-US" dirty="0"/>
              <a:t> -----END PGP SIGNATURE----- commit 15027957951b64cf874c3557a0f3547bd83b3ff6 Merge: 4a447f7... a6b4c97... Author: Scott Chacon &lt;schacon@gee-mail.com&gt; Date: Sun Feb 8 19:02:46 2009 -0800 Merge branch </a:t>
            </a:r>
            <a:r>
              <a:rPr lang="en-US" dirty="0" smtClean="0"/>
              <a:t>'experiment'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4817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Легковесные метки</a:t>
            </a:r>
            <a:endParaRPr lang="ru-RU" b="1" dirty="0"/>
          </a:p>
          <a:p>
            <a:r>
              <a:rPr lang="ru-RU" dirty="0"/>
              <a:t>Легковесная метка — это ещё один способ отметки </a:t>
            </a:r>
            <a:r>
              <a:rPr lang="ru-RU" dirty="0" err="1"/>
              <a:t>коммитов</a:t>
            </a:r>
            <a:r>
              <a:rPr lang="ru-RU" dirty="0"/>
              <a:t>. В сущности, это контрольная сумма </a:t>
            </a:r>
            <a:r>
              <a:rPr lang="ru-RU" dirty="0" err="1"/>
              <a:t>коммита</a:t>
            </a:r>
            <a:r>
              <a:rPr lang="ru-RU" dirty="0"/>
              <a:t>, сохранённая в файл — больше никакой информации не хранится. Для создания легковесной метки не передавайте опций -a, -s и -m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tag</a:t>
            </a:r>
            <a:r>
              <a:rPr lang="ru-RU" dirty="0"/>
              <a:t> v1.4-lw 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tag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v0.1 </a:t>
            </a:r>
            <a:endParaRPr lang="en-US" dirty="0" smtClean="0"/>
          </a:p>
          <a:p>
            <a:r>
              <a:rPr lang="ru-RU" dirty="0" smtClean="0"/>
              <a:t>v1.3 </a:t>
            </a:r>
            <a:endParaRPr lang="en-US" dirty="0" smtClean="0"/>
          </a:p>
          <a:p>
            <a:r>
              <a:rPr lang="ru-RU" dirty="0" smtClean="0"/>
              <a:t>v1.4 </a:t>
            </a:r>
            <a:endParaRPr lang="en-US" dirty="0" smtClean="0"/>
          </a:p>
          <a:p>
            <a:r>
              <a:rPr lang="ru-RU" dirty="0" smtClean="0"/>
              <a:t>v1.4-lw </a:t>
            </a:r>
            <a:endParaRPr lang="en-US" dirty="0" smtClean="0"/>
          </a:p>
          <a:p>
            <a:r>
              <a:rPr lang="ru-RU" dirty="0" smtClean="0"/>
              <a:t>v1.5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На </a:t>
            </a:r>
            <a:r>
              <a:rPr lang="ru-RU" dirty="0"/>
              <a:t>этот раз при выполнении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show</a:t>
            </a:r>
            <a:r>
              <a:rPr lang="ru-RU" dirty="0"/>
              <a:t> на этой метке вы не увидите дополнительной информации. Команда просто покажет помеченный </a:t>
            </a:r>
            <a:r>
              <a:rPr lang="ru-RU" dirty="0" err="1"/>
              <a:t>коммит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show</a:t>
            </a:r>
            <a:r>
              <a:rPr lang="ru-RU" dirty="0"/>
              <a:t> v1.4-lw </a:t>
            </a:r>
            <a:endParaRPr lang="en-US" dirty="0" smtClean="0"/>
          </a:p>
          <a:p>
            <a:r>
              <a:rPr lang="ru-RU" dirty="0" err="1" smtClean="0"/>
              <a:t>commit</a:t>
            </a:r>
            <a:r>
              <a:rPr lang="ru-RU" dirty="0" smtClean="0"/>
              <a:t> </a:t>
            </a:r>
            <a:r>
              <a:rPr lang="ru-RU" dirty="0"/>
              <a:t>15027957951b64cf874c3557a0f3547bd83b3ff6 </a:t>
            </a:r>
            <a:endParaRPr lang="en-US" dirty="0" smtClean="0"/>
          </a:p>
          <a:p>
            <a:r>
              <a:rPr lang="ru-RU" dirty="0" err="1" smtClean="0"/>
              <a:t>Merge</a:t>
            </a:r>
            <a:r>
              <a:rPr lang="ru-RU" dirty="0"/>
              <a:t>: 4a447f7... a6b4c97... </a:t>
            </a:r>
            <a:endParaRPr lang="en-US" dirty="0" smtClean="0"/>
          </a:p>
          <a:p>
            <a:r>
              <a:rPr lang="ru-RU" dirty="0" err="1" smtClean="0"/>
              <a:t>Author</a:t>
            </a:r>
            <a:r>
              <a:rPr lang="ru-RU" dirty="0"/>
              <a:t>: </a:t>
            </a:r>
            <a:r>
              <a:rPr lang="ru-RU" dirty="0" err="1"/>
              <a:t>Scott</a:t>
            </a:r>
            <a:r>
              <a:rPr lang="ru-RU" dirty="0"/>
              <a:t> </a:t>
            </a:r>
            <a:r>
              <a:rPr lang="ru-RU" dirty="0" err="1"/>
              <a:t>Chacon</a:t>
            </a:r>
            <a:r>
              <a:rPr lang="ru-RU" dirty="0"/>
              <a:t> &lt;schacon@gee-mail.com&gt; </a:t>
            </a:r>
            <a:endParaRPr lang="en-US" dirty="0" smtClean="0"/>
          </a:p>
          <a:p>
            <a:r>
              <a:rPr lang="ru-RU" dirty="0" err="1" smtClean="0"/>
              <a:t>Date</a:t>
            </a:r>
            <a:r>
              <a:rPr lang="ru-RU" dirty="0"/>
              <a:t>: </a:t>
            </a:r>
            <a:r>
              <a:rPr lang="ru-RU" dirty="0" err="1"/>
              <a:t>Sun</a:t>
            </a:r>
            <a:r>
              <a:rPr lang="ru-RU" dirty="0"/>
              <a:t> </a:t>
            </a:r>
            <a:r>
              <a:rPr lang="ru-RU" dirty="0" err="1"/>
              <a:t>Feb</a:t>
            </a:r>
            <a:r>
              <a:rPr lang="ru-RU" dirty="0"/>
              <a:t> 8 19:02:46 2009 -0800 </a:t>
            </a:r>
            <a:endParaRPr lang="en-US" dirty="0" smtClean="0"/>
          </a:p>
          <a:p>
            <a:endParaRPr lang="en-US" dirty="0"/>
          </a:p>
          <a:p>
            <a:r>
              <a:rPr lang="ru-RU" dirty="0" err="1" smtClean="0"/>
              <a:t>Merge</a:t>
            </a:r>
            <a:r>
              <a:rPr lang="ru-RU" dirty="0" smtClean="0"/>
              <a:t> </a:t>
            </a:r>
            <a:r>
              <a:rPr lang="ru-RU" dirty="0" err="1"/>
              <a:t>branch</a:t>
            </a:r>
            <a:r>
              <a:rPr lang="ru-RU" dirty="0"/>
              <a:t> '</a:t>
            </a:r>
            <a:r>
              <a:rPr lang="ru-RU" dirty="0" err="1"/>
              <a:t>experiment</a:t>
            </a:r>
            <a:r>
              <a:rPr lang="ru-RU" dirty="0"/>
              <a:t>'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4776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hlinkClick r:id="rId2"/>
              </a:rPr>
              <a:t>Верификация меток</a:t>
            </a:r>
            <a:endParaRPr lang="ru-RU" b="1" dirty="0"/>
          </a:p>
          <a:p>
            <a:r>
              <a:rPr lang="ru-RU" dirty="0"/>
              <a:t>Для верификации подписанной метки, используйте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tag</a:t>
            </a:r>
            <a:r>
              <a:rPr lang="ru-RU" dirty="0"/>
              <a:t> -v [имя метки]. Эта команда использует GPG для верификации подписи. Вам нужен открытый ключ автора подписи, чтобы команда работала </a:t>
            </a:r>
            <a:r>
              <a:rPr lang="ru-RU" dirty="0" smtClean="0"/>
              <a:t>правильно</a:t>
            </a:r>
            <a:r>
              <a:rPr lang="en-US" dirty="0" smtClean="0"/>
              <a:t>.</a:t>
            </a:r>
          </a:p>
          <a:p>
            <a:r>
              <a:rPr lang="ru-RU" b="1" dirty="0">
                <a:hlinkClick r:id="rId3"/>
              </a:rPr>
              <a:t>Выставление меток позже</a:t>
            </a:r>
            <a:endParaRPr lang="ru-RU" b="1" dirty="0"/>
          </a:p>
          <a:p>
            <a:r>
              <a:rPr lang="ru-RU" dirty="0"/>
              <a:t>Также возможно помечать уже пройденные </a:t>
            </a:r>
            <a:r>
              <a:rPr lang="ru-RU" dirty="0" err="1"/>
              <a:t>коммиты</a:t>
            </a:r>
            <a:r>
              <a:rPr lang="ru-RU" dirty="0"/>
              <a:t>. </a:t>
            </a:r>
          </a:p>
          <a:p>
            <a:r>
              <a:rPr lang="ru-RU" dirty="0"/>
              <a:t>Теперь предположим, что вы забыли отметить версию проекта v1.2, которая была там, где находится </a:t>
            </a:r>
            <a:r>
              <a:rPr lang="ru-RU" dirty="0" err="1"/>
              <a:t>коммит</a:t>
            </a:r>
            <a:r>
              <a:rPr lang="ru-RU" dirty="0"/>
              <a:t> "</a:t>
            </a:r>
            <a:r>
              <a:rPr lang="ru-RU" dirty="0" err="1"/>
              <a:t>updated</a:t>
            </a:r>
            <a:r>
              <a:rPr lang="ru-RU" dirty="0"/>
              <a:t> </a:t>
            </a:r>
            <a:r>
              <a:rPr lang="ru-RU" dirty="0" err="1"/>
              <a:t>rakefile</a:t>
            </a:r>
            <a:r>
              <a:rPr lang="ru-RU" dirty="0"/>
              <a:t>". Вы можете добавить метку и позже. Для отметки </a:t>
            </a:r>
            <a:r>
              <a:rPr lang="ru-RU" dirty="0" err="1"/>
              <a:t>коммита</a:t>
            </a:r>
            <a:r>
              <a:rPr lang="ru-RU" dirty="0"/>
              <a:t> укажите его контрольную сумму (или её часть) в конце команды:</a:t>
            </a:r>
          </a:p>
          <a:p>
            <a:r>
              <a:rPr lang="ru-RU" dirty="0" smtClean="0"/>
              <a:t>$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tag</a:t>
            </a:r>
            <a:r>
              <a:rPr lang="ru-RU" dirty="0"/>
              <a:t> -a v1.2 -m '</a:t>
            </a:r>
            <a:r>
              <a:rPr lang="ru-RU" dirty="0" err="1"/>
              <a:t>version</a:t>
            </a:r>
            <a:r>
              <a:rPr lang="ru-RU" dirty="0"/>
              <a:t> 1.2' </a:t>
            </a:r>
            <a:r>
              <a:rPr lang="ru-RU" dirty="0" smtClean="0"/>
              <a:t>9fceb02</a:t>
            </a:r>
            <a:endParaRPr lang="en-US" dirty="0" smtClean="0"/>
          </a:p>
          <a:p>
            <a:r>
              <a:rPr lang="ru-RU" b="1" dirty="0" smtClean="0">
                <a:hlinkClick r:id="rId4"/>
              </a:rPr>
              <a:t>Обмен </a:t>
            </a:r>
            <a:r>
              <a:rPr lang="ru-RU" b="1" dirty="0">
                <a:hlinkClick r:id="rId4"/>
              </a:rPr>
              <a:t>метками</a:t>
            </a:r>
            <a:endParaRPr lang="ru-RU" b="1" dirty="0"/>
          </a:p>
          <a:p>
            <a:r>
              <a:rPr lang="ru-RU" dirty="0"/>
              <a:t>По умолчанию, команда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push</a:t>
            </a:r>
            <a:r>
              <a:rPr lang="ru-RU" dirty="0"/>
              <a:t> не отправляет метки на удалённые серверы. Необходимо явно отправить (</a:t>
            </a:r>
            <a:r>
              <a:rPr lang="ru-RU" dirty="0" err="1"/>
              <a:t>push</a:t>
            </a:r>
            <a:r>
              <a:rPr lang="ru-RU" dirty="0"/>
              <a:t>) метки на общий сервер после того, как вы их создали. Это делается так же, как и выкладывание в совместное пользование удалённых веток — нужно выполнить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push</a:t>
            </a:r>
            <a:r>
              <a:rPr lang="ru-RU" dirty="0"/>
              <a:t> </a:t>
            </a:r>
            <a:r>
              <a:rPr lang="ru-RU" dirty="0" err="1"/>
              <a:t>origin</a:t>
            </a:r>
            <a:r>
              <a:rPr lang="ru-RU" dirty="0"/>
              <a:t> [имя метки].</a:t>
            </a:r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push origin v1.5 </a:t>
            </a:r>
            <a:endParaRPr lang="en-US" dirty="0" smtClean="0"/>
          </a:p>
          <a:p>
            <a:r>
              <a:rPr lang="en-US" dirty="0" smtClean="0"/>
              <a:t>Counting </a:t>
            </a:r>
            <a:r>
              <a:rPr lang="en-US" dirty="0"/>
              <a:t>objects: 50, done. </a:t>
            </a:r>
            <a:endParaRPr lang="en-US" dirty="0" smtClean="0"/>
          </a:p>
          <a:p>
            <a:r>
              <a:rPr lang="en-US" dirty="0" smtClean="0"/>
              <a:t>Compressing </a:t>
            </a:r>
            <a:r>
              <a:rPr lang="en-US" dirty="0"/>
              <a:t>objects: 100% (38/38), done. </a:t>
            </a:r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/>
              <a:t>objects: 100% (44/44), 4.56 KiB, done. </a:t>
            </a:r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/>
              <a:t>44 (delta 18), reused 8 (delta 1)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err="1"/>
              <a:t>git@github.com:schacon</a:t>
            </a:r>
            <a:r>
              <a:rPr lang="en-US" dirty="0"/>
              <a:t>/</a:t>
            </a:r>
            <a:r>
              <a:rPr lang="en-US" dirty="0" err="1"/>
              <a:t>simplegit.git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* </a:t>
            </a:r>
            <a:r>
              <a:rPr lang="en-US" dirty="0"/>
              <a:t>[new tag] v1.5 -&gt; v1.5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715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698" y="188640"/>
            <a:ext cx="880779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у вас есть много меток, которые хотелось бы отправить все за один раз, можно использовать опцию --</a:t>
            </a:r>
            <a:r>
              <a:rPr lang="en-US" dirty="0"/>
              <a:t>tags </a:t>
            </a:r>
            <a:r>
              <a:rPr lang="ru-RU" dirty="0"/>
              <a:t>для команды </a:t>
            </a:r>
            <a:r>
              <a:rPr lang="en-US" dirty="0" err="1"/>
              <a:t>git</a:t>
            </a:r>
            <a:r>
              <a:rPr lang="en-US" dirty="0"/>
              <a:t> push. </a:t>
            </a:r>
            <a:r>
              <a:rPr lang="ru-RU" dirty="0"/>
              <a:t>В таком случае все ваши метки отправятся на удалённый сервер (если только их уже там нет</a:t>
            </a:r>
            <a:r>
              <a:rPr lang="ru-RU" dirty="0" smtClean="0"/>
              <a:t>).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$ </a:t>
            </a:r>
            <a:r>
              <a:rPr lang="en-US" dirty="0" err="1"/>
              <a:t>git</a:t>
            </a:r>
            <a:r>
              <a:rPr lang="en-US" dirty="0"/>
              <a:t> push origin --tags </a:t>
            </a:r>
            <a:endParaRPr lang="en-US" dirty="0" smtClean="0"/>
          </a:p>
          <a:p>
            <a:r>
              <a:rPr lang="en-US" dirty="0" smtClean="0"/>
              <a:t>Counting </a:t>
            </a:r>
            <a:r>
              <a:rPr lang="en-US" dirty="0"/>
              <a:t>objects: 50, done. </a:t>
            </a:r>
            <a:endParaRPr lang="en-US" dirty="0" smtClean="0"/>
          </a:p>
          <a:p>
            <a:r>
              <a:rPr lang="en-US" dirty="0" smtClean="0"/>
              <a:t>Compressing </a:t>
            </a:r>
            <a:r>
              <a:rPr lang="en-US" dirty="0"/>
              <a:t>objects: 100% (38/38), done. </a:t>
            </a:r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/>
              <a:t>objects: 100% (44/44), 4.56 KiB, done. </a:t>
            </a:r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/>
              <a:t>44 (delta 18), reused 8 (delta 1)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err="1"/>
              <a:t>git@github.com:schacon</a:t>
            </a:r>
            <a:r>
              <a:rPr lang="en-US" dirty="0"/>
              <a:t>/</a:t>
            </a:r>
            <a:r>
              <a:rPr lang="en-US" dirty="0" err="1"/>
              <a:t>simplegit.git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* [</a:t>
            </a:r>
            <a:r>
              <a:rPr lang="en-US" dirty="0"/>
              <a:t>new tag] v0.1 -&gt; v0.1 </a:t>
            </a:r>
            <a:endParaRPr lang="en-US" dirty="0" smtClean="0"/>
          </a:p>
          <a:p>
            <a:r>
              <a:rPr lang="en-US" dirty="0" smtClean="0"/>
              <a:t>* </a:t>
            </a:r>
            <a:r>
              <a:rPr lang="en-US" dirty="0"/>
              <a:t>[new tag] v1.2 -&gt; v1.2 </a:t>
            </a:r>
            <a:endParaRPr lang="en-US" dirty="0" smtClean="0"/>
          </a:p>
          <a:p>
            <a:r>
              <a:rPr lang="en-US" dirty="0" smtClean="0"/>
              <a:t>* [</a:t>
            </a:r>
            <a:r>
              <a:rPr lang="en-US" dirty="0"/>
              <a:t>new tag] v1.4 -&gt; v1.4 </a:t>
            </a:r>
            <a:endParaRPr lang="en-US" dirty="0" smtClean="0"/>
          </a:p>
          <a:p>
            <a:r>
              <a:rPr lang="en-US" dirty="0" smtClean="0"/>
              <a:t>* [</a:t>
            </a:r>
            <a:r>
              <a:rPr lang="en-US" dirty="0"/>
              <a:t>new tag] v1.4-lw -&gt; v1.4-lw </a:t>
            </a:r>
            <a:endParaRPr lang="en-US" dirty="0" smtClean="0"/>
          </a:p>
          <a:p>
            <a:r>
              <a:rPr lang="en-US" dirty="0" smtClean="0"/>
              <a:t>* [</a:t>
            </a:r>
            <a:r>
              <a:rPr lang="en-US" dirty="0"/>
              <a:t>new tag] v1.5 -&gt; v1.5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Теперь</a:t>
            </a:r>
            <a:r>
              <a:rPr lang="ru-RU" dirty="0"/>
              <a:t>, если кто-то </a:t>
            </a:r>
            <a:r>
              <a:rPr lang="ru-RU" dirty="0" err="1"/>
              <a:t>склонирует</a:t>
            </a:r>
            <a:r>
              <a:rPr lang="ru-RU" dirty="0"/>
              <a:t> (</a:t>
            </a:r>
            <a:r>
              <a:rPr lang="en-US" dirty="0"/>
              <a:t>clone) </a:t>
            </a:r>
            <a:r>
              <a:rPr lang="ru-RU" dirty="0"/>
              <a:t>или выполнит </a:t>
            </a:r>
            <a:r>
              <a:rPr lang="en-US" dirty="0" err="1"/>
              <a:t>git</a:t>
            </a:r>
            <a:r>
              <a:rPr lang="en-US" dirty="0"/>
              <a:t> pull </a:t>
            </a:r>
            <a:r>
              <a:rPr lang="ru-RU" dirty="0"/>
              <a:t>из вашего </a:t>
            </a:r>
            <a:r>
              <a:rPr lang="ru-RU" dirty="0" err="1"/>
              <a:t>репозитория</a:t>
            </a:r>
            <a:r>
              <a:rPr lang="ru-RU" dirty="0"/>
              <a:t>, то он получит вдобавок к остальному и ваши метки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К этому моменту вы умеете выполнять все базовые локальные операции с </a:t>
            </a:r>
            <a:r>
              <a:rPr lang="ru-RU" dirty="0" err="1"/>
              <a:t>Git'ом</a:t>
            </a:r>
            <a:r>
              <a:rPr lang="ru-RU" dirty="0"/>
              <a:t>: создавать или клонировать </a:t>
            </a:r>
            <a:r>
              <a:rPr lang="ru-RU" dirty="0" err="1"/>
              <a:t>репозиторий</a:t>
            </a:r>
            <a:r>
              <a:rPr lang="ru-RU" dirty="0"/>
              <a:t>, вносить изменения, индексировать и фиксировать эти изменения, а также просматривать историю всех изменений в </a:t>
            </a:r>
            <a:r>
              <a:rPr lang="ru-RU" dirty="0" err="1"/>
              <a:t>репозитории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80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3190" y="260648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hlinkClick r:id="rId2"/>
              </a:rPr>
              <a:t>Слепки </a:t>
            </a:r>
            <a:r>
              <a:rPr lang="ru-RU" b="1" dirty="0">
                <a:hlinkClick r:id="rId2"/>
              </a:rPr>
              <a:t>вместо </a:t>
            </a:r>
            <a:r>
              <a:rPr lang="ru-RU" b="1" dirty="0" err="1">
                <a:hlinkClick r:id="rId2"/>
              </a:rPr>
              <a:t>патчей</a:t>
            </a:r>
            <a:endParaRPr lang="ru-RU" b="1" dirty="0"/>
          </a:p>
          <a:p>
            <a:r>
              <a:rPr lang="ru-RU" dirty="0"/>
              <a:t>Главное отличие </a:t>
            </a:r>
            <a:r>
              <a:rPr lang="ru-RU" dirty="0" err="1"/>
              <a:t>Git'а</a:t>
            </a:r>
            <a:r>
              <a:rPr lang="ru-RU" dirty="0"/>
              <a:t> от любых других СКВ (например, </a:t>
            </a:r>
            <a:r>
              <a:rPr lang="ru-RU" dirty="0" err="1"/>
              <a:t>Subversion</a:t>
            </a:r>
            <a:r>
              <a:rPr lang="ru-RU" dirty="0"/>
              <a:t> и ей подобных) — это то, как </a:t>
            </a:r>
            <a:r>
              <a:rPr lang="ru-RU" dirty="0" err="1"/>
              <a:t>Git</a:t>
            </a:r>
            <a:r>
              <a:rPr lang="ru-RU" dirty="0"/>
              <a:t> смотрит на свои данные. В принципе, большинство других систем хранит информацию как список изменений (</a:t>
            </a:r>
            <a:r>
              <a:rPr lang="ru-RU" dirty="0" err="1"/>
              <a:t>патчей</a:t>
            </a:r>
            <a:r>
              <a:rPr lang="ru-RU" dirty="0"/>
              <a:t>) для файлов. Эти системы (CVS, </a:t>
            </a:r>
            <a:r>
              <a:rPr lang="ru-RU" dirty="0" err="1"/>
              <a:t>Subversion</a:t>
            </a:r>
            <a:r>
              <a:rPr lang="ru-RU" dirty="0"/>
              <a:t>, </a:t>
            </a:r>
            <a:r>
              <a:rPr lang="ru-RU" dirty="0" err="1"/>
              <a:t>Perforce</a:t>
            </a:r>
            <a:r>
              <a:rPr lang="ru-RU" dirty="0"/>
              <a:t>, </a:t>
            </a:r>
            <a:r>
              <a:rPr lang="ru-RU" dirty="0" err="1"/>
              <a:t>Bazaar</a:t>
            </a:r>
            <a:r>
              <a:rPr lang="ru-RU" dirty="0"/>
              <a:t> и другие) относятся к хранимым данным как к набору файлов и изменений, сделанных для каждого из этих файлов во времени, как показано на </a:t>
            </a:r>
            <a:r>
              <a:rPr lang="ru-RU" dirty="0" smtClean="0"/>
              <a:t>рисунке. </a:t>
            </a:r>
            <a:r>
              <a:rPr lang="ru-RU" dirty="0"/>
              <a:t>Другие системы хранят данные как изменения к базовой версии для каждого файла</a:t>
            </a:r>
          </a:p>
        </p:txBody>
      </p:sp>
      <p:pic>
        <p:nvPicPr>
          <p:cNvPr id="4098" name="Picture 2" descr="https://git-scm.com/figures/18333fig0104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780928"/>
            <a:ext cx="6783282" cy="302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11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Git</a:t>
            </a:r>
            <a:r>
              <a:rPr lang="ru-RU" dirty="0"/>
              <a:t> не хранит свои данные в таком виде. Вместо этого </a:t>
            </a:r>
            <a:r>
              <a:rPr lang="ru-RU" dirty="0" err="1"/>
              <a:t>Git</a:t>
            </a:r>
            <a:r>
              <a:rPr lang="ru-RU" dirty="0"/>
              <a:t> считает хранимые данные набором слепков небольшой файловой системы. Каждый раз, когда вы фиксируете текущую версию проекта, </a:t>
            </a:r>
            <a:r>
              <a:rPr lang="ru-RU" dirty="0" err="1"/>
              <a:t>Git</a:t>
            </a:r>
            <a:r>
              <a:rPr lang="ru-RU" dirty="0"/>
              <a:t>, по сути, сохраняет слепок того, как выглядят все файлы проекта на текущий момент. Ради эффективности, если файл не менялся, </a:t>
            </a:r>
            <a:r>
              <a:rPr lang="ru-RU" dirty="0" err="1"/>
              <a:t>Git</a:t>
            </a:r>
            <a:r>
              <a:rPr lang="ru-RU" dirty="0"/>
              <a:t> не сохраняет файл снова, а делает ссылку на ранее сохранённый файл. То, как </a:t>
            </a:r>
            <a:r>
              <a:rPr lang="ru-RU" dirty="0" err="1"/>
              <a:t>Git</a:t>
            </a:r>
            <a:r>
              <a:rPr lang="ru-RU" dirty="0"/>
              <a:t> подходит к хранению данных, похоже на рисунок</a:t>
            </a:r>
            <a:endParaRPr lang="ru-RU" dirty="0"/>
          </a:p>
        </p:txBody>
      </p:sp>
      <p:pic>
        <p:nvPicPr>
          <p:cNvPr id="5122" name="Picture 2" descr="https://git-scm.com/figures/18333fig010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2" y="2132856"/>
            <a:ext cx="7844738" cy="34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7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260648"/>
            <a:ext cx="85689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Это важное отличие </a:t>
            </a:r>
            <a:r>
              <a:rPr lang="ru-RU" dirty="0" err="1"/>
              <a:t>Git'а</a:t>
            </a:r>
            <a:r>
              <a:rPr lang="ru-RU" dirty="0"/>
              <a:t> от практически всех других систем контроля версий. Из-за него </a:t>
            </a:r>
            <a:r>
              <a:rPr lang="ru-RU" dirty="0" err="1"/>
              <a:t>Git</a:t>
            </a:r>
            <a:r>
              <a:rPr lang="ru-RU" dirty="0"/>
              <a:t> вынужден пересмотреть практически все аспекты контроля версий, которые другие системы переняли от своих предшественниц. </a:t>
            </a:r>
            <a:r>
              <a:rPr lang="ru-RU" dirty="0" err="1"/>
              <a:t>Git</a:t>
            </a:r>
            <a:r>
              <a:rPr lang="ru-RU" dirty="0"/>
              <a:t> больше похож на небольшую файловую систему с невероятно мощными инструментами, работающими поверх неё, чем на просто СКВ. В главе 3, коснувшись работы с ветвями в </a:t>
            </a:r>
            <a:r>
              <a:rPr lang="ru-RU" dirty="0" err="1"/>
              <a:t>Git'е</a:t>
            </a:r>
            <a:r>
              <a:rPr lang="ru-RU" dirty="0"/>
              <a:t>, мы узнаем, какие преимущества даёт такое понимание данных.</a:t>
            </a:r>
          </a:p>
          <a:p>
            <a:r>
              <a:rPr lang="ru-RU" b="1" dirty="0">
                <a:hlinkClick r:id="rId2"/>
              </a:rPr>
              <a:t>Почти все операции — локальные</a:t>
            </a:r>
            <a:endParaRPr lang="ru-RU" b="1" dirty="0"/>
          </a:p>
          <a:p>
            <a:r>
              <a:rPr lang="ru-RU" dirty="0"/>
              <a:t>Для совершения большинства операций в </a:t>
            </a:r>
            <a:r>
              <a:rPr lang="ru-RU" dirty="0" err="1"/>
              <a:t>Git'е</a:t>
            </a:r>
            <a:r>
              <a:rPr lang="ru-RU" dirty="0"/>
              <a:t> необходимы только локальные файлы и ресурсы, т.е. обычно информация с других компьютеров в сети не нужна. </a:t>
            </a:r>
            <a:r>
              <a:rPr lang="ru-RU" dirty="0" smtClean="0"/>
              <a:t>Поскольку </a:t>
            </a:r>
            <a:r>
              <a:rPr lang="ru-RU" dirty="0"/>
              <a:t>вся история проекта хранится локально у вас на диске, большинство операций кажутся практически мгновенными</a:t>
            </a:r>
            <a:r>
              <a:rPr lang="ru-RU" dirty="0" smtClean="0"/>
              <a:t>. Если вам нужно просмотреть изменения между текущей версией файла и версией, сделанной месяц назад, </a:t>
            </a:r>
            <a:r>
              <a:rPr lang="ru-RU" dirty="0" err="1" smtClean="0"/>
              <a:t>Git</a:t>
            </a:r>
            <a:r>
              <a:rPr lang="ru-RU" dirty="0" smtClean="0"/>
              <a:t> может взять файл месячной давности и вычислить разницу на месте, вместо того чтобы запрашивать разницу у СКВ-сервера или качать с него старую версию файла и делать локальное сравнение.</a:t>
            </a:r>
          </a:p>
          <a:p>
            <a:r>
              <a:rPr lang="ru-RU" dirty="0" smtClean="0"/>
              <a:t>Кроме </a:t>
            </a:r>
            <a:r>
              <a:rPr lang="ru-RU" dirty="0"/>
              <a:t>того, работа локально означает, что мало чего нельзя сделать без доступа к Сети или VPN. </a:t>
            </a:r>
            <a:r>
              <a:rPr lang="ru-RU" dirty="0" smtClean="0"/>
              <a:t>Во </a:t>
            </a:r>
            <a:r>
              <a:rPr lang="ru-RU" dirty="0"/>
              <a:t>многих других системах это невозможно или же крайне неудобно. Например, используя </a:t>
            </a:r>
            <a:r>
              <a:rPr lang="ru-RU" dirty="0" err="1"/>
              <a:t>Perforce</a:t>
            </a:r>
            <a:r>
              <a:rPr lang="ru-RU" dirty="0"/>
              <a:t>, вы мало что можете сделать без соединения с сервером. Работая с </a:t>
            </a:r>
            <a:r>
              <a:rPr lang="ru-RU" dirty="0" err="1"/>
              <a:t>Subversion</a:t>
            </a:r>
            <a:r>
              <a:rPr lang="ru-RU" dirty="0"/>
              <a:t> и CVS, вы можете редактировать файлы, но сохранить изменения в вашу базу данных нельзя (потому что она отключена от </a:t>
            </a:r>
            <a:r>
              <a:rPr lang="ru-RU" dirty="0" err="1"/>
              <a:t>репозитория</a:t>
            </a:r>
            <a:r>
              <a:rPr lang="ru-RU" dirty="0"/>
              <a:t>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868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4433</Words>
  <Application>Microsoft Office PowerPoint</Application>
  <PresentationFormat>Экран (4:3)</PresentationFormat>
  <Paragraphs>795</Paragraphs>
  <Slides>67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6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59</cp:revision>
  <dcterms:created xsi:type="dcterms:W3CDTF">2019-10-03T16:49:22Z</dcterms:created>
  <dcterms:modified xsi:type="dcterms:W3CDTF">2019-10-03T18:50:34Z</dcterms:modified>
</cp:coreProperties>
</file>