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305" r:id="rId23"/>
    <p:sldId id="306" r:id="rId24"/>
    <p:sldId id="304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7" r:id="rId51"/>
    <p:sldId id="308" r:id="rId5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 varScale="1">
        <p:scale>
          <a:sx n="72" d="100"/>
          <a:sy n="72" d="100"/>
        </p:scale>
        <p:origin x="-108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fs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os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stream.html#stream_writable_streams" TargetMode="External"/><Relationship Id="rId2" Type="http://schemas.openxmlformats.org/officeDocument/2006/relationships/hyperlink" Target="https://nodejs.org/api/stream.html#stream_readable_streams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it/micro" TargetMode="External"/><Relationship Id="rId2" Type="http://schemas.openxmlformats.org/officeDocument/2006/relationships/hyperlink" Target="https://expressj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cket.io/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js.org/" TargetMode="External"/><Relationship Id="rId3" Type="http://schemas.openxmlformats.org/officeDocument/2006/relationships/hyperlink" Target="https://flaviocopes.com/react/" TargetMode="External"/><Relationship Id="rId7" Type="http://schemas.openxmlformats.org/officeDocument/2006/relationships/hyperlink" Target="https://flaviocopes.com/nextjs/" TargetMode="External"/><Relationship Id="rId2" Type="http://schemas.openxmlformats.org/officeDocument/2006/relationships/hyperlink" Target="https://flaviocopes.com/mete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oajs.com/" TargetMode="External"/><Relationship Id="rId5" Type="http://schemas.openxmlformats.org/officeDocument/2006/relationships/hyperlink" Target="https://angularjs.org/" TargetMode="External"/><Relationship Id="rId4" Type="http://schemas.openxmlformats.org/officeDocument/2006/relationships/hyperlink" Target="https://flaviocopes.com/vue-introduct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8636"/>
            <a:ext cx="8229600" cy="880084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00B050"/>
                </a:solidFill>
              </a:rPr>
              <a:t>Введение</a:t>
            </a:r>
            <a:r>
              <a:rPr lang="ru-RU" b="1" dirty="0">
                <a:solidFill>
                  <a:srgbClr val="00B050"/>
                </a:solidFill>
              </a:rPr>
              <a:t> в </a:t>
            </a:r>
            <a:r>
              <a:rPr lang="en-US" b="1" dirty="0">
                <a:solidFill>
                  <a:srgbClr val="00B050"/>
                </a:solidFill>
              </a:rPr>
              <a:t>Node </a:t>
            </a:r>
            <a:r>
              <a:rPr lang="en-US" b="1" dirty="0" smtClean="0">
                <a:solidFill>
                  <a:srgbClr val="00B050"/>
                </a:solidFill>
              </a:rPr>
              <a:t>JS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145435"/>
          </a:xfrm>
        </p:spPr>
        <p:txBody>
          <a:bodyPr>
            <a:noAutofit/>
          </a:bodyPr>
          <a:lstStyle/>
          <a:p>
            <a:r>
              <a:rPr lang="ru-RU" sz="2200" dirty="0"/>
              <a:t>Node.js представляет среду выполнения кода на </a:t>
            </a:r>
            <a:r>
              <a:rPr lang="ru-RU" sz="2200" dirty="0" err="1"/>
              <a:t>JavaScript</a:t>
            </a:r>
            <a:r>
              <a:rPr lang="ru-RU" sz="2200" dirty="0"/>
              <a:t>, которая построена на основе движка </a:t>
            </a:r>
            <a:r>
              <a:rPr lang="ru-RU" sz="2200" dirty="0" err="1"/>
              <a:t>JavaScript</a:t>
            </a:r>
            <a:r>
              <a:rPr lang="ru-RU" sz="2200" dirty="0"/>
              <a:t> </a:t>
            </a:r>
            <a:r>
              <a:rPr lang="ru-RU" sz="2200" dirty="0" err="1"/>
              <a:t>Chrome</a:t>
            </a:r>
            <a:r>
              <a:rPr lang="ru-RU" sz="2200" dirty="0"/>
              <a:t> V8, который позволяет транслировать вызовы на языке </a:t>
            </a:r>
            <a:r>
              <a:rPr lang="ru-RU" sz="2200" dirty="0" err="1"/>
              <a:t>JavaScript</a:t>
            </a:r>
            <a:r>
              <a:rPr lang="ru-RU" sz="2200" dirty="0"/>
              <a:t> в машинный код. Node.js прежде всего предназначен для создания серверных приложений на языке </a:t>
            </a:r>
            <a:r>
              <a:rPr lang="ru-RU" sz="2200" dirty="0" err="1"/>
              <a:t>JavaScript</a:t>
            </a:r>
            <a:r>
              <a:rPr lang="ru-RU" sz="2200" dirty="0"/>
              <a:t>. Хотя также существуют проекты по написанию </a:t>
            </a:r>
            <a:r>
              <a:rPr lang="ru-RU" sz="2200" dirty="0" err="1"/>
              <a:t>десктопных</a:t>
            </a:r>
            <a:r>
              <a:rPr lang="ru-RU" sz="2200" dirty="0"/>
              <a:t> приложений (</a:t>
            </a:r>
            <a:r>
              <a:rPr lang="ru-RU" sz="2200" dirty="0" err="1"/>
              <a:t>Electron</a:t>
            </a:r>
            <a:r>
              <a:rPr lang="ru-RU" sz="2200" dirty="0"/>
              <a:t>) и даже по созданию кода для микроконтроллеров. Но прежде всего мы говорим о Node.js, как о платформе для создания веб-приложений</a:t>
            </a:r>
            <a:r>
              <a:rPr lang="ru-RU" sz="2200" dirty="0" smtClean="0"/>
              <a:t>.</a:t>
            </a:r>
          </a:p>
          <a:p>
            <a:r>
              <a:rPr lang="ru-RU" sz="2200" dirty="0"/>
              <a:t>После установки </a:t>
            </a:r>
            <a:r>
              <a:rPr lang="ru-RU" sz="2200" dirty="0" err="1"/>
              <a:t>NodeJS</a:t>
            </a:r>
            <a:r>
              <a:rPr lang="ru-RU" sz="2200" dirty="0"/>
              <a:t> нам становится доступным такой инструмент как REPL. REPL (</a:t>
            </a:r>
            <a:r>
              <a:rPr lang="ru-RU" sz="2200" dirty="0" err="1"/>
              <a:t>Read</a:t>
            </a:r>
            <a:r>
              <a:rPr lang="ru-RU" sz="2200" dirty="0"/>
              <a:t> </a:t>
            </a:r>
            <a:r>
              <a:rPr lang="ru-RU" sz="2200" dirty="0" err="1"/>
              <a:t>Eval</a:t>
            </a:r>
            <a:r>
              <a:rPr lang="ru-RU" sz="2200" dirty="0"/>
              <a:t> </a:t>
            </a:r>
            <a:r>
              <a:rPr lang="ru-RU" sz="2200" dirty="0" err="1"/>
              <a:t>Print</a:t>
            </a:r>
            <a:r>
              <a:rPr lang="ru-RU" sz="2200" dirty="0"/>
              <a:t> </a:t>
            </a:r>
            <a:r>
              <a:rPr lang="ru-RU" sz="2200" dirty="0" err="1"/>
              <a:t>Loop</a:t>
            </a:r>
            <a:r>
              <a:rPr lang="ru-RU" sz="2200" dirty="0"/>
              <a:t>) представляет возможность запуска выражений на языке </a:t>
            </a:r>
            <a:r>
              <a:rPr lang="ru-RU" sz="2200" dirty="0" err="1"/>
              <a:t>JavaScript</a:t>
            </a:r>
            <a:r>
              <a:rPr lang="ru-RU" sz="2200" dirty="0"/>
              <a:t> в командной строке или терминале</a:t>
            </a:r>
            <a:r>
              <a:rPr lang="ru-RU" sz="2200" dirty="0" smtClean="0"/>
              <a:t>.</a:t>
            </a:r>
          </a:p>
          <a:p>
            <a:r>
              <a:rPr lang="ru-RU" sz="2200" dirty="0"/>
              <a:t>Одной из основных привлекательных особенностей Node.js является скорость. </a:t>
            </a:r>
            <a:r>
              <a:rPr lang="ru-RU" sz="2200" dirty="0" err="1"/>
              <a:t>JavaScript</a:t>
            </a:r>
            <a:r>
              <a:rPr lang="ru-RU" sz="2200" dirty="0"/>
              <a:t>-код, выполняемый в среде Node.js, может быть в два раза быстрее, чем код, написанный на компилируемых языках, вроде C или </a:t>
            </a:r>
            <a:r>
              <a:rPr lang="ru-RU" sz="2200" dirty="0" err="1"/>
              <a:t>Java</a:t>
            </a:r>
            <a:r>
              <a:rPr lang="ru-RU" sz="2200" dirty="0"/>
              <a:t>, и на порядки быстрее интерпретируемых языков наподобие </a:t>
            </a:r>
            <a:r>
              <a:rPr lang="ru-RU" sz="2200" dirty="0" err="1"/>
              <a:t>Python</a:t>
            </a:r>
            <a:r>
              <a:rPr lang="ru-RU" sz="2200" dirty="0"/>
              <a:t> или </a:t>
            </a:r>
            <a:r>
              <a:rPr lang="ru-RU" sz="2200" dirty="0" err="1"/>
              <a:t>Ruby</a:t>
            </a:r>
            <a:r>
              <a:rPr lang="ru-RU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8697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rgbClr val="00B050"/>
                </a:solidFill>
              </a:rPr>
              <a:t>Определение конструкторов и объектов в модуле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pPr fontAlgn="base">
              <a:lnSpc>
                <a:spcPct val="80000"/>
              </a:lnSpc>
            </a:pPr>
            <a:r>
              <a:rPr lang="ru-RU" sz="2200" dirty="0"/>
              <a:t>Кроме определения простейших функций или свойств в модуле могут определяться сложные объекты или функции конструкторов, которые затем используются для создания объектов. Так, добавим в папку проекта новый файл </a:t>
            </a:r>
            <a:r>
              <a:rPr lang="ru-RU" sz="2200" i="1" dirty="0"/>
              <a:t>user.js</a:t>
            </a:r>
            <a:r>
              <a:rPr lang="ru-RU" sz="2200" dirty="0" smtClean="0"/>
              <a:t>:</a:t>
            </a:r>
          </a:p>
          <a:p>
            <a:pPr marL="0" indent="0" fontAlgn="base">
              <a:buNone/>
            </a:pPr>
            <a:r>
              <a:rPr lang="en-US" sz="2200" dirty="0"/>
              <a:t>function User(name, age){</a:t>
            </a:r>
          </a:p>
          <a:p>
            <a:pPr marL="0" indent="0" fontAlgn="base">
              <a:buNone/>
            </a:pPr>
            <a:r>
              <a:rPr lang="en-US" sz="2200" dirty="0" smtClean="0"/>
              <a:t>this.name </a:t>
            </a:r>
            <a:r>
              <a:rPr lang="en-US" sz="2200" dirty="0"/>
              <a:t>= name;</a:t>
            </a:r>
          </a:p>
          <a:p>
            <a:pPr marL="0" indent="0" fontAlgn="base">
              <a:buNone/>
            </a:pPr>
            <a:r>
              <a:rPr lang="en-US" sz="2200" dirty="0" err="1" smtClean="0"/>
              <a:t>this.age</a:t>
            </a:r>
            <a:r>
              <a:rPr lang="en-US" sz="2200" dirty="0" smtClean="0"/>
              <a:t> </a:t>
            </a:r>
            <a:r>
              <a:rPr lang="en-US" sz="2200" dirty="0"/>
              <a:t>= age;</a:t>
            </a:r>
          </a:p>
          <a:p>
            <a:pPr marL="0" indent="0" fontAlgn="base">
              <a:buNone/>
            </a:pPr>
            <a:r>
              <a:rPr lang="en-US" sz="2200" dirty="0" err="1" smtClean="0"/>
              <a:t>this.displayInfo</a:t>
            </a:r>
            <a:r>
              <a:rPr lang="en-US" sz="2200" dirty="0" smtClean="0"/>
              <a:t> </a:t>
            </a:r>
            <a:r>
              <a:rPr lang="en-US" sz="2200" dirty="0"/>
              <a:t>= function</a:t>
            </a:r>
            <a:r>
              <a:rPr lang="en-US" sz="2200" dirty="0" smtClean="0"/>
              <a:t>(){</a:t>
            </a:r>
            <a:r>
              <a:rPr lang="en-US" sz="2200" dirty="0"/>
              <a:t> </a:t>
            </a:r>
          </a:p>
          <a:p>
            <a:pPr marL="0" indent="0" fontAlgn="base">
              <a:buNone/>
            </a:pPr>
            <a:r>
              <a:rPr lang="en-US" sz="2200" dirty="0" smtClean="0"/>
              <a:t>console.log</a:t>
            </a:r>
            <a:r>
              <a:rPr lang="en-US" sz="2200" dirty="0"/>
              <a:t>(`</a:t>
            </a:r>
            <a:r>
              <a:rPr lang="ru-RU" sz="2200" dirty="0"/>
              <a:t>Имя: ${</a:t>
            </a:r>
            <a:r>
              <a:rPr lang="en-US" sz="2200" dirty="0"/>
              <a:t>this.name}  </a:t>
            </a:r>
            <a:r>
              <a:rPr lang="ru-RU" sz="2200" dirty="0"/>
              <a:t>Возраст: ${</a:t>
            </a:r>
            <a:r>
              <a:rPr lang="en-US" sz="2200" dirty="0" err="1"/>
              <a:t>this.age</a:t>
            </a:r>
            <a:r>
              <a:rPr lang="en-US" sz="2200" dirty="0" smtClean="0"/>
              <a:t>}`);</a:t>
            </a:r>
            <a:endParaRPr lang="ru-RU" sz="2200" dirty="0" smtClean="0"/>
          </a:p>
          <a:p>
            <a:pPr marL="0" indent="0" fontAlgn="base">
              <a:buNone/>
            </a:pPr>
            <a:r>
              <a:rPr lang="en-US" sz="2200" dirty="0" smtClean="0"/>
              <a:t>}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/>
              <a:t>}</a:t>
            </a:r>
          </a:p>
          <a:p>
            <a:pPr marL="0" indent="0" fontAlgn="base">
              <a:buNone/>
            </a:pPr>
            <a:r>
              <a:rPr lang="en-US" sz="2200" dirty="0" err="1"/>
              <a:t>User.prototype.sayHi</a:t>
            </a:r>
            <a:r>
              <a:rPr lang="en-US" sz="2200" dirty="0"/>
              <a:t> = function() </a:t>
            </a:r>
            <a:r>
              <a:rPr lang="en-US" sz="2200" dirty="0" smtClean="0"/>
              <a:t>{</a:t>
            </a:r>
            <a:endParaRPr lang="ru-RU" sz="2200" dirty="0" smtClean="0"/>
          </a:p>
          <a:p>
            <a:pPr marL="0" indent="0" fontAlgn="base">
              <a:buNone/>
            </a:pPr>
            <a:r>
              <a:rPr lang="en-US" sz="2200" dirty="0" smtClean="0"/>
              <a:t>console.log</a:t>
            </a:r>
            <a:r>
              <a:rPr lang="en-US" sz="2200" dirty="0"/>
              <a:t>(`</a:t>
            </a:r>
            <a:r>
              <a:rPr lang="ru-RU" sz="2200" dirty="0"/>
              <a:t>Привет, меня зовут ${</a:t>
            </a:r>
            <a:r>
              <a:rPr lang="en-US" sz="2200" dirty="0"/>
              <a:t>this.name}`);</a:t>
            </a:r>
          </a:p>
          <a:p>
            <a:pPr marL="0" indent="0" fontAlgn="base">
              <a:buNone/>
            </a:pPr>
            <a:r>
              <a:rPr lang="en-US" sz="2200" dirty="0"/>
              <a:t>};</a:t>
            </a:r>
          </a:p>
          <a:p>
            <a:pPr marL="0" indent="0" fontAlgn="base">
              <a:buNone/>
            </a:pPr>
            <a:r>
              <a:rPr lang="en-US" sz="2200" dirty="0" err="1" smtClean="0"/>
              <a:t>module.exports</a:t>
            </a:r>
            <a:r>
              <a:rPr lang="en-US" sz="2200" dirty="0" smtClean="0"/>
              <a:t> </a:t>
            </a:r>
            <a:r>
              <a:rPr lang="en-US" sz="2200" dirty="0"/>
              <a:t>= User;</a:t>
            </a:r>
          </a:p>
          <a:p>
            <a:pPr fontAlgn="base">
              <a:lnSpc>
                <a:spcPct val="80000"/>
              </a:lnSpc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570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rgbClr val="00B050"/>
                </a:solidFill>
              </a:rPr>
              <a:t>Определение конструкторов и объектов в модуле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r>
              <a:rPr lang="ru-RU" sz="2200" dirty="0"/>
              <a:t>Здесь определена стандартная функция конструктора </a:t>
            </a:r>
            <a:r>
              <a:rPr lang="ru-RU" sz="2200" dirty="0" err="1"/>
              <a:t>User</a:t>
            </a:r>
            <a:r>
              <a:rPr lang="ru-RU" sz="2200" dirty="0"/>
              <a:t>, которая принимает два параметра. При этом весь модуль теперь указывает на эту функцию конструктора:</a:t>
            </a:r>
          </a:p>
          <a:p>
            <a:pPr marL="0" indent="0">
              <a:buNone/>
            </a:pPr>
            <a:r>
              <a:rPr lang="en-US" sz="2200" dirty="0" err="1"/>
              <a:t>module.exports</a:t>
            </a:r>
            <a:r>
              <a:rPr lang="en-US" sz="2200" dirty="0"/>
              <a:t> = User</a:t>
            </a:r>
            <a:r>
              <a:rPr lang="en-US" sz="2200" dirty="0" smtClean="0"/>
              <a:t>;</a:t>
            </a:r>
            <a:endParaRPr lang="ru-RU" sz="2200" dirty="0" smtClean="0"/>
          </a:p>
          <a:p>
            <a:r>
              <a:rPr lang="ru-RU" sz="2200" dirty="0"/>
              <a:t>Подключим и используем этот модуль в файле </a:t>
            </a:r>
            <a:r>
              <a:rPr lang="ru-RU" sz="2200" b="1" dirty="0"/>
              <a:t>app.js</a:t>
            </a:r>
            <a:r>
              <a:rPr lang="ru-RU" sz="2200" dirty="0" smtClean="0"/>
              <a:t>:</a:t>
            </a:r>
          </a:p>
          <a:p>
            <a:pPr marL="0" indent="0" fontAlgn="base">
              <a:buNone/>
            </a:pPr>
            <a:r>
              <a:rPr lang="en-US" sz="2200" dirty="0" err="1"/>
              <a:t>const</a:t>
            </a:r>
            <a:r>
              <a:rPr lang="en-US" sz="2200" dirty="0"/>
              <a:t> User = require("./user.js");</a:t>
            </a:r>
          </a:p>
          <a:p>
            <a:pPr marL="0" indent="0" fontAlgn="base">
              <a:buNone/>
            </a:pPr>
            <a:r>
              <a:rPr lang="en-US" sz="2200" dirty="0" smtClean="0"/>
              <a:t>let </a:t>
            </a:r>
            <a:r>
              <a:rPr lang="en-US" sz="2200" dirty="0" err="1"/>
              <a:t>eugene</a:t>
            </a:r>
            <a:r>
              <a:rPr lang="en-US" sz="2200" dirty="0"/>
              <a:t> = new User("Eugene", 32);</a:t>
            </a:r>
          </a:p>
          <a:p>
            <a:pPr marL="0" indent="0" fontAlgn="base">
              <a:buNone/>
            </a:pPr>
            <a:r>
              <a:rPr lang="en-US" sz="2200" dirty="0" err="1"/>
              <a:t>eugene.sayHi</a:t>
            </a:r>
            <a:r>
              <a:rPr lang="en-US" sz="2200" dirty="0"/>
              <a:t>();</a:t>
            </a:r>
          </a:p>
          <a:p>
            <a:r>
              <a:rPr lang="ru-RU" sz="2200" dirty="0"/>
              <a:t>Запустим </a:t>
            </a:r>
            <a:r>
              <a:rPr lang="ru-RU" sz="2200" dirty="0" smtClean="0"/>
              <a:t>приложение</a:t>
            </a:r>
            <a:r>
              <a:rPr lang="ru-RU" sz="2400" dirty="0"/>
              <a:t/>
            </a:r>
            <a:br>
              <a:rPr lang="ru-RU" sz="2400" dirty="0"/>
            </a:b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66258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00B050"/>
                </a:solidFill>
              </a:rPr>
              <a:t>Работа с модулями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r>
              <a:rPr lang="ru-RU" sz="2200" dirty="0"/>
              <a:t>Рассмотрим некоторые аспекты работы с модулями в Node.js. Прежде всего надо отметить, что подключаемые модули кэшируются</a:t>
            </a:r>
            <a:r>
              <a:rPr lang="ru-RU" sz="2200" dirty="0" smtClean="0"/>
              <a:t>.</a:t>
            </a:r>
          </a:p>
          <a:p>
            <a:r>
              <a:rPr lang="ru-RU" sz="2200" dirty="0"/>
              <a:t>Это, с одной стороны, увеличивает производительность, а с другой, может создать некоторые проблемы, если мы не будем учитывать этот аспект. Например, возьмем проект из прошлой темы, где в главный файл приложения </a:t>
            </a:r>
            <a:r>
              <a:rPr lang="ru-RU" sz="2200" b="1" dirty="0"/>
              <a:t>app.js</a:t>
            </a:r>
            <a:r>
              <a:rPr lang="ru-RU" sz="2200" dirty="0"/>
              <a:t> подключается модуль </a:t>
            </a:r>
            <a:r>
              <a:rPr lang="ru-RU" sz="2200" b="1" dirty="0"/>
              <a:t>greeting.js</a:t>
            </a:r>
            <a:r>
              <a:rPr lang="ru-RU" sz="2200" dirty="0"/>
              <a:t>. Изменим файл </a:t>
            </a:r>
            <a:r>
              <a:rPr lang="ru-RU" sz="2200" b="1" dirty="0"/>
              <a:t>greeting.js</a:t>
            </a:r>
            <a:r>
              <a:rPr lang="ru-RU" sz="2200" dirty="0"/>
              <a:t> следующим образом</a:t>
            </a:r>
            <a:r>
              <a:rPr lang="ru-RU" sz="2200" dirty="0" smtClean="0"/>
              <a:t>:</a:t>
            </a:r>
          </a:p>
          <a:p>
            <a:pPr marL="0" indent="0">
              <a:buNone/>
            </a:pPr>
            <a:r>
              <a:rPr lang="en-US" sz="2200" dirty="0"/>
              <a:t>module.exports.name = "Alice</a:t>
            </a:r>
            <a:r>
              <a:rPr lang="en-US" sz="2200" dirty="0" smtClean="0"/>
              <a:t>";</a:t>
            </a:r>
            <a:endParaRPr lang="ru-RU" sz="2200" dirty="0" smtClean="0"/>
          </a:p>
          <a:p>
            <a:r>
              <a:rPr lang="ru-RU" sz="2200" dirty="0"/>
              <a:t>В файле определена только одна строка, которая устанавливает свойство </a:t>
            </a:r>
            <a:r>
              <a:rPr lang="ru-RU" sz="2200" dirty="0" err="1"/>
              <a:t>name</a:t>
            </a:r>
            <a:r>
              <a:rPr lang="ru-RU" sz="2200" dirty="0"/>
              <a:t>.</a:t>
            </a:r>
            <a:r>
              <a:rPr lang="ru-RU" sz="2400" dirty="0"/>
              <a:t/>
            </a:r>
            <a:br>
              <a:rPr lang="ru-RU" sz="2400" dirty="0"/>
            </a:b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1169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00B050"/>
                </a:solidFill>
              </a:rPr>
              <a:t>Работа с модулями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r>
              <a:rPr lang="ru-RU" sz="2200" dirty="0"/>
              <a:t>Изменим код файла </a:t>
            </a:r>
            <a:r>
              <a:rPr lang="en-US" sz="2200" b="1" dirty="0"/>
              <a:t>app.js</a:t>
            </a:r>
            <a:r>
              <a:rPr lang="en-US" sz="2200" dirty="0" smtClean="0"/>
              <a:t>:</a:t>
            </a:r>
            <a:endParaRPr lang="ru-RU" sz="2200" dirty="0" smtClean="0"/>
          </a:p>
          <a:p>
            <a:pPr marL="0" indent="0" fontAlgn="base">
              <a:buNone/>
            </a:pPr>
            <a:r>
              <a:rPr lang="en-US" sz="2200" dirty="0" err="1"/>
              <a:t>var</a:t>
            </a:r>
            <a:r>
              <a:rPr lang="en-US" sz="2200" dirty="0"/>
              <a:t> greeting1 = require("./greeting.js");</a:t>
            </a:r>
          </a:p>
          <a:p>
            <a:pPr marL="0" indent="0" fontAlgn="base">
              <a:buNone/>
            </a:pPr>
            <a:r>
              <a:rPr lang="en-US" sz="2200" dirty="0"/>
              <a:t>console.log(`Hello ${greeting1.name}`); //Hello </a:t>
            </a:r>
            <a:r>
              <a:rPr lang="en-US" sz="2200" dirty="0" smtClean="0"/>
              <a:t>Alice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 err="1"/>
              <a:t>var</a:t>
            </a:r>
            <a:r>
              <a:rPr lang="en-US" sz="2200" dirty="0"/>
              <a:t> greeting2 = require("./greeting.js");</a:t>
            </a:r>
          </a:p>
          <a:p>
            <a:pPr marL="0" indent="0" fontAlgn="base">
              <a:buNone/>
            </a:pPr>
            <a:r>
              <a:rPr lang="en-US" sz="2200" dirty="0"/>
              <a:t>greeting2.name= "Bob</a:t>
            </a:r>
            <a:r>
              <a:rPr lang="en-US" sz="2200" dirty="0" smtClean="0"/>
              <a:t>";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/>
              <a:t>console.log(`Hello ${greeting2.name}`); //Hello Bob</a:t>
            </a:r>
          </a:p>
          <a:p>
            <a:pPr marL="0" indent="0" fontAlgn="base">
              <a:buNone/>
            </a:pPr>
            <a:r>
              <a:rPr lang="en-US" sz="2200" dirty="0"/>
              <a:t>// greeting1.name </a:t>
            </a:r>
            <a:r>
              <a:rPr lang="ru-RU" sz="2200" dirty="0"/>
              <a:t>тоже изменилось</a:t>
            </a:r>
          </a:p>
          <a:p>
            <a:pPr marL="0" indent="0" fontAlgn="base">
              <a:buNone/>
            </a:pPr>
            <a:r>
              <a:rPr lang="en-US" sz="2200" dirty="0"/>
              <a:t>console.log(`Hello ${greeting1.name}`); //Hello </a:t>
            </a:r>
            <a:r>
              <a:rPr lang="en-US" sz="2200" dirty="0" smtClean="0"/>
              <a:t>Bob</a:t>
            </a:r>
            <a:endParaRPr lang="ru-RU" sz="2200" dirty="0" smtClean="0"/>
          </a:p>
          <a:p>
            <a:pPr fontAlgn="base"/>
            <a:r>
              <a:rPr lang="ru-RU" sz="2200" dirty="0"/>
              <a:t>Несмотря на то, что здесь два раза получаем модуль с помощью функции </a:t>
            </a:r>
            <a:r>
              <a:rPr lang="ru-RU" sz="2200" dirty="0" err="1"/>
              <a:t>require</a:t>
            </a:r>
            <a:r>
              <a:rPr lang="ru-RU" sz="2200" dirty="0"/>
              <a:t>, но обе переменных - greeting1 и greeting2 будут указывать на один и тот же объект.</a:t>
            </a:r>
            <a:r>
              <a:rPr lang="ru-RU" sz="2400" dirty="0"/>
              <a:t/>
            </a:r>
            <a:br>
              <a:rPr lang="ru-RU" sz="2400" dirty="0"/>
            </a:b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40483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00B050"/>
                </a:solidFill>
              </a:rPr>
              <a:t>Структура модулей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r>
              <a:rPr lang="ru-RU" sz="2200" dirty="0"/>
              <a:t>Нередко модули приложения образуют какие-то отдельные наборы или области. Такие наборы модулей лучше помещать в отдельные каталоги. Например, создадим в каталоге приложения подкаталог </a:t>
            </a:r>
            <a:r>
              <a:rPr lang="ru-RU" sz="2200" b="1" dirty="0" err="1"/>
              <a:t>welcome</a:t>
            </a:r>
            <a:r>
              <a:rPr lang="ru-RU" sz="2200" dirty="0"/>
              <a:t> и создадим в нем три новых файла</a:t>
            </a:r>
            <a:r>
              <a:rPr lang="ru-RU" sz="2200" dirty="0" smtClean="0"/>
              <a:t>:  </a:t>
            </a:r>
            <a:r>
              <a:rPr lang="ru-RU" sz="2200" b="1" dirty="0" smtClean="0"/>
              <a:t>index.js  morning.js  evening.js</a:t>
            </a:r>
            <a:endParaRPr lang="ru-RU" sz="2200" dirty="0"/>
          </a:p>
          <a:p>
            <a:r>
              <a:rPr lang="ru-RU" sz="2200" dirty="0"/>
              <a:t>В файл </a:t>
            </a:r>
            <a:r>
              <a:rPr lang="ru-RU" sz="2200" b="1" dirty="0"/>
              <a:t>morning.js</a:t>
            </a:r>
            <a:r>
              <a:rPr lang="ru-RU" sz="2200" dirty="0"/>
              <a:t> поместим следующую строку:</a:t>
            </a:r>
            <a:br>
              <a:rPr lang="ru-RU" sz="2200" dirty="0"/>
            </a:br>
            <a:r>
              <a:rPr lang="en-US" sz="2200" dirty="0" err="1"/>
              <a:t>module.exports</a:t>
            </a:r>
            <a:r>
              <a:rPr lang="en-US" sz="2200" dirty="0"/>
              <a:t> = "</a:t>
            </a:r>
            <a:r>
              <a:rPr lang="ru-RU" sz="2200" dirty="0"/>
              <a:t>Доброе утро</a:t>
            </a:r>
            <a:r>
              <a:rPr lang="ru-RU" sz="2200" dirty="0" smtClean="0"/>
              <a:t>";</a:t>
            </a:r>
          </a:p>
          <a:p>
            <a:r>
              <a:rPr lang="ru-RU" sz="2200" dirty="0"/>
              <a:t>Аналогично изменим файл </a:t>
            </a:r>
            <a:r>
              <a:rPr lang="en-US" sz="2200" b="1" dirty="0"/>
              <a:t>evening.js</a:t>
            </a:r>
            <a:r>
              <a:rPr lang="en-US" sz="2200" dirty="0" smtClean="0"/>
              <a:t>:</a:t>
            </a:r>
            <a:endParaRPr lang="ru-RU" sz="2200" dirty="0" smtClean="0"/>
          </a:p>
          <a:p>
            <a:pPr marL="0" indent="0">
              <a:buNone/>
            </a:pPr>
            <a:r>
              <a:rPr lang="en-US" sz="2200" dirty="0" err="1"/>
              <a:t>module.exports</a:t>
            </a:r>
            <a:r>
              <a:rPr lang="en-US" sz="2200" dirty="0"/>
              <a:t> = "</a:t>
            </a:r>
            <a:r>
              <a:rPr lang="ru-RU" sz="2200" dirty="0"/>
              <a:t>Добрый вечер</a:t>
            </a:r>
            <a:r>
              <a:rPr lang="ru-RU" sz="2200" dirty="0" smtClean="0"/>
              <a:t>";</a:t>
            </a:r>
          </a:p>
          <a:p>
            <a:r>
              <a:rPr lang="ru-RU" sz="2200" dirty="0"/>
              <a:t>И определим в файле </a:t>
            </a:r>
            <a:r>
              <a:rPr lang="ru-RU" sz="2200" b="1" dirty="0"/>
              <a:t>index.js</a:t>
            </a:r>
            <a:r>
              <a:rPr lang="ru-RU" sz="2200" dirty="0"/>
              <a:t> следующий код</a:t>
            </a:r>
            <a:r>
              <a:rPr lang="ru-RU" sz="2200" dirty="0" smtClean="0"/>
              <a:t>:</a:t>
            </a:r>
          </a:p>
          <a:p>
            <a:pPr marL="0" indent="0" fontAlgn="base">
              <a:buNone/>
            </a:pPr>
            <a:r>
              <a:rPr lang="en-US" sz="2200" dirty="0" err="1"/>
              <a:t>const</a:t>
            </a:r>
            <a:r>
              <a:rPr lang="en-US" sz="2200" dirty="0"/>
              <a:t> morning = require("./morning");</a:t>
            </a:r>
          </a:p>
          <a:p>
            <a:pPr marL="0" indent="0" fontAlgn="base">
              <a:buNone/>
            </a:pPr>
            <a:r>
              <a:rPr lang="en-US" sz="2200" dirty="0" err="1"/>
              <a:t>const</a:t>
            </a:r>
            <a:r>
              <a:rPr lang="en-US" sz="2200" dirty="0"/>
              <a:t> evening = require("./evening</a:t>
            </a:r>
            <a:r>
              <a:rPr lang="en-US" sz="2200" dirty="0" smtClean="0"/>
              <a:t>");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 err="1"/>
              <a:t>module.exports</a:t>
            </a:r>
            <a:r>
              <a:rPr lang="en-US" sz="2200" dirty="0"/>
              <a:t> = {</a:t>
            </a:r>
          </a:p>
          <a:p>
            <a:pPr marL="0" indent="0" fontAlgn="base">
              <a:buNone/>
            </a:pPr>
            <a:r>
              <a:rPr lang="en-US" sz="2200" dirty="0" err="1" smtClean="0"/>
              <a:t>getMorningMessage</a:t>
            </a:r>
            <a:r>
              <a:rPr lang="en-US" sz="2200" dirty="0" smtClean="0"/>
              <a:t> </a:t>
            </a:r>
            <a:r>
              <a:rPr lang="en-US" sz="2200" dirty="0"/>
              <a:t>: function(){ console.log(morning</a:t>
            </a:r>
            <a:r>
              <a:rPr lang="en-US" sz="2200" dirty="0" smtClean="0"/>
              <a:t>);},</a:t>
            </a:r>
            <a:endParaRPr lang="ru-RU" sz="2200" dirty="0" smtClean="0"/>
          </a:p>
          <a:p>
            <a:pPr marL="0" indent="0" fontAlgn="base">
              <a:buNone/>
            </a:pPr>
            <a:r>
              <a:rPr lang="en-US" sz="2200" dirty="0" err="1" smtClean="0"/>
              <a:t>getEveningMessage</a:t>
            </a:r>
            <a:r>
              <a:rPr lang="en-US" sz="2200" dirty="0" smtClean="0"/>
              <a:t> </a:t>
            </a:r>
            <a:r>
              <a:rPr lang="en-US" sz="2200" dirty="0"/>
              <a:t>: function(){ console.log(evening</a:t>
            </a:r>
            <a:r>
              <a:rPr lang="en-US" sz="2200" dirty="0" smtClean="0"/>
              <a:t>);}</a:t>
            </a:r>
            <a:r>
              <a:rPr lang="ru-RU" sz="2200" dirty="0" smtClean="0"/>
              <a:t> </a:t>
            </a:r>
            <a:r>
              <a:rPr lang="en-US" sz="2200" dirty="0" smtClean="0"/>
              <a:t>}</a:t>
            </a:r>
            <a:endParaRPr lang="en-US" sz="2200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18782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00B050"/>
                </a:solidFill>
              </a:rPr>
              <a:t>Структура модулей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ru-RU" sz="2400" dirty="0"/>
              <a:t>В модуле определен объект, который имеет две функции для вывода приветствий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Теперь используем этот модуль в файле </a:t>
            </a:r>
            <a:r>
              <a:rPr lang="ru-RU" sz="2400" b="1" dirty="0"/>
              <a:t>app.js</a:t>
            </a:r>
            <a:r>
              <a:rPr lang="ru-RU" sz="2400" dirty="0" smtClean="0"/>
              <a:t>:</a:t>
            </a:r>
          </a:p>
          <a:p>
            <a:pPr marL="0" indent="0" fontAlgn="base">
              <a:buNone/>
            </a:pPr>
            <a:r>
              <a:rPr lang="en-US" sz="2400" dirty="0" err="1"/>
              <a:t>const</a:t>
            </a:r>
            <a:r>
              <a:rPr lang="en-US" sz="2400" dirty="0"/>
              <a:t> welcome = require("./welcome</a:t>
            </a:r>
            <a:r>
              <a:rPr lang="en-US" sz="2400" dirty="0" smtClean="0"/>
              <a:t>");</a:t>
            </a:r>
            <a:endParaRPr lang="en-US" sz="2400" dirty="0"/>
          </a:p>
          <a:p>
            <a:pPr marL="0" indent="0" fontAlgn="base">
              <a:buNone/>
            </a:pPr>
            <a:r>
              <a:rPr lang="en-US" sz="2400" dirty="0" err="1"/>
              <a:t>welcome.getMorningMessage</a:t>
            </a:r>
            <a:r>
              <a:rPr lang="en-US" sz="2400" dirty="0"/>
              <a:t>();</a:t>
            </a:r>
          </a:p>
          <a:p>
            <a:pPr marL="0" indent="0" fontAlgn="base">
              <a:buNone/>
            </a:pPr>
            <a:r>
              <a:rPr lang="en-US" sz="2400" dirty="0" err="1"/>
              <a:t>welcome.getEveningMessage</a:t>
            </a:r>
            <a:r>
              <a:rPr lang="en-US" sz="2400" dirty="0" smtClean="0"/>
              <a:t>();</a:t>
            </a:r>
            <a:endParaRPr lang="ru-RU" sz="2400" dirty="0" smtClean="0"/>
          </a:p>
          <a:p>
            <a:pPr fontAlgn="base"/>
            <a:r>
              <a:rPr lang="ru-RU" sz="2400" dirty="0"/>
              <a:t>Несмотря на то, что нет такого файла как welcome.js, но если в проекте есть каталог, который содержит файл с именем </a:t>
            </a:r>
            <a:r>
              <a:rPr lang="ru-RU" sz="2400" i="1" dirty="0"/>
              <a:t>index.js</a:t>
            </a:r>
            <a:r>
              <a:rPr lang="ru-RU" sz="2400" dirty="0"/>
              <a:t>, то мы можем обращаться к модулю по имени каталога, как в данном случае.</a:t>
            </a:r>
            <a:endParaRPr lang="en-US" sz="2400" dirty="0"/>
          </a:p>
          <a:p>
            <a:r>
              <a:rPr lang="ru-RU" sz="2400" dirty="0"/>
              <a:t>Запустим приложение, и на консоль будут выведены оба </a:t>
            </a:r>
            <a:r>
              <a:rPr lang="ru-RU" sz="2400" dirty="0" smtClean="0"/>
              <a:t>приветствия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13013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00B050"/>
                </a:solidFill>
              </a:rPr>
              <a:t>Объект </a:t>
            </a:r>
            <a:r>
              <a:rPr lang="ru-RU" sz="3200" b="1" dirty="0" err="1">
                <a:solidFill>
                  <a:srgbClr val="00B050"/>
                </a:solidFill>
              </a:rPr>
              <a:t>global</a:t>
            </a:r>
            <a:r>
              <a:rPr lang="ru-RU" sz="3200" b="1" dirty="0">
                <a:solidFill>
                  <a:srgbClr val="00B050"/>
                </a:solidFill>
              </a:rPr>
              <a:t> и глобальные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Autofit/>
          </a:bodyPr>
          <a:lstStyle/>
          <a:p>
            <a:r>
              <a:rPr lang="ru-RU" sz="2200" dirty="0"/>
              <a:t>Node.js предоставляет специальный объект </a:t>
            </a:r>
            <a:r>
              <a:rPr lang="ru-RU" sz="2200" b="1" dirty="0" err="1"/>
              <a:t>global</a:t>
            </a:r>
            <a:r>
              <a:rPr lang="ru-RU" sz="2200" dirty="0"/>
              <a:t>, который предоставляет доступ к глобальным, то есть доступным из каждого модуля приложения, переменным и функциям. Примерным аналогом данного объекта в </a:t>
            </a:r>
            <a:r>
              <a:rPr lang="ru-RU" sz="2200" dirty="0" err="1"/>
              <a:t>javascript</a:t>
            </a:r>
            <a:r>
              <a:rPr lang="ru-RU" sz="2200" dirty="0"/>
              <a:t> для браузера является объект </a:t>
            </a:r>
            <a:r>
              <a:rPr lang="ru-RU" sz="2200" dirty="0" err="1"/>
              <a:t>window</a:t>
            </a:r>
            <a:r>
              <a:rPr lang="ru-RU" sz="2200" dirty="0"/>
              <a:t>. </a:t>
            </a:r>
            <a:endParaRPr lang="ru-RU" sz="2200" dirty="0" smtClean="0"/>
          </a:p>
          <a:p>
            <a:r>
              <a:rPr lang="ru-RU" sz="2200" dirty="0"/>
              <a:t>Для примера создадим следующий модуль </a:t>
            </a:r>
            <a:r>
              <a:rPr lang="ru-RU" sz="2200" b="1" dirty="0"/>
              <a:t>greeting.js</a:t>
            </a:r>
            <a:r>
              <a:rPr lang="ru-RU" sz="2200" dirty="0" smtClean="0"/>
              <a:t>:</a:t>
            </a:r>
          </a:p>
          <a:p>
            <a:pPr fontAlgn="base"/>
            <a:r>
              <a:rPr lang="en-US" sz="2200" dirty="0"/>
              <a:t>let </a:t>
            </a:r>
            <a:r>
              <a:rPr lang="en-US" sz="2200" dirty="0" err="1"/>
              <a:t>currentDate</a:t>
            </a:r>
            <a:r>
              <a:rPr lang="en-US" sz="2200" dirty="0"/>
              <a:t> = new Date</a:t>
            </a:r>
            <a:r>
              <a:rPr lang="en-US" sz="2200" dirty="0" smtClean="0"/>
              <a:t>();</a:t>
            </a:r>
            <a:endParaRPr lang="en-US" sz="2200" dirty="0"/>
          </a:p>
          <a:p>
            <a:pPr fontAlgn="base"/>
            <a:r>
              <a:rPr lang="en-US" sz="2200" dirty="0" err="1"/>
              <a:t>global.date</a:t>
            </a:r>
            <a:r>
              <a:rPr lang="en-US" sz="2200" dirty="0"/>
              <a:t> = </a:t>
            </a:r>
            <a:r>
              <a:rPr lang="en-US" sz="2200" dirty="0" err="1"/>
              <a:t>currentDate</a:t>
            </a:r>
            <a:r>
              <a:rPr lang="en-US" sz="2200" dirty="0" smtClean="0"/>
              <a:t>;</a:t>
            </a:r>
            <a:endParaRPr lang="en-US" sz="2200" dirty="0"/>
          </a:p>
          <a:p>
            <a:pPr fontAlgn="base"/>
            <a:r>
              <a:rPr lang="en-US" sz="2200" dirty="0" err="1"/>
              <a:t>module.exports.getMessage</a:t>
            </a:r>
            <a:r>
              <a:rPr lang="en-US" sz="2200" dirty="0"/>
              <a:t> = function(){</a:t>
            </a:r>
          </a:p>
          <a:p>
            <a:pPr fontAlgn="base"/>
            <a:r>
              <a:rPr lang="en-US" sz="2200" dirty="0"/>
              <a:t>    let hour = </a:t>
            </a:r>
            <a:r>
              <a:rPr lang="en-US" sz="2200" dirty="0" err="1"/>
              <a:t>currentDate.getHours</a:t>
            </a:r>
            <a:r>
              <a:rPr lang="en-US" sz="2200" dirty="0"/>
              <a:t>();</a:t>
            </a:r>
          </a:p>
          <a:p>
            <a:pPr fontAlgn="base"/>
            <a:r>
              <a:rPr lang="en-US" sz="2200" dirty="0"/>
              <a:t>    if(hour &gt;16)</a:t>
            </a:r>
          </a:p>
          <a:p>
            <a:pPr fontAlgn="base"/>
            <a:r>
              <a:rPr lang="en-US" sz="2200" dirty="0"/>
              <a:t>        return "</a:t>
            </a:r>
            <a:r>
              <a:rPr lang="ru-RU" sz="2200" dirty="0"/>
              <a:t>Добрый вечер, " + </a:t>
            </a:r>
            <a:r>
              <a:rPr lang="en-US" sz="2200" dirty="0"/>
              <a:t>global.name;</a:t>
            </a:r>
          </a:p>
          <a:p>
            <a:pPr fontAlgn="base"/>
            <a:r>
              <a:rPr lang="en-US" sz="2200" dirty="0"/>
              <a:t>    else if(hour &gt;10)</a:t>
            </a:r>
          </a:p>
          <a:p>
            <a:pPr fontAlgn="base"/>
            <a:r>
              <a:rPr lang="en-US" sz="2200" dirty="0"/>
              <a:t>        return "</a:t>
            </a:r>
            <a:r>
              <a:rPr lang="ru-RU" sz="2200" dirty="0"/>
              <a:t>Добрый день, " + </a:t>
            </a:r>
            <a:r>
              <a:rPr lang="en-US" sz="2200" dirty="0"/>
              <a:t>name</a:t>
            </a:r>
            <a:r>
              <a:rPr lang="en-US" sz="2200" dirty="0" smtClean="0"/>
              <a:t>;</a:t>
            </a:r>
            <a:r>
              <a:rPr lang="ru-RU" sz="2200" dirty="0" smtClean="0"/>
              <a:t> </a:t>
            </a:r>
            <a:endParaRPr lang="en-US" sz="2200" dirty="0"/>
          </a:p>
          <a:p>
            <a:pPr fontAlgn="base"/>
            <a:r>
              <a:rPr lang="en-US" sz="2200" dirty="0"/>
              <a:t>    </a:t>
            </a:r>
            <a:r>
              <a:rPr lang="en-US" sz="2200" dirty="0" smtClean="0"/>
              <a:t>else</a:t>
            </a:r>
            <a:r>
              <a:rPr lang="ru-RU" sz="2200" dirty="0" smtClean="0"/>
              <a:t> </a:t>
            </a:r>
            <a:r>
              <a:rPr lang="en-US" sz="2200" dirty="0" smtClean="0"/>
              <a:t>return </a:t>
            </a:r>
            <a:r>
              <a:rPr lang="en-US" sz="2200" dirty="0"/>
              <a:t>"</a:t>
            </a:r>
            <a:r>
              <a:rPr lang="ru-RU" sz="2200" dirty="0"/>
              <a:t>Доброе утро, " + </a:t>
            </a:r>
            <a:r>
              <a:rPr lang="en-US" sz="2200" dirty="0"/>
              <a:t>name</a:t>
            </a:r>
            <a:r>
              <a:rPr lang="en-US" sz="2200" dirty="0" smtClean="0"/>
              <a:t>;}</a:t>
            </a:r>
            <a:endParaRPr lang="en-US" sz="2200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32190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00B050"/>
                </a:solidFill>
              </a:rPr>
              <a:t>Объект </a:t>
            </a:r>
            <a:r>
              <a:rPr lang="ru-RU" sz="3200" b="1" dirty="0" err="1">
                <a:solidFill>
                  <a:srgbClr val="00B050"/>
                </a:solidFill>
              </a:rPr>
              <a:t>global</a:t>
            </a:r>
            <a:r>
              <a:rPr lang="ru-RU" sz="3200" b="1" dirty="0">
                <a:solidFill>
                  <a:srgbClr val="00B050"/>
                </a:solidFill>
              </a:rPr>
              <a:t> и глобальные переменны</a:t>
            </a:r>
            <a:r>
              <a:rPr lang="ru-RU" sz="3200" b="1" dirty="0"/>
              <a:t>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Autofit/>
          </a:bodyPr>
          <a:lstStyle/>
          <a:p>
            <a:r>
              <a:rPr lang="ru-RU" sz="2200" dirty="0"/>
              <a:t>Здесь, во-первых, происходит установка глобальной переменной </a:t>
            </a:r>
            <a:r>
              <a:rPr lang="ru-RU" sz="2200" dirty="0" err="1"/>
              <a:t>date</a:t>
            </a:r>
            <a:r>
              <a:rPr lang="ru-RU" sz="2200" dirty="0"/>
              <a:t>: </a:t>
            </a:r>
            <a:r>
              <a:rPr lang="ru-RU" sz="2200" dirty="0" err="1"/>
              <a:t>global.date</a:t>
            </a:r>
            <a:r>
              <a:rPr lang="ru-RU" sz="2200" dirty="0"/>
              <a:t> = </a:t>
            </a:r>
            <a:r>
              <a:rPr lang="ru-RU" sz="2200" dirty="0" err="1"/>
              <a:t>currentDate</a:t>
            </a:r>
            <a:r>
              <a:rPr lang="ru-RU" sz="2200" dirty="0"/>
              <a:t>;</a:t>
            </a:r>
          </a:p>
          <a:p>
            <a:r>
              <a:rPr lang="ru-RU" sz="2200" dirty="0"/>
              <a:t>Во-вторых, в модуле получаем глобальную переменную </a:t>
            </a:r>
            <a:r>
              <a:rPr lang="ru-RU" sz="2200" dirty="0" err="1"/>
              <a:t>name</a:t>
            </a:r>
            <a:r>
              <a:rPr lang="ru-RU" sz="2200" dirty="0"/>
              <a:t>, которая будет установлена из вне. При этом обратиться к глобальной переменной </a:t>
            </a:r>
            <a:r>
              <a:rPr lang="ru-RU" sz="2200" dirty="0" err="1"/>
              <a:t>name</a:t>
            </a:r>
            <a:r>
              <a:rPr lang="ru-RU" sz="2200" dirty="0"/>
              <a:t> мы можем через объект </a:t>
            </a:r>
            <a:r>
              <a:rPr lang="ru-RU" sz="2200" dirty="0" err="1"/>
              <a:t>global</a:t>
            </a:r>
            <a:r>
              <a:rPr lang="ru-RU" sz="2200" dirty="0"/>
              <a:t>: global.name, либо просто через имя </a:t>
            </a:r>
            <a:r>
              <a:rPr lang="ru-RU" sz="2200" dirty="0" err="1"/>
              <a:t>name</a:t>
            </a:r>
            <a:r>
              <a:rPr lang="ru-RU" sz="2200" dirty="0"/>
              <a:t>, так как переменная глобальная.</a:t>
            </a:r>
          </a:p>
          <a:p>
            <a:r>
              <a:rPr lang="ru-RU" sz="2200" dirty="0"/>
              <a:t>Определим следующий файл приложения </a:t>
            </a:r>
            <a:r>
              <a:rPr lang="ru-RU" sz="2200" b="1" dirty="0"/>
              <a:t>app.js</a:t>
            </a:r>
            <a:r>
              <a:rPr lang="ru-RU" sz="2200" dirty="0"/>
              <a:t>:</a:t>
            </a:r>
          </a:p>
          <a:p>
            <a:pPr marL="0" indent="0" fontAlgn="base">
              <a:buNone/>
            </a:pPr>
            <a:r>
              <a:rPr lang="en-US" sz="2200" dirty="0" err="1"/>
              <a:t>const</a:t>
            </a:r>
            <a:r>
              <a:rPr lang="en-US" sz="2200" dirty="0"/>
              <a:t> greeting = require("./greeting</a:t>
            </a:r>
            <a:r>
              <a:rPr lang="en-US" sz="2200" dirty="0" smtClean="0"/>
              <a:t>");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/>
              <a:t>global.name = "Eugene</a:t>
            </a:r>
            <a:r>
              <a:rPr lang="en-US" sz="2200" dirty="0" smtClean="0"/>
              <a:t>";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/>
              <a:t>global.console.log(date);</a:t>
            </a:r>
          </a:p>
          <a:p>
            <a:pPr marL="0" indent="0" fontAlgn="base">
              <a:buNone/>
            </a:pPr>
            <a:r>
              <a:rPr lang="en-US" sz="2200" dirty="0"/>
              <a:t>console.log(</a:t>
            </a:r>
            <a:r>
              <a:rPr lang="en-US" sz="2200" dirty="0" err="1"/>
              <a:t>greeting.getMessage</a:t>
            </a:r>
            <a:r>
              <a:rPr lang="en-US" sz="2200" dirty="0" smtClean="0"/>
              <a:t>());</a:t>
            </a:r>
            <a:endParaRPr lang="ru-RU" sz="2200" dirty="0" smtClean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0341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00B050"/>
                </a:solidFill>
              </a:rPr>
              <a:t>Объект </a:t>
            </a:r>
            <a:r>
              <a:rPr lang="ru-RU" sz="3200" b="1" dirty="0" err="1">
                <a:solidFill>
                  <a:srgbClr val="00B050"/>
                </a:solidFill>
              </a:rPr>
              <a:t>global</a:t>
            </a:r>
            <a:r>
              <a:rPr lang="ru-RU" sz="3200" b="1" dirty="0">
                <a:solidFill>
                  <a:srgbClr val="00B050"/>
                </a:solidFill>
              </a:rPr>
              <a:t> и глобальные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Autofit/>
          </a:bodyPr>
          <a:lstStyle/>
          <a:p>
            <a:pPr fontAlgn="base"/>
            <a:r>
              <a:rPr lang="ru-RU" sz="2200" dirty="0" smtClean="0"/>
              <a:t>Здесь </a:t>
            </a:r>
            <a:r>
              <a:rPr lang="ru-RU" sz="2200" dirty="0"/>
              <a:t>устанавливаем глобальную переменную </a:t>
            </a:r>
            <a:r>
              <a:rPr lang="ru-RU" sz="2200" dirty="0" err="1"/>
              <a:t>name</a:t>
            </a:r>
            <a:r>
              <a:rPr lang="ru-RU" sz="2200" dirty="0"/>
              <a:t>, которую мы получаем в модуле greeting.js. И также выводим на консоль глобальную переменную </a:t>
            </a:r>
            <a:r>
              <a:rPr lang="ru-RU" sz="2200" dirty="0" err="1"/>
              <a:t>date</a:t>
            </a:r>
            <a:r>
              <a:rPr lang="ru-RU" sz="2200" dirty="0"/>
              <a:t>. Причем все глобальные функции и объекты, например, </a:t>
            </a:r>
            <a:r>
              <a:rPr lang="ru-RU" sz="2200" dirty="0" err="1"/>
              <a:t>console</a:t>
            </a:r>
            <a:r>
              <a:rPr lang="ru-RU" sz="2200" dirty="0"/>
              <a:t>, также доступны внутри </a:t>
            </a:r>
            <a:r>
              <a:rPr lang="ru-RU" sz="2200" dirty="0" err="1"/>
              <a:t>global</a:t>
            </a:r>
            <a:r>
              <a:rPr lang="ru-RU" sz="2200" dirty="0"/>
              <a:t>, поэтому мы можем написать и global.console.log(), и просто console.log</a:t>
            </a:r>
            <a:r>
              <a:rPr lang="ru-RU" sz="2200" dirty="0" smtClean="0"/>
              <a:t>().</a:t>
            </a:r>
          </a:p>
          <a:p>
            <a:pPr fontAlgn="base"/>
            <a:r>
              <a:rPr lang="ru-RU" sz="2200" dirty="0"/>
              <a:t>Однако по возможности все таки рекомендуется избегать определения и использования глобальных переменных, и преимущественно ориентироваться на создание переменных, инкапсулированных в рамках отдельных модулей.</a:t>
            </a:r>
            <a:endParaRPr lang="ru-RU" sz="2200" dirty="0" smtClean="0"/>
          </a:p>
          <a:p>
            <a:pPr fontAlgn="base"/>
            <a:r>
              <a:rPr lang="ru-RU" sz="2200" dirty="0"/>
              <a:t>Запустим файл </a:t>
            </a:r>
            <a:r>
              <a:rPr lang="en-US" sz="2200" dirty="0" smtClean="0"/>
              <a:t>app.js</a:t>
            </a:r>
            <a:endParaRPr lang="en-US" sz="2200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0861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00B050"/>
                </a:solidFill>
              </a:rPr>
              <a:t>Передача параметров приложению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Autofit/>
          </a:bodyPr>
          <a:lstStyle/>
          <a:p>
            <a:r>
              <a:rPr lang="ru-RU" sz="2200" dirty="0"/>
              <a:t>При запуске приложения из терминала/командной строки мы можем передавать ему параметры. Для получения параметров в коде приложения применяется массив </a:t>
            </a:r>
            <a:r>
              <a:rPr lang="ru-RU" sz="2200" b="1" dirty="0" err="1"/>
              <a:t>process.argv</a:t>
            </a:r>
            <a:r>
              <a:rPr lang="ru-RU" sz="2200" dirty="0"/>
              <a:t>. Это аналогично тому, как в языках C/C++/C#/</a:t>
            </a:r>
            <a:r>
              <a:rPr lang="ru-RU" sz="2200" dirty="0" err="1"/>
              <a:t>Java</a:t>
            </a:r>
            <a:r>
              <a:rPr lang="ru-RU" sz="2200" dirty="0"/>
              <a:t> в функцию </a:t>
            </a:r>
            <a:r>
              <a:rPr lang="ru-RU" sz="2200" dirty="0" err="1"/>
              <a:t>main</a:t>
            </a:r>
            <a:r>
              <a:rPr lang="ru-RU" sz="2200" dirty="0"/>
              <a:t> передается набор аргументов в виде строкового массива.</a:t>
            </a:r>
          </a:p>
          <a:p>
            <a:r>
              <a:rPr lang="ru-RU" sz="2200" dirty="0"/>
              <a:t>Первый элемент этого массива всегда указывает на путь к файлу node.exe, который вызывает приложение. Второй элемент массив всегда указывает на путь к файлу приложения, который выполняется.</a:t>
            </a:r>
          </a:p>
          <a:p>
            <a:pPr marL="0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641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rgbClr val="00B050"/>
                </a:solidFill>
              </a:rPr>
              <a:t>Введение</a:t>
            </a:r>
            <a:r>
              <a:rPr lang="ru-RU" b="1" dirty="0">
                <a:solidFill>
                  <a:srgbClr val="00B050"/>
                </a:solidFill>
              </a:rPr>
              <a:t> в </a:t>
            </a:r>
            <a:r>
              <a:rPr lang="en-US" b="1" dirty="0">
                <a:solidFill>
                  <a:srgbClr val="00B050"/>
                </a:solidFill>
              </a:rPr>
              <a:t>Node </a:t>
            </a:r>
            <a:r>
              <a:rPr lang="en-US" b="1" dirty="0" smtClean="0">
                <a:solidFill>
                  <a:srgbClr val="00B050"/>
                </a:solidFill>
              </a:rPr>
              <a:t>JS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4857403"/>
          </a:xfrm>
        </p:spPr>
        <p:txBody>
          <a:bodyPr>
            <a:noAutofit/>
          </a:bodyPr>
          <a:lstStyle/>
          <a:p>
            <a:r>
              <a:rPr lang="ru-RU" sz="2200" dirty="0"/>
              <a:t>Для создания приложений можно использовать практически все стандартные конструкции языка </a:t>
            </a:r>
            <a:r>
              <a:rPr lang="ru-RU" sz="2200" dirty="0" err="1"/>
              <a:t>JavaScript</a:t>
            </a:r>
            <a:r>
              <a:rPr lang="ru-RU" sz="2200" dirty="0"/>
              <a:t>. Исключением является работа с DOM, так как приложение будет запускаться на сервере, а не в браузере, поэтому DOM и такие объекты как </a:t>
            </a:r>
            <a:r>
              <a:rPr lang="ru-RU" sz="2200" dirty="0" err="1"/>
              <a:t>window</a:t>
            </a:r>
            <a:r>
              <a:rPr lang="ru-RU" sz="2200" dirty="0"/>
              <a:t> или </a:t>
            </a:r>
            <a:r>
              <a:rPr lang="ru-RU" sz="2200" dirty="0" err="1"/>
              <a:t>document</a:t>
            </a:r>
            <a:r>
              <a:rPr lang="ru-RU" sz="2200" dirty="0"/>
              <a:t> в данном случае нам будут недоступны</a:t>
            </a:r>
            <a:r>
              <a:rPr lang="ru-RU" sz="2200" dirty="0" smtClean="0"/>
              <a:t>.</a:t>
            </a:r>
          </a:p>
          <a:p>
            <a:r>
              <a:rPr lang="ru-RU" sz="2200" dirty="0"/>
              <a:t>Определим в файле app.js следующий код</a:t>
            </a:r>
            <a:r>
              <a:rPr lang="ru-RU" sz="2200" dirty="0" smtClean="0"/>
              <a:t>:</a:t>
            </a:r>
          </a:p>
          <a:p>
            <a:pPr marL="0" indent="0" fontAlgn="base">
              <a:buNone/>
            </a:pPr>
            <a:r>
              <a:rPr lang="ru-RU" sz="2200" dirty="0" err="1"/>
              <a:t>const</a:t>
            </a:r>
            <a:r>
              <a:rPr lang="ru-RU" sz="2200" dirty="0"/>
              <a:t> </a:t>
            </a:r>
            <a:r>
              <a:rPr lang="ru-RU" sz="2200" dirty="0" err="1"/>
              <a:t>http</a:t>
            </a:r>
            <a:r>
              <a:rPr lang="ru-RU" sz="2200" dirty="0"/>
              <a:t> = </a:t>
            </a:r>
            <a:r>
              <a:rPr lang="ru-RU" sz="2200" dirty="0" err="1"/>
              <a:t>require</a:t>
            </a:r>
            <a:r>
              <a:rPr lang="ru-RU" sz="2200" dirty="0"/>
              <a:t>("</a:t>
            </a:r>
            <a:r>
              <a:rPr lang="ru-RU" sz="2200" dirty="0" err="1"/>
              <a:t>http</a:t>
            </a:r>
            <a:r>
              <a:rPr lang="ru-RU" sz="2200" dirty="0"/>
              <a:t>");</a:t>
            </a:r>
          </a:p>
          <a:p>
            <a:pPr marL="0" indent="0" fontAlgn="base">
              <a:buNone/>
            </a:pPr>
            <a:r>
              <a:rPr lang="ru-RU" sz="2200" dirty="0" err="1"/>
              <a:t>http.createServer</a:t>
            </a:r>
            <a:r>
              <a:rPr lang="ru-RU" sz="2200" dirty="0"/>
              <a:t>(</a:t>
            </a:r>
            <a:r>
              <a:rPr lang="ru-RU" sz="2200" dirty="0" err="1"/>
              <a:t>function</a:t>
            </a:r>
            <a:r>
              <a:rPr lang="ru-RU" sz="2200" dirty="0"/>
              <a:t>(</a:t>
            </a:r>
            <a:r>
              <a:rPr lang="ru-RU" sz="2200" dirty="0" err="1"/>
              <a:t>request,response</a:t>
            </a:r>
            <a:r>
              <a:rPr lang="ru-RU" sz="2200" dirty="0" smtClean="0"/>
              <a:t>){</a:t>
            </a:r>
            <a:endParaRPr lang="ru-RU" sz="2200" dirty="0"/>
          </a:p>
          <a:p>
            <a:pPr marL="0" indent="0" fontAlgn="base">
              <a:buNone/>
            </a:pPr>
            <a:r>
              <a:rPr lang="ru-RU" sz="2200" dirty="0" err="1" smtClean="0"/>
              <a:t>response.end</a:t>
            </a:r>
            <a:r>
              <a:rPr lang="ru-RU" sz="2200" dirty="0"/>
              <a:t>("</a:t>
            </a:r>
            <a:r>
              <a:rPr lang="ru-RU" sz="2200" dirty="0" err="1"/>
              <a:t>Hello</a:t>
            </a:r>
            <a:r>
              <a:rPr lang="ru-RU" sz="2200" dirty="0"/>
              <a:t> </a:t>
            </a:r>
            <a:r>
              <a:rPr lang="ru-RU" sz="2200" dirty="0" err="1"/>
              <a:t>NodeJS</a:t>
            </a:r>
            <a:r>
              <a:rPr lang="ru-RU" sz="2200" dirty="0" smtClean="0"/>
              <a:t>!");</a:t>
            </a:r>
          </a:p>
          <a:p>
            <a:pPr marL="0" indent="0" fontAlgn="base">
              <a:buNone/>
            </a:pPr>
            <a:r>
              <a:rPr lang="ru-RU" sz="2200" dirty="0" smtClean="0"/>
              <a:t>}).</a:t>
            </a:r>
            <a:r>
              <a:rPr lang="ru-RU" sz="2200" dirty="0" err="1"/>
              <a:t>listen</a:t>
            </a:r>
            <a:r>
              <a:rPr lang="ru-RU" sz="2200" dirty="0"/>
              <a:t>(3000, "127.0.0.1",function</a:t>
            </a:r>
            <a:r>
              <a:rPr lang="ru-RU" sz="2200" dirty="0" smtClean="0"/>
              <a:t>(){</a:t>
            </a:r>
          </a:p>
          <a:p>
            <a:pPr marL="0" indent="0" fontAlgn="base">
              <a:buNone/>
            </a:pPr>
            <a:r>
              <a:rPr lang="ru-RU" sz="2200" dirty="0" smtClean="0"/>
              <a:t>console.log</a:t>
            </a:r>
            <a:r>
              <a:rPr lang="ru-RU" sz="2200" dirty="0"/>
              <a:t>("Сервер начал прослушивание запросов на порту 3000");</a:t>
            </a:r>
          </a:p>
          <a:p>
            <a:pPr marL="0" indent="0" fontAlgn="base">
              <a:buNone/>
            </a:pPr>
            <a:r>
              <a:rPr lang="ru-RU" sz="2200" dirty="0"/>
              <a:t>});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879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92D050"/>
                </a:solidFill>
              </a:rPr>
              <a:t>Передача параметров приложению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Autofit/>
          </a:bodyPr>
          <a:lstStyle/>
          <a:p>
            <a:r>
              <a:rPr lang="ru-RU" sz="2200" dirty="0" smtClean="0"/>
              <a:t>К </a:t>
            </a:r>
            <a:r>
              <a:rPr lang="ru-RU" sz="2200" dirty="0"/>
              <a:t>примеру, определим следующий файл </a:t>
            </a:r>
            <a:r>
              <a:rPr lang="ru-RU" sz="2200" i="1" dirty="0"/>
              <a:t>app.js</a:t>
            </a:r>
            <a:r>
              <a:rPr lang="ru-RU" sz="2200" dirty="0"/>
              <a:t>:</a:t>
            </a:r>
          </a:p>
          <a:p>
            <a:pPr marL="0" indent="0" fontAlgn="base">
              <a:buNone/>
            </a:pPr>
            <a:r>
              <a:rPr lang="en-US" sz="2200" dirty="0"/>
              <a:t>let </a:t>
            </a:r>
            <a:r>
              <a:rPr lang="en-US" sz="2200" dirty="0" err="1"/>
              <a:t>nodePath</a:t>
            </a:r>
            <a:r>
              <a:rPr lang="en-US" sz="2200" dirty="0"/>
              <a:t> = </a:t>
            </a:r>
            <a:r>
              <a:rPr lang="en-US" sz="2200" dirty="0" err="1"/>
              <a:t>process.argv</a:t>
            </a:r>
            <a:r>
              <a:rPr lang="en-US" sz="2200" dirty="0"/>
              <a:t>[0];</a:t>
            </a:r>
          </a:p>
          <a:p>
            <a:pPr marL="0" indent="0" fontAlgn="base">
              <a:buNone/>
            </a:pPr>
            <a:r>
              <a:rPr lang="en-US" sz="2200" dirty="0"/>
              <a:t>let </a:t>
            </a:r>
            <a:r>
              <a:rPr lang="en-US" sz="2200" dirty="0" err="1"/>
              <a:t>appPath</a:t>
            </a:r>
            <a:r>
              <a:rPr lang="en-US" sz="2200" dirty="0"/>
              <a:t> = </a:t>
            </a:r>
            <a:r>
              <a:rPr lang="en-US" sz="2200" dirty="0" err="1"/>
              <a:t>process.argv</a:t>
            </a:r>
            <a:r>
              <a:rPr lang="en-US" sz="2200" dirty="0"/>
              <a:t>[1];</a:t>
            </a:r>
          </a:p>
          <a:p>
            <a:pPr marL="0" indent="0" fontAlgn="base">
              <a:buNone/>
            </a:pPr>
            <a:r>
              <a:rPr lang="en-US" sz="2200" dirty="0"/>
              <a:t>let name = </a:t>
            </a:r>
            <a:r>
              <a:rPr lang="en-US" sz="2200" dirty="0" err="1"/>
              <a:t>process.argv</a:t>
            </a:r>
            <a:r>
              <a:rPr lang="en-US" sz="2200" dirty="0"/>
              <a:t>[2];</a:t>
            </a:r>
          </a:p>
          <a:p>
            <a:pPr marL="0" indent="0" fontAlgn="base">
              <a:buNone/>
            </a:pPr>
            <a:r>
              <a:rPr lang="en-US" sz="2200" dirty="0"/>
              <a:t>let age = </a:t>
            </a:r>
            <a:r>
              <a:rPr lang="en-US" sz="2200" dirty="0" err="1"/>
              <a:t>process.argv</a:t>
            </a:r>
            <a:r>
              <a:rPr lang="en-US" sz="2200" dirty="0"/>
              <a:t>[3</a:t>
            </a:r>
            <a:r>
              <a:rPr lang="en-US" sz="2200" dirty="0" smtClean="0"/>
              <a:t>];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/>
              <a:t>console.log("</a:t>
            </a:r>
            <a:r>
              <a:rPr lang="en-US" sz="2200" dirty="0" err="1"/>
              <a:t>nodePath</a:t>
            </a:r>
            <a:r>
              <a:rPr lang="en-US" sz="2200" dirty="0"/>
              <a:t>: " + </a:t>
            </a:r>
            <a:r>
              <a:rPr lang="en-US" sz="2200" dirty="0" err="1"/>
              <a:t>nodePath</a:t>
            </a:r>
            <a:r>
              <a:rPr lang="en-US" sz="2200" dirty="0"/>
              <a:t>);</a:t>
            </a:r>
          </a:p>
          <a:p>
            <a:pPr marL="0" indent="0" fontAlgn="base">
              <a:buNone/>
            </a:pPr>
            <a:r>
              <a:rPr lang="en-US" sz="2200" dirty="0"/>
              <a:t>console.log("</a:t>
            </a:r>
            <a:r>
              <a:rPr lang="en-US" sz="2200" dirty="0" err="1"/>
              <a:t>appPath</a:t>
            </a:r>
            <a:r>
              <a:rPr lang="en-US" sz="2200" dirty="0"/>
              <a:t>: " + </a:t>
            </a:r>
            <a:r>
              <a:rPr lang="en-US" sz="2200" dirty="0" err="1"/>
              <a:t>appPath</a:t>
            </a:r>
            <a:r>
              <a:rPr lang="en-US" sz="2200" dirty="0"/>
              <a:t>);</a:t>
            </a:r>
          </a:p>
          <a:p>
            <a:pPr marL="0" indent="0" fontAlgn="base">
              <a:buNone/>
            </a:pPr>
            <a:r>
              <a:rPr lang="en-US" sz="2200" dirty="0"/>
              <a:t>console.log();</a:t>
            </a:r>
          </a:p>
          <a:p>
            <a:pPr marL="0" indent="0" fontAlgn="base">
              <a:buNone/>
            </a:pPr>
            <a:r>
              <a:rPr lang="en-US" sz="2200" dirty="0"/>
              <a:t>console.log("name: " + name);</a:t>
            </a:r>
          </a:p>
          <a:p>
            <a:pPr marL="0" indent="0" fontAlgn="base">
              <a:buNone/>
            </a:pPr>
            <a:r>
              <a:rPr lang="en-US" sz="2200" dirty="0"/>
              <a:t>console.log("age: " + age</a:t>
            </a:r>
            <a:r>
              <a:rPr lang="en-US" sz="2200" dirty="0" smtClean="0"/>
              <a:t>);</a:t>
            </a:r>
            <a:endParaRPr lang="ru-RU" sz="2200" dirty="0" smtClean="0"/>
          </a:p>
          <a:p>
            <a:pPr fontAlgn="base"/>
            <a:r>
              <a:rPr lang="ru-RU" sz="2200" dirty="0"/>
              <a:t>В данном случае мы ожидаем, что приложению будут переданы два параметра: </a:t>
            </a:r>
            <a:r>
              <a:rPr lang="ru-RU" sz="2200" dirty="0" err="1"/>
              <a:t>name</a:t>
            </a:r>
            <a:r>
              <a:rPr lang="ru-RU" sz="2200" dirty="0"/>
              <a:t> и </a:t>
            </a:r>
            <a:r>
              <a:rPr lang="ru-RU" sz="2200" dirty="0" err="1"/>
              <a:t>age</a:t>
            </a:r>
            <a:r>
              <a:rPr lang="ru-RU" sz="2200" dirty="0" smtClean="0"/>
              <a:t>.</a:t>
            </a:r>
          </a:p>
          <a:p>
            <a:pPr fontAlgn="base"/>
            <a:r>
              <a:rPr lang="ru-RU" sz="2200" dirty="0"/>
              <a:t>Теперь запустим приложение с помощью следующей команды</a:t>
            </a:r>
            <a:r>
              <a:rPr lang="ru-RU" sz="2200" dirty="0" smtClean="0"/>
              <a:t>: </a:t>
            </a:r>
            <a:r>
              <a:rPr lang="en-US" sz="2200" dirty="0" smtClean="0"/>
              <a:t>node </a:t>
            </a:r>
            <a:r>
              <a:rPr lang="en-US" sz="2200" dirty="0"/>
              <a:t>app.js Tom </a:t>
            </a:r>
            <a:r>
              <a:rPr lang="en-US" sz="2200" dirty="0" smtClean="0"/>
              <a:t>23</a:t>
            </a:r>
            <a:r>
              <a:rPr lang="ru-RU" sz="2200" dirty="0"/>
              <a:t> </a:t>
            </a:r>
            <a:r>
              <a:rPr lang="ru-RU" sz="2200" dirty="0" smtClean="0"/>
              <a:t>- </a:t>
            </a:r>
            <a:r>
              <a:rPr lang="ru-RU" sz="2200" dirty="0"/>
              <a:t>это те значения, которые помещаются соответственно </a:t>
            </a:r>
            <a:r>
              <a:rPr lang="ru-RU" sz="2200" dirty="0" smtClean="0"/>
              <a:t> в</a:t>
            </a:r>
            <a:r>
              <a:rPr lang="ru-RU" sz="2200" dirty="0"/>
              <a:t> </a:t>
            </a:r>
            <a:r>
              <a:rPr lang="ru-RU" sz="2200" dirty="0" err="1"/>
              <a:t>process.argv</a:t>
            </a:r>
            <a:r>
              <a:rPr lang="ru-RU" sz="2200" dirty="0"/>
              <a:t>[2] и </a:t>
            </a:r>
            <a:r>
              <a:rPr lang="ru-RU" sz="2200" dirty="0" err="1"/>
              <a:t>process.argv</a:t>
            </a:r>
            <a:r>
              <a:rPr lang="ru-RU" sz="2200" dirty="0"/>
              <a:t>[3</a:t>
            </a:r>
            <a:r>
              <a:rPr lang="ru-RU" sz="2200" dirty="0" smtClean="0"/>
              <a:t>]</a:t>
            </a:r>
            <a:endParaRPr lang="en-US" sz="2200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5284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92D050"/>
                </a:solidFill>
              </a:rPr>
              <a:t>Асинхронность в </a:t>
            </a:r>
            <a:r>
              <a:rPr lang="en-US" sz="3200" b="1" dirty="0">
                <a:solidFill>
                  <a:srgbClr val="92D050"/>
                </a:solidFill>
              </a:rPr>
              <a:t>Node.js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Autofit/>
          </a:bodyPr>
          <a:lstStyle/>
          <a:p>
            <a:r>
              <a:rPr lang="ru-RU" sz="2200" dirty="0"/>
              <a:t>В традиционных языках программирования (C, </a:t>
            </a:r>
            <a:r>
              <a:rPr lang="ru-RU" sz="2200" dirty="0" err="1"/>
              <a:t>Java</a:t>
            </a:r>
            <a:r>
              <a:rPr lang="ru-RU" sz="2200" dirty="0"/>
              <a:t>, </a:t>
            </a:r>
            <a:r>
              <a:rPr lang="ru-RU" sz="2200" dirty="0" err="1"/>
              <a:t>Python</a:t>
            </a:r>
            <a:r>
              <a:rPr lang="ru-RU" sz="2200" dirty="0"/>
              <a:t>, PHP) все инструкции, по умолчанию, являются блокирующими, если только разработчик явным образом не позаботится об асинхронном выполнении кода. В результате если, например, в такой среде, произвести сетевой запрос для загрузки некоего JSON-кода, выполнение потока, из которого сделан запрос, будет приостановлено до тех пор, пока не завершится получение и обработка ответа.</a:t>
            </a:r>
            <a:br>
              <a:rPr lang="ru-RU" sz="2200" dirty="0"/>
            </a:br>
            <a:r>
              <a:rPr lang="ru-RU" sz="2200" dirty="0" err="1" smtClean="0"/>
              <a:t>JavaScript</a:t>
            </a:r>
            <a:r>
              <a:rPr lang="ru-RU" sz="2200" dirty="0" smtClean="0"/>
              <a:t> </a:t>
            </a:r>
            <a:r>
              <a:rPr lang="ru-RU" sz="2200" dirty="0"/>
              <a:t>значительно упрощает написание асинхронного и неблокирующего кода с использованием единственного потока, функций обратного вызова (</a:t>
            </a:r>
            <a:r>
              <a:rPr lang="ru-RU" sz="2200" dirty="0" err="1"/>
              <a:t>коллбэков</a:t>
            </a:r>
            <a:r>
              <a:rPr lang="ru-RU" sz="2200" dirty="0"/>
              <a:t>) и подхода к разработке, основанной на событиях. Каждый раз, когда нам нужно выполнить тяжёлую операцию, мы передаём соответствующему механизму </a:t>
            </a:r>
            <a:r>
              <a:rPr lang="ru-RU" sz="2200" dirty="0" err="1"/>
              <a:t>коллбэк</a:t>
            </a:r>
            <a:r>
              <a:rPr lang="ru-RU" sz="2200" dirty="0"/>
              <a:t>, который будет вызван сразу после завершения этой операции. В результате, для того чтобы программа продолжила работу, ждать результатов выполнения подобных операций не нужно.</a:t>
            </a:r>
            <a:br>
              <a:rPr lang="ru-RU" sz="2200" dirty="0"/>
            </a:br>
            <a:r>
              <a:rPr lang="ru-RU" sz="2200" dirty="0"/>
              <a:t/>
            </a:r>
            <a:br>
              <a:rPr lang="ru-RU" sz="2200" dirty="0"/>
            </a:b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68530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92D050"/>
                </a:solidFill>
              </a:rPr>
              <a:t>Асинхронность в </a:t>
            </a:r>
            <a:r>
              <a:rPr lang="en-US" sz="3200" b="1" dirty="0">
                <a:solidFill>
                  <a:srgbClr val="92D050"/>
                </a:solidFill>
              </a:rPr>
              <a:t>Node.js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Autofit/>
          </a:bodyPr>
          <a:lstStyle/>
          <a:p>
            <a:r>
              <a:rPr lang="ru-RU" sz="2200" dirty="0" smtClean="0"/>
              <a:t>Подобный </a:t>
            </a:r>
            <a:r>
              <a:rPr lang="ru-RU" sz="2200" dirty="0"/>
              <a:t>механизм возник в браузерах. Мы не можем позволить себе ждать, скажем, окончания выполнения AJAX-запроса, не имея при этом возможности реагировать на действия пользователя, например, на щелчки по кнопкам. Для того чтобы пользователям было удобно работать с веб-страницами, всё, и загрузка данных из сети, и обработка нажатия на кнопки, должно происходить одновременно, в режиме реального времени</a:t>
            </a:r>
            <a:r>
              <a:rPr lang="ru-RU" sz="2200" dirty="0" smtClean="0"/>
              <a:t>.</a:t>
            </a:r>
          </a:p>
          <a:p>
            <a:r>
              <a:rPr lang="ru-RU" sz="2200" dirty="0"/>
              <a:t>Если вы создавали когда-нибудь обработчик события нажатия на кнопку, то вы уже пользовались методиками асинхронного </a:t>
            </a:r>
            <a:r>
              <a:rPr lang="ru-RU" sz="2200" dirty="0" smtClean="0"/>
              <a:t>программирования.</a:t>
            </a:r>
          </a:p>
          <a:p>
            <a:r>
              <a:rPr lang="ru-RU" sz="2200" dirty="0" smtClean="0"/>
              <a:t>Асинхронные </a:t>
            </a:r>
            <a:r>
              <a:rPr lang="ru-RU" sz="2200" dirty="0"/>
              <a:t>механизмы позволяют единственному Node.js-серверу одновременно обрабатывать тысячи подключений, не нагружая при этом программиста задачами по управлению потоками и по организации параллельного выполнения кода. Подобные вещи часто являются источниками ошибок.</a:t>
            </a:r>
            <a:br>
              <a:rPr lang="ru-RU" sz="2200" dirty="0"/>
            </a:b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/>
            </a:r>
            <a:br>
              <a:rPr lang="ru-RU" sz="2200" dirty="0"/>
            </a:b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66294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92D050"/>
                </a:solidFill>
              </a:rPr>
              <a:t>Асинхронность в </a:t>
            </a:r>
            <a:r>
              <a:rPr lang="en-US" sz="3200" b="1" dirty="0">
                <a:solidFill>
                  <a:srgbClr val="92D050"/>
                </a:solidFill>
              </a:rPr>
              <a:t>Node.js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Autofit/>
          </a:bodyPr>
          <a:lstStyle/>
          <a:p>
            <a:r>
              <a:rPr lang="ru-RU" sz="2200" dirty="0" smtClean="0"/>
              <a:t>Node.js </a:t>
            </a:r>
            <a:r>
              <a:rPr lang="ru-RU" sz="2200" dirty="0"/>
              <a:t>предоставляет разработчику неблокирующие базовые механизмы ввода вывода, и, в целом, библиотеки, использующиеся в среде Node.js, написаны с использованием неблокирующих парадигм. Это делает блокирующее поведение кода скорее исключением, чем нормой.</a:t>
            </a:r>
            <a:br>
              <a:rPr lang="ru-RU" sz="2200" dirty="0"/>
            </a:b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>Когда Node.js нужно выполнить операцию ввода-вывода, вроде загрузки данных из сети, доступа к базе данных или к файловой системе, вместо того, чтобы заблокировать ожиданием результатов такой операции главный поток, Node.js инициирует её выполнение и продолжает заниматься другими делами до тех пор, пока результаты выполнения этой операции не будут получены.</a:t>
            </a:r>
            <a:br>
              <a:rPr lang="ru-RU" sz="2200" dirty="0"/>
            </a:b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79097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92D050"/>
                </a:solidFill>
              </a:rPr>
              <a:t>Асинхронность в </a:t>
            </a:r>
            <a:r>
              <a:rPr lang="en-US" sz="3200" b="1" dirty="0">
                <a:solidFill>
                  <a:srgbClr val="92D050"/>
                </a:solidFill>
              </a:rPr>
              <a:t>Node.js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Autofit/>
          </a:bodyPr>
          <a:lstStyle/>
          <a:p>
            <a:r>
              <a:rPr lang="ru-RU" sz="2200" dirty="0"/>
              <a:t>Асинхронность представляет возможность одновременно выполнять сразу несколько задач. Асинхронность играет большую роль в Node.js.</a:t>
            </a:r>
          </a:p>
          <a:p>
            <a:r>
              <a:rPr lang="ru-RU" sz="2200" dirty="0"/>
              <a:t>Например, допустим в файле приложения </a:t>
            </a:r>
            <a:r>
              <a:rPr lang="ru-RU" sz="2200" i="1" dirty="0"/>
              <a:t>app.js</a:t>
            </a:r>
            <a:r>
              <a:rPr lang="ru-RU" sz="2200" dirty="0"/>
              <a:t> у нас расположен следующий код:</a:t>
            </a:r>
          </a:p>
          <a:p>
            <a:pPr marL="0" indent="0" fontAlgn="base">
              <a:buNone/>
            </a:pPr>
            <a:r>
              <a:rPr lang="en-US" sz="2200" dirty="0"/>
              <a:t>function </a:t>
            </a:r>
            <a:r>
              <a:rPr lang="en-US" sz="2200" dirty="0" err="1"/>
              <a:t>displaySync</a:t>
            </a:r>
            <a:r>
              <a:rPr lang="en-US" sz="2200" dirty="0"/>
              <a:t>(data){</a:t>
            </a:r>
          </a:p>
          <a:p>
            <a:pPr marL="0" indent="0" fontAlgn="base">
              <a:buNone/>
            </a:pPr>
            <a:r>
              <a:rPr lang="en-US" sz="2200" dirty="0" smtClean="0"/>
              <a:t>console.log(data</a:t>
            </a:r>
            <a:r>
              <a:rPr lang="en-US" sz="2200" dirty="0"/>
              <a:t>);</a:t>
            </a:r>
          </a:p>
          <a:p>
            <a:pPr marL="0" indent="0" fontAlgn="base">
              <a:buNone/>
            </a:pPr>
            <a:r>
              <a:rPr lang="en-US" sz="2200" dirty="0" smtClean="0"/>
              <a:t>}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/>
              <a:t>console.log("</a:t>
            </a:r>
            <a:r>
              <a:rPr lang="ru-RU" sz="2200" dirty="0"/>
              <a:t>Начало работы программы</a:t>
            </a:r>
            <a:r>
              <a:rPr lang="ru-RU" sz="2200" dirty="0" smtClean="0"/>
              <a:t>");</a:t>
            </a:r>
            <a:endParaRPr lang="ru-RU" sz="2200" dirty="0"/>
          </a:p>
          <a:p>
            <a:pPr marL="0" indent="0" fontAlgn="base">
              <a:buNone/>
            </a:pPr>
            <a:r>
              <a:rPr lang="en-US" sz="2200" dirty="0" err="1"/>
              <a:t>displaySync</a:t>
            </a:r>
            <a:r>
              <a:rPr lang="en-US" sz="2200" dirty="0"/>
              <a:t>("</a:t>
            </a:r>
            <a:r>
              <a:rPr lang="ru-RU" sz="2200" dirty="0"/>
              <a:t>Обработка данных</a:t>
            </a:r>
            <a:r>
              <a:rPr lang="ru-RU" sz="2200" dirty="0" smtClean="0"/>
              <a:t>...");</a:t>
            </a:r>
            <a:endParaRPr lang="ru-RU" sz="2200" dirty="0"/>
          </a:p>
          <a:p>
            <a:pPr marL="0" indent="0" fontAlgn="base">
              <a:buNone/>
            </a:pPr>
            <a:r>
              <a:rPr lang="en-US" sz="2200" dirty="0"/>
              <a:t>console.log("</a:t>
            </a:r>
            <a:r>
              <a:rPr lang="ru-RU" sz="2200" dirty="0"/>
              <a:t>Завершение работы программы</a:t>
            </a:r>
            <a:r>
              <a:rPr lang="ru-RU" sz="2200" dirty="0" smtClean="0"/>
              <a:t>");</a:t>
            </a:r>
          </a:p>
          <a:p>
            <a:pPr fontAlgn="base"/>
            <a:r>
              <a:rPr lang="ru-RU" sz="2200" dirty="0"/>
              <a:t>Это стандартный синхронный код, все вызовы здесь выполняются последовательно, что мы можем увидеть, если мы запустим </a:t>
            </a:r>
            <a:r>
              <a:rPr lang="ru-RU" sz="2200" dirty="0" smtClean="0"/>
              <a:t>приложение</a:t>
            </a:r>
            <a:endParaRPr lang="ru-RU" sz="2200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752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92D050"/>
                </a:solidFill>
              </a:rPr>
              <a:t>Асинхронность в </a:t>
            </a:r>
            <a:r>
              <a:rPr lang="en-US" sz="3200" b="1" dirty="0">
                <a:solidFill>
                  <a:srgbClr val="92D050"/>
                </a:solidFill>
              </a:rPr>
              <a:t>Node.j</a:t>
            </a:r>
            <a:r>
              <a:rPr lang="en-US" sz="3200" b="1" dirty="0"/>
              <a:t>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Autofit/>
          </a:bodyPr>
          <a:lstStyle/>
          <a:p>
            <a:r>
              <a:rPr lang="ru-RU" sz="2200" dirty="0"/>
              <a:t>Асинхронность представляет возможность одновременно выполнять сразу несколько задач. Асинхронность играет большую роль в Node.js.</a:t>
            </a:r>
          </a:p>
          <a:p>
            <a:r>
              <a:rPr lang="ru-RU" sz="2200" dirty="0"/>
              <a:t>Например, допустим в файле приложения </a:t>
            </a:r>
            <a:r>
              <a:rPr lang="ru-RU" sz="2200" i="1" dirty="0"/>
              <a:t>app.js</a:t>
            </a:r>
            <a:r>
              <a:rPr lang="ru-RU" sz="2200" dirty="0"/>
              <a:t> у нас расположен следующий код:</a:t>
            </a:r>
          </a:p>
          <a:p>
            <a:pPr marL="0" indent="0" fontAlgn="base">
              <a:buNone/>
            </a:pPr>
            <a:r>
              <a:rPr lang="en-US" sz="2200" dirty="0"/>
              <a:t>function </a:t>
            </a:r>
            <a:r>
              <a:rPr lang="en-US" sz="2200" dirty="0" err="1"/>
              <a:t>displaySync</a:t>
            </a:r>
            <a:r>
              <a:rPr lang="en-US" sz="2200" dirty="0"/>
              <a:t>(data){</a:t>
            </a:r>
          </a:p>
          <a:p>
            <a:pPr marL="0" indent="0" fontAlgn="base">
              <a:buNone/>
            </a:pPr>
            <a:r>
              <a:rPr lang="en-US" sz="2200" dirty="0" smtClean="0"/>
              <a:t>console.log(data</a:t>
            </a:r>
            <a:r>
              <a:rPr lang="en-US" sz="2200" dirty="0"/>
              <a:t>);</a:t>
            </a:r>
          </a:p>
          <a:p>
            <a:pPr marL="0" indent="0" fontAlgn="base">
              <a:buNone/>
            </a:pPr>
            <a:r>
              <a:rPr lang="en-US" sz="2200" dirty="0" smtClean="0"/>
              <a:t>}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/>
              <a:t>console.log("</a:t>
            </a:r>
            <a:r>
              <a:rPr lang="ru-RU" sz="2200" dirty="0"/>
              <a:t>Начало работы программы</a:t>
            </a:r>
            <a:r>
              <a:rPr lang="ru-RU" sz="2200" dirty="0" smtClean="0"/>
              <a:t>");</a:t>
            </a:r>
            <a:endParaRPr lang="ru-RU" sz="2200" dirty="0"/>
          </a:p>
          <a:p>
            <a:pPr marL="0" indent="0" fontAlgn="base">
              <a:buNone/>
            </a:pPr>
            <a:r>
              <a:rPr lang="en-US" sz="2200" dirty="0" err="1"/>
              <a:t>displaySync</a:t>
            </a:r>
            <a:r>
              <a:rPr lang="en-US" sz="2200" dirty="0"/>
              <a:t>("</a:t>
            </a:r>
            <a:r>
              <a:rPr lang="ru-RU" sz="2200" dirty="0"/>
              <a:t>Обработка данных</a:t>
            </a:r>
            <a:r>
              <a:rPr lang="ru-RU" sz="2200" dirty="0" smtClean="0"/>
              <a:t>...");</a:t>
            </a:r>
            <a:endParaRPr lang="ru-RU" sz="2200" dirty="0"/>
          </a:p>
          <a:p>
            <a:pPr marL="0" indent="0" fontAlgn="base">
              <a:buNone/>
            </a:pPr>
            <a:r>
              <a:rPr lang="en-US" sz="2200" dirty="0"/>
              <a:t>console.log("</a:t>
            </a:r>
            <a:r>
              <a:rPr lang="ru-RU" sz="2200" dirty="0"/>
              <a:t>Завершение работы программы</a:t>
            </a:r>
            <a:r>
              <a:rPr lang="ru-RU" sz="2200" dirty="0" smtClean="0"/>
              <a:t>");</a:t>
            </a:r>
          </a:p>
          <a:p>
            <a:pPr fontAlgn="base"/>
            <a:endParaRPr lang="ru-RU" sz="2200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5340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92D050"/>
                </a:solidFill>
              </a:rPr>
              <a:t>Асинхронность в </a:t>
            </a:r>
            <a:r>
              <a:rPr lang="en-US" sz="3200" b="1" dirty="0" smtClean="0">
                <a:solidFill>
                  <a:srgbClr val="92D050"/>
                </a:solidFill>
              </a:rPr>
              <a:t>Node</a:t>
            </a:r>
            <a:r>
              <a:rPr lang="en-US" sz="3200" b="1" dirty="0" smtClean="0"/>
              <a:t>.js</a:t>
            </a:r>
            <a:endParaRPr lang="en-US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Autofit/>
          </a:bodyPr>
          <a:lstStyle/>
          <a:p>
            <a:r>
              <a:rPr lang="ru-RU" sz="2200" dirty="0"/>
              <a:t>Для рассмотрения асинхронности изменим код файла </a:t>
            </a:r>
            <a:r>
              <a:rPr lang="ru-RU" sz="2200" i="1" dirty="0"/>
              <a:t>app.js</a:t>
            </a:r>
            <a:r>
              <a:rPr lang="ru-RU" sz="2200" dirty="0"/>
              <a:t> следующим образом</a:t>
            </a:r>
            <a:r>
              <a:rPr lang="ru-RU" sz="2200" dirty="0" smtClean="0"/>
              <a:t>:</a:t>
            </a:r>
          </a:p>
          <a:p>
            <a:pPr marL="0" indent="0" fontAlgn="base">
              <a:buNone/>
            </a:pPr>
            <a:r>
              <a:rPr lang="en-US" sz="2200" dirty="0"/>
              <a:t>function display(data, callback</a:t>
            </a:r>
            <a:r>
              <a:rPr lang="en-US" sz="2200" dirty="0" smtClean="0"/>
              <a:t>){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 smtClean="0"/>
              <a:t>// </a:t>
            </a:r>
            <a:r>
              <a:rPr lang="ru-RU" sz="2200" dirty="0"/>
              <a:t>с помощью случайного числа определяем ошибку</a:t>
            </a:r>
          </a:p>
          <a:p>
            <a:pPr marL="0" indent="0" fontAlgn="base">
              <a:buNone/>
            </a:pPr>
            <a:r>
              <a:rPr lang="en-US" sz="2200" dirty="0" err="1" smtClean="0"/>
              <a:t>var</a:t>
            </a:r>
            <a:r>
              <a:rPr lang="en-US" sz="2200" dirty="0" smtClean="0"/>
              <a:t> </a:t>
            </a:r>
            <a:r>
              <a:rPr lang="en-US" sz="2200" dirty="0" err="1"/>
              <a:t>randInt</a:t>
            </a:r>
            <a:r>
              <a:rPr lang="en-US" sz="2200" dirty="0"/>
              <a:t> = </a:t>
            </a:r>
            <a:r>
              <a:rPr lang="en-US" sz="2200" dirty="0" err="1"/>
              <a:t>Math.random</a:t>
            </a:r>
            <a:r>
              <a:rPr lang="en-US" sz="2200" dirty="0"/>
              <a:t>() * (10 - 1) + 1;</a:t>
            </a:r>
          </a:p>
          <a:p>
            <a:pPr marL="0" indent="0" fontAlgn="base">
              <a:buNone/>
            </a:pPr>
            <a:r>
              <a:rPr lang="en-US" sz="2200" dirty="0" err="1" smtClean="0"/>
              <a:t>var</a:t>
            </a:r>
            <a:r>
              <a:rPr lang="en-US" sz="2200" dirty="0" smtClean="0"/>
              <a:t> </a:t>
            </a:r>
            <a:r>
              <a:rPr lang="en-US" sz="2200" dirty="0"/>
              <a:t>err = </a:t>
            </a:r>
            <a:r>
              <a:rPr lang="en-US" sz="2200" dirty="0" err="1"/>
              <a:t>randInt</a:t>
            </a:r>
            <a:r>
              <a:rPr lang="en-US" sz="2200" dirty="0"/>
              <a:t>&gt;5? new Error("</a:t>
            </a:r>
            <a:r>
              <a:rPr lang="ru-RU" sz="2200" dirty="0"/>
              <a:t>Ошибка выполнения. </a:t>
            </a:r>
            <a:r>
              <a:rPr lang="en-US" sz="2200" dirty="0" err="1"/>
              <a:t>randInt</a:t>
            </a:r>
            <a:r>
              <a:rPr lang="en-US" sz="2200" dirty="0"/>
              <a:t> </a:t>
            </a:r>
            <a:r>
              <a:rPr lang="ru-RU" sz="2200" dirty="0"/>
              <a:t>больше 5"): </a:t>
            </a:r>
            <a:r>
              <a:rPr lang="en-US" sz="2200" dirty="0"/>
              <a:t>null</a:t>
            </a:r>
            <a:r>
              <a:rPr lang="en-US" sz="2200" dirty="0" smtClean="0"/>
              <a:t>;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 err="1" smtClean="0"/>
              <a:t>setTimeout</a:t>
            </a:r>
            <a:r>
              <a:rPr lang="en-US" sz="2200" dirty="0" smtClean="0"/>
              <a:t>(function(){</a:t>
            </a:r>
            <a:endParaRPr lang="ru-RU" sz="2200" dirty="0" smtClean="0"/>
          </a:p>
          <a:p>
            <a:pPr marL="0" indent="0" fontAlgn="base">
              <a:buNone/>
            </a:pPr>
            <a:r>
              <a:rPr lang="en-US" sz="2200" dirty="0" smtClean="0"/>
              <a:t>callback(err</a:t>
            </a:r>
            <a:r>
              <a:rPr lang="en-US" sz="2200" dirty="0"/>
              <a:t>, data</a:t>
            </a:r>
            <a:r>
              <a:rPr lang="en-US" sz="2200" dirty="0" smtClean="0"/>
              <a:t>);</a:t>
            </a:r>
            <a:r>
              <a:rPr lang="ru-RU" sz="2200" dirty="0" smtClean="0"/>
              <a:t> </a:t>
            </a:r>
          </a:p>
          <a:p>
            <a:pPr marL="0" indent="0" fontAlgn="base">
              <a:buNone/>
            </a:pPr>
            <a:r>
              <a:rPr lang="en-US" sz="2200" dirty="0" smtClean="0"/>
              <a:t>}, </a:t>
            </a:r>
            <a:r>
              <a:rPr lang="en-US" sz="2200" dirty="0"/>
              <a:t>0</a:t>
            </a:r>
            <a:r>
              <a:rPr lang="en-US" sz="2200" dirty="0" smtClean="0"/>
              <a:t>);</a:t>
            </a:r>
            <a:r>
              <a:rPr lang="ru-RU" sz="2200" dirty="0" smtClean="0"/>
              <a:t> </a:t>
            </a:r>
            <a:r>
              <a:rPr lang="en-US" sz="2200" dirty="0" smtClean="0"/>
              <a:t>}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/>
              <a:t>console.log("</a:t>
            </a:r>
            <a:r>
              <a:rPr lang="ru-RU" sz="2200" dirty="0"/>
              <a:t>Начало работы программы</a:t>
            </a:r>
            <a:r>
              <a:rPr lang="ru-RU" sz="2200" dirty="0" smtClean="0"/>
              <a:t>");</a:t>
            </a:r>
            <a:endParaRPr lang="ru-RU" sz="2200" dirty="0"/>
          </a:p>
          <a:p>
            <a:pPr marL="0" indent="0" fontAlgn="base">
              <a:buNone/>
            </a:pPr>
            <a:r>
              <a:rPr lang="en-US" sz="2200" dirty="0"/>
              <a:t>display("</a:t>
            </a:r>
            <a:r>
              <a:rPr lang="ru-RU" sz="2200" dirty="0"/>
              <a:t>Обработка данных...", </a:t>
            </a:r>
            <a:r>
              <a:rPr lang="en-US" sz="2200" dirty="0"/>
              <a:t>function (err, data</a:t>
            </a:r>
            <a:r>
              <a:rPr lang="en-US" sz="2200" dirty="0" smtClean="0"/>
              <a:t>){</a:t>
            </a:r>
            <a:endParaRPr lang="ru-RU" sz="2200" dirty="0"/>
          </a:p>
          <a:p>
            <a:pPr marL="0" indent="0" fontAlgn="base">
              <a:buNone/>
            </a:pPr>
            <a:r>
              <a:rPr lang="en-US" sz="2200" dirty="0" smtClean="0"/>
              <a:t>if(err</a:t>
            </a:r>
            <a:r>
              <a:rPr lang="en-US" sz="2200" dirty="0"/>
              <a:t>) throw err;</a:t>
            </a:r>
          </a:p>
          <a:p>
            <a:pPr marL="0" indent="0" fontAlgn="base">
              <a:buNone/>
            </a:pPr>
            <a:r>
              <a:rPr lang="en-US" sz="2200" dirty="0" smtClean="0"/>
              <a:t>console.log(data);</a:t>
            </a:r>
            <a:r>
              <a:rPr lang="ru-RU" sz="2200" dirty="0" smtClean="0"/>
              <a:t> </a:t>
            </a:r>
            <a:r>
              <a:rPr lang="en-US" sz="2200" dirty="0" smtClean="0"/>
              <a:t>});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/>
              <a:t>console.log("</a:t>
            </a:r>
            <a:r>
              <a:rPr lang="ru-RU" sz="2200" dirty="0"/>
              <a:t>Завершение работы программы");</a:t>
            </a:r>
          </a:p>
          <a:p>
            <a:pPr fontAlgn="base"/>
            <a:endParaRPr lang="ru-RU" sz="2200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52316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92D050"/>
                </a:solidFill>
              </a:rPr>
              <a:t>Асинхронность в </a:t>
            </a:r>
            <a:r>
              <a:rPr lang="en-US" sz="3200" b="1" dirty="0" smtClean="0">
                <a:solidFill>
                  <a:srgbClr val="92D050"/>
                </a:solidFill>
              </a:rPr>
              <a:t>Node.js</a:t>
            </a:r>
            <a:endParaRPr lang="en-US" sz="3200" b="1" dirty="0">
              <a:solidFill>
                <a:srgbClr val="92D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217443"/>
          </a:xfrm>
        </p:spPr>
        <p:txBody>
          <a:bodyPr>
            <a:noAutofit/>
          </a:bodyPr>
          <a:lstStyle/>
          <a:p>
            <a:r>
              <a:rPr lang="ru-RU" sz="2200" dirty="0"/>
              <a:t>В начале также определяется функция </a:t>
            </a:r>
            <a:r>
              <a:rPr lang="ru-RU" sz="2200" dirty="0" err="1"/>
              <a:t>display</a:t>
            </a:r>
            <a:r>
              <a:rPr lang="ru-RU" sz="2200" dirty="0"/>
              <a:t>, но теперь кроме данных в качестве второго параметра она принимает функцию обратного вызова, которая и обрабатывает данные.</a:t>
            </a:r>
          </a:p>
          <a:p>
            <a:r>
              <a:rPr lang="ru-RU" sz="2200" dirty="0"/>
              <a:t>Эта функция </a:t>
            </a:r>
            <a:r>
              <a:rPr lang="ru-RU" sz="2200" dirty="0" err="1"/>
              <a:t>callback</a:t>
            </a:r>
            <a:r>
              <a:rPr lang="ru-RU" sz="2200" dirty="0"/>
              <a:t> принимает два параметра - информацию об ошибке и собственно данные. Это общая модель функций обратного вызова, которые передаются в асинхронные методы - первым идет параметр, представляющий ошибку, а второй - данные.</a:t>
            </a:r>
          </a:p>
          <a:p>
            <a:r>
              <a:rPr lang="ru-RU" sz="2200" dirty="0"/>
              <a:t>Для имитации ошибки используется случайное число: если оно больше 5, то создаем объект ошибки - объект </a:t>
            </a:r>
            <a:r>
              <a:rPr lang="ru-RU" sz="2200" dirty="0" err="1"/>
              <a:t>Error</a:t>
            </a:r>
            <a:r>
              <a:rPr lang="ru-RU" sz="2200" dirty="0"/>
              <a:t>, иначе же он равен </a:t>
            </a:r>
            <a:r>
              <a:rPr lang="ru-RU" sz="2200" dirty="0" err="1"/>
              <a:t>null</a:t>
            </a:r>
            <a:r>
              <a:rPr lang="ru-RU" sz="2200" dirty="0"/>
              <a:t>.</a:t>
            </a:r>
          </a:p>
          <a:p>
            <a:r>
              <a:rPr lang="ru-RU" sz="2200" dirty="0"/>
              <a:t>И последний важный момент - выполнение функции обратного вызова в функции </a:t>
            </a:r>
            <a:r>
              <a:rPr lang="ru-RU" sz="2200" b="1" dirty="0" err="1"/>
              <a:t>setTimeout</a:t>
            </a:r>
            <a:r>
              <a:rPr lang="ru-RU" sz="2200" b="1" dirty="0"/>
              <a:t>()</a:t>
            </a:r>
            <a:r>
              <a:rPr lang="ru-RU" sz="2200" dirty="0"/>
              <a:t>. Это глобальная функция, которая принимает в качестве первого параметра функцию обратного вызова, а в качестве второго - промежуток, через который функция обратного вызова будет выполняться. Для нашей задачи вполне подойдет промежуток в 0 миллисекунд.</a:t>
            </a:r>
          </a:p>
          <a:p>
            <a:pPr fontAlgn="base"/>
            <a:endParaRPr lang="ru-RU" sz="2200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98212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92D050"/>
                </a:solidFill>
              </a:rPr>
              <a:t>Асинхронность в </a:t>
            </a:r>
            <a:r>
              <a:rPr lang="en-US" sz="3200" b="1" dirty="0" smtClean="0">
                <a:solidFill>
                  <a:srgbClr val="92D050"/>
                </a:solidFill>
              </a:rPr>
              <a:t>Node.js</a:t>
            </a:r>
            <a:endParaRPr lang="en-US" sz="3200" b="1" dirty="0">
              <a:solidFill>
                <a:srgbClr val="92D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217443"/>
          </a:xfrm>
        </p:spPr>
        <p:txBody>
          <a:bodyPr>
            <a:noAutofit/>
          </a:bodyPr>
          <a:lstStyle/>
          <a:p>
            <a:r>
              <a:rPr lang="ru-RU" sz="2200" dirty="0"/>
              <a:t>При вызове функции </a:t>
            </a:r>
            <a:r>
              <a:rPr lang="ru-RU" sz="2200" dirty="0" err="1"/>
              <a:t>display</a:t>
            </a:r>
            <a:r>
              <a:rPr lang="ru-RU" sz="2200" dirty="0"/>
              <a:t> в нее передается функция, которая в случае отсутствия ошибок просто выводит данные на консоль</a:t>
            </a:r>
            <a:r>
              <a:rPr lang="ru-RU" sz="2200" dirty="0" smtClean="0"/>
              <a:t>:</a:t>
            </a:r>
          </a:p>
          <a:p>
            <a:pPr marL="0" indent="0" fontAlgn="base">
              <a:buNone/>
            </a:pPr>
            <a:r>
              <a:rPr lang="en-US" sz="2200" dirty="0"/>
              <a:t>display("</a:t>
            </a:r>
            <a:r>
              <a:rPr lang="ru-RU" sz="2200" dirty="0"/>
              <a:t>Обработка данных...", </a:t>
            </a:r>
            <a:r>
              <a:rPr lang="en-US" sz="2200" dirty="0"/>
              <a:t>function (err, data</a:t>
            </a:r>
            <a:r>
              <a:rPr lang="en-US" sz="2200" dirty="0" smtClean="0"/>
              <a:t>){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 smtClean="0"/>
              <a:t>if(err</a:t>
            </a:r>
            <a:r>
              <a:rPr lang="en-US" sz="2200" dirty="0"/>
              <a:t>) throw err;</a:t>
            </a:r>
          </a:p>
          <a:p>
            <a:pPr marL="0" indent="0" fontAlgn="base">
              <a:buNone/>
            </a:pPr>
            <a:r>
              <a:rPr lang="en-US" sz="2200" dirty="0" smtClean="0"/>
              <a:t>console.log(data);</a:t>
            </a:r>
            <a:endParaRPr lang="ru-RU" sz="2200" dirty="0" smtClean="0"/>
          </a:p>
          <a:p>
            <a:pPr marL="0" indent="0" fontAlgn="base">
              <a:buNone/>
            </a:pPr>
            <a:r>
              <a:rPr lang="en-US" sz="2200" dirty="0" smtClean="0"/>
              <a:t>});</a:t>
            </a:r>
            <a:endParaRPr lang="en-US" sz="2200" dirty="0"/>
          </a:p>
          <a:p>
            <a:r>
              <a:rPr lang="ru-RU" sz="2200" dirty="0"/>
              <a:t>Теперь если мы запустим приложение, то увидим, следующую картину</a:t>
            </a:r>
            <a:r>
              <a:rPr lang="ru-RU" sz="2200" dirty="0" smtClean="0"/>
              <a:t>: Несмотря </a:t>
            </a:r>
            <a:r>
              <a:rPr lang="ru-RU" sz="2200" dirty="0"/>
              <a:t>на то, что в </a:t>
            </a:r>
            <a:r>
              <a:rPr lang="ru-RU" sz="2200" dirty="0" err="1"/>
              <a:t>setTimeout</a:t>
            </a:r>
            <a:r>
              <a:rPr lang="ru-RU" sz="2200" dirty="0"/>
              <a:t> передается промежуток 0, фактическое выполнение функции </a:t>
            </a:r>
            <a:r>
              <a:rPr lang="ru-RU" sz="2200" dirty="0" err="1"/>
              <a:t>display</a:t>
            </a:r>
            <a:r>
              <a:rPr lang="ru-RU" sz="2200" dirty="0"/>
              <a:t> завершается после всех остальных функций, которые определены в программе. В итоге выполнение на функции </a:t>
            </a:r>
            <a:r>
              <a:rPr lang="ru-RU" sz="2200" dirty="0" err="1"/>
              <a:t>display</a:t>
            </a:r>
            <a:r>
              <a:rPr lang="ru-RU" sz="2200" dirty="0"/>
              <a:t> не блокируется, а идет дальше. И это особенно актуально, если в приложении идет какая-либо функция ввода-вывода, например, чтения файла или взаимодействия с базой данных, выполнение которой может занять продолжительное время. То общее выполнение приложение не блокируется, а идет дальше.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15050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92D050"/>
                </a:solidFill>
              </a:rPr>
              <a:t>Асинхронность в </a:t>
            </a:r>
            <a:r>
              <a:rPr lang="en-US" sz="3200" b="1" dirty="0" smtClean="0">
                <a:solidFill>
                  <a:srgbClr val="92D050"/>
                </a:solidFill>
              </a:rPr>
              <a:t>Node.js</a:t>
            </a:r>
            <a:endParaRPr lang="en-US" sz="3200" b="1" dirty="0">
              <a:solidFill>
                <a:srgbClr val="92D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217443"/>
          </a:xfrm>
        </p:spPr>
        <p:txBody>
          <a:bodyPr>
            <a:noAutofit/>
          </a:bodyPr>
          <a:lstStyle/>
          <a:p>
            <a:r>
              <a:rPr lang="ru-RU" sz="2200" dirty="0"/>
              <a:t>Рассмотрим пример с двумя асинхронными вызовами:</a:t>
            </a:r>
          </a:p>
          <a:p>
            <a:pPr fontAlgn="base"/>
            <a:r>
              <a:rPr lang="en-US" sz="2200" dirty="0"/>
              <a:t>function </a:t>
            </a:r>
            <a:r>
              <a:rPr lang="en-US" sz="2200" dirty="0" err="1"/>
              <a:t>displaySync</a:t>
            </a:r>
            <a:r>
              <a:rPr lang="en-US" sz="2200" dirty="0"/>
              <a:t>(callback){</a:t>
            </a:r>
          </a:p>
          <a:p>
            <a:pPr fontAlgn="base"/>
            <a:r>
              <a:rPr lang="en-US" sz="2200" dirty="0"/>
              <a:t>    callback();</a:t>
            </a:r>
          </a:p>
          <a:p>
            <a:pPr fontAlgn="base"/>
            <a:r>
              <a:rPr lang="en-US" sz="2200" dirty="0" smtClean="0"/>
              <a:t>}</a:t>
            </a:r>
            <a:endParaRPr lang="en-US" sz="2200" dirty="0"/>
          </a:p>
          <a:p>
            <a:pPr fontAlgn="base"/>
            <a:r>
              <a:rPr lang="en-US" sz="2200" dirty="0"/>
              <a:t>console.log("</a:t>
            </a:r>
            <a:r>
              <a:rPr lang="ru-RU" sz="2200" dirty="0"/>
              <a:t>Начало работы программы</a:t>
            </a:r>
            <a:r>
              <a:rPr lang="ru-RU" sz="2200" dirty="0" smtClean="0"/>
              <a:t>");</a:t>
            </a:r>
            <a:endParaRPr lang="ru-RU" sz="2200" dirty="0"/>
          </a:p>
          <a:p>
            <a:pPr fontAlgn="base"/>
            <a:r>
              <a:rPr lang="en-US" sz="2200" dirty="0" err="1"/>
              <a:t>setTimeout</a:t>
            </a:r>
            <a:r>
              <a:rPr lang="en-US" sz="2200" dirty="0"/>
              <a:t>(function</a:t>
            </a:r>
            <a:r>
              <a:rPr lang="en-US" sz="2200" dirty="0" smtClean="0"/>
              <a:t>(){</a:t>
            </a:r>
            <a:endParaRPr lang="en-US" sz="2200" dirty="0"/>
          </a:p>
          <a:p>
            <a:pPr fontAlgn="base"/>
            <a:r>
              <a:rPr lang="en-US" sz="2200" dirty="0"/>
              <a:t>        console.log("timeout 500");</a:t>
            </a:r>
          </a:p>
          <a:p>
            <a:pPr fontAlgn="base"/>
            <a:r>
              <a:rPr lang="en-US" sz="2200" dirty="0"/>
              <a:t>}, 500</a:t>
            </a:r>
            <a:r>
              <a:rPr lang="en-US" sz="2200" dirty="0" smtClean="0"/>
              <a:t>);</a:t>
            </a:r>
            <a:endParaRPr lang="en-US" sz="2200" dirty="0"/>
          </a:p>
          <a:p>
            <a:pPr fontAlgn="base"/>
            <a:r>
              <a:rPr lang="en-US" sz="2200" dirty="0" err="1"/>
              <a:t>setTimeout</a:t>
            </a:r>
            <a:r>
              <a:rPr lang="en-US" sz="2200" dirty="0"/>
              <a:t>(function</a:t>
            </a:r>
            <a:r>
              <a:rPr lang="en-US" sz="2200" dirty="0" smtClean="0"/>
              <a:t>(){</a:t>
            </a:r>
            <a:endParaRPr lang="en-US" sz="2200" dirty="0"/>
          </a:p>
          <a:p>
            <a:pPr fontAlgn="base"/>
            <a:r>
              <a:rPr lang="en-US" sz="2200" dirty="0"/>
              <a:t>        console.log("timeout 100");</a:t>
            </a:r>
          </a:p>
          <a:p>
            <a:pPr fontAlgn="base"/>
            <a:r>
              <a:rPr lang="en-US" sz="2200" dirty="0"/>
              <a:t>}, 100</a:t>
            </a:r>
            <a:r>
              <a:rPr lang="en-US" sz="2200" dirty="0" smtClean="0"/>
              <a:t>);</a:t>
            </a:r>
            <a:endParaRPr lang="en-US" sz="2200" dirty="0"/>
          </a:p>
          <a:p>
            <a:pPr fontAlgn="base"/>
            <a:r>
              <a:rPr lang="en-US" sz="2200" dirty="0" err="1"/>
              <a:t>displaySync</a:t>
            </a:r>
            <a:r>
              <a:rPr lang="en-US" sz="2200" dirty="0"/>
              <a:t>(function(){console.log("without timeout")});</a:t>
            </a:r>
          </a:p>
          <a:p>
            <a:pPr fontAlgn="base"/>
            <a:r>
              <a:rPr lang="en-US" sz="2200" dirty="0"/>
              <a:t>console.log("</a:t>
            </a:r>
            <a:r>
              <a:rPr lang="ru-RU" sz="2200" dirty="0"/>
              <a:t>Завершение работы программы");</a:t>
            </a:r>
          </a:p>
          <a:p>
            <a:pPr marL="0" indent="0">
              <a:buNone/>
            </a:pPr>
            <a:r>
              <a:rPr lang="ru-RU" sz="2400" dirty="0"/>
              <a:t/>
            </a:r>
            <a:br>
              <a:rPr lang="ru-RU" sz="2400" dirty="0"/>
            </a:b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72840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rgbClr val="00B050"/>
                </a:solidFill>
              </a:rPr>
              <a:t>Основы работы с </a:t>
            </a:r>
            <a:r>
              <a:rPr lang="en-US" sz="3600" b="1" dirty="0" smtClean="0">
                <a:solidFill>
                  <a:srgbClr val="00B050"/>
                </a:solidFill>
              </a:rPr>
              <a:t>Node.js</a:t>
            </a:r>
            <a:endParaRPr lang="ru-RU" sz="3600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Autofit/>
          </a:bodyPr>
          <a:lstStyle/>
          <a:p>
            <a:r>
              <a:rPr lang="ru-RU" sz="2200" dirty="0" smtClean="0"/>
              <a:t>Node.js </a:t>
            </a:r>
            <a:r>
              <a:rPr lang="ru-RU" sz="2200" dirty="0"/>
              <a:t>использует модульную систему. То есть вся встроенная функциональность разбита на отдельные пакеты или модули. Модуль представляет блок кода, который может использоваться повторно в других модулях</a:t>
            </a:r>
            <a:r>
              <a:rPr lang="ru-RU" sz="2200" dirty="0" smtClean="0"/>
              <a:t>.</a:t>
            </a:r>
          </a:p>
          <a:p>
            <a:r>
              <a:rPr lang="ru-RU" sz="2200" b="1" dirty="0">
                <a:solidFill>
                  <a:srgbClr val="00B050"/>
                </a:solidFill>
              </a:rPr>
              <a:t>Для загрузки модулей применяется функция</a:t>
            </a:r>
            <a:r>
              <a:rPr lang="ru-RU" sz="2200" dirty="0"/>
              <a:t> </a:t>
            </a:r>
            <a:r>
              <a:rPr lang="ru-RU" sz="2200" dirty="0" err="1"/>
              <a:t>require</a:t>
            </a:r>
            <a:r>
              <a:rPr lang="ru-RU" sz="2200" dirty="0"/>
              <a:t>(), в которую передается название модуля. К примеру, </a:t>
            </a:r>
            <a:r>
              <a:rPr lang="ru-RU" sz="2200" dirty="0" smtClean="0"/>
              <a:t>для </a:t>
            </a:r>
            <a:r>
              <a:rPr lang="ru-RU" sz="2200" dirty="0"/>
              <a:t>получения и обработки запроса </a:t>
            </a:r>
            <a:r>
              <a:rPr lang="ru-RU" sz="2200" dirty="0" smtClean="0"/>
              <a:t>необходим </a:t>
            </a:r>
            <a:r>
              <a:rPr lang="ru-RU" sz="2200" dirty="0"/>
              <a:t>модуль </a:t>
            </a:r>
            <a:r>
              <a:rPr lang="ru-RU" sz="2200" b="1" dirty="0" smtClean="0"/>
              <a:t>http</a:t>
            </a:r>
            <a:r>
              <a:rPr lang="ru-RU" sz="2200" dirty="0" smtClean="0"/>
              <a:t>:</a:t>
            </a:r>
          </a:p>
          <a:p>
            <a:pPr marL="0" indent="0">
              <a:buNone/>
            </a:pPr>
            <a:r>
              <a:rPr lang="en-US" sz="2200" dirty="0" err="1" smtClean="0"/>
              <a:t>const</a:t>
            </a:r>
            <a:r>
              <a:rPr lang="en-US" sz="2200" dirty="0" smtClean="0"/>
              <a:t> </a:t>
            </a:r>
            <a:r>
              <a:rPr lang="en-US" sz="2200" dirty="0"/>
              <a:t>http = require("http</a:t>
            </a:r>
            <a:r>
              <a:rPr lang="en-US" sz="2200" dirty="0" smtClean="0"/>
              <a:t>");</a:t>
            </a:r>
            <a:endParaRPr lang="ru-RU" sz="2200" dirty="0" smtClean="0"/>
          </a:p>
          <a:p>
            <a:r>
              <a:rPr lang="ru-RU" sz="2200" dirty="0"/>
              <a:t>Далее с помощью метода </a:t>
            </a:r>
            <a:r>
              <a:rPr lang="ru-RU" sz="2200" dirty="0" err="1"/>
              <a:t>createServer</a:t>
            </a:r>
            <a:r>
              <a:rPr lang="ru-RU" sz="2200" dirty="0"/>
              <a:t>() создается новый сервер для прослушивания входящих подключений и обработки запросов. В качестве параметра этот метод принимает функцию, которая имеет два параметра. Первый параметр </a:t>
            </a:r>
            <a:r>
              <a:rPr lang="ru-RU" sz="2200" b="1" dirty="0" err="1">
                <a:solidFill>
                  <a:srgbClr val="00B050"/>
                </a:solidFill>
              </a:rPr>
              <a:t>request</a:t>
            </a:r>
            <a:r>
              <a:rPr lang="ru-RU" sz="2200" dirty="0"/>
              <a:t> хранит всю информацию о запросе, а второй параметр </a:t>
            </a:r>
            <a:r>
              <a:rPr lang="ru-RU" sz="2200" b="1" dirty="0" err="1">
                <a:solidFill>
                  <a:srgbClr val="00B050"/>
                </a:solidFill>
              </a:rPr>
              <a:t>response</a:t>
            </a:r>
            <a:r>
              <a:rPr lang="ru-RU" sz="2200" dirty="0">
                <a:solidFill>
                  <a:srgbClr val="00B050"/>
                </a:solidFill>
              </a:rPr>
              <a:t> </a:t>
            </a:r>
            <a:r>
              <a:rPr lang="ru-RU" sz="2200" dirty="0"/>
              <a:t>используется для отправки ответа. В данном случае ответ представляет простую строку "</a:t>
            </a:r>
            <a:r>
              <a:rPr lang="ru-RU" sz="2200" dirty="0" err="1"/>
              <a:t>Hello</a:t>
            </a:r>
            <a:r>
              <a:rPr lang="ru-RU" sz="2200" dirty="0"/>
              <a:t> </a:t>
            </a:r>
            <a:r>
              <a:rPr lang="ru-RU" sz="2200" dirty="0" err="1"/>
              <a:t>NodeJS</a:t>
            </a:r>
            <a:r>
              <a:rPr lang="ru-RU" sz="2200" dirty="0"/>
              <a:t>!" и отправляется с помощью метода </a:t>
            </a:r>
            <a:r>
              <a:rPr lang="ru-RU" sz="2200" dirty="0" err="1"/>
              <a:t>response.end</a:t>
            </a:r>
            <a:r>
              <a:rPr lang="ru-RU" sz="22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593850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92D050"/>
                </a:solidFill>
              </a:rPr>
              <a:t>Асинхронность в </a:t>
            </a:r>
            <a:r>
              <a:rPr lang="en-US" sz="3200" b="1" dirty="0" smtClean="0">
                <a:solidFill>
                  <a:srgbClr val="92D050"/>
                </a:solidFill>
              </a:rPr>
              <a:t>Node.js</a:t>
            </a:r>
            <a:endParaRPr lang="en-US" sz="3200" b="1" dirty="0">
              <a:solidFill>
                <a:srgbClr val="92D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217443"/>
          </a:xfrm>
        </p:spPr>
        <p:txBody>
          <a:bodyPr>
            <a:noAutofit/>
          </a:bodyPr>
          <a:lstStyle/>
          <a:p>
            <a:r>
              <a:rPr lang="ru-RU" sz="2200" dirty="0"/>
              <a:t>Почему так происходит? Потому что все </a:t>
            </a:r>
            <a:r>
              <a:rPr lang="ru-RU" sz="2200" dirty="0" err="1"/>
              <a:t>колбеки</a:t>
            </a:r>
            <a:r>
              <a:rPr lang="ru-RU" sz="2200" dirty="0"/>
              <a:t> или функции обратного вызова в асинхронных функциях (в качестве таковой здесь используется функция </a:t>
            </a:r>
            <a:r>
              <a:rPr lang="ru-RU" sz="2200" dirty="0" err="1"/>
              <a:t>setTimeout</a:t>
            </a:r>
            <a:r>
              <a:rPr lang="ru-RU" sz="2200" dirty="0"/>
              <a:t>) помещаются в специальную очередь, и начинают выполняться после того, как все остальные синхронные вызовы в приложении завершат свою работу. Собственно поэтому выполнение </a:t>
            </a:r>
            <a:r>
              <a:rPr lang="ru-RU" sz="2200" dirty="0" err="1"/>
              <a:t>колбека</a:t>
            </a:r>
            <a:r>
              <a:rPr lang="ru-RU" sz="2200" dirty="0"/>
              <a:t> из функции </a:t>
            </a:r>
            <a:r>
              <a:rPr lang="ru-RU" sz="2200" dirty="0" err="1"/>
              <a:t>setTimeout</a:t>
            </a:r>
            <a:r>
              <a:rPr lang="ru-RU" sz="2200" dirty="0"/>
              <a:t> в примере выше происходит после выполнения вызова console.log("Завершение работы программы");. И стоит подчеркнуть, что в очередь </a:t>
            </a:r>
            <a:r>
              <a:rPr lang="ru-RU" sz="2200" dirty="0" err="1"/>
              <a:t>колбеков</a:t>
            </a:r>
            <a:r>
              <a:rPr lang="ru-RU" sz="2200" dirty="0"/>
              <a:t> переходит не функция, которая передается в </a:t>
            </a:r>
            <a:r>
              <a:rPr lang="ru-RU" sz="2200" dirty="0" err="1"/>
              <a:t>display</a:t>
            </a:r>
            <a:r>
              <a:rPr lang="ru-RU" sz="2200" dirty="0"/>
              <a:t>, а функция, которая передается в </a:t>
            </a:r>
            <a:r>
              <a:rPr lang="ru-RU" sz="2200" dirty="0" err="1"/>
              <a:t>setTimeout</a:t>
            </a:r>
            <a:r>
              <a:rPr lang="ru-RU" sz="2200" dirty="0"/>
              <a:t>.</a:t>
            </a:r>
            <a:br>
              <a:rPr lang="ru-RU" sz="2200" dirty="0"/>
            </a:br>
            <a:r>
              <a:rPr lang="ru-RU" sz="2200" dirty="0"/>
              <a:t>Несмотря на то, что в функцию </a:t>
            </a:r>
            <a:r>
              <a:rPr lang="ru-RU" sz="2200" dirty="0" err="1"/>
              <a:t>display</a:t>
            </a:r>
            <a:r>
              <a:rPr lang="ru-RU" sz="2200" dirty="0"/>
              <a:t> передается </a:t>
            </a:r>
            <a:r>
              <a:rPr lang="ru-RU" sz="2200" dirty="0" err="1"/>
              <a:t>колбек</a:t>
            </a:r>
            <a:r>
              <a:rPr lang="ru-RU" sz="2200" dirty="0"/>
              <a:t>, но эта функция с </a:t>
            </a:r>
            <a:r>
              <a:rPr lang="ru-RU" sz="2200" dirty="0" err="1"/>
              <a:t>колбеком</a:t>
            </a:r>
            <a:r>
              <a:rPr lang="ru-RU" sz="2200" dirty="0"/>
              <a:t> будет выполняться синхронно.</a:t>
            </a:r>
          </a:p>
          <a:p>
            <a:r>
              <a:rPr lang="ru-RU" sz="2200" dirty="0"/>
              <a:t>А </a:t>
            </a:r>
            <a:r>
              <a:rPr lang="ru-RU" sz="2200" dirty="0" err="1"/>
              <a:t>колбеки</a:t>
            </a:r>
            <a:r>
              <a:rPr lang="ru-RU" sz="2200" dirty="0"/>
              <a:t> из функций </a:t>
            </a:r>
            <a:r>
              <a:rPr lang="ru-RU" sz="2200" dirty="0" err="1"/>
              <a:t>setTimeout</a:t>
            </a:r>
            <a:r>
              <a:rPr lang="ru-RU" sz="2200" dirty="0"/>
              <a:t> будут выполняться только после всех остальных вызовов приложения.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66764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3">
                    <a:lumMod val="75000"/>
                  </a:schemeClr>
                </a:solidFill>
              </a:rPr>
              <a:t>Работа с файлами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217443"/>
          </a:xfrm>
        </p:spPr>
        <p:txBody>
          <a:bodyPr>
            <a:noAutofit/>
          </a:bodyPr>
          <a:lstStyle/>
          <a:p>
            <a:r>
              <a:rPr lang="ru-RU" sz="2200" dirty="0"/>
              <a:t>Для работы с файлами в Node.js предназначен модуль </a:t>
            </a:r>
            <a:r>
              <a:rPr lang="ru-RU" sz="2200" u="sng" dirty="0" err="1">
                <a:hlinkClick r:id="rId2"/>
              </a:rPr>
              <a:t>fs</a:t>
            </a:r>
            <a:r>
              <a:rPr lang="ru-RU" sz="2200" dirty="0" smtClean="0"/>
              <a:t>.</a:t>
            </a:r>
          </a:p>
          <a:p>
            <a:pPr marL="0" indent="0" algn="ctr">
              <a:buNone/>
            </a:pPr>
            <a:r>
              <a:rPr lang="ru-RU" sz="2200" b="1" dirty="0"/>
              <a:t>Чтение из файла</a:t>
            </a:r>
          </a:p>
          <a:p>
            <a:r>
              <a:rPr lang="ru-RU" sz="2200" dirty="0"/>
              <a:t>Допустим, в одной папке с файлом приложения app.js расположен текстовый файл </a:t>
            </a:r>
            <a:r>
              <a:rPr lang="ru-RU" sz="2200" b="1" dirty="0"/>
              <a:t>hello.txt</a:t>
            </a:r>
            <a:r>
              <a:rPr lang="ru-RU" sz="2200" dirty="0"/>
              <a:t> с простейшим текстом, например</a:t>
            </a:r>
            <a:r>
              <a:rPr lang="ru-RU" sz="2200" dirty="0" smtClean="0"/>
              <a:t>:</a:t>
            </a:r>
          </a:p>
          <a:p>
            <a:pPr marL="0" indent="0">
              <a:buNone/>
            </a:pPr>
            <a:r>
              <a:rPr lang="en-US" sz="2200" dirty="0"/>
              <a:t>Hello Node JS</a:t>
            </a:r>
            <a:r>
              <a:rPr lang="en-US" sz="2200" dirty="0" smtClean="0"/>
              <a:t>!</a:t>
            </a:r>
            <a:endParaRPr lang="ru-RU" sz="2200" dirty="0" smtClean="0"/>
          </a:p>
          <a:p>
            <a:r>
              <a:rPr lang="ru-RU" sz="2200" dirty="0"/>
              <a:t>Для чтения файла в синхронном варианте применяется функция </a:t>
            </a:r>
            <a:r>
              <a:rPr lang="ru-RU" sz="2200" b="1" dirty="0" err="1"/>
              <a:t>fs.readFileSync</a:t>
            </a:r>
            <a:r>
              <a:rPr lang="ru-RU" sz="2200" b="1" dirty="0" smtClean="0"/>
              <a:t>()</a:t>
            </a:r>
            <a:r>
              <a:rPr lang="ru-RU" sz="2200" dirty="0" smtClean="0"/>
              <a:t>:</a:t>
            </a:r>
          </a:p>
          <a:p>
            <a:pPr marL="0" indent="0">
              <a:buNone/>
            </a:pPr>
            <a:r>
              <a:rPr lang="en-US" sz="2200" dirty="0"/>
              <a:t>let </a:t>
            </a:r>
            <a:r>
              <a:rPr lang="en-US" sz="2200" dirty="0" err="1"/>
              <a:t>fileContent</a:t>
            </a:r>
            <a:r>
              <a:rPr lang="en-US" sz="2200" dirty="0"/>
              <a:t> = </a:t>
            </a:r>
            <a:r>
              <a:rPr lang="en-US" sz="2200" dirty="0" err="1"/>
              <a:t>fs.readFileSync</a:t>
            </a:r>
            <a:r>
              <a:rPr lang="en-US" sz="2200" dirty="0"/>
              <a:t>("hello.txt", "utf8</a:t>
            </a:r>
            <a:r>
              <a:rPr lang="en-US" sz="2200" dirty="0" smtClean="0"/>
              <a:t>");</a:t>
            </a:r>
            <a:endParaRPr lang="ru-RU" sz="2200" dirty="0" smtClean="0"/>
          </a:p>
          <a:p>
            <a:r>
              <a:rPr lang="ru-RU" sz="2200" dirty="0"/>
              <a:t>В метод передается путь к файлу относительно файла приложения app.js, а в качестве второго параметра указывается кодировка для получения текстового содержимого файла. На выходе получаем считанный текст.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78542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3">
                    <a:lumMod val="75000"/>
                  </a:schemeClr>
                </a:solidFill>
              </a:rPr>
              <a:t>Работа с файлами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217443"/>
          </a:xfrm>
        </p:spPr>
        <p:txBody>
          <a:bodyPr>
            <a:noAutofit/>
          </a:bodyPr>
          <a:lstStyle/>
          <a:p>
            <a:r>
              <a:rPr lang="ru-RU" sz="2200" dirty="0"/>
              <a:t>Для асинхронного чтения файла применяется функция </a:t>
            </a:r>
            <a:r>
              <a:rPr lang="ru-RU" sz="2200" b="1" dirty="0" err="1"/>
              <a:t>fs.readFile</a:t>
            </a:r>
            <a:r>
              <a:rPr lang="ru-RU" sz="2200" dirty="0" smtClean="0"/>
              <a:t>:</a:t>
            </a:r>
          </a:p>
          <a:p>
            <a:pPr marL="0" indent="0">
              <a:buNone/>
            </a:pPr>
            <a:r>
              <a:rPr lang="en-US" sz="2200" dirty="0" err="1"/>
              <a:t>fs.readFile</a:t>
            </a:r>
            <a:r>
              <a:rPr lang="en-US" sz="2200" dirty="0"/>
              <a:t>("hello.txt", "utf8", function(</a:t>
            </a:r>
            <a:r>
              <a:rPr lang="en-US" sz="2200" dirty="0" err="1"/>
              <a:t>error,data</a:t>
            </a:r>
            <a:r>
              <a:rPr lang="en-US" sz="2200" dirty="0"/>
              <a:t>){ </a:t>
            </a:r>
            <a:r>
              <a:rPr lang="en-US" sz="2200" dirty="0" smtClean="0"/>
              <a:t>});</a:t>
            </a:r>
            <a:endParaRPr lang="ru-RU" sz="2200" dirty="0" smtClean="0"/>
          </a:p>
          <a:p>
            <a:r>
              <a:rPr lang="ru-RU" sz="2200" dirty="0"/>
              <a:t>Первый и второй параметр функции опять же соответственно путь к файлу и кодировка. А в качестве третьего параметра передается функция обратного вызова, которая выполняется после завершения чтения. Первый параметр этой функции хранит информацию об ошибке при наличии, а второй - собственно считанные </a:t>
            </a:r>
            <a:r>
              <a:rPr lang="ru-RU" sz="2200" dirty="0" smtClean="0"/>
              <a:t>данные.</a:t>
            </a:r>
          </a:p>
          <a:p>
            <a:r>
              <a:rPr lang="ru-RU" sz="2200" dirty="0"/>
              <a:t>И здесь стоит обратить внимание, что несмотря на то, что функция </a:t>
            </a:r>
            <a:r>
              <a:rPr lang="ru-RU" sz="2200" dirty="0" err="1"/>
              <a:t>fs.readFile</a:t>
            </a:r>
            <a:r>
              <a:rPr lang="ru-RU" sz="2200" dirty="0"/>
              <a:t>() вызывается первой, но так как она асинхронная, она не блокирует поток выполнения, поэтому ее результат выводится в самом конце.</a:t>
            </a:r>
          </a:p>
        </p:txBody>
      </p:sp>
    </p:spTree>
    <p:extLst>
      <p:ext uri="{BB962C8B-B14F-4D97-AF65-F5344CB8AC3E}">
        <p14:creationId xmlns:p14="http://schemas.microsoft.com/office/powerpoint/2010/main" val="39186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3">
                    <a:lumMod val="75000"/>
                  </a:schemeClr>
                </a:solidFill>
              </a:rPr>
              <a:t>Работа с файлами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217443"/>
          </a:xfrm>
        </p:spPr>
        <p:txBody>
          <a:bodyPr>
            <a:noAutofit/>
          </a:bodyPr>
          <a:lstStyle/>
          <a:p>
            <a:r>
              <a:rPr lang="ru-RU" sz="2200" dirty="0"/>
              <a:t>Для чтения файла определим в файле app.js следующий код</a:t>
            </a:r>
            <a:r>
              <a:rPr lang="ru-RU" sz="2200" dirty="0" smtClean="0"/>
              <a:t>:</a:t>
            </a:r>
          </a:p>
          <a:p>
            <a:pPr marL="0" indent="0" fontAlgn="base">
              <a:buNone/>
            </a:pPr>
            <a:r>
              <a:rPr lang="en-US" sz="2200" dirty="0" err="1"/>
              <a:t>const</a:t>
            </a:r>
            <a:r>
              <a:rPr lang="en-US" sz="2200" dirty="0"/>
              <a:t> fs = require("fs</a:t>
            </a:r>
            <a:r>
              <a:rPr lang="en-US" sz="2200" dirty="0" smtClean="0"/>
              <a:t>");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/>
              <a:t>// </a:t>
            </a:r>
            <a:r>
              <a:rPr lang="ru-RU" sz="2200" dirty="0"/>
              <a:t>асинхронное чтение</a:t>
            </a:r>
          </a:p>
          <a:p>
            <a:pPr marL="0" indent="0" fontAlgn="base">
              <a:buNone/>
            </a:pPr>
            <a:r>
              <a:rPr lang="en-US" sz="2200" dirty="0" err="1"/>
              <a:t>fs.readFile</a:t>
            </a:r>
            <a:r>
              <a:rPr lang="en-US" sz="2200" dirty="0"/>
              <a:t>("hello.txt", "utf8", </a:t>
            </a:r>
            <a:endParaRPr lang="ru-RU" sz="2200" dirty="0" smtClean="0"/>
          </a:p>
          <a:p>
            <a:pPr marL="0" indent="0" fontAlgn="base">
              <a:buNone/>
            </a:pPr>
            <a:r>
              <a:rPr lang="en-US" sz="2200" dirty="0" smtClean="0"/>
              <a:t>function(</a:t>
            </a:r>
            <a:r>
              <a:rPr lang="en-US" sz="2200" dirty="0" err="1" smtClean="0"/>
              <a:t>error,data</a:t>
            </a:r>
            <a:r>
              <a:rPr lang="en-US" sz="2200" dirty="0"/>
              <a:t>){</a:t>
            </a:r>
          </a:p>
          <a:p>
            <a:pPr marL="0" indent="0" fontAlgn="base">
              <a:buNone/>
            </a:pPr>
            <a:r>
              <a:rPr lang="en-US" sz="2200" dirty="0" smtClean="0"/>
              <a:t>console.log</a:t>
            </a:r>
            <a:r>
              <a:rPr lang="en-US" sz="2200" dirty="0"/>
              <a:t>("</a:t>
            </a:r>
            <a:r>
              <a:rPr lang="ru-RU" sz="2200" dirty="0"/>
              <a:t>Асинхронное чтение файла");</a:t>
            </a:r>
          </a:p>
          <a:p>
            <a:pPr marL="0" indent="0" fontAlgn="base">
              <a:buNone/>
            </a:pPr>
            <a:r>
              <a:rPr lang="en-US" sz="2200" dirty="0" smtClean="0"/>
              <a:t>if(error</a:t>
            </a:r>
            <a:r>
              <a:rPr lang="en-US" sz="2200" dirty="0"/>
              <a:t>) throw error; // </a:t>
            </a:r>
            <a:r>
              <a:rPr lang="ru-RU" sz="2200" dirty="0"/>
              <a:t>если возникла ошибка</a:t>
            </a:r>
          </a:p>
          <a:p>
            <a:pPr marL="0" indent="0" fontAlgn="base">
              <a:buNone/>
            </a:pPr>
            <a:r>
              <a:rPr lang="en-US" sz="2200" dirty="0" smtClean="0"/>
              <a:t>console.log(data</a:t>
            </a:r>
            <a:r>
              <a:rPr lang="en-US" sz="2200" dirty="0"/>
              <a:t>);  // </a:t>
            </a:r>
            <a:r>
              <a:rPr lang="ru-RU" sz="2200" dirty="0"/>
              <a:t>выводим считанные данные</a:t>
            </a:r>
          </a:p>
          <a:p>
            <a:pPr marL="0" indent="0" fontAlgn="base">
              <a:buNone/>
            </a:pPr>
            <a:r>
              <a:rPr lang="ru-RU" sz="2200" dirty="0" smtClean="0"/>
              <a:t>});</a:t>
            </a:r>
            <a:endParaRPr lang="ru-RU" sz="2200" dirty="0"/>
          </a:p>
          <a:p>
            <a:pPr marL="0" indent="0" fontAlgn="base">
              <a:buNone/>
            </a:pPr>
            <a:r>
              <a:rPr lang="ru-RU" sz="2200" dirty="0"/>
              <a:t>// синхронное чтение</a:t>
            </a:r>
          </a:p>
          <a:p>
            <a:pPr marL="0" indent="0" fontAlgn="base">
              <a:buNone/>
            </a:pPr>
            <a:r>
              <a:rPr lang="en-US" sz="2200" dirty="0"/>
              <a:t>console.log("</a:t>
            </a:r>
            <a:r>
              <a:rPr lang="ru-RU" sz="2200" dirty="0"/>
              <a:t>Синхронное чтение файла")</a:t>
            </a:r>
          </a:p>
          <a:p>
            <a:pPr marL="0" indent="0" fontAlgn="base">
              <a:buNone/>
            </a:pPr>
            <a:r>
              <a:rPr lang="en-US" sz="2200" dirty="0"/>
              <a:t>let </a:t>
            </a:r>
            <a:r>
              <a:rPr lang="en-US" sz="2200" dirty="0" err="1"/>
              <a:t>fileContent</a:t>
            </a:r>
            <a:r>
              <a:rPr lang="en-US" sz="2200" dirty="0"/>
              <a:t> = </a:t>
            </a:r>
            <a:r>
              <a:rPr lang="en-US" sz="2200" dirty="0" err="1"/>
              <a:t>fs.readFileSync</a:t>
            </a:r>
            <a:r>
              <a:rPr lang="en-US" sz="2200" dirty="0"/>
              <a:t>("hello.txt", "utf8");</a:t>
            </a:r>
          </a:p>
          <a:p>
            <a:pPr marL="0" indent="0" fontAlgn="base">
              <a:buNone/>
            </a:pPr>
            <a:r>
              <a:rPr lang="en-US" sz="2200" dirty="0"/>
              <a:t>console.log(</a:t>
            </a:r>
            <a:r>
              <a:rPr lang="en-US" sz="2200" dirty="0" err="1"/>
              <a:t>fileContent</a:t>
            </a:r>
            <a:r>
              <a:rPr lang="en-US" sz="2200" dirty="0"/>
              <a:t>);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40368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008112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3">
                    <a:lumMod val="75000"/>
                  </a:schemeClr>
                </a:solidFill>
              </a:rPr>
              <a:t>Работа с </a:t>
            </a:r>
            <a:r>
              <a:rPr lang="ru-RU" sz="3200" b="1" dirty="0" smtClean="0">
                <a:solidFill>
                  <a:schemeClr val="accent3">
                    <a:lumMod val="75000"/>
                  </a:schemeClr>
                </a:solidFill>
              </a:rPr>
              <a:t>файлами. </a:t>
            </a:r>
            <a:r>
              <a:rPr lang="ru-RU" sz="3200" b="1" dirty="0">
                <a:solidFill>
                  <a:schemeClr val="accent3">
                    <a:lumMod val="75000"/>
                  </a:schemeClr>
                </a:solidFill>
              </a:rPr>
              <a:t>Запись </a:t>
            </a:r>
            <a:r>
              <a:rPr lang="ru-RU" sz="3200" b="1" dirty="0" smtClean="0">
                <a:solidFill>
                  <a:schemeClr val="accent3">
                    <a:lumMod val="75000"/>
                  </a:schemeClr>
                </a:solidFill>
              </a:rPr>
              <a:t>файла</a:t>
            </a:r>
            <a:endParaRPr lang="ru-RU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507288" cy="5433467"/>
          </a:xfrm>
        </p:spPr>
        <p:txBody>
          <a:bodyPr>
            <a:noAutofit/>
          </a:bodyPr>
          <a:lstStyle/>
          <a:p>
            <a:r>
              <a:rPr lang="ru-RU" sz="2200" dirty="0"/>
              <a:t>Для записи файла в синхронном варианте используется функция </a:t>
            </a:r>
            <a:r>
              <a:rPr lang="ru-RU" sz="2200" b="1" dirty="0" err="1"/>
              <a:t>fs.writeFileSync</a:t>
            </a:r>
            <a:r>
              <a:rPr lang="ru-RU" sz="2200" b="1" dirty="0"/>
              <a:t>()</a:t>
            </a:r>
            <a:r>
              <a:rPr lang="ru-RU" sz="2200" dirty="0"/>
              <a:t>, которая в качестве параметра принимает путь к файлу и записываемые данные</a:t>
            </a:r>
            <a:r>
              <a:rPr lang="ru-RU" sz="2200" dirty="0" smtClean="0"/>
              <a:t>:</a:t>
            </a:r>
          </a:p>
          <a:p>
            <a:pPr marL="0" indent="0">
              <a:buNone/>
            </a:pPr>
            <a:r>
              <a:rPr lang="en-US" sz="2200" dirty="0" err="1"/>
              <a:t>fs.writeFileSync</a:t>
            </a:r>
            <a:r>
              <a:rPr lang="en-US" sz="2200" dirty="0"/>
              <a:t>("hello.txt", "</a:t>
            </a:r>
            <a:r>
              <a:rPr lang="ru-RU" sz="2200" dirty="0"/>
              <a:t>Привет ми </a:t>
            </a:r>
            <a:r>
              <a:rPr lang="ru-RU" sz="2200" dirty="0" err="1"/>
              <a:t>ми</a:t>
            </a:r>
            <a:r>
              <a:rPr lang="ru-RU" sz="2200" dirty="0"/>
              <a:t> ми</a:t>
            </a:r>
            <a:r>
              <a:rPr lang="ru-RU" sz="2200" dirty="0" smtClean="0"/>
              <a:t>!")</a:t>
            </a:r>
          </a:p>
          <a:p>
            <a:r>
              <a:rPr lang="ru-RU" sz="2200" dirty="0"/>
              <a:t>Также для записи файла можно использовать асинхронную функцию </a:t>
            </a:r>
            <a:r>
              <a:rPr lang="ru-RU" sz="2200" b="1" dirty="0" err="1"/>
              <a:t>fs.writeFile</a:t>
            </a:r>
            <a:r>
              <a:rPr lang="ru-RU" sz="2200" b="1" dirty="0"/>
              <a:t>()</a:t>
            </a:r>
            <a:r>
              <a:rPr lang="ru-RU" sz="2200" dirty="0"/>
              <a:t>, которая принимает те же параметры</a:t>
            </a:r>
            <a:r>
              <a:rPr lang="ru-RU" sz="2200" dirty="0" smtClean="0"/>
              <a:t>:</a:t>
            </a:r>
          </a:p>
          <a:p>
            <a:pPr marL="0" indent="0">
              <a:buNone/>
            </a:pPr>
            <a:r>
              <a:rPr lang="en-US" sz="2200" dirty="0" err="1"/>
              <a:t>fs.writeFile</a:t>
            </a:r>
            <a:r>
              <a:rPr lang="en-US" sz="2200" dirty="0"/>
              <a:t>("hello.txt", "</a:t>
            </a:r>
            <a:r>
              <a:rPr lang="ru-RU" sz="2200" dirty="0"/>
              <a:t>Привет МИГ-29</a:t>
            </a:r>
            <a:r>
              <a:rPr lang="ru-RU" sz="2200" dirty="0" smtClean="0"/>
              <a:t>!")</a:t>
            </a:r>
          </a:p>
          <a:p>
            <a:r>
              <a:rPr lang="ru-RU" sz="2200" dirty="0"/>
              <a:t>В качестве вспомогательного параметра в функцию может передаваться функция обратного вызова, которая выполняется после </a:t>
            </a:r>
            <a:r>
              <a:rPr lang="ru-RU" sz="2200" dirty="0" smtClean="0"/>
              <a:t>завершения записи:</a:t>
            </a:r>
          </a:p>
          <a:p>
            <a:pPr fontAlgn="base"/>
            <a:r>
              <a:rPr lang="en-US" sz="2200" dirty="0" err="1"/>
              <a:t>const</a:t>
            </a:r>
            <a:r>
              <a:rPr lang="en-US" sz="2200" dirty="0"/>
              <a:t> fs = require("fs</a:t>
            </a:r>
            <a:r>
              <a:rPr lang="en-US" sz="2200" dirty="0" smtClean="0"/>
              <a:t>");</a:t>
            </a:r>
            <a:endParaRPr lang="en-US" sz="2200" dirty="0"/>
          </a:p>
          <a:p>
            <a:pPr fontAlgn="base"/>
            <a:r>
              <a:rPr lang="en-US" sz="2200" dirty="0" err="1"/>
              <a:t>fs.writeFile</a:t>
            </a:r>
            <a:r>
              <a:rPr lang="en-US" sz="2200" dirty="0"/>
              <a:t>("hello.txt", "Hello </a:t>
            </a:r>
            <a:r>
              <a:rPr lang="ru-RU" sz="2200" dirty="0"/>
              <a:t>мир!", </a:t>
            </a:r>
            <a:r>
              <a:rPr lang="en-US" sz="2200" dirty="0"/>
              <a:t>function(error</a:t>
            </a:r>
            <a:r>
              <a:rPr lang="en-US" sz="2200" dirty="0" smtClean="0"/>
              <a:t>){</a:t>
            </a:r>
            <a:endParaRPr lang="en-US" sz="2200" dirty="0"/>
          </a:p>
          <a:p>
            <a:pPr fontAlgn="base"/>
            <a:r>
              <a:rPr lang="en-US" sz="2200" dirty="0"/>
              <a:t>    if(error) throw error; // </a:t>
            </a:r>
            <a:r>
              <a:rPr lang="ru-RU" sz="2200" dirty="0"/>
              <a:t>если возникла ошибка</a:t>
            </a:r>
          </a:p>
          <a:p>
            <a:pPr fontAlgn="base"/>
            <a:r>
              <a:rPr lang="ru-RU" sz="2200" dirty="0"/>
              <a:t>    </a:t>
            </a:r>
            <a:r>
              <a:rPr lang="en-US" sz="2200" dirty="0"/>
              <a:t>console.log("</a:t>
            </a:r>
            <a:r>
              <a:rPr lang="ru-RU" sz="2200" dirty="0"/>
              <a:t>Асинхронная запись файла завершена. </a:t>
            </a:r>
            <a:r>
              <a:rPr lang="ru-RU" sz="2200" dirty="0" smtClean="0"/>
              <a:t>");</a:t>
            </a:r>
            <a:endParaRPr lang="ru-RU" sz="2200" dirty="0"/>
          </a:p>
          <a:p>
            <a:pPr fontAlgn="base"/>
            <a:r>
              <a:rPr lang="ru-RU" sz="2200" dirty="0"/>
              <a:t>    </a:t>
            </a:r>
            <a:r>
              <a:rPr lang="en-US" sz="2200" dirty="0"/>
              <a:t>let data = </a:t>
            </a:r>
            <a:r>
              <a:rPr lang="en-US" sz="2200" dirty="0" err="1"/>
              <a:t>fs.readFileSync</a:t>
            </a:r>
            <a:r>
              <a:rPr lang="en-US" sz="2200" dirty="0"/>
              <a:t>("hello.txt", "utf8");</a:t>
            </a:r>
          </a:p>
          <a:p>
            <a:pPr fontAlgn="base"/>
            <a:r>
              <a:rPr lang="en-US" sz="2200" dirty="0"/>
              <a:t>    console.log(data);  // </a:t>
            </a:r>
            <a:r>
              <a:rPr lang="ru-RU" sz="2200" dirty="0"/>
              <a:t>выводим считанные </a:t>
            </a:r>
            <a:r>
              <a:rPr lang="ru-RU" sz="2200" dirty="0" smtClean="0"/>
              <a:t>данные });</a:t>
            </a:r>
            <a:endParaRPr lang="ru-RU" sz="2200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55972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008112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3">
                    <a:lumMod val="75000"/>
                  </a:schemeClr>
                </a:solidFill>
              </a:rPr>
              <a:t>Работа с </a:t>
            </a:r>
            <a:r>
              <a:rPr lang="ru-RU" sz="3200" b="1" dirty="0" smtClean="0">
                <a:solidFill>
                  <a:schemeClr val="accent3">
                    <a:lumMod val="75000"/>
                  </a:schemeClr>
                </a:solidFill>
              </a:rPr>
              <a:t>файлами. </a:t>
            </a:r>
            <a:r>
              <a:rPr lang="ru-RU" sz="3200" b="1" dirty="0">
                <a:solidFill>
                  <a:schemeClr val="accent3">
                    <a:lumMod val="75000"/>
                  </a:schemeClr>
                </a:solidFill>
              </a:rPr>
              <a:t>Запись </a:t>
            </a:r>
            <a:r>
              <a:rPr lang="ru-RU" sz="3200" b="1" dirty="0" smtClean="0">
                <a:solidFill>
                  <a:schemeClr val="accent3">
                    <a:lumMod val="75000"/>
                  </a:schemeClr>
                </a:solidFill>
              </a:rPr>
              <a:t>файла</a:t>
            </a:r>
            <a:endParaRPr lang="ru-RU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217443"/>
          </a:xfrm>
        </p:spPr>
        <p:txBody>
          <a:bodyPr>
            <a:noAutofit/>
          </a:bodyPr>
          <a:lstStyle/>
          <a:p>
            <a:r>
              <a:rPr lang="ru-RU" sz="2200" dirty="0"/>
              <a:t>Следует отметить, что эти методы полностью перезаписывают файл. Если надо </a:t>
            </a:r>
            <a:r>
              <a:rPr lang="ru-RU" sz="2200" dirty="0" err="1"/>
              <a:t>дозаписать</a:t>
            </a:r>
            <a:r>
              <a:rPr lang="ru-RU" sz="2200" dirty="0"/>
              <a:t> файл, то применяются методы </a:t>
            </a:r>
            <a:r>
              <a:rPr lang="ru-RU" sz="2200" b="1" dirty="0" err="1"/>
              <a:t>fs.appendFile</a:t>
            </a:r>
            <a:r>
              <a:rPr lang="ru-RU" sz="2200" b="1" dirty="0"/>
              <a:t>()/</a:t>
            </a:r>
            <a:r>
              <a:rPr lang="ru-RU" sz="2200" b="1" dirty="0" err="1"/>
              <a:t>fs.appendFileSync</a:t>
            </a:r>
            <a:r>
              <a:rPr lang="ru-RU" sz="2200" b="1" dirty="0" smtClean="0"/>
              <a:t>()</a:t>
            </a:r>
            <a:r>
              <a:rPr lang="ru-RU" sz="2200" dirty="0" smtClean="0"/>
              <a:t>:</a:t>
            </a:r>
          </a:p>
          <a:p>
            <a:pPr fontAlgn="base"/>
            <a:r>
              <a:rPr lang="en-US" sz="2200" dirty="0" err="1"/>
              <a:t>const</a:t>
            </a:r>
            <a:r>
              <a:rPr lang="en-US" sz="2200" dirty="0"/>
              <a:t> fs = require("fs</a:t>
            </a:r>
            <a:r>
              <a:rPr lang="en-US" sz="2200" dirty="0" smtClean="0"/>
              <a:t>");</a:t>
            </a:r>
            <a:endParaRPr lang="en-US" sz="2200" dirty="0"/>
          </a:p>
          <a:p>
            <a:pPr fontAlgn="base"/>
            <a:r>
              <a:rPr lang="en-US" sz="2200" dirty="0" err="1"/>
              <a:t>fs.appendFileSync</a:t>
            </a:r>
            <a:r>
              <a:rPr lang="en-US" sz="2200" dirty="0"/>
              <a:t>("hello.txt", "</a:t>
            </a:r>
            <a:r>
              <a:rPr lang="ru-RU" sz="2200" dirty="0"/>
              <a:t>Привет ми </a:t>
            </a:r>
            <a:r>
              <a:rPr lang="ru-RU" sz="2200" dirty="0" err="1"/>
              <a:t>ми</a:t>
            </a:r>
            <a:r>
              <a:rPr lang="ru-RU" sz="2200" dirty="0"/>
              <a:t> ми</a:t>
            </a:r>
            <a:r>
              <a:rPr lang="ru-RU" sz="2200" dirty="0" smtClean="0"/>
              <a:t>!");</a:t>
            </a:r>
            <a:endParaRPr lang="ru-RU" sz="2200" dirty="0"/>
          </a:p>
          <a:p>
            <a:pPr fontAlgn="base"/>
            <a:r>
              <a:rPr lang="en-US" sz="2200" dirty="0" err="1"/>
              <a:t>fs.appendFile</a:t>
            </a:r>
            <a:r>
              <a:rPr lang="en-US" sz="2200" dirty="0"/>
              <a:t>("hello.txt", "</a:t>
            </a:r>
            <a:r>
              <a:rPr lang="ru-RU" sz="2200" dirty="0"/>
              <a:t>Привет МИД!", </a:t>
            </a:r>
            <a:r>
              <a:rPr lang="en-US" sz="2200" dirty="0"/>
              <a:t>function(error){</a:t>
            </a:r>
          </a:p>
          <a:p>
            <a:pPr fontAlgn="base"/>
            <a:r>
              <a:rPr lang="en-US" sz="2200" dirty="0"/>
              <a:t>    if(error) throw error; // </a:t>
            </a:r>
            <a:r>
              <a:rPr lang="ru-RU" sz="2200" dirty="0"/>
              <a:t>если возникла </a:t>
            </a:r>
            <a:r>
              <a:rPr lang="ru-RU" sz="2200" dirty="0" smtClean="0"/>
              <a:t>ошибка</a:t>
            </a:r>
            <a:r>
              <a:rPr lang="ru-RU" sz="2200" dirty="0"/>
              <a:t>      </a:t>
            </a:r>
          </a:p>
          <a:p>
            <a:pPr fontAlgn="base"/>
            <a:r>
              <a:rPr lang="ru-RU" sz="2200" dirty="0"/>
              <a:t>    </a:t>
            </a:r>
            <a:r>
              <a:rPr lang="en-US" sz="2200" dirty="0"/>
              <a:t>console.log("</a:t>
            </a:r>
            <a:r>
              <a:rPr lang="ru-RU" sz="2200" dirty="0"/>
              <a:t>Запись файла завершена. Содержимое файла:");</a:t>
            </a:r>
          </a:p>
          <a:p>
            <a:pPr fontAlgn="base"/>
            <a:r>
              <a:rPr lang="ru-RU" sz="2200" dirty="0"/>
              <a:t>    </a:t>
            </a:r>
            <a:r>
              <a:rPr lang="en-US" sz="2200" dirty="0"/>
              <a:t>let data = </a:t>
            </a:r>
            <a:r>
              <a:rPr lang="en-US" sz="2200" dirty="0" err="1"/>
              <a:t>fs.readFileSync</a:t>
            </a:r>
            <a:r>
              <a:rPr lang="en-US" sz="2200" dirty="0"/>
              <a:t>("hello.txt", "utf8");</a:t>
            </a:r>
          </a:p>
          <a:p>
            <a:pPr fontAlgn="base"/>
            <a:r>
              <a:rPr lang="en-US" sz="2200" dirty="0"/>
              <a:t>    console.log(data);  // </a:t>
            </a:r>
            <a:r>
              <a:rPr lang="ru-RU" sz="2200" dirty="0"/>
              <a:t>выводим считанные данные</a:t>
            </a:r>
          </a:p>
          <a:p>
            <a:pPr fontAlgn="base"/>
            <a:r>
              <a:rPr lang="ru-RU" sz="2200" dirty="0"/>
              <a:t>});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1968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008112"/>
          </a:xfrm>
        </p:spPr>
        <p:txBody>
          <a:bodyPr>
            <a:normAutofit/>
          </a:bodyPr>
          <a:lstStyle/>
          <a:p>
            <a:r>
              <a:rPr lang="ru-RU" sz="3200" b="1" dirty="0"/>
              <a:t>Работа с </a:t>
            </a:r>
            <a:r>
              <a:rPr lang="ru-RU" sz="3200" b="1" dirty="0" smtClean="0"/>
              <a:t>файлами. </a:t>
            </a:r>
            <a:r>
              <a:rPr lang="ru-RU" sz="3200" b="1" dirty="0"/>
              <a:t>Удаление файла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217443"/>
          </a:xfrm>
        </p:spPr>
        <p:txBody>
          <a:bodyPr>
            <a:noAutofit/>
          </a:bodyPr>
          <a:lstStyle/>
          <a:p>
            <a:r>
              <a:rPr lang="ru-RU" sz="2200" dirty="0"/>
              <a:t>Для удаления файла в синхронном варианте используется функция </a:t>
            </a:r>
            <a:r>
              <a:rPr lang="ru-RU" sz="2200" b="1" dirty="0" err="1"/>
              <a:t>fs.unlinkSync</a:t>
            </a:r>
            <a:r>
              <a:rPr lang="ru-RU" sz="2200" b="1" dirty="0"/>
              <a:t>()</a:t>
            </a:r>
            <a:r>
              <a:rPr lang="ru-RU" sz="2200" dirty="0"/>
              <a:t>, которая в качестве параметра принимает путь к удаляемому файлу</a:t>
            </a:r>
            <a:r>
              <a:rPr lang="ru-RU" sz="2200" dirty="0" smtClean="0"/>
              <a:t>:</a:t>
            </a:r>
          </a:p>
          <a:p>
            <a:pPr marL="0" indent="0">
              <a:buNone/>
            </a:pPr>
            <a:r>
              <a:rPr lang="en-US" sz="2200" dirty="0" err="1"/>
              <a:t>fs.unlinkSync</a:t>
            </a:r>
            <a:r>
              <a:rPr lang="en-US" sz="2200" dirty="0"/>
              <a:t>("hello.txt</a:t>
            </a:r>
            <a:r>
              <a:rPr lang="en-US" sz="2200" dirty="0" smtClean="0"/>
              <a:t>")</a:t>
            </a:r>
            <a:endParaRPr lang="ru-RU" sz="2200" dirty="0" smtClean="0"/>
          </a:p>
          <a:p>
            <a:r>
              <a:rPr lang="ru-RU" sz="2200" dirty="0"/>
              <a:t>Также для удаления файла можно использовать асинхронную функцию </a:t>
            </a:r>
            <a:r>
              <a:rPr lang="ru-RU" sz="2200" b="1" dirty="0" err="1"/>
              <a:t>fs.unlink</a:t>
            </a:r>
            <a:r>
              <a:rPr lang="ru-RU" sz="2200" b="1" dirty="0"/>
              <a:t>()</a:t>
            </a:r>
            <a:r>
              <a:rPr lang="ru-RU" sz="2200" dirty="0"/>
              <a:t>, которая принимает путь к файлу и функцию, вызываемую при завершении удаления</a:t>
            </a:r>
            <a:r>
              <a:rPr lang="ru-RU" sz="2200" dirty="0" smtClean="0"/>
              <a:t>:</a:t>
            </a:r>
          </a:p>
          <a:p>
            <a:pPr marL="0" indent="0" fontAlgn="base">
              <a:buNone/>
            </a:pPr>
            <a:r>
              <a:rPr lang="en-US" sz="2200" dirty="0" err="1"/>
              <a:t>fs.unlink</a:t>
            </a:r>
            <a:r>
              <a:rPr lang="en-US" sz="2200" dirty="0"/>
              <a:t>("hello.txt", (err) =&gt; {</a:t>
            </a:r>
          </a:p>
          <a:p>
            <a:pPr marL="0" indent="0" fontAlgn="base">
              <a:buNone/>
            </a:pPr>
            <a:r>
              <a:rPr lang="en-US" sz="2200" dirty="0" smtClean="0"/>
              <a:t>if </a:t>
            </a:r>
            <a:r>
              <a:rPr lang="en-US" sz="2200" dirty="0"/>
              <a:t>(err) console.log(err); // </a:t>
            </a:r>
            <a:r>
              <a:rPr lang="ru-RU" sz="2200" dirty="0"/>
              <a:t>если возникла ошибка    </a:t>
            </a:r>
          </a:p>
          <a:p>
            <a:pPr marL="0" indent="0" fontAlgn="base">
              <a:buNone/>
            </a:pPr>
            <a:r>
              <a:rPr lang="en-US" sz="2200" dirty="0" smtClean="0"/>
              <a:t>else </a:t>
            </a:r>
            <a:r>
              <a:rPr lang="en-US" sz="2200" dirty="0"/>
              <a:t>console.log("hello.txt was deleted");</a:t>
            </a:r>
          </a:p>
          <a:p>
            <a:pPr marL="0" indent="0" fontAlgn="base">
              <a:buNone/>
            </a:pPr>
            <a:r>
              <a:rPr lang="en-US" sz="2200" dirty="0"/>
              <a:t>});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64840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008112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3">
                    <a:lumMod val="75000"/>
                  </a:schemeClr>
                </a:solidFill>
              </a:rPr>
              <a:t>События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217443"/>
          </a:xfrm>
        </p:spPr>
        <p:txBody>
          <a:bodyPr>
            <a:noAutofit/>
          </a:bodyPr>
          <a:lstStyle/>
          <a:p>
            <a:r>
              <a:rPr lang="ru-RU" sz="2200" dirty="0"/>
              <a:t>Подавляющее большинство функционала Node.js применяет асинхронную событийную архитектуру, которая использует специальные объекты - эмиттеры для генерации различных событий, которые обрабатываются специальными функциями - обработчиками или слушателями событий. Все объекты, которые генерируют события, представляют экземпляры класса </a:t>
            </a:r>
            <a:r>
              <a:rPr lang="ru-RU" sz="2200" b="1" dirty="0" err="1"/>
              <a:t>EventEmitter</a:t>
            </a:r>
            <a:r>
              <a:rPr lang="ru-RU" sz="2200" dirty="0"/>
              <a:t>.</a:t>
            </a:r>
          </a:p>
          <a:p>
            <a:r>
              <a:rPr lang="ru-RU" sz="2200" dirty="0"/>
              <a:t>С помощью функции </a:t>
            </a:r>
            <a:r>
              <a:rPr lang="ru-RU" sz="2200" dirty="0" err="1"/>
              <a:t>eventEmitter.on</a:t>
            </a:r>
            <a:r>
              <a:rPr lang="ru-RU" sz="2200" dirty="0"/>
              <a:t>() к определенному событию по имени цепляется функция обработчика. Причем для одного события можно указать множество обработчиков. Когда объект </a:t>
            </a:r>
            <a:r>
              <a:rPr lang="ru-RU" sz="2200" dirty="0" err="1"/>
              <a:t>EventEmitter</a:t>
            </a:r>
            <a:r>
              <a:rPr lang="ru-RU" sz="2200" dirty="0"/>
              <a:t> генерирует событие, происходит выполнение всех этих обработчиков.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1852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008112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3">
                    <a:lumMod val="75000"/>
                  </a:schemeClr>
                </a:solidFill>
              </a:rPr>
              <a:t>События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217443"/>
          </a:xfrm>
        </p:spPr>
        <p:txBody>
          <a:bodyPr>
            <a:noAutofit/>
          </a:bodyPr>
          <a:lstStyle/>
          <a:p>
            <a:r>
              <a:rPr lang="ru-RU" sz="2200" dirty="0"/>
              <a:t>Рассмотрим применение объекта </a:t>
            </a:r>
            <a:r>
              <a:rPr lang="ru-RU" sz="2200" dirty="0" err="1"/>
              <a:t>EventEmitter</a:t>
            </a:r>
            <a:r>
              <a:rPr lang="ru-RU" sz="2200" dirty="0"/>
              <a:t> и событий. Для этого определим следующий файл </a:t>
            </a:r>
            <a:r>
              <a:rPr lang="ru-RU" sz="2200" i="1" dirty="0"/>
              <a:t>app.js</a:t>
            </a:r>
            <a:r>
              <a:rPr lang="ru-RU" sz="2200" dirty="0" smtClean="0"/>
              <a:t>:</a:t>
            </a:r>
          </a:p>
          <a:p>
            <a:pPr fontAlgn="base"/>
            <a:r>
              <a:rPr lang="en-US" sz="2200" dirty="0" err="1"/>
              <a:t>const</a:t>
            </a:r>
            <a:r>
              <a:rPr lang="en-US" sz="2200" dirty="0"/>
              <a:t> Emitter = require("events");</a:t>
            </a:r>
          </a:p>
          <a:p>
            <a:pPr fontAlgn="base"/>
            <a:r>
              <a:rPr lang="en-US" sz="2200" dirty="0"/>
              <a:t>let emitter = new Emitter();</a:t>
            </a:r>
          </a:p>
          <a:p>
            <a:pPr fontAlgn="base"/>
            <a:r>
              <a:rPr lang="en-US" sz="2200" dirty="0"/>
              <a:t>let </a:t>
            </a:r>
            <a:r>
              <a:rPr lang="en-US" sz="2200" dirty="0" err="1"/>
              <a:t>eventName</a:t>
            </a:r>
            <a:r>
              <a:rPr lang="en-US" sz="2200" dirty="0"/>
              <a:t> = "greet";</a:t>
            </a:r>
          </a:p>
          <a:p>
            <a:pPr fontAlgn="base"/>
            <a:r>
              <a:rPr lang="en-US" sz="2200" dirty="0" err="1"/>
              <a:t>emitter.on</a:t>
            </a:r>
            <a:r>
              <a:rPr lang="en-US" sz="2200" dirty="0"/>
              <a:t>(</a:t>
            </a:r>
            <a:r>
              <a:rPr lang="en-US" sz="2200" dirty="0" err="1"/>
              <a:t>eventName</a:t>
            </a:r>
            <a:r>
              <a:rPr lang="en-US" sz="2200" dirty="0"/>
              <a:t>, function(){</a:t>
            </a:r>
          </a:p>
          <a:p>
            <a:pPr fontAlgn="base"/>
            <a:r>
              <a:rPr lang="en-US" sz="2200" dirty="0"/>
              <a:t>    console.log("Hello all!");</a:t>
            </a:r>
          </a:p>
          <a:p>
            <a:pPr fontAlgn="base"/>
            <a:r>
              <a:rPr lang="en-US" sz="2200" dirty="0" smtClean="0"/>
              <a:t>});</a:t>
            </a:r>
            <a:endParaRPr lang="en-US" sz="2200" dirty="0"/>
          </a:p>
          <a:p>
            <a:pPr fontAlgn="base"/>
            <a:r>
              <a:rPr lang="en-US" sz="2200" dirty="0" err="1"/>
              <a:t>emitter.on</a:t>
            </a:r>
            <a:r>
              <a:rPr lang="en-US" sz="2200" dirty="0"/>
              <a:t>(</a:t>
            </a:r>
            <a:r>
              <a:rPr lang="en-US" sz="2200" dirty="0" err="1"/>
              <a:t>eventName</a:t>
            </a:r>
            <a:r>
              <a:rPr lang="en-US" sz="2200" dirty="0"/>
              <a:t>, function(){</a:t>
            </a:r>
          </a:p>
          <a:p>
            <a:pPr fontAlgn="base"/>
            <a:r>
              <a:rPr lang="en-US" sz="2200" dirty="0"/>
              <a:t>    console.log("</a:t>
            </a:r>
            <a:r>
              <a:rPr lang="ru-RU" sz="2200" dirty="0"/>
              <a:t>Привет!");</a:t>
            </a:r>
          </a:p>
          <a:p>
            <a:pPr fontAlgn="base"/>
            <a:r>
              <a:rPr lang="ru-RU" sz="2200" dirty="0" smtClean="0"/>
              <a:t>});</a:t>
            </a:r>
            <a:endParaRPr lang="ru-RU" sz="2200" dirty="0"/>
          </a:p>
          <a:p>
            <a:pPr fontAlgn="base"/>
            <a:r>
              <a:rPr lang="en-US" sz="2200" dirty="0" err="1"/>
              <a:t>emitter.emit</a:t>
            </a:r>
            <a:r>
              <a:rPr lang="en-US" sz="2200" dirty="0"/>
              <a:t>(</a:t>
            </a:r>
            <a:r>
              <a:rPr lang="en-US" sz="2200" dirty="0" err="1"/>
              <a:t>eventName</a:t>
            </a:r>
            <a:r>
              <a:rPr lang="en-US" sz="2200" dirty="0" smtClean="0"/>
              <a:t>);</a:t>
            </a:r>
            <a:endParaRPr lang="ru-RU" sz="2200" dirty="0" smtClean="0"/>
          </a:p>
          <a:p>
            <a:pPr fontAlgn="base"/>
            <a:endParaRPr lang="en-US" sz="2200" dirty="0" smtClean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2890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008112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3">
                    <a:lumMod val="75000"/>
                  </a:schemeClr>
                </a:solidFill>
              </a:rPr>
              <a:t>События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217443"/>
          </a:xfrm>
        </p:spPr>
        <p:txBody>
          <a:bodyPr>
            <a:noAutofit/>
          </a:bodyPr>
          <a:lstStyle/>
          <a:p>
            <a:r>
              <a:rPr lang="ru-RU" sz="2200" dirty="0"/>
              <a:t>Весь необходимый функционал сосредоточен в модуле </a:t>
            </a:r>
            <a:r>
              <a:rPr lang="ru-RU" sz="2200" b="1" dirty="0" err="1"/>
              <a:t>events</a:t>
            </a:r>
            <a:r>
              <a:rPr lang="ru-RU" sz="2200" dirty="0"/>
              <a:t>, который необходимо подключить. С помощью функции </a:t>
            </a:r>
            <a:r>
              <a:rPr lang="ru-RU" sz="2200" b="1" dirty="0" err="1"/>
              <a:t>on</a:t>
            </a:r>
            <a:r>
              <a:rPr lang="ru-RU" sz="2200" b="1" dirty="0"/>
              <a:t>()</a:t>
            </a:r>
            <a:r>
              <a:rPr lang="ru-RU" sz="2200" dirty="0"/>
              <a:t> связываем событие, которое передается в качестве первого параметра, с некоторой функцией, которая передается в качестве второго параметра. В данном случае событие называется "</a:t>
            </a:r>
            <a:r>
              <a:rPr lang="ru-RU" sz="2200" dirty="0" err="1"/>
              <a:t>greet</a:t>
            </a:r>
            <a:r>
              <a:rPr lang="ru-RU" sz="2200" dirty="0"/>
              <a:t>".</a:t>
            </a:r>
          </a:p>
          <a:p>
            <a:r>
              <a:rPr lang="ru-RU" sz="2200" dirty="0"/>
              <a:t>Для генерации события и вызова связанных с ним обработчиков выполняется функция </a:t>
            </a:r>
            <a:r>
              <a:rPr lang="ru-RU" sz="2200" dirty="0" err="1"/>
              <a:t>emitter.emit</a:t>
            </a:r>
            <a:r>
              <a:rPr lang="ru-RU" sz="2200" dirty="0"/>
              <a:t>(), в которое передается название события.</a:t>
            </a:r>
          </a:p>
          <a:p>
            <a:r>
              <a:rPr lang="ru-RU" sz="2200" dirty="0"/>
              <a:t>И при запуске приложения будут вызваны все обработчики: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07170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rgbClr val="00B050"/>
                </a:solidFill>
              </a:rPr>
              <a:t>Основы работы с </a:t>
            </a:r>
            <a:r>
              <a:rPr lang="en-US" sz="3600" b="1" dirty="0" smtClean="0">
                <a:solidFill>
                  <a:srgbClr val="00B050"/>
                </a:solidFill>
              </a:rPr>
              <a:t>Node.js</a:t>
            </a:r>
            <a:endParaRPr lang="ru-RU" sz="3600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ru-RU" sz="2400" dirty="0"/>
              <a:t>Подобным образом мы можем загружать и использовать другие встроенные модули. Например, используем модуль </a:t>
            </a:r>
            <a:r>
              <a:rPr lang="ru-RU" sz="2400" u="sng" dirty="0" err="1">
                <a:hlinkClick r:id="rId2"/>
              </a:rPr>
              <a:t>os</a:t>
            </a:r>
            <a:r>
              <a:rPr lang="ru-RU" sz="2400" dirty="0"/>
              <a:t>, который предоставляет информацию об окружении и операционной </a:t>
            </a:r>
            <a:r>
              <a:rPr lang="ru-RU" sz="2400" dirty="0" smtClean="0"/>
              <a:t>системе:</a:t>
            </a:r>
          </a:p>
          <a:p>
            <a:pPr marL="0" indent="0" fontAlgn="base">
              <a:buNone/>
            </a:pPr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sz="2400" dirty="0" err="1"/>
              <a:t>os</a:t>
            </a:r>
            <a:r>
              <a:rPr lang="en-US" sz="2400" dirty="0"/>
              <a:t> = require("</a:t>
            </a:r>
            <a:r>
              <a:rPr lang="en-US" sz="2400" dirty="0" err="1"/>
              <a:t>os</a:t>
            </a:r>
            <a:r>
              <a:rPr lang="en-US" sz="2400" dirty="0" smtClean="0"/>
              <a:t>");</a:t>
            </a:r>
            <a:endParaRPr lang="ru-RU" sz="2400" dirty="0" smtClean="0"/>
          </a:p>
          <a:p>
            <a:pPr marL="0" indent="0" fontAlgn="base">
              <a:buNone/>
            </a:pPr>
            <a:r>
              <a:rPr lang="en-US" sz="2400" dirty="0" smtClean="0"/>
              <a:t>// </a:t>
            </a:r>
            <a:r>
              <a:rPr lang="ru-RU" sz="2400" dirty="0"/>
              <a:t>получим имя текущего </a:t>
            </a:r>
            <a:r>
              <a:rPr lang="ru-RU" sz="2400" dirty="0" smtClean="0"/>
              <a:t>пользователя</a:t>
            </a:r>
          </a:p>
          <a:p>
            <a:pPr marL="0" indent="0" fontAlgn="base">
              <a:buNone/>
            </a:pPr>
            <a:r>
              <a:rPr lang="en-US" sz="2400" dirty="0" smtClean="0"/>
              <a:t>let </a:t>
            </a:r>
            <a:r>
              <a:rPr lang="en-US" sz="2400" dirty="0" err="1"/>
              <a:t>userName</a:t>
            </a:r>
            <a:r>
              <a:rPr lang="en-US" sz="2400" dirty="0"/>
              <a:t> = </a:t>
            </a:r>
            <a:r>
              <a:rPr lang="en-US" sz="2400" dirty="0" err="1"/>
              <a:t>os.userInfo</a:t>
            </a:r>
            <a:r>
              <a:rPr lang="en-US" sz="2400" dirty="0"/>
              <a:t>().</a:t>
            </a:r>
            <a:r>
              <a:rPr lang="en-US" sz="2400" dirty="0" smtClean="0"/>
              <a:t>username;</a:t>
            </a:r>
            <a:endParaRPr lang="ru-RU" sz="2400" dirty="0" smtClean="0"/>
          </a:p>
          <a:p>
            <a:pPr marL="0" indent="0" fontAlgn="base">
              <a:buNone/>
            </a:pPr>
            <a:r>
              <a:rPr lang="en-US" sz="2400" dirty="0" smtClean="0"/>
              <a:t>console.log(</a:t>
            </a:r>
            <a:r>
              <a:rPr lang="en-US" sz="2400" dirty="0" err="1" smtClean="0"/>
              <a:t>userName</a:t>
            </a:r>
            <a:r>
              <a:rPr lang="en-US" sz="2400" dirty="0" smtClean="0"/>
              <a:t>);</a:t>
            </a:r>
            <a:endParaRPr lang="ru-RU" sz="2400" dirty="0" smtClean="0"/>
          </a:p>
          <a:p>
            <a:pPr fontAlgn="base"/>
            <a:r>
              <a:rPr lang="ru-RU" sz="2400" dirty="0"/>
              <a:t>Но метод </a:t>
            </a:r>
            <a:r>
              <a:rPr lang="ru-RU" sz="2400" dirty="0" err="1"/>
              <a:t>http.createServer</a:t>
            </a:r>
            <a:r>
              <a:rPr lang="ru-RU" sz="2400" dirty="0"/>
              <a:t>() только создает сервер. Чтобы сервер начал прослушивать входящие подключения у него надо вызвать метод </a:t>
            </a:r>
            <a:r>
              <a:rPr lang="ru-RU" sz="2400" dirty="0" err="1"/>
              <a:t>listen</a:t>
            </a:r>
            <a:r>
              <a:rPr lang="ru-RU" sz="2400" dirty="0" smtClean="0"/>
              <a:t>:</a:t>
            </a:r>
          </a:p>
          <a:p>
            <a:pPr marL="0" indent="0" fontAlgn="base">
              <a:buNone/>
            </a:pPr>
            <a:r>
              <a:rPr lang="ru-RU" sz="2400" dirty="0"/>
              <a:t>.</a:t>
            </a:r>
            <a:r>
              <a:rPr lang="ru-RU" sz="2400" dirty="0" err="1"/>
              <a:t>listen</a:t>
            </a:r>
            <a:r>
              <a:rPr lang="ru-RU" sz="2400" dirty="0"/>
              <a:t>(3000, "127.0.0.1",function</a:t>
            </a:r>
            <a:r>
              <a:rPr lang="ru-RU" sz="2400" dirty="0" smtClean="0"/>
              <a:t>(){</a:t>
            </a:r>
          </a:p>
          <a:p>
            <a:pPr marL="0" indent="0" fontAlgn="base">
              <a:buNone/>
            </a:pPr>
            <a:r>
              <a:rPr lang="ru-RU" sz="2400" dirty="0" smtClean="0"/>
              <a:t>console.log</a:t>
            </a:r>
            <a:r>
              <a:rPr lang="ru-RU" sz="2400" dirty="0"/>
              <a:t>("Сервер начал прослушивание запросов на порту 3000</a:t>
            </a:r>
            <a:r>
              <a:rPr lang="ru-RU" sz="2400" dirty="0" smtClean="0"/>
              <a:t>");</a:t>
            </a:r>
          </a:p>
          <a:p>
            <a:pPr marL="0" indent="0" fontAlgn="base">
              <a:buNone/>
            </a:pPr>
            <a:r>
              <a:rPr lang="ru-RU" sz="2400" dirty="0" smtClean="0"/>
              <a:t>});</a:t>
            </a:r>
            <a:endParaRPr lang="ru-RU" sz="2400" dirty="0"/>
          </a:p>
          <a:p>
            <a:pPr marL="0" indent="0" fontAlgn="base">
              <a:buNone/>
            </a:pPr>
            <a:endParaRPr lang="ru-RU" sz="2200" dirty="0"/>
          </a:p>
          <a:p>
            <a:pPr marL="0" indent="0" fontAlgn="base">
              <a:buNone/>
            </a:pPr>
            <a:endParaRPr lang="en-US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705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008112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3">
                    <a:lumMod val="75000"/>
                  </a:schemeClr>
                </a:solidFill>
              </a:rPr>
              <a:t>Передача параметров событию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217443"/>
          </a:xfrm>
        </p:spPr>
        <p:txBody>
          <a:bodyPr>
            <a:noAutofit/>
          </a:bodyPr>
          <a:lstStyle/>
          <a:p>
            <a:r>
              <a:rPr lang="ru-RU" sz="2200" dirty="0"/>
              <a:t>При вызове события в качестве второго параметра в функцию </a:t>
            </a:r>
            <a:r>
              <a:rPr lang="ru-RU" sz="2200" dirty="0" err="1"/>
              <a:t>emit</a:t>
            </a:r>
            <a:r>
              <a:rPr lang="ru-RU" sz="2200" dirty="0"/>
              <a:t> можно передавать некоторый объект, который передается в функцию обработчика события</a:t>
            </a:r>
            <a:r>
              <a:rPr lang="ru-RU" sz="2200" dirty="0" smtClean="0"/>
              <a:t>:</a:t>
            </a:r>
          </a:p>
          <a:p>
            <a:pPr marL="0" indent="0" fontAlgn="base">
              <a:buNone/>
            </a:pPr>
            <a:r>
              <a:rPr lang="en-US" sz="2200" dirty="0" err="1"/>
              <a:t>const</a:t>
            </a:r>
            <a:r>
              <a:rPr lang="en-US" sz="2200" dirty="0"/>
              <a:t> Emitter = require("events");</a:t>
            </a:r>
          </a:p>
          <a:p>
            <a:pPr marL="0" indent="0" fontAlgn="base">
              <a:buNone/>
            </a:pPr>
            <a:r>
              <a:rPr lang="en-US" sz="2200" dirty="0"/>
              <a:t>let emitter = new Emitter();</a:t>
            </a:r>
          </a:p>
          <a:p>
            <a:pPr marL="0" indent="0" fontAlgn="base">
              <a:buNone/>
            </a:pPr>
            <a:r>
              <a:rPr lang="en-US" sz="2200" dirty="0"/>
              <a:t>let </a:t>
            </a:r>
            <a:r>
              <a:rPr lang="en-US" sz="2200" dirty="0" err="1"/>
              <a:t>eventName</a:t>
            </a:r>
            <a:r>
              <a:rPr lang="en-US" sz="2200" dirty="0"/>
              <a:t> = "greet";</a:t>
            </a:r>
          </a:p>
          <a:p>
            <a:pPr marL="0" indent="0" fontAlgn="base">
              <a:buNone/>
            </a:pPr>
            <a:r>
              <a:rPr lang="en-US" sz="2200" dirty="0" err="1"/>
              <a:t>emitter.on</a:t>
            </a:r>
            <a:r>
              <a:rPr lang="en-US" sz="2200" dirty="0"/>
              <a:t>(</a:t>
            </a:r>
            <a:r>
              <a:rPr lang="en-US" sz="2200" dirty="0" err="1"/>
              <a:t>eventName</a:t>
            </a:r>
            <a:r>
              <a:rPr lang="en-US" sz="2200" dirty="0"/>
              <a:t>, function(data){</a:t>
            </a:r>
          </a:p>
          <a:p>
            <a:pPr marL="0" indent="0" fontAlgn="base">
              <a:buNone/>
            </a:pPr>
            <a:r>
              <a:rPr lang="en-US" sz="2200" dirty="0"/>
              <a:t> console.log(data);</a:t>
            </a:r>
          </a:p>
          <a:p>
            <a:pPr marL="0" indent="0" fontAlgn="base">
              <a:buNone/>
            </a:pPr>
            <a:r>
              <a:rPr lang="en-US" sz="2200" dirty="0" smtClean="0"/>
              <a:t>});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 err="1"/>
              <a:t>emitter.emit</a:t>
            </a:r>
            <a:r>
              <a:rPr lang="en-US" sz="2200" dirty="0"/>
              <a:t>(</a:t>
            </a:r>
            <a:r>
              <a:rPr lang="en-US" sz="2200" dirty="0" err="1"/>
              <a:t>eventName</a:t>
            </a:r>
            <a:r>
              <a:rPr lang="en-US" sz="2200" dirty="0"/>
              <a:t>, "</a:t>
            </a:r>
            <a:r>
              <a:rPr lang="ru-RU" sz="2200" dirty="0"/>
              <a:t>Привет пир!");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6480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008112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3">
                    <a:lumMod val="75000"/>
                  </a:schemeClr>
                </a:solidFill>
              </a:rPr>
              <a:t>Наследование от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EventEmitter</a:t>
            </a:r>
            <a:endParaRPr lang="en-US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217443"/>
          </a:xfrm>
        </p:spPr>
        <p:txBody>
          <a:bodyPr>
            <a:noAutofit/>
          </a:bodyPr>
          <a:lstStyle/>
          <a:p>
            <a:r>
              <a:rPr lang="ru-RU" sz="2200" dirty="0"/>
              <a:t>В приложении мы можем оперировать сложными объектами, для которых также можно определять события, но для этого их надо связать с объектом </a:t>
            </a:r>
            <a:r>
              <a:rPr lang="ru-RU" sz="2200" dirty="0" err="1"/>
              <a:t>EventEmitter</a:t>
            </a:r>
            <a:r>
              <a:rPr lang="ru-RU" sz="2200" dirty="0"/>
              <a:t>. </a:t>
            </a:r>
            <a:endParaRPr lang="ru-RU" sz="2200" dirty="0" smtClean="0"/>
          </a:p>
          <a:p>
            <a:pPr marL="0" indent="0" fontAlgn="base">
              <a:buNone/>
            </a:pPr>
            <a:r>
              <a:rPr lang="en-US" sz="2200" dirty="0" err="1"/>
              <a:t>const</a:t>
            </a:r>
            <a:r>
              <a:rPr lang="en-US" sz="2200" dirty="0"/>
              <a:t> </a:t>
            </a:r>
            <a:r>
              <a:rPr lang="en-US" sz="2200" dirty="0" err="1"/>
              <a:t>util</a:t>
            </a:r>
            <a:r>
              <a:rPr lang="en-US" sz="2200" dirty="0"/>
              <a:t> = require("</a:t>
            </a:r>
            <a:r>
              <a:rPr lang="en-US" sz="2200" dirty="0" err="1"/>
              <a:t>util</a:t>
            </a:r>
            <a:r>
              <a:rPr lang="en-US" sz="2200" dirty="0"/>
              <a:t>");</a:t>
            </a:r>
          </a:p>
          <a:p>
            <a:pPr marL="0" indent="0" fontAlgn="base">
              <a:buNone/>
            </a:pPr>
            <a:r>
              <a:rPr lang="en-US" sz="2200" dirty="0" err="1"/>
              <a:t>const</a:t>
            </a:r>
            <a:r>
              <a:rPr lang="en-US" sz="2200" dirty="0"/>
              <a:t> </a:t>
            </a:r>
            <a:r>
              <a:rPr lang="en-US" sz="2200" dirty="0" err="1"/>
              <a:t>EventEmitter</a:t>
            </a:r>
            <a:r>
              <a:rPr lang="en-US" sz="2200" dirty="0"/>
              <a:t> = require("events");</a:t>
            </a:r>
          </a:p>
          <a:p>
            <a:pPr marL="0" indent="0" fontAlgn="base">
              <a:buNone/>
            </a:pPr>
            <a:r>
              <a:rPr lang="en-US" sz="2200" dirty="0" smtClean="0"/>
              <a:t>function </a:t>
            </a:r>
            <a:r>
              <a:rPr lang="en-US" sz="2200" dirty="0"/>
              <a:t>User</a:t>
            </a:r>
            <a:r>
              <a:rPr lang="en-US" sz="2200" dirty="0" smtClean="0"/>
              <a:t>(){</a:t>
            </a:r>
            <a:r>
              <a:rPr lang="ru-RU" sz="2200" dirty="0" smtClean="0"/>
              <a:t> </a:t>
            </a:r>
            <a:r>
              <a:rPr lang="en-US" sz="2200" dirty="0" smtClean="0"/>
              <a:t>}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 err="1"/>
              <a:t>util.inherits</a:t>
            </a:r>
            <a:r>
              <a:rPr lang="en-US" sz="2200" dirty="0"/>
              <a:t>(User, </a:t>
            </a:r>
            <a:r>
              <a:rPr lang="en-US" sz="2200" dirty="0" err="1"/>
              <a:t>EventEmitter</a:t>
            </a:r>
            <a:r>
              <a:rPr lang="en-US" sz="2200" dirty="0" smtClean="0"/>
              <a:t>);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/>
              <a:t>let </a:t>
            </a:r>
            <a:r>
              <a:rPr lang="en-US" sz="2200" dirty="0" err="1"/>
              <a:t>eventName</a:t>
            </a:r>
            <a:r>
              <a:rPr lang="en-US" sz="2200" dirty="0"/>
              <a:t> = "greet";</a:t>
            </a:r>
          </a:p>
          <a:p>
            <a:pPr marL="0" indent="0" fontAlgn="base">
              <a:buNone/>
            </a:pPr>
            <a:r>
              <a:rPr lang="en-US" sz="2200" dirty="0" err="1"/>
              <a:t>User.prototype.sayHi</a:t>
            </a:r>
            <a:r>
              <a:rPr lang="en-US" sz="2200" dirty="0"/>
              <a:t> = function(data){</a:t>
            </a:r>
          </a:p>
          <a:p>
            <a:pPr marL="0" indent="0" fontAlgn="base">
              <a:buNone/>
            </a:pPr>
            <a:r>
              <a:rPr lang="en-US" sz="2200" dirty="0" err="1" smtClean="0"/>
              <a:t>this.emit</a:t>
            </a:r>
            <a:r>
              <a:rPr lang="en-US" sz="2200" dirty="0" smtClean="0"/>
              <a:t>(</a:t>
            </a:r>
            <a:r>
              <a:rPr lang="en-US" sz="2200" dirty="0" err="1" smtClean="0"/>
              <a:t>eventName</a:t>
            </a:r>
            <a:r>
              <a:rPr lang="en-US" sz="2200" dirty="0"/>
              <a:t>, data</a:t>
            </a:r>
            <a:r>
              <a:rPr lang="en-US" sz="2200" dirty="0" smtClean="0"/>
              <a:t>);</a:t>
            </a:r>
            <a:r>
              <a:rPr lang="ru-RU" sz="2200" dirty="0" smtClean="0"/>
              <a:t> </a:t>
            </a:r>
            <a:r>
              <a:rPr lang="en-US" sz="2200" dirty="0" smtClean="0"/>
              <a:t>}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/>
              <a:t>let user = new User();</a:t>
            </a:r>
          </a:p>
          <a:p>
            <a:pPr marL="0" indent="0" fontAlgn="base">
              <a:buNone/>
            </a:pPr>
            <a:r>
              <a:rPr lang="en-US" sz="2200" dirty="0"/>
              <a:t>// </a:t>
            </a:r>
            <a:r>
              <a:rPr lang="ru-RU" sz="2200" dirty="0"/>
              <a:t>добавляем к объекту </a:t>
            </a:r>
            <a:r>
              <a:rPr lang="en-US" sz="2200" dirty="0"/>
              <a:t>user </a:t>
            </a:r>
            <a:r>
              <a:rPr lang="ru-RU" sz="2200" dirty="0"/>
              <a:t>обработку события "</a:t>
            </a:r>
            <a:r>
              <a:rPr lang="en-US" sz="2200" dirty="0"/>
              <a:t>greet"</a:t>
            </a:r>
          </a:p>
          <a:p>
            <a:pPr marL="0" indent="0" fontAlgn="base">
              <a:buNone/>
            </a:pPr>
            <a:r>
              <a:rPr lang="en-US" sz="2200" dirty="0" err="1"/>
              <a:t>user.on</a:t>
            </a:r>
            <a:r>
              <a:rPr lang="en-US" sz="2200" dirty="0"/>
              <a:t>(</a:t>
            </a:r>
            <a:r>
              <a:rPr lang="en-US" sz="2200" dirty="0" err="1"/>
              <a:t>eventName</a:t>
            </a:r>
            <a:r>
              <a:rPr lang="en-US" sz="2200" dirty="0"/>
              <a:t>, function(data){</a:t>
            </a:r>
          </a:p>
          <a:p>
            <a:pPr marL="0" indent="0" fontAlgn="base">
              <a:buNone/>
            </a:pPr>
            <a:r>
              <a:rPr lang="en-US" sz="2200" dirty="0" smtClean="0"/>
              <a:t>console.log(data);</a:t>
            </a:r>
            <a:r>
              <a:rPr lang="ru-RU" sz="2200" dirty="0" smtClean="0"/>
              <a:t> </a:t>
            </a:r>
            <a:r>
              <a:rPr lang="en-US" sz="2200" dirty="0" smtClean="0"/>
              <a:t>});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 err="1"/>
              <a:t>user.sayHi</a:t>
            </a:r>
            <a:r>
              <a:rPr lang="en-US" sz="2200" dirty="0"/>
              <a:t>("</a:t>
            </a:r>
            <a:r>
              <a:rPr lang="ru-RU" sz="2200" dirty="0"/>
              <a:t>Мне нужна твоя одежда...");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8862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008112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3">
                    <a:lumMod val="75000"/>
                  </a:schemeClr>
                </a:solidFill>
              </a:rPr>
              <a:t>Наследование от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EventEmitter</a:t>
            </a:r>
            <a:endParaRPr lang="en-US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217443"/>
          </a:xfrm>
        </p:spPr>
        <p:txBody>
          <a:bodyPr>
            <a:noAutofit/>
          </a:bodyPr>
          <a:lstStyle/>
          <a:p>
            <a:r>
              <a:rPr lang="ru-RU" sz="2200" dirty="0"/>
              <a:t>Здесь определена функция конструктора </a:t>
            </a:r>
            <a:r>
              <a:rPr lang="ru-RU" sz="2200" dirty="0" err="1"/>
              <a:t>User</a:t>
            </a:r>
            <a:r>
              <a:rPr lang="ru-RU" sz="2200" dirty="0"/>
              <a:t>, которая представляет пользователя. Для прототипа </a:t>
            </a:r>
            <a:r>
              <a:rPr lang="ru-RU" sz="2200" dirty="0" err="1"/>
              <a:t>User</a:t>
            </a:r>
            <a:r>
              <a:rPr lang="ru-RU" sz="2200" dirty="0"/>
              <a:t> определяется метод </a:t>
            </a:r>
            <a:r>
              <a:rPr lang="ru-RU" sz="2200" dirty="0" err="1"/>
              <a:t>sayHi</a:t>
            </a:r>
            <a:r>
              <a:rPr lang="ru-RU" sz="2200" dirty="0"/>
              <a:t>, в котором генерируется событие "</a:t>
            </a:r>
            <a:r>
              <a:rPr lang="ru-RU" sz="2200" dirty="0" err="1"/>
              <a:t>greet</a:t>
            </a:r>
            <a:r>
              <a:rPr lang="ru-RU" sz="2200" dirty="0"/>
              <a:t>".</a:t>
            </a:r>
          </a:p>
          <a:p>
            <a:r>
              <a:rPr lang="ru-RU" sz="2200" dirty="0"/>
              <a:t>Но чтобы связать объект </a:t>
            </a:r>
            <a:r>
              <a:rPr lang="ru-RU" sz="2200" dirty="0" err="1"/>
              <a:t>User</a:t>
            </a:r>
            <a:r>
              <a:rPr lang="ru-RU" sz="2200" dirty="0"/>
              <a:t> с </a:t>
            </a:r>
            <a:r>
              <a:rPr lang="ru-RU" sz="2200" dirty="0" err="1"/>
              <a:t>EventEmitter</a:t>
            </a:r>
            <a:r>
              <a:rPr lang="ru-RU" sz="2200" dirty="0"/>
              <a:t>, надо вызвать функцию </a:t>
            </a:r>
            <a:r>
              <a:rPr lang="ru-RU" sz="2200" dirty="0" err="1"/>
              <a:t>util.inherits</a:t>
            </a:r>
            <a:r>
              <a:rPr lang="ru-RU" sz="2200" dirty="0"/>
              <a:t>(</a:t>
            </a:r>
            <a:r>
              <a:rPr lang="ru-RU" sz="2200" dirty="0" err="1"/>
              <a:t>User</a:t>
            </a:r>
            <a:r>
              <a:rPr lang="ru-RU" sz="2200" dirty="0"/>
              <a:t>, </a:t>
            </a:r>
            <a:r>
              <a:rPr lang="ru-RU" sz="2200" dirty="0" err="1"/>
              <a:t>EventEmitter</a:t>
            </a:r>
            <a:r>
              <a:rPr lang="ru-RU" sz="2200" dirty="0"/>
              <a:t>);. Она позволяет унаследовать классу </a:t>
            </a:r>
            <a:r>
              <a:rPr lang="ru-RU" sz="2200" dirty="0" err="1"/>
              <a:t>User</a:t>
            </a:r>
            <a:r>
              <a:rPr lang="ru-RU" sz="2200" dirty="0"/>
              <a:t> функционал от </a:t>
            </a:r>
            <a:r>
              <a:rPr lang="ru-RU" sz="2200" dirty="0" err="1"/>
              <a:t>EventEmitter</a:t>
            </a:r>
            <a:r>
              <a:rPr lang="ru-RU" sz="2200" dirty="0"/>
              <a:t>. Благодаря этому мы можем через метод </a:t>
            </a:r>
            <a:r>
              <a:rPr lang="ru-RU" sz="2200" dirty="0" err="1"/>
              <a:t>on</a:t>
            </a:r>
            <a:r>
              <a:rPr lang="ru-RU" sz="2200" dirty="0"/>
              <a:t>() добавить к событию объекта </a:t>
            </a:r>
            <a:r>
              <a:rPr lang="ru-RU" sz="2200" dirty="0" err="1"/>
              <a:t>user</a:t>
            </a:r>
            <a:r>
              <a:rPr lang="ru-RU" sz="2200" dirty="0"/>
              <a:t> какой-нибудь обработчик, который будет вызван при выполнении метода </a:t>
            </a:r>
            <a:r>
              <a:rPr lang="ru-RU" sz="2200" dirty="0" err="1"/>
              <a:t>user.sayHi</a:t>
            </a:r>
            <a:r>
              <a:rPr lang="ru-RU" sz="2200" dirty="0" smtClean="0"/>
              <a:t>().</a:t>
            </a:r>
          </a:p>
          <a:p>
            <a:endParaRPr lang="ru-RU" sz="2200" dirty="0"/>
          </a:p>
          <a:p>
            <a:r>
              <a:rPr lang="ru-RU" sz="2200" dirty="0" smtClean="0"/>
              <a:t>ВОПРОС - </a:t>
            </a:r>
            <a:r>
              <a:rPr lang="ru-RU" sz="2200" dirty="0"/>
              <a:t>С помощью возможностей ES6 мы можем упростить выше </a:t>
            </a:r>
            <a:r>
              <a:rPr lang="ru-RU" sz="2200" dirty="0" smtClean="0"/>
              <a:t>пример - </a:t>
            </a:r>
            <a:r>
              <a:rPr lang="ru-RU" sz="2200" dirty="0"/>
              <a:t>р</a:t>
            </a:r>
            <a:r>
              <a:rPr lang="ru-RU" sz="2200" dirty="0" smtClean="0"/>
              <a:t>езультат </a:t>
            </a:r>
            <a:r>
              <a:rPr lang="ru-RU" sz="2200" dirty="0"/>
              <a:t>будет тот же, но теперь не нужно использовать функцию </a:t>
            </a:r>
            <a:r>
              <a:rPr lang="ru-RU" sz="2200" dirty="0" err="1"/>
              <a:t>util.inherits</a:t>
            </a:r>
            <a:r>
              <a:rPr lang="ru-RU" sz="2200" dirty="0"/>
              <a:t>.</a:t>
            </a:r>
          </a:p>
          <a:p>
            <a:pPr marL="0" indent="0">
              <a:buNone/>
            </a:pPr>
            <a:r>
              <a:rPr lang="ru-RU" sz="2400" dirty="0"/>
              <a:t/>
            </a:r>
            <a:br>
              <a:rPr lang="ru-RU" sz="2400" dirty="0"/>
            </a:br>
            <a:endParaRPr lang="ru-RU" sz="2200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05955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00811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Stream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217443"/>
          </a:xfrm>
        </p:spPr>
        <p:txBody>
          <a:bodyPr>
            <a:noAutofit/>
          </a:bodyPr>
          <a:lstStyle/>
          <a:p>
            <a:r>
              <a:rPr lang="ru-RU" sz="2200" dirty="0" err="1"/>
              <a:t>Stream</a:t>
            </a:r>
            <a:r>
              <a:rPr lang="ru-RU" sz="2200" dirty="0"/>
              <a:t> представляет поток данных. Потоки бывают различных типов, среди которых можно выделить </a:t>
            </a:r>
            <a:r>
              <a:rPr lang="ru-RU" sz="2200" u="sng" dirty="0">
                <a:hlinkClick r:id="rId2"/>
              </a:rPr>
              <a:t>потоки для чтения</a:t>
            </a:r>
            <a:r>
              <a:rPr lang="ru-RU" sz="2200" dirty="0"/>
              <a:t> и </a:t>
            </a:r>
            <a:r>
              <a:rPr lang="ru-RU" sz="2200" u="sng" dirty="0">
                <a:hlinkClick r:id="rId3"/>
              </a:rPr>
              <a:t>потоки для записи</a:t>
            </a:r>
            <a:r>
              <a:rPr lang="ru-RU" sz="2200" dirty="0"/>
              <a:t>.</a:t>
            </a:r>
          </a:p>
          <a:p>
            <a:pPr marL="0" indent="0">
              <a:buNone/>
            </a:pPr>
            <a:r>
              <a:rPr lang="ru-RU" sz="2200" dirty="0"/>
              <a:t>При создании сервера </a:t>
            </a:r>
            <a:r>
              <a:rPr lang="ru-RU" sz="2200" dirty="0" smtClean="0"/>
              <a:t>мы </a:t>
            </a:r>
            <a:r>
              <a:rPr lang="ru-RU" sz="2200" dirty="0"/>
              <a:t>уже сталкивались с потоками:</a:t>
            </a:r>
          </a:p>
          <a:p>
            <a:pPr marL="0" indent="0" fontAlgn="base">
              <a:buNone/>
            </a:pPr>
            <a:r>
              <a:rPr lang="fr-FR" sz="2200" dirty="0"/>
              <a:t>const http = require("http</a:t>
            </a:r>
            <a:r>
              <a:rPr lang="fr-FR" sz="2200" dirty="0" smtClean="0"/>
              <a:t>");</a:t>
            </a:r>
            <a:endParaRPr lang="fr-FR" sz="2200" dirty="0"/>
          </a:p>
          <a:p>
            <a:pPr marL="0" indent="0" fontAlgn="base">
              <a:buNone/>
            </a:pPr>
            <a:r>
              <a:rPr lang="fr-FR" sz="2200" dirty="0"/>
              <a:t>http.createServer(function(request, response</a:t>
            </a:r>
            <a:r>
              <a:rPr lang="fr-FR" sz="2200" dirty="0" smtClean="0"/>
              <a:t>){</a:t>
            </a:r>
            <a:endParaRPr lang="fr-FR" sz="2200" dirty="0"/>
          </a:p>
          <a:p>
            <a:pPr marL="0" indent="0" fontAlgn="base">
              <a:buNone/>
            </a:pPr>
            <a:r>
              <a:rPr lang="fr-FR" sz="2200" dirty="0"/>
              <a:t>}).listen(3000</a:t>
            </a:r>
            <a:r>
              <a:rPr lang="fr-FR" sz="2200" dirty="0" smtClean="0"/>
              <a:t>);</a:t>
            </a:r>
            <a:endParaRPr lang="ru-RU" sz="2200" dirty="0" smtClean="0"/>
          </a:p>
          <a:p>
            <a:pPr marL="0" indent="0" fontAlgn="base">
              <a:buNone/>
            </a:pPr>
            <a:endParaRPr lang="fr-FR" sz="2200" dirty="0"/>
          </a:p>
          <a:p>
            <a:pPr marL="0" indent="0">
              <a:buNone/>
            </a:pPr>
            <a:r>
              <a:rPr lang="ru-RU" sz="2200" dirty="0"/>
              <a:t>Параметры </a:t>
            </a:r>
            <a:r>
              <a:rPr lang="ru-RU" sz="2200" dirty="0" err="1"/>
              <a:t>request</a:t>
            </a:r>
            <a:r>
              <a:rPr lang="ru-RU" sz="2200" dirty="0"/>
              <a:t> и </a:t>
            </a:r>
            <a:r>
              <a:rPr lang="ru-RU" sz="2200" dirty="0" err="1"/>
              <a:t>response</a:t>
            </a:r>
            <a:r>
              <a:rPr lang="ru-RU" sz="2200" dirty="0"/>
              <a:t>, которые передаются в функцию и с помощью которых мы можем получать данные о запросе и управлять ответом, как раз представляют собой потоки: </a:t>
            </a:r>
            <a:r>
              <a:rPr lang="ru-RU" sz="2200" dirty="0" err="1"/>
              <a:t>request</a:t>
            </a:r>
            <a:r>
              <a:rPr lang="ru-RU" sz="2200" dirty="0"/>
              <a:t> - поток для чтения, а </a:t>
            </a:r>
            <a:r>
              <a:rPr lang="ru-RU" sz="2200" dirty="0" err="1"/>
              <a:t>response</a:t>
            </a:r>
            <a:r>
              <a:rPr lang="ru-RU" sz="2200" dirty="0"/>
              <a:t> - поток для записи.</a:t>
            </a:r>
            <a:r>
              <a:rPr lang="ru-RU" sz="2400" dirty="0"/>
              <a:t/>
            </a:r>
            <a:br>
              <a:rPr lang="ru-RU" sz="2400" dirty="0"/>
            </a:br>
            <a:endParaRPr lang="ru-RU" sz="2200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2901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00811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Stream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217443"/>
          </a:xfrm>
        </p:spPr>
        <p:txBody>
          <a:bodyPr>
            <a:noAutofit/>
          </a:bodyPr>
          <a:lstStyle/>
          <a:p>
            <a:r>
              <a:rPr lang="ru-RU" sz="2200" dirty="0"/>
              <a:t>Используя потоки чтения и записи, мы можем считывать и записывать информацию в файл. Например</a:t>
            </a:r>
            <a:r>
              <a:rPr lang="ru-RU" sz="2200" dirty="0" smtClean="0"/>
              <a:t>:</a:t>
            </a:r>
          </a:p>
          <a:p>
            <a:pPr marL="0" indent="0" fontAlgn="base">
              <a:buNone/>
            </a:pPr>
            <a:r>
              <a:rPr lang="en-US" sz="2200" dirty="0" err="1"/>
              <a:t>const</a:t>
            </a:r>
            <a:r>
              <a:rPr lang="en-US" sz="2200" dirty="0"/>
              <a:t> fs = require("fs</a:t>
            </a:r>
            <a:r>
              <a:rPr lang="en-US" sz="2200" dirty="0" smtClean="0"/>
              <a:t>");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/>
              <a:t>let </a:t>
            </a:r>
            <a:r>
              <a:rPr lang="en-US" sz="2200" dirty="0" err="1"/>
              <a:t>writeableStream</a:t>
            </a:r>
            <a:r>
              <a:rPr lang="en-US" sz="2200" dirty="0"/>
              <a:t> = </a:t>
            </a:r>
            <a:r>
              <a:rPr lang="en-US" sz="2200" dirty="0" err="1"/>
              <a:t>fs.createWriteStream</a:t>
            </a:r>
            <a:r>
              <a:rPr lang="en-US" sz="2200" dirty="0"/>
              <a:t>("hello.txt");</a:t>
            </a:r>
          </a:p>
          <a:p>
            <a:pPr marL="0" indent="0" fontAlgn="base">
              <a:buNone/>
            </a:pPr>
            <a:r>
              <a:rPr lang="en-US" sz="2200" dirty="0" err="1"/>
              <a:t>writeableStream.write</a:t>
            </a:r>
            <a:r>
              <a:rPr lang="en-US" sz="2200" dirty="0"/>
              <a:t>("</a:t>
            </a:r>
            <a:r>
              <a:rPr lang="ru-RU" sz="2200" dirty="0"/>
              <a:t>Привет мир!");</a:t>
            </a:r>
          </a:p>
          <a:p>
            <a:pPr marL="0" indent="0" fontAlgn="base">
              <a:buNone/>
            </a:pPr>
            <a:r>
              <a:rPr lang="en-US" sz="2200" dirty="0" err="1"/>
              <a:t>writeableStream.write</a:t>
            </a:r>
            <a:r>
              <a:rPr lang="en-US" sz="2200" dirty="0"/>
              <a:t>("</a:t>
            </a:r>
            <a:r>
              <a:rPr lang="ru-RU" sz="2200" dirty="0"/>
              <a:t>Продолжение записи \</a:t>
            </a:r>
            <a:r>
              <a:rPr lang="en-US" sz="2200" dirty="0"/>
              <a:t>n");</a:t>
            </a:r>
          </a:p>
          <a:p>
            <a:pPr marL="0" indent="0" fontAlgn="base">
              <a:buNone/>
            </a:pPr>
            <a:r>
              <a:rPr lang="en-US" sz="2200" dirty="0" err="1"/>
              <a:t>writeableStream.end</a:t>
            </a:r>
            <a:r>
              <a:rPr lang="en-US" sz="2200" dirty="0"/>
              <a:t>("</a:t>
            </a:r>
            <a:r>
              <a:rPr lang="ru-RU" sz="2200" dirty="0"/>
              <a:t>Завершение записи");</a:t>
            </a:r>
          </a:p>
          <a:p>
            <a:pPr marL="0" indent="0" fontAlgn="base">
              <a:buNone/>
            </a:pPr>
            <a:r>
              <a:rPr lang="en-US" sz="2200" dirty="0"/>
              <a:t>let </a:t>
            </a:r>
            <a:r>
              <a:rPr lang="en-US" sz="2200" dirty="0" err="1"/>
              <a:t>readableStream</a:t>
            </a:r>
            <a:r>
              <a:rPr lang="en-US" sz="2200" dirty="0"/>
              <a:t> = </a:t>
            </a:r>
            <a:r>
              <a:rPr lang="en-US" sz="2200" dirty="0" err="1"/>
              <a:t>fs.createReadStream</a:t>
            </a:r>
            <a:r>
              <a:rPr lang="en-US" sz="2200" dirty="0"/>
              <a:t>("hello.txt", "utf8</a:t>
            </a:r>
            <a:r>
              <a:rPr lang="en-US" sz="2200" dirty="0" smtClean="0"/>
              <a:t>");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 err="1"/>
              <a:t>readableStream.on</a:t>
            </a:r>
            <a:r>
              <a:rPr lang="en-US" sz="2200" dirty="0"/>
              <a:t>("data", function(chunk){ </a:t>
            </a:r>
          </a:p>
          <a:p>
            <a:pPr marL="0" indent="0" fontAlgn="base">
              <a:buNone/>
            </a:pPr>
            <a:r>
              <a:rPr lang="en-US" sz="2200" dirty="0" smtClean="0"/>
              <a:t>console.log(chunk</a:t>
            </a:r>
            <a:r>
              <a:rPr lang="en-US" sz="2200" dirty="0"/>
              <a:t>);</a:t>
            </a:r>
          </a:p>
          <a:p>
            <a:pPr marL="0" indent="0" fontAlgn="base">
              <a:buNone/>
            </a:pPr>
            <a:r>
              <a:rPr lang="en-US" sz="2200" dirty="0" smtClean="0"/>
              <a:t>});</a:t>
            </a:r>
            <a:endParaRPr lang="ru-RU" sz="2200" dirty="0" smtClean="0"/>
          </a:p>
          <a:p>
            <a:pPr fontAlgn="base"/>
            <a:endParaRPr lang="en-US" sz="2400" dirty="0"/>
          </a:p>
          <a:p>
            <a:pPr marL="0" indent="0">
              <a:buNone/>
            </a:pPr>
            <a:r>
              <a:rPr lang="ru-RU" sz="2400" dirty="0"/>
              <a:t/>
            </a:r>
            <a:br>
              <a:rPr lang="ru-RU" sz="2400" dirty="0"/>
            </a:br>
            <a:endParaRPr lang="ru-RU" sz="2200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814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00811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Stream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217443"/>
          </a:xfrm>
        </p:spPr>
        <p:txBody>
          <a:bodyPr>
            <a:noAutofit/>
          </a:bodyPr>
          <a:lstStyle/>
          <a:p>
            <a:r>
              <a:rPr lang="ru-RU" sz="2200" dirty="0"/>
              <a:t>Используя потоки чтения и записи, мы можем считывать и записывать информацию в файл. Например</a:t>
            </a:r>
            <a:r>
              <a:rPr lang="ru-RU" sz="2200" dirty="0" smtClean="0"/>
              <a:t>:</a:t>
            </a:r>
          </a:p>
          <a:p>
            <a:pPr marL="0" indent="0" fontAlgn="base">
              <a:buNone/>
            </a:pPr>
            <a:r>
              <a:rPr lang="en-US" sz="2200" dirty="0" err="1"/>
              <a:t>const</a:t>
            </a:r>
            <a:r>
              <a:rPr lang="en-US" sz="2200" dirty="0"/>
              <a:t> fs = require("fs</a:t>
            </a:r>
            <a:r>
              <a:rPr lang="en-US" sz="2200" dirty="0" smtClean="0"/>
              <a:t>");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/>
              <a:t>let </a:t>
            </a:r>
            <a:r>
              <a:rPr lang="en-US" sz="2200" dirty="0" err="1"/>
              <a:t>writeableStream</a:t>
            </a:r>
            <a:r>
              <a:rPr lang="en-US" sz="2200" dirty="0"/>
              <a:t> = </a:t>
            </a:r>
            <a:r>
              <a:rPr lang="en-US" sz="2200" dirty="0" err="1"/>
              <a:t>fs.createWriteStream</a:t>
            </a:r>
            <a:r>
              <a:rPr lang="en-US" sz="2200" dirty="0"/>
              <a:t>("hello.txt");</a:t>
            </a:r>
          </a:p>
          <a:p>
            <a:pPr marL="0" indent="0" fontAlgn="base">
              <a:buNone/>
            </a:pPr>
            <a:r>
              <a:rPr lang="en-US" sz="2200" dirty="0" err="1"/>
              <a:t>writeableStream.write</a:t>
            </a:r>
            <a:r>
              <a:rPr lang="en-US" sz="2200" dirty="0"/>
              <a:t>("</a:t>
            </a:r>
            <a:r>
              <a:rPr lang="ru-RU" sz="2200" dirty="0"/>
              <a:t>Привет мир!");</a:t>
            </a:r>
          </a:p>
          <a:p>
            <a:pPr marL="0" indent="0" fontAlgn="base">
              <a:buNone/>
            </a:pPr>
            <a:r>
              <a:rPr lang="en-US" sz="2200" dirty="0" err="1"/>
              <a:t>writeableStream.write</a:t>
            </a:r>
            <a:r>
              <a:rPr lang="en-US" sz="2200" dirty="0"/>
              <a:t>("</a:t>
            </a:r>
            <a:r>
              <a:rPr lang="ru-RU" sz="2200" dirty="0"/>
              <a:t>Продолжение записи \</a:t>
            </a:r>
            <a:r>
              <a:rPr lang="en-US" sz="2200" dirty="0"/>
              <a:t>n");</a:t>
            </a:r>
          </a:p>
          <a:p>
            <a:pPr marL="0" indent="0" fontAlgn="base">
              <a:buNone/>
            </a:pPr>
            <a:r>
              <a:rPr lang="en-US" sz="2200" dirty="0" err="1"/>
              <a:t>writeableStream.end</a:t>
            </a:r>
            <a:r>
              <a:rPr lang="en-US" sz="2200" dirty="0"/>
              <a:t>("</a:t>
            </a:r>
            <a:r>
              <a:rPr lang="ru-RU" sz="2200" dirty="0"/>
              <a:t>Завершение записи");</a:t>
            </a:r>
          </a:p>
          <a:p>
            <a:pPr marL="0" indent="0" fontAlgn="base">
              <a:buNone/>
            </a:pPr>
            <a:r>
              <a:rPr lang="en-US" sz="2200" dirty="0"/>
              <a:t>let </a:t>
            </a:r>
            <a:r>
              <a:rPr lang="en-US" sz="2200" dirty="0" err="1"/>
              <a:t>readableStream</a:t>
            </a:r>
            <a:r>
              <a:rPr lang="en-US" sz="2200" dirty="0"/>
              <a:t> = </a:t>
            </a:r>
            <a:r>
              <a:rPr lang="en-US" sz="2200" dirty="0" err="1"/>
              <a:t>fs.createReadStream</a:t>
            </a:r>
            <a:r>
              <a:rPr lang="en-US" sz="2200" dirty="0"/>
              <a:t>("hello.txt", "utf8</a:t>
            </a:r>
            <a:r>
              <a:rPr lang="en-US" sz="2200" dirty="0" smtClean="0"/>
              <a:t>");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 err="1"/>
              <a:t>readableStream.on</a:t>
            </a:r>
            <a:r>
              <a:rPr lang="en-US" sz="2200" dirty="0"/>
              <a:t>("data", function(chunk){ </a:t>
            </a:r>
          </a:p>
          <a:p>
            <a:pPr marL="0" indent="0" fontAlgn="base">
              <a:buNone/>
            </a:pPr>
            <a:r>
              <a:rPr lang="en-US" sz="2200" dirty="0" smtClean="0"/>
              <a:t>console.log(chunk);</a:t>
            </a:r>
            <a:r>
              <a:rPr lang="ru-RU" sz="2200" dirty="0" smtClean="0"/>
              <a:t> </a:t>
            </a:r>
            <a:r>
              <a:rPr lang="en-US" sz="2200" dirty="0" smtClean="0"/>
              <a:t>});</a:t>
            </a:r>
            <a:endParaRPr lang="ru-RU" sz="2200" dirty="0" smtClean="0"/>
          </a:p>
          <a:p>
            <a:r>
              <a:rPr lang="ru-RU" sz="2200" dirty="0"/>
              <a:t>Для создания потока для записи применяется метод </a:t>
            </a:r>
            <a:r>
              <a:rPr lang="ru-RU" sz="2200" b="1" dirty="0" err="1"/>
              <a:t>fs.createWriteStream</a:t>
            </a:r>
            <a:r>
              <a:rPr lang="ru-RU" sz="2200" b="1" dirty="0"/>
              <a:t>()</a:t>
            </a:r>
            <a:r>
              <a:rPr lang="ru-RU" sz="2200" dirty="0"/>
              <a:t>, в который передается название файла. Если вдруг в папке нет такого файла, то он создается.</a:t>
            </a:r>
          </a:p>
          <a:p>
            <a:r>
              <a:rPr lang="ru-RU" sz="2200" dirty="0"/>
              <a:t>Запись данных производится с помощью метода </a:t>
            </a:r>
            <a:r>
              <a:rPr lang="ru-RU" sz="2200" dirty="0" err="1"/>
              <a:t>write</a:t>
            </a:r>
            <a:r>
              <a:rPr lang="ru-RU" sz="2200" dirty="0"/>
              <a:t>(), в который передаются данные. Для окончания записи вызывается метод </a:t>
            </a:r>
            <a:r>
              <a:rPr lang="ru-RU" sz="2200" dirty="0" err="1"/>
              <a:t>end</a:t>
            </a:r>
            <a:r>
              <a:rPr lang="ru-RU" sz="2200" dirty="0" smtClean="0"/>
              <a:t>().</a:t>
            </a:r>
          </a:p>
          <a:p>
            <a:pPr fontAlgn="base"/>
            <a:endParaRPr lang="en-US" sz="2400" dirty="0"/>
          </a:p>
          <a:p>
            <a:pPr marL="0" indent="0">
              <a:buNone/>
            </a:pPr>
            <a:r>
              <a:rPr lang="ru-RU" sz="2400" dirty="0"/>
              <a:t/>
            </a:r>
            <a:br>
              <a:rPr lang="ru-RU" sz="2400" dirty="0"/>
            </a:br>
            <a:endParaRPr lang="ru-RU" sz="2200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731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00811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Stream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217443"/>
          </a:xfrm>
        </p:spPr>
        <p:txBody>
          <a:bodyPr>
            <a:noAutofit/>
          </a:bodyPr>
          <a:lstStyle/>
          <a:p>
            <a:r>
              <a:rPr lang="ru-RU" sz="2200" dirty="0"/>
              <a:t>Для создания потока для чтения используется метод </a:t>
            </a:r>
            <a:r>
              <a:rPr lang="ru-RU" sz="2200" b="1" dirty="0" err="1"/>
              <a:t>fs.createReadStream</a:t>
            </a:r>
            <a:r>
              <a:rPr lang="ru-RU" sz="2200" b="1" dirty="0"/>
              <a:t>()</a:t>
            </a:r>
            <a:r>
              <a:rPr lang="ru-RU" sz="2200" dirty="0"/>
              <a:t>, в который также передается название файла. В качестве опционального параметра здесь передается кодировка, что позволит сразу при чтении кодировать считанные данные в строку в указанной кодировке.</a:t>
            </a:r>
          </a:p>
          <a:p>
            <a:r>
              <a:rPr lang="ru-RU" sz="2200" dirty="0"/>
              <a:t>Сам поток разбивается на ряд кусков или </a:t>
            </a:r>
            <a:r>
              <a:rPr lang="ru-RU" sz="2200" dirty="0" err="1"/>
              <a:t>чанков</a:t>
            </a:r>
            <a:r>
              <a:rPr lang="ru-RU" sz="2200" dirty="0"/>
              <a:t> (</a:t>
            </a:r>
            <a:r>
              <a:rPr lang="ru-RU" sz="2200" dirty="0" err="1"/>
              <a:t>chunk</a:t>
            </a:r>
            <a:r>
              <a:rPr lang="ru-RU" sz="2200" dirty="0"/>
              <a:t>). И при считывании каждого такого куска, возникает событие </a:t>
            </a:r>
            <a:r>
              <a:rPr lang="ru-RU" sz="2200" b="1" dirty="0" err="1"/>
              <a:t>data</a:t>
            </a:r>
            <a:r>
              <a:rPr lang="ru-RU" sz="2200" dirty="0"/>
              <a:t>. С помощью метода </a:t>
            </a:r>
            <a:r>
              <a:rPr lang="ru-RU" sz="2200" b="1" dirty="0" err="1"/>
              <a:t>on</a:t>
            </a:r>
            <a:r>
              <a:rPr lang="ru-RU" sz="2200" b="1" dirty="0"/>
              <a:t>()</a:t>
            </a:r>
            <a:r>
              <a:rPr lang="ru-RU" sz="2200" dirty="0"/>
              <a:t> мы можем подписаться на это событие и вывести каждый кусок данных на консоль:</a:t>
            </a:r>
          </a:p>
          <a:p>
            <a:pPr marL="0" indent="0" fontAlgn="base">
              <a:buNone/>
            </a:pPr>
            <a:r>
              <a:rPr lang="en-US" sz="2200" dirty="0" err="1"/>
              <a:t>readableStream.on</a:t>
            </a:r>
            <a:r>
              <a:rPr lang="en-US" sz="2200" dirty="0"/>
              <a:t>("data", function(chunk){ </a:t>
            </a:r>
          </a:p>
          <a:p>
            <a:pPr marL="0" indent="0" fontAlgn="base">
              <a:buNone/>
            </a:pPr>
            <a:r>
              <a:rPr lang="en-US" sz="2200" dirty="0" smtClean="0"/>
              <a:t>console.log(chunk</a:t>
            </a:r>
            <a:r>
              <a:rPr lang="en-US" sz="2200" dirty="0"/>
              <a:t>);</a:t>
            </a:r>
          </a:p>
          <a:p>
            <a:pPr marL="0" indent="0" fontAlgn="base">
              <a:buNone/>
            </a:pPr>
            <a:r>
              <a:rPr lang="en-US" sz="2200" dirty="0" smtClean="0"/>
              <a:t>});</a:t>
            </a:r>
            <a:endParaRPr lang="ru-RU" sz="2200" dirty="0" smtClean="0"/>
          </a:p>
          <a:p>
            <a:pPr marL="0" indent="0" fontAlgn="base">
              <a:buNone/>
            </a:pPr>
            <a:r>
              <a:rPr lang="ru-RU" sz="2200" dirty="0"/>
              <a:t>Только работой с файлами функциональность потоков не ограничивается, также имеются сетевые потоки, потоки шифрования, архивации и т.д., но общие принципы работы с ними будут те же, что и у файловых потоков.</a:t>
            </a:r>
            <a:endParaRPr lang="en-US" sz="2200" dirty="0"/>
          </a:p>
          <a:p>
            <a:pPr fontAlgn="base"/>
            <a:endParaRPr lang="en-US" sz="2400" dirty="0"/>
          </a:p>
          <a:p>
            <a:pPr marL="0" indent="0">
              <a:buNone/>
            </a:pPr>
            <a:r>
              <a:rPr lang="ru-RU" sz="2400" dirty="0"/>
              <a:t/>
            </a:r>
            <a:br>
              <a:rPr lang="ru-RU" sz="2400" dirty="0"/>
            </a:br>
            <a:endParaRPr lang="ru-RU" sz="2200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5333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00811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Pipe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217443"/>
          </a:xfrm>
        </p:spPr>
        <p:txBody>
          <a:bodyPr>
            <a:noAutofit/>
          </a:bodyPr>
          <a:lstStyle/>
          <a:p>
            <a:r>
              <a:rPr lang="ru-RU" sz="2200" dirty="0" err="1"/>
              <a:t>Pipe</a:t>
            </a:r>
            <a:r>
              <a:rPr lang="ru-RU" sz="2200" dirty="0"/>
              <a:t> - это канал, который связывает поток для чтения и поток для записи и позволяет сразу считать из потока чтения в поток записи. Для чего они нужны? Возьмем, к примеру проблему копирования данных из одного файла в другой.</a:t>
            </a:r>
          </a:p>
          <a:p>
            <a:r>
              <a:rPr lang="ru-RU" sz="2200" dirty="0"/>
              <a:t>Пусть в папке проекта определен некоторый файл </a:t>
            </a:r>
            <a:r>
              <a:rPr lang="ru-RU" sz="2200" i="1" dirty="0"/>
              <a:t>hello.txt</a:t>
            </a:r>
            <a:r>
              <a:rPr lang="ru-RU" sz="2200" dirty="0"/>
              <a:t>. Скопируем его содержимое в новый файл </a:t>
            </a:r>
            <a:r>
              <a:rPr lang="ru-RU" sz="2200" i="1" dirty="0"/>
              <a:t>some.txt</a:t>
            </a:r>
            <a:r>
              <a:rPr lang="ru-RU" sz="2200" dirty="0"/>
              <a:t>:</a:t>
            </a:r>
          </a:p>
          <a:p>
            <a:pPr marL="0" indent="0" fontAlgn="base">
              <a:buNone/>
            </a:pPr>
            <a:r>
              <a:rPr lang="en-US" sz="2200" dirty="0" err="1"/>
              <a:t>const</a:t>
            </a:r>
            <a:r>
              <a:rPr lang="en-US" sz="2200" dirty="0"/>
              <a:t> fs = require("fs</a:t>
            </a:r>
            <a:r>
              <a:rPr lang="en-US" sz="2200" dirty="0" smtClean="0"/>
              <a:t>");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/>
              <a:t>let </a:t>
            </a:r>
            <a:r>
              <a:rPr lang="en-US" sz="2200" dirty="0" err="1"/>
              <a:t>readableStream</a:t>
            </a:r>
            <a:r>
              <a:rPr lang="en-US" sz="2200" dirty="0"/>
              <a:t> = </a:t>
            </a:r>
            <a:r>
              <a:rPr lang="en-US" sz="2200" dirty="0" err="1"/>
              <a:t>fs.createReadStream</a:t>
            </a:r>
            <a:r>
              <a:rPr lang="en-US" sz="2200" dirty="0"/>
              <a:t>("hello.txt", "utf8</a:t>
            </a:r>
            <a:r>
              <a:rPr lang="en-US" sz="2200" dirty="0" smtClean="0"/>
              <a:t>");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/>
              <a:t>let </a:t>
            </a:r>
            <a:r>
              <a:rPr lang="en-US" sz="2200" dirty="0" err="1"/>
              <a:t>writeableStream</a:t>
            </a:r>
            <a:r>
              <a:rPr lang="en-US" sz="2200" dirty="0"/>
              <a:t> = </a:t>
            </a:r>
            <a:r>
              <a:rPr lang="en-US" sz="2200" dirty="0" err="1"/>
              <a:t>fs.createWriteStream</a:t>
            </a:r>
            <a:r>
              <a:rPr lang="en-US" sz="2200" dirty="0"/>
              <a:t>("some.txt</a:t>
            </a:r>
            <a:r>
              <a:rPr lang="en-US" sz="2200" dirty="0" smtClean="0"/>
              <a:t>");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 err="1" smtClean="0"/>
              <a:t>readableStream.on</a:t>
            </a:r>
            <a:r>
              <a:rPr lang="en-US" sz="2200" dirty="0"/>
              <a:t>("data", function(chunk){</a:t>
            </a:r>
          </a:p>
          <a:p>
            <a:pPr marL="0" indent="0" fontAlgn="base">
              <a:buNone/>
            </a:pPr>
            <a:r>
              <a:rPr lang="en-US" sz="2200" dirty="0" err="1" smtClean="0"/>
              <a:t>writeableStream.write</a:t>
            </a:r>
            <a:r>
              <a:rPr lang="en-US" sz="2200" dirty="0" smtClean="0"/>
              <a:t>(chunk</a:t>
            </a:r>
            <a:r>
              <a:rPr lang="en-US" sz="2200" dirty="0"/>
              <a:t>);</a:t>
            </a:r>
          </a:p>
          <a:p>
            <a:pPr marL="0" indent="0" fontAlgn="base">
              <a:buNone/>
            </a:pPr>
            <a:r>
              <a:rPr lang="en-US" sz="2200" dirty="0"/>
              <a:t>});</a:t>
            </a:r>
          </a:p>
          <a:p>
            <a:pPr fontAlgn="base"/>
            <a:endParaRPr lang="en-US" sz="2400" dirty="0"/>
          </a:p>
          <a:p>
            <a:pPr marL="0" indent="0">
              <a:buNone/>
            </a:pPr>
            <a:r>
              <a:rPr lang="ru-RU" sz="2400" dirty="0"/>
              <a:t/>
            </a:r>
            <a:br>
              <a:rPr lang="ru-RU" sz="2400" dirty="0"/>
            </a:br>
            <a:endParaRPr lang="ru-RU" sz="2200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1366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00811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Pipe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217443"/>
          </a:xfrm>
        </p:spPr>
        <p:txBody>
          <a:bodyPr>
            <a:noAutofit/>
          </a:bodyPr>
          <a:lstStyle/>
          <a:p>
            <a:r>
              <a:rPr lang="ru-RU" sz="2200" dirty="0"/>
              <a:t>Данный код вполне работоспособен, и после запуска файла в папке проекта появится новый файл some.txt.</a:t>
            </a:r>
          </a:p>
          <a:p>
            <a:r>
              <a:rPr lang="ru-RU" sz="2200" dirty="0"/>
              <a:t>Однако задача записи в поток данных, считанных из другого потока, является довольно распространенной, и в этом случае </a:t>
            </a:r>
            <a:r>
              <a:rPr lang="ru-RU" sz="2200" dirty="0" err="1"/>
              <a:t>pipes</a:t>
            </a:r>
            <a:r>
              <a:rPr lang="ru-RU" sz="2200" dirty="0"/>
              <a:t> или каналы позволяют нам сократить объем кода:</a:t>
            </a:r>
          </a:p>
          <a:p>
            <a:pPr marL="0" indent="0" fontAlgn="base">
              <a:buNone/>
            </a:pPr>
            <a:r>
              <a:rPr lang="en-US" sz="2200" dirty="0" err="1"/>
              <a:t>const</a:t>
            </a:r>
            <a:r>
              <a:rPr lang="en-US" sz="2200" dirty="0"/>
              <a:t> fs = require("fs</a:t>
            </a:r>
            <a:r>
              <a:rPr lang="en-US" sz="2200" dirty="0" smtClean="0"/>
              <a:t>");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/>
              <a:t>let </a:t>
            </a:r>
            <a:r>
              <a:rPr lang="en-US" sz="2200" dirty="0" err="1"/>
              <a:t>readableStream</a:t>
            </a:r>
            <a:r>
              <a:rPr lang="en-US" sz="2200" dirty="0"/>
              <a:t> = </a:t>
            </a:r>
            <a:r>
              <a:rPr lang="en-US" sz="2200" dirty="0" err="1"/>
              <a:t>fs.createReadStream</a:t>
            </a:r>
            <a:r>
              <a:rPr lang="en-US" sz="2200" dirty="0"/>
              <a:t>("hello.txt", "utf8</a:t>
            </a:r>
            <a:r>
              <a:rPr lang="en-US" sz="2200" dirty="0" smtClean="0"/>
              <a:t>");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/>
              <a:t>let </a:t>
            </a:r>
            <a:r>
              <a:rPr lang="en-US" sz="2200" dirty="0" err="1"/>
              <a:t>writeableStream</a:t>
            </a:r>
            <a:r>
              <a:rPr lang="en-US" sz="2200" dirty="0"/>
              <a:t> = </a:t>
            </a:r>
            <a:r>
              <a:rPr lang="en-US" sz="2200" dirty="0" err="1"/>
              <a:t>fs.createWriteStream</a:t>
            </a:r>
            <a:r>
              <a:rPr lang="en-US" sz="2200" dirty="0"/>
              <a:t>("some2.txt</a:t>
            </a:r>
            <a:r>
              <a:rPr lang="en-US" sz="2200" dirty="0" smtClean="0"/>
              <a:t>");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 err="1" smtClean="0"/>
              <a:t>readableStream.pipe</a:t>
            </a:r>
            <a:r>
              <a:rPr lang="en-US" sz="2200" dirty="0" smtClean="0"/>
              <a:t>(</a:t>
            </a:r>
            <a:r>
              <a:rPr lang="en-US" sz="2200" dirty="0" err="1" smtClean="0"/>
              <a:t>writeableStream</a:t>
            </a:r>
            <a:r>
              <a:rPr lang="en-US" sz="2200" dirty="0"/>
              <a:t>);</a:t>
            </a:r>
          </a:p>
          <a:p>
            <a:pPr fontAlgn="base"/>
            <a:r>
              <a:rPr lang="ru-RU" sz="2200" dirty="0"/>
              <a:t>У потока чтения вызывается метод </a:t>
            </a:r>
            <a:r>
              <a:rPr lang="ru-RU" sz="2200" b="1" dirty="0" err="1"/>
              <a:t>pipe</a:t>
            </a:r>
            <a:r>
              <a:rPr lang="ru-RU" sz="2200" b="1" dirty="0"/>
              <a:t>()</a:t>
            </a:r>
            <a:r>
              <a:rPr lang="ru-RU" sz="2200" dirty="0"/>
              <a:t>, в который передается поток для записи.</a:t>
            </a:r>
            <a:endParaRPr lang="en-US" sz="2200" dirty="0"/>
          </a:p>
          <a:p>
            <a:pPr marL="0" indent="0">
              <a:buNone/>
            </a:pPr>
            <a:r>
              <a:rPr lang="ru-RU" sz="2400" dirty="0"/>
              <a:t/>
            </a:r>
            <a:br>
              <a:rPr lang="ru-RU" sz="2400" dirty="0"/>
            </a:br>
            <a:endParaRPr lang="ru-RU" sz="2200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26294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00811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Pipe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217443"/>
          </a:xfrm>
        </p:spPr>
        <p:txBody>
          <a:bodyPr>
            <a:noAutofit/>
          </a:bodyPr>
          <a:lstStyle/>
          <a:p>
            <a:r>
              <a:rPr lang="ru-RU" sz="2200" dirty="0"/>
              <a:t>Рассмотрим другую проблему - архивацию файла. Здесь нам надо сначала считать файл, затем сжать данные и в конце записать сжатые данные в файл-архив. </a:t>
            </a:r>
            <a:r>
              <a:rPr lang="ru-RU" sz="2200" dirty="0" err="1"/>
              <a:t>Pipes</a:t>
            </a:r>
            <a:r>
              <a:rPr lang="ru-RU" sz="2200" dirty="0"/>
              <a:t> особенно удобно применять для подобного набора операций</a:t>
            </a:r>
            <a:r>
              <a:rPr lang="ru-RU" sz="2200" dirty="0" smtClean="0"/>
              <a:t>:</a:t>
            </a:r>
          </a:p>
          <a:p>
            <a:pPr marL="0" indent="0" fontAlgn="base">
              <a:buNone/>
            </a:pPr>
            <a:r>
              <a:rPr lang="en-US" sz="2200" dirty="0" err="1"/>
              <a:t>const</a:t>
            </a:r>
            <a:r>
              <a:rPr lang="en-US" sz="2200" dirty="0"/>
              <a:t> fs = require("fs");</a:t>
            </a:r>
          </a:p>
          <a:p>
            <a:pPr marL="0" indent="0" fontAlgn="base">
              <a:buNone/>
            </a:pPr>
            <a:r>
              <a:rPr lang="en-US" sz="2200" dirty="0" err="1"/>
              <a:t>const</a:t>
            </a:r>
            <a:r>
              <a:rPr lang="en-US" sz="2200" dirty="0"/>
              <a:t> </a:t>
            </a:r>
            <a:r>
              <a:rPr lang="en-US" sz="2200" dirty="0" err="1"/>
              <a:t>zlib</a:t>
            </a:r>
            <a:r>
              <a:rPr lang="en-US" sz="2200" dirty="0"/>
              <a:t> = require("</a:t>
            </a:r>
            <a:r>
              <a:rPr lang="en-US" sz="2200" dirty="0" err="1"/>
              <a:t>zlib</a:t>
            </a:r>
            <a:r>
              <a:rPr lang="en-US" sz="2200" dirty="0" smtClean="0"/>
              <a:t>");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/>
              <a:t>let </a:t>
            </a:r>
            <a:r>
              <a:rPr lang="en-US" sz="2200" dirty="0" err="1"/>
              <a:t>readableStream</a:t>
            </a:r>
            <a:r>
              <a:rPr lang="en-US" sz="2200" dirty="0"/>
              <a:t> = </a:t>
            </a:r>
            <a:r>
              <a:rPr lang="en-US" sz="2200" dirty="0" err="1"/>
              <a:t>fs.createReadStream</a:t>
            </a:r>
            <a:r>
              <a:rPr lang="en-US" sz="2200" dirty="0"/>
              <a:t>("hello.txt", "utf8</a:t>
            </a:r>
            <a:r>
              <a:rPr lang="en-US" sz="2200" dirty="0" smtClean="0"/>
              <a:t>");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/>
              <a:t>let </a:t>
            </a:r>
            <a:r>
              <a:rPr lang="en-US" sz="2200" dirty="0" err="1"/>
              <a:t>writeableStream</a:t>
            </a:r>
            <a:r>
              <a:rPr lang="en-US" sz="2200" dirty="0"/>
              <a:t> = </a:t>
            </a:r>
            <a:r>
              <a:rPr lang="en-US" sz="2200" dirty="0" err="1"/>
              <a:t>fs.createWriteStream</a:t>
            </a:r>
            <a:r>
              <a:rPr lang="en-US" sz="2200" dirty="0"/>
              <a:t>("hello.txt.gz</a:t>
            </a:r>
            <a:r>
              <a:rPr lang="en-US" sz="2200" dirty="0" smtClean="0"/>
              <a:t>");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/>
              <a:t>let </a:t>
            </a:r>
            <a:r>
              <a:rPr lang="en-US" sz="2200" dirty="0" err="1"/>
              <a:t>gzip</a:t>
            </a:r>
            <a:r>
              <a:rPr lang="en-US" sz="2200" dirty="0"/>
              <a:t> = </a:t>
            </a:r>
            <a:r>
              <a:rPr lang="en-US" sz="2200" dirty="0" err="1"/>
              <a:t>zlib.createGzip</a:t>
            </a:r>
            <a:r>
              <a:rPr lang="en-US" sz="2200" dirty="0" smtClean="0"/>
              <a:t>();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 err="1"/>
              <a:t>readableStream.pipe</a:t>
            </a:r>
            <a:r>
              <a:rPr lang="en-US" sz="2200" dirty="0"/>
              <a:t>(</a:t>
            </a:r>
            <a:r>
              <a:rPr lang="en-US" sz="2200" dirty="0" err="1"/>
              <a:t>gzip</a:t>
            </a:r>
            <a:r>
              <a:rPr lang="en-US" sz="2200" dirty="0"/>
              <a:t>).pipe(</a:t>
            </a:r>
            <a:r>
              <a:rPr lang="en-US" sz="2200" dirty="0" err="1"/>
              <a:t>writeableStream</a:t>
            </a:r>
            <a:r>
              <a:rPr lang="en-US" sz="2200" dirty="0"/>
              <a:t>);</a:t>
            </a:r>
          </a:p>
          <a:p>
            <a:r>
              <a:rPr lang="ru-RU" sz="2200" dirty="0"/>
              <a:t>Для архивации подключается модуль </a:t>
            </a:r>
            <a:r>
              <a:rPr lang="ru-RU" sz="2200" b="1" dirty="0" err="1"/>
              <a:t>zlib</a:t>
            </a:r>
            <a:r>
              <a:rPr lang="ru-RU" sz="2200" dirty="0"/>
              <a:t>. Каждый метод </a:t>
            </a:r>
            <a:r>
              <a:rPr lang="ru-RU" sz="2200" dirty="0" err="1"/>
              <a:t>pipe</a:t>
            </a:r>
            <a:r>
              <a:rPr lang="ru-RU" sz="2200" dirty="0"/>
              <a:t>() в цепочке вызовов возвращает поток для чтения, к которому опять же можно применить метод </a:t>
            </a:r>
            <a:r>
              <a:rPr lang="ru-RU" sz="2200" dirty="0" err="1"/>
              <a:t>pipe</a:t>
            </a:r>
            <a:r>
              <a:rPr lang="ru-RU" sz="2200" dirty="0"/>
              <a:t>() для записи в другой поток.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25601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rgbClr val="00B050"/>
                </a:solidFill>
              </a:rPr>
              <a:t>Основы работы с </a:t>
            </a:r>
            <a:r>
              <a:rPr lang="en-US" sz="3600" b="1" dirty="0" smtClean="0">
                <a:solidFill>
                  <a:srgbClr val="00B050"/>
                </a:solidFill>
              </a:rPr>
              <a:t>Node.js</a:t>
            </a:r>
            <a:r>
              <a:rPr lang="ru-RU" sz="3600" b="1" dirty="0" smtClean="0">
                <a:solidFill>
                  <a:srgbClr val="00B050"/>
                </a:solidFill>
              </a:rPr>
              <a:t> Модули</a:t>
            </a:r>
            <a:endParaRPr lang="ru-RU" sz="3600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85000" lnSpcReduction="10000"/>
          </a:bodyPr>
          <a:lstStyle/>
          <a:p>
            <a:r>
              <a:rPr lang="ru-RU" sz="2400" dirty="0"/>
              <a:t>Этот метод принимает три параметра. Первый параметр указывает на локальный порт, по которому запускается сервер. Второй параметр указывает на локальный адрес. То есть в данном случае сервер будет запускаться по адресу 127.0.0.1 или </a:t>
            </a:r>
            <a:r>
              <a:rPr lang="ru-RU" sz="2400" dirty="0" err="1"/>
              <a:t>localhost</a:t>
            </a:r>
            <a:r>
              <a:rPr lang="ru-RU" sz="2400" dirty="0"/>
              <a:t> на порту 3000.</a:t>
            </a:r>
          </a:p>
          <a:p>
            <a:r>
              <a:rPr lang="ru-RU" sz="2400" dirty="0"/>
              <a:t>Третий параметр представляет функцию, которая запускается при начале прослушивания подключений. Здесь эта функция просто выводит диагностическое сообщение на консоль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Запуск сервера</a:t>
            </a:r>
          </a:p>
          <a:p>
            <a:pPr marL="0" indent="0">
              <a:buNone/>
            </a:pPr>
            <a:r>
              <a:rPr lang="en-US" sz="2400" dirty="0"/>
              <a:t>node app.js</a:t>
            </a:r>
            <a:endParaRPr lang="ru-RU" sz="2400" dirty="0"/>
          </a:p>
          <a:p>
            <a:pPr fontAlgn="base"/>
            <a:r>
              <a:rPr lang="ru-RU" sz="2400" dirty="0"/>
              <a:t>Так, запустим командную строку (на </a:t>
            </a:r>
            <a:r>
              <a:rPr lang="ru-RU" sz="2400" dirty="0" err="1"/>
              <a:t>Windows</a:t>
            </a:r>
            <a:r>
              <a:rPr lang="ru-RU" sz="2400" dirty="0"/>
              <a:t>) или терминал (на OS X или </a:t>
            </a:r>
            <a:r>
              <a:rPr lang="ru-RU" sz="2400" dirty="0" err="1"/>
              <a:t>Linux</a:t>
            </a:r>
            <a:r>
              <a:rPr lang="ru-RU" sz="2400" dirty="0"/>
              <a:t>) и введем команду </a:t>
            </a:r>
            <a:r>
              <a:rPr lang="ru-RU" sz="2400" dirty="0" err="1"/>
              <a:t>node</a:t>
            </a:r>
            <a:r>
              <a:rPr lang="ru-RU" sz="2400" dirty="0"/>
              <a:t>. После ввода этой команды мы можем выполнять различные выражения на </a:t>
            </a:r>
            <a:r>
              <a:rPr lang="ru-RU" sz="2400" dirty="0" err="1"/>
              <a:t>JavaScript</a:t>
            </a:r>
            <a:r>
              <a:rPr lang="ru-RU" sz="2400" dirty="0"/>
              <a:t>:</a:t>
            </a:r>
          </a:p>
          <a:p>
            <a:pPr marL="0" indent="0" fontAlgn="base">
              <a:buNone/>
            </a:pPr>
            <a:r>
              <a:rPr lang="ru-RU" sz="2400" dirty="0"/>
              <a:t>&gt; </a:t>
            </a:r>
            <a:r>
              <a:rPr lang="ru-RU" sz="2400" dirty="0" smtClean="0"/>
              <a:t>2+6 </a:t>
            </a:r>
          </a:p>
          <a:p>
            <a:pPr marL="0" indent="0" fontAlgn="base">
              <a:buNone/>
            </a:pPr>
            <a:r>
              <a:rPr lang="ru-RU" sz="2400" dirty="0" smtClean="0"/>
              <a:t>8 </a:t>
            </a:r>
          </a:p>
          <a:p>
            <a:pPr marL="0" indent="0" fontAlgn="base">
              <a:buNone/>
            </a:pPr>
            <a:r>
              <a:rPr lang="ru-RU" sz="2400" dirty="0" smtClean="0"/>
              <a:t>&gt;</a:t>
            </a:r>
            <a:endParaRPr lang="ru-RU" sz="2400" dirty="0"/>
          </a:p>
          <a:p>
            <a:pPr marL="0" indent="0" fontAlgn="base">
              <a:buNone/>
            </a:pPr>
            <a:endParaRPr lang="en-US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464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008112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Фреймворки и вспомогательные инструменты для Node.js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217443"/>
          </a:xfrm>
        </p:spPr>
        <p:txBody>
          <a:bodyPr>
            <a:noAutofit/>
          </a:bodyPr>
          <a:lstStyle/>
          <a:p>
            <a:r>
              <a:rPr lang="ru-RU" sz="2200" dirty="0"/>
              <a:t>Node.js — это низкоуровневая платформа. Для того чтобы упростить разработку для неё и облегчить жизнь программистам, было создано огромное количество библиотек. Некоторые из них со временем стали весьма популярными. Вот небольшой список библиотек, которые я считаю отлично сделанными и достойными изучения:</a:t>
            </a:r>
            <a:br>
              <a:rPr lang="ru-RU" sz="2200" dirty="0"/>
            </a:br>
            <a:r>
              <a:rPr lang="ru-RU" sz="2200" dirty="0" err="1" smtClean="0">
                <a:hlinkClick r:id="rId2"/>
              </a:rPr>
              <a:t>Express</a:t>
            </a:r>
            <a:r>
              <a:rPr lang="ru-RU" sz="2200" dirty="0"/>
              <a:t>. Эта библиотека предоставляет разработчику предельно простой, но мощный инструмент для создания веб-серверов. Ключом к успеху </a:t>
            </a:r>
            <a:r>
              <a:rPr lang="ru-RU" sz="2200" dirty="0" err="1"/>
              <a:t>Express</a:t>
            </a:r>
            <a:r>
              <a:rPr lang="ru-RU" sz="2200" dirty="0"/>
              <a:t> стал минималистический подход и ориентация на базовые серверные механизмы без попытки навязать некое видение «единственно правильной» серверной архитектуры.</a:t>
            </a:r>
          </a:p>
          <a:p>
            <a:r>
              <a:rPr lang="ru-RU" sz="2200" dirty="0" err="1" smtClean="0">
                <a:hlinkClick r:id="rId3"/>
              </a:rPr>
              <a:t>Micro</a:t>
            </a:r>
            <a:r>
              <a:rPr lang="ru-RU" sz="2200" dirty="0"/>
              <a:t>. Это — весьма компактная библиотека для создания асинхронных HTTP-</a:t>
            </a:r>
            <a:r>
              <a:rPr lang="ru-RU" sz="2200" dirty="0" err="1"/>
              <a:t>микросервисов</a:t>
            </a:r>
            <a:r>
              <a:rPr lang="ru-RU" sz="2200" dirty="0"/>
              <a:t>.</a:t>
            </a:r>
          </a:p>
          <a:p>
            <a:r>
              <a:rPr lang="ru-RU" sz="2200" dirty="0">
                <a:hlinkClick r:id="rId4"/>
              </a:rPr>
              <a:t>Socket.io</a:t>
            </a:r>
            <a:r>
              <a:rPr lang="ru-RU" sz="2200" dirty="0"/>
              <a:t>. Это библиотека для разработки сетевых приложений реального времени.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82702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008112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Фреймворки и вспомогательные инструменты для Node.js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217443"/>
          </a:xfrm>
        </p:spPr>
        <p:txBody>
          <a:bodyPr>
            <a:noAutofit/>
          </a:bodyPr>
          <a:lstStyle/>
          <a:p>
            <a:r>
              <a:rPr lang="ru-RU" sz="2200" dirty="0" err="1" smtClean="0">
                <a:hlinkClick r:id="rId2"/>
              </a:rPr>
              <a:t>Meteor</a:t>
            </a:r>
            <a:r>
              <a:rPr lang="ru-RU" sz="2200" dirty="0" smtClean="0"/>
              <a:t>. Это — мощный </a:t>
            </a:r>
            <a:r>
              <a:rPr lang="ru-RU" sz="2200" dirty="0" err="1" smtClean="0"/>
              <a:t>фулстек-фреймворк</a:t>
            </a:r>
            <a:r>
              <a:rPr lang="ru-RU" sz="2200" dirty="0" smtClean="0"/>
              <a:t>, реализующий изоморфный подход к разработке приложений на </a:t>
            </a:r>
            <a:r>
              <a:rPr lang="ru-RU" sz="2200" dirty="0" err="1" smtClean="0"/>
              <a:t>JavaScript</a:t>
            </a:r>
            <a:r>
              <a:rPr lang="ru-RU" sz="2200" dirty="0" smtClean="0"/>
              <a:t> и к использованию кода и на клиенте, и на сервере. Когда-то </a:t>
            </a:r>
            <a:r>
              <a:rPr lang="ru-RU" sz="2200" dirty="0" err="1" smtClean="0"/>
              <a:t>Meteor</a:t>
            </a:r>
            <a:r>
              <a:rPr lang="ru-RU" sz="2200" dirty="0" smtClean="0"/>
              <a:t> представлял собой самостоятельный инструмент, включающий в себя всё, что только может понадобиться разработчику. Теперь он, кроме того, интегрирован с </a:t>
            </a:r>
            <a:r>
              <a:rPr lang="ru-RU" sz="2200" dirty="0" err="1" smtClean="0"/>
              <a:t>фронтенд</a:t>
            </a:r>
            <a:r>
              <a:rPr lang="ru-RU" sz="2200" dirty="0" smtClean="0"/>
              <a:t>-библиотеками, такими, как </a:t>
            </a:r>
            <a:r>
              <a:rPr lang="ru-RU" sz="2200" dirty="0" err="1" smtClean="0">
                <a:hlinkClick r:id="rId3"/>
              </a:rPr>
              <a:t>React</a:t>
            </a:r>
            <a:r>
              <a:rPr lang="ru-RU" sz="2200" dirty="0" smtClean="0"/>
              <a:t>, </a:t>
            </a:r>
            <a:r>
              <a:rPr lang="ru-RU" sz="2200" dirty="0" err="1" smtClean="0">
                <a:hlinkClick r:id="rId4"/>
              </a:rPr>
              <a:t>Vue</a:t>
            </a:r>
            <a:r>
              <a:rPr lang="ru-RU" sz="2200" dirty="0" smtClean="0"/>
              <a:t> и </a:t>
            </a:r>
            <a:r>
              <a:rPr lang="ru-RU" sz="2200" dirty="0" err="1" smtClean="0">
                <a:hlinkClick r:id="rId5"/>
              </a:rPr>
              <a:t>Angular</a:t>
            </a:r>
            <a:r>
              <a:rPr lang="ru-RU" sz="2200" dirty="0" smtClean="0"/>
              <a:t>. </a:t>
            </a:r>
            <a:r>
              <a:rPr lang="ru-RU" sz="2200" dirty="0" err="1" smtClean="0"/>
              <a:t>Meteor</a:t>
            </a:r>
            <a:r>
              <a:rPr lang="ru-RU" sz="2200" dirty="0" smtClean="0"/>
              <a:t>, помимо разработки обычных веб-приложений, можно использовать и в мобильной разработке.</a:t>
            </a:r>
          </a:p>
          <a:p>
            <a:r>
              <a:rPr lang="ru-RU" sz="2200" dirty="0" err="1" smtClean="0">
                <a:hlinkClick r:id="rId6"/>
              </a:rPr>
              <a:t>Koa</a:t>
            </a:r>
            <a:r>
              <a:rPr lang="ru-RU" sz="2200" dirty="0" smtClean="0"/>
              <a:t>. Этот веб-</a:t>
            </a:r>
            <a:r>
              <a:rPr lang="ru-RU" sz="2200" dirty="0" err="1" smtClean="0"/>
              <a:t>фреймворк</a:t>
            </a:r>
            <a:r>
              <a:rPr lang="ru-RU" sz="2200" dirty="0" smtClean="0"/>
              <a:t> создан той же командой, которая занимается работой над </a:t>
            </a:r>
            <a:r>
              <a:rPr lang="ru-RU" sz="2200" dirty="0" err="1" smtClean="0"/>
              <a:t>Express</a:t>
            </a:r>
            <a:r>
              <a:rPr lang="ru-RU" sz="2200" dirty="0" smtClean="0"/>
              <a:t>. При его разработке, в основу которой легли годы опыта работы над </a:t>
            </a:r>
            <a:r>
              <a:rPr lang="ru-RU" sz="2200" dirty="0" err="1" smtClean="0"/>
              <a:t>Express</a:t>
            </a:r>
            <a:r>
              <a:rPr lang="ru-RU" sz="2200" dirty="0" smtClean="0"/>
              <a:t>, внимание уделялось простоте решения и его компактности. Этот проект появился как решение задачи внесения в </a:t>
            </a:r>
            <a:r>
              <a:rPr lang="ru-RU" sz="2200" dirty="0" err="1" smtClean="0"/>
              <a:t>Express</a:t>
            </a:r>
            <a:r>
              <a:rPr lang="ru-RU" sz="2200" dirty="0" smtClean="0"/>
              <a:t> серьёзных изменений, несовместимых с другими механизмами </a:t>
            </a:r>
            <a:r>
              <a:rPr lang="ru-RU" sz="2200" dirty="0" err="1" smtClean="0"/>
              <a:t>фреймворка</a:t>
            </a:r>
            <a:r>
              <a:rPr lang="ru-RU" sz="2200" dirty="0" smtClean="0"/>
              <a:t>, которые могли бы расколоть сообщество.</a:t>
            </a:r>
          </a:p>
          <a:p>
            <a:r>
              <a:rPr lang="ru-RU" sz="2200" dirty="0" smtClean="0">
                <a:hlinkClick r:id="rId7"/>
              </a:rPr>
              <a:t>Next.js</a:t>
            </a:r>
            <a:r>
              <a:rPr lang="ru-RU" sz="2200" dirty="0"/>
              <a:t>. Этот </a:t>
            </a:r>
            <a:r>
              <a:rPr lang="ru-RU" sz="2200" dirty="0" err="1"/>
              <a:t>фреймворк</a:t>
            </a:r>
            <a:r>
              <a:rPr lang="ru-RU" sz="2200" dirty="0"/>
              <a:t> предназначен для организации серверного рендеринга </a:t>
            </a:r>
            <a:r>
              <a:rPr lang="ru-RU" sz="2200" dirty="0" err="1">
                <a:hlinkClick r:id="rId8"/>
              </a:rPr>
              <a:t>React</a:t>
            </a:r>
            <a:r>
              <a:rPr lang="ru-RU" sz="2200" dirty="0"/>
              <a:t>-приложений.</a:t>
            </a:r>
          </a:p>
          <a:p>
            <a:pPr marL="0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9936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rgbClr val="00B050"/>
                </a:solidFill>
              </a:rPr>
              <a:t>Основы работы с </a:t>
            </a:r>
            <a:r>
              <a:rPr lang="en-US" sz="3600" b="1" dirty="0" smtClean="0">
                <a:solidFill>
                  <a:srgbClr val="00B050"/>
                </a:solidFill>
              </a:rPr>
              <a:t>Node.js</a:t>
            </a:r>
            <a:r>
              <a:rPr lang="ru-RU" sz="3600" b="1" dirty="0" smtClean="0">
                <a:solidFill>
                  <a:srgbClr val="00B050"/>
                </a:solidFill>
              </a:rPr>
              <a:t> Модули</a:t>
            </a:r>
            <a:endParaRPr lang="ru-RU" sz="3600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fontAlgn="base">
              <a:lnSpc>
                <a:spcPct val="80000"/>
              </a:lnSpc>
            </a:pPr>
            <a:r>
              <a:rPr lang="ru-RU" sz="2200" dirty="0"/>
              <a:t>Мы не ограничены встроенными модулями и при необходимости можем создать свои. Так, в прошлой теме проект состоял из файла app.js, в котором создавался сервер, обрабатывающий запросы. Добавим в тот же каталог новый файл greeting.js и определим в нем следующий код:</a:t>
            </a:r>
          </a:p>
          <a:p>
            <a:pPr marL="0" indent="0" fontAlgn="base">
              <a:lnSpc>
                <a:spcPct val="80000"/>
              </a:lnSpc>
              <a:buNone/>
            </a:pPr>
            <a:r>
              <a:rPr lang="en-US" sz="2200" dirty="0"/>
              <a:t>console.log("greeting module");</a:t>
            </a:r>
            <a:endParaRPr lang="ru-RU" sz="2200" dirty="0"/>
          </a:p>
          <a:p>
            <a:pPr fontAlgn="base">
              <a:lnSpc>
                <a:spcPct val="80000"/>
              </a:lnSpc>
            </a:pPr>
            <a:r>
              <a:rPr lang="ru-RU" sz="2200" dirty="0"/>
              <a:t>В файле app.js подключим наш модуль</a:t>
            </a:r>
            <a:r>
              <a:rPr lang="ru-RU" sz="2200" dirty="0" smtClean="0"/>
              <a:t>:</a:t>
            </a:r>
          </a:p>
          <a:p>
            <a:pPr marL="0" indent="0" fontAlgn="base">
              <a:lnSpc>
                <a:spcPct val="80000"/>
              </a:lnSpc>
              <a:buNone/>
            </a:pPr>
            <a:r>
              <a:rPr lang="en-US" sz="2200" dirty="0" err="1"/>
              <a:t>const</a:t>
            </a:r>
            <a:r>
              <a:rPr lang="en-US" sz="2200" dirty="0"/>
              <a:t> greeting = require("./greeting</a:t>
            </a:r>
            <a:r>
              <a:rPr lang="en-US" sz="2200" dirty="0" smtClean="0"/>
              <a:t>");</a:t>
            </a:r>
            <a:endParaRPr lang="ru-RU" sz="2200" dirty="0" smtClean="0"/>
          </a:p>
          <a:p>
            <a:pPr fontAlgn="base">
              <a:lnSpc>
                <a:spcPct val="80000"/>
              </a:lnSpc>
            </a:pPr>
            <a:r>
              <a:rPr lang="ru-RU" sz="2200" dirty="0"/>
              <a:t>В отличие от встроенных модулей для подключения своих модулей надо передать в функцию </a:t>
            </a:r>
            <a:r>
              <a:rPr lang="ru-RU" sz="2200" dirty="0" err="1"/>
              <a:t>require</a:t>
            </a:r>
            <a:r>
              <a:rPr lang="ru-RU" sz="2200" dirty="0"/>
              <a:t> относительный путь с именем файла (расширение файла необязательно</a:t>
            </a:r>
            <a:r>
              <a:rPr lang="ru-RU" sz="2200" dirty="0" smtClean="0"/>
              <a:t>):</a:t>
            </a:r>
          </a:p>
          <a:p>
            <a:pPr marL="0" indent="0" fontAlgn="base">
              <a:lnSpc>
                <a:spcPct val="80000"/>
              </a:lnSpc>
              <a:buNone/>
            </a:pPr>
            <a:r>
              <a:rPr lang="en-US" sz="2200" dirty="0" err="1"/>
              <a:t>const</a:t>
            </a:r>
            <a:r>
              <a:rPr lang="en-US" sz="2200" dirty="0"/>
              <a:t> greeting = require("./greeting</a:t>
            </a:r>
            <a:r>
              <a:rPr lang="en-US" sz="2200" dirty="0" smtClean="0"/>
              <a:t>");</a:t>
            </a:r>
            <a:endParaRPr lang="ru-RU" sz="2200" dirty="0" smtClean="0"/>
          </a:p>
          <a:p>
            <a:pPr fontAlgn="base">
              <a:lnSpc>
                <a:spcPct val="80000"/>
              </a:lnSpc>
            </a:pPr>
            <a:r>
              <a:rPr lang="ru-RU" sz="2200" dirty="0"/>
              <a:t>Запустим </a:t>
            </a:r>
            <a:r>
              <a:rPr lang="ru-RU" sz="2200" dirty="0" smtClean="0"/>
              <a:t>приложение - </a:t>
            </a:r>
            <a:r>
              <a:rPr lang="ru-RU" sz="2200" dirty="0"/>
              <a:t>н</a:t>
            </a:r>
            <a:r>
              <a:rPr lang="ru-RU" sz="2200" dirty="0" smtClean="0"/>
              <a:t>а </a:t>
            </a:r>
            <a:r>
              <a:rPr lang="ru-RU" sz="2200" dirty="0"/>
              <a:t>консоль выводится та строка, которая определена в файле greeting.js.</a:t>
            </a:r>
            <a:endParaRPr lang="en-US" sz="2200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3688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rgbClr val="00B050"/>
                </a:solidFill>
              </a:rPr>
              <a:t>Основы работы с </a:t>
            </a:r>
            <a:r>
              <a:rPr lang="en-US" sz="3600" b="1" dirty="0" smtClean="0">
                <a:solidFill>
                  <a:srgbClr val="00B050"/>
                </a:solidFill>
              </a:rPr>
              <a:t>Node.js</a:t>
            </a:r>
            <a:r>
              <a:rPr lang="ru-RU" sz="3600" b="1" dirty="0" smtClean="0">
                <a:solidFill>
                  <a:srgbClr val="00B050"/>
                </a:solidFill>
              </a:rPr>
              <a:t> Модули</a:t>
            </a:r>
            <a:endParaRPr lang="ru-RU" sz="3600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pPr fontAlgn="base">
              <a:lnSpc>
                <a:spcPct val="80000"/>
              </a:lnSpc>
            </a:pPr>
            <a:r>
              <a:rPr lang="ru-RU" sz="2200" dirty="0"/>
              <a:t>Теперь изменим файл </a:t>
            </a:r>
            <a:r>
              <a:rPr lang="en-US" sz="2200" i="1" dirty="0"/>
              <a:t>greeting.js</a:t>
            </a:r>
            <a:r>
              <a:rPr lang="en-US" sz="2200" dirty="0" smtClean="0"/>
              <a:t>:</a:t>
            </a:r>
            <a:endParaRPr lang="ru-RU" sz="2200" dirty="0" smtClean="0"/>
          </a:p>
          <a:p>
            <a:pPr marL="0" indent="0" fontAlgn="base">
              <a:buNone/>
            </a:pPr>
            <a:r>
              <a:rPr lang="en-US" sz="2200" dirty="0"/>
              <a:t>let </a:t>
            </a:r>
            <a:r>
              <a:rPr lang="en-US" sz="2200" dirty="0" err="1"/>
              <a:t>currentDate</a:t>
            </a:r>
            <a:r>
              <a:rPr lang="en-US" sz="2200" dirty="0"/>
              <a:t> = new Date();</a:t>
            </a:r>
          </a:p>
          <a:p>
            <a:pPr marL="0" indent="0" fontAlgn="base">
              <a:buNone/>
            </a:pPr>
            <a:r>
              <a:rPr lang="en-US" sz="2200" dirty="0" err="1"/>
              <a:t>module.exports.date</a:t>
            </a:r>
            <a:r>
              <a:rPr lang="en-US" sz="2200" dirty="0"/>
              <a:t> = </a:t>
            </a:r>
            <a:r>
              <a:rPr lang="en-US" sz="2200" dirty="0" err="1"/>
              <a:t>currentDate</a:t>
            </a:r>
            <a:r>
              <a:rPr lang="en-US" sz="2200" dirty="0"/>
              <a:t>;</a:t>
            </a:r>
          </a:p>
          <a:p>
            <a:pPr marL="0" indent="0" fontAlgn="base">
              <a:buNone/>
            </a:pPr>
            <a:r>
              <a:rPr lang="en-US" sz="2200" dirty="0" err="1" smtClean="0"/>
              <a:t>module.exports.getMessage</a:t>
            </a:r>
            <a:r>
              <a:rPr lang="en-US" sz="2200" dirty="0" smtClean="0"/>
              <a:t> </a:t>
            </a:r>
            <a:r>
              <a:rPr lang="en-US" sz="2200" dirty="0"/>
              <a:t>= function(name){</a:t>
            </a:r>
          </a:p>
          <a:p>
            <a:pPr marL="0" indent="0" fontAlgn="base">
              <a:buNone/>
            </a:pPr>
            <a:r>
              <a:rPr lang="en-US" sz="2200" dirty="0" smtClean="0"/>
              <a:t>let </a:t>
            </a:r>
            <a:r>
              <a:rPr lang="en-US" sz="2200" dirty="0"/>
              <a:t>hour = </a:t>
            </a:r>
            <a:r>
              <a:rPr lang="en-US" sz="2200" dirty="0" err="1"/>
              <a:t>currentDate.getHours</a:t>
            </a:r>
            <a:r>
              <a:rPr lang="en-US" sz="2200" dirty="0"/>
              <a:t>();</a:t>
            </a:r>
          </a:p>
          <a:p>
            <a:pPr marL="0" indent="0" fontAlgn="base">
              <a:buNone/>
            </a:pPr>
            <a:r>
              <a:rPr lang="en-US" sz="2200" dirty="0" smtClean="0"/>
              <a:t>if(hour </a:t>
            </a:r>
            <a:r>
              <a:rPr lang="en-US" sz="2200" dirty="0"/>
              <a:t>&gt; </a:t>
            </a:r>
            <a:r>
              <a:rPr lang="en-US" sz="2200" dirty="0" smtClean="0"/>
              <a:t>16)</a:t>
            </a:r>
            <a:endParaRPr lang="ru-RU" sz="2200" dirty="0" smtClean="0"/>
          </a:p>
          <a:p>
            <a:pPr marL="0" indent="0" fontAlgn="base">
              <a:buNone/>
            </a:pPr>
            <a:r>
              <a:rPr lang="en-US" sz="2200" dirty="0" smtClean="0"/>
              <a:t>return </a:t>
            </a:r>
            <a:r>
              <a:rPr lang="en-US" sz="2200" dirty="0"/>
              <a:t>"</a:t>
            </a:r>
            <a:r>
              <a:rPr lang="ru-RU" sz="2200" dirty="0"/>
              <a:t>Добрый вечер, " + </a:t>
            </a:r>
            <a:r>
              <a:rPr lang="en-US" sz="2200" dirty="0" smtClean="0"/>
              <a:t>name;</a:t>
            </a:r>
            <a:endParaRPr lang="ru-RU" sz="2200" dirty="0" smtClean="0"/>
          </a:p>
          <a:p>
            <a:pPr marL="0" indent="0" fontAlgn="base">
              <a:buNone/>
            </a:pPr>
            <a:r>
              <a:rPr lang="en-US" sz="2200" dirty="0" smtClean="0"/>
              <a:t>else </a:t>
            </a:r>
            <a:r>
              <a:rPr lang="en-US" sz="2200" dirty="0"/>
              <a:t>if(hour &gt; </a:t>
            </a:r>
            <a:r>
              <a:rPr lang="en-US" sz="2200" dirty="0" smtClean="0"/>
              <a:t>10)</a:t>
            </a:r>
            <a:endParaRPr lang="ru-RU" sz="2200" dirty="0" smtClean="0"/>
          </a:p>
          <a:p>
            <a:pPr marL="0" indent="0" fontAlgn="base">
              <a:buNone/>
            </a:pPr>
            <a:r>
              <a:rPr lang="en-US" sz="2200" dirty="0" smtClean="0"/>
              <a:t>return </a:t>
            </a:r>
            <a:r>
              <a:rPr lang="en-US" sz="2200" dirty="0"/>
              <a:t>"</a:t>
            </a:r>
            <a:r>
              <a:rPr lang="ru-RU" sz="2200" dirty="0"/>
              <a:t>Добрый день, " + </a:t>
            </a:r>
            <a:r>
              <a:rPr lang="en-US" sz="2200" dirty="0" smtClean="0"/>
              <a:t>name;</a:t>
            </a:r>
            <a:endParaRPr lang="ru-RU" sz="2200" dirty="0" smtClean="0"/>
          </a:p>
          <a:p>
            <a:pPr marL="0" indent="0" fontAlgn="base">
              <a:buNone/>
            </a:pPr>
            <a:r>
              <a:rPr lang="en-US" sz="2200" dirty="0" smtClean="0"/>
              <a:t>else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 smtClean="0"/>
              <a:t>return </a:t>
            </a:r>
            <a:r>
              <a:rPr lang="en-US" sz="2200" dirty="0"/>
              <a:t>"</a:t>
            </a:r>
            <a:r>
              <a:rPr lang="ru-RU" sz="2200" dirty="0"/>
              <a:t>Доброе утро, " + </a:t>
            </a:r>
            <a:r>
              <a:rPr lang="en-US" sz="2200" dirty="0"/>
              <a:t>name</a:t>
            </a:r>
            <a:r>
              <a:rPr lang="en-US" sz="2200" dirty="0" smtClean="0"/>
              <a:t>;</a:t>
            </a:r>
            <a:endParaRPr lang="ru-RU" sz="2200" dirty="0" smtClean="0"/>
          </a:p>
          <a:p>
            <a:pPr marL="0" indent="0" fontAlgn="base">
              <a:buNone/>
            </a:pPr>
            <a:r>
              <a:rPr lang="en-US" sz="2200" dirty="0" smtClean="0"/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0660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rgbClr val="00B050"/>
                </a:solidFill>
              </a:rPr>
              <a:t>Основы работы с </a:t>
            </a:r>
            <a:r>
              <a:rPr lang="en-US" sz="3600" b="1" dirty="0" smtClean="0">
                <a:solidFill>
                  <a:srgbClr val="00B050"/>
                </a:solidFill>
              </a:rPr>
              <a:t>Node.js</a:t>
            </a:r>
            <a:r>
              <a:rPr lang="ru-RU" sz="3600" b="1" dirty="0" smtClean="0">
                <a:solidFill>
                  <a:srgbClr val="00B050"/>
                </a:solidFill>
              </a:rPr>
              <a:t> Модули</a:t>
            </a:r>
            <a:endParaRPr lang="ru-RU" sz="3600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pPr fontAlgn="base">
              <a:lnSpc>
                <a:spcPct val="80000"/>
              </a:lnSpc>
            </a:pPr>
            <a:r>
              <a:rPr lang="ru-RU" sz="2200" dirty="0"/>
              <a:t>Здесь определена переменная </a:t>
            </a:r>
            <a:r>
              <a:rPr lang="ru-RU" sz="2200" dirty="0" err="1"/>
              <a:t>currentDate</a:t>
            </a:r>
            <a:r>
              <a:rPr lang="ru-RU" sz="2200" dirty="0"/>
              <a:t>. Однако из вне она недоступна. Она доступна только в пределах данного модуля. Чтобы какие переменные или функции модуля были доступны, необходимо определить их в объекте </a:t>
            </a:r>
            <a:r>
              <a:rPr lang="ru-RU" sz="2200" b="1" dirty="0" err="1"/>
              <a:t>module.exports</a:t>
            </a:r>
            <a:r>
              <a:rPr lang="ru-RU" sz="2200" dirty="0"/>
              <a:t>. Объект </a:t>
            </a:r>
            <a:r>
              <a:rPr lang="ru-RU" sz="2200" dirty="0" err="1"/>
              <a:t>module.exports</a:t>
            </a:r>
            <a:r>
              <a:rPr lang="ru-RU" sz="2200" dirty="0"/>
              <a:t> - это то, что возвращает функция </a:t>
            </a:r>
            <a:r>
              <a:rPr lang="ru-RU" sz="2200" dirty="0" err="1"/>
              <a:t>require</a:t>
            </a:r>
            <a:r>
              <a:rPr lang="ru-RU" sz="2200" dirty="0"/>
              <a:t>() при получении модуля</a:t>
            </a:r>
            <a:r>
              <a:rPr lang="ru-RU" sz="2200" dirty="0" smtClean="0"/>
              <a:t>.</a:t>
            </a:r>
          </a:p>
          <a:p>
            <a:pPr fontAlgn="base">
              <a:lnSpc>
                <a:spcPct val="80000"/>
              </a:lnSpc>
            </a:pPr>
            <a:r>
              <a:rPr lang="ru-RU" sz="2200" dirty="0"/>
              <a:t>Вообще объект </a:t>
            </a:r>
            <a:r>
              <a:rPr lang="ru-RU" sz="2200" b="1" dirty="0" err="1"/>
              <a:t>module</a:t>
            </a:r>
            <a:r>
              <a:rPr lang="ru-RU" sz="2200" dirty="0"/>
              <a:t> представляет ссылку на текущий модуль, а его свойство </a:t>
            </a:r>
            <a:r>
              <a:rPr lang="ru-RU" sz="2200" b="1" dirty="0" err="1"/>
              <a:t>exports</a:t>
            </a:r>
            <a:r>
              <a:rPr lang="ru-RU" sz="2200" dirty="0"/>
              <a:t> определяет все свойства и методы модуля, которые могут быть экспортированы и использованы в других модулях</a:t>
            </a:r>
            <a:r>
              <a:rPr lang="ru-RU" sz="2200" dirty="0" smtClean="0"/>
              <a:t>.</a:t>
            </a:r>
          </a:p>
          <a:p>
            <a:pPr fontAlgn="base">
              <a:lnSpc>
                <a:spcPct val="80000"/>
              </a:lnSpc>
            </a:pPr>
            <a:r>
              <a:rPr lang="ru-RU" sz="2200" dirty="0"/>
              <a:t>В частности, здесь определяется свойство </a:t>
            </a:r>
            <a:r>
              <a:rPr lang="ru-RU" sz="2200" dirty="0" err="1"/>
              <a:t>date</a:t>
            </a:r>
            <a:r>
              <a:rPr lang="ru-RU" sz="2200" dirty="0"/>
              <a:t> и метод </a:t>
            </a:r>
            <a:r>
              <a:rPr lang="ru-RU" sz="2200" dirty="0" err="1"/>
              <a:t>getMessage</a:t>
            </a:r>
            <a:r>
              <a:rPr lang="ru-RU" sz="2200" dirty="0"/>
              <a:t>, который принимает некоторый параметр.</a:t>
            </a:r>
          </a:p>
        </p:txBody>
      </p:sp>
    </p:spTree>
    <p:extLst>
      <p:ext uri="{BB962C8B-B14F-4D97-AF65-F5344CB8AC3E}">
        <p14:creationId xmlns:p14="http://schemas.microsoft.com/office/powerpoint/2010/main" val="31966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rgbClr val="00B050"/>
                </a:solidFill>
              </a:rPr>
              <a:t>Основы работы с </a:t>
            </a:r>
            <a:r>
              <a:rPr lang="en-US" sz="3600" b="1" dirty="0" smtClean="0">
                <a:solidFill>
                  <a:srgbClr val="00B050"/>
                </a:solidFill>
              </a:rPr>
              <a:t>Node.js</a:t>
            </a:r>
            <a:r>
              <a:rPr lang="ru-RU" sz="3600" b="1" dirty="0" smtClean="0">
                <a:solidFill>
                  <a:srgbClr val="00B050"/>
                </a:solidFill>
              </a:rPr>
              <a:t> Модули</a:t>
            </a:r>
            <a:endParaRPr lang="ru-RU" sz="3600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pPr fontAlgn="base">
              <a:lnSpc>
                <a:spcPct val="80000"/>
              </a:lnSpc>
            </a:pPr>
            <a:r>
              <a:rPr lang="ru-RU" sz="2200" dirty="0"/>
              <a:t>Далее изменим файл </a:t>
            </a:r>
            <a:r>
              <a:rPr lang="en-US" sz="2200" i="1" dirty="0"/>
              <a:t>app.js</a:t>
            </a:r>
            <a:r>
              <a:rPr lang="en-US" sz="2200" dirty="0" smtClean="0"/>
              <a:t>:</a:t>
            </a:r>
            <a:endParaRPr lang="ru-RU" sz="2200" dirty="0" smtClean="0"/>
          </a:p>
          <a:p>
            <a:pPr marL="0" indent="0" fontAlgn="base">
              <a:buNone/>
            </a:pPr>
            <a:r>
              <a:rPr lang="en-US" sz="2200" dirty="0" err="1"/>
              <a:t>const</a:t>
            </a:r>
            <a:r>
              <a:rPr lang="en-US" sz="2200" dirty="0"/>
              <a:t> </a:t>
            </a:r>
            <a:r>
              <a:rPr lang="en-US" sz="2200" dirty="0" err="1"/>
              <a:t>os</a:t>
            </a:r>
            <a:r>
              <a:rPr lang="en-US" sz="2200" dirty="0"/>
              <a:t> = require("</a:t>
            </a:r>
            <a:r>
              <a:rPr lang="en-US" sz="2200" dirty="0" err="1"/>
              <a:t>os</a:t>
            </a:r>
            <a:r>
              <a:rPr lang="en-US" sz="2200" dirty="0"/>
              <a:t>");</a:t>
            </a:r>
          </a:p>
          <a:p>
            <a:pPr marL="0" indent="0" fontAlgn="base">
              <a:buNone/>
            </a:pPr>
            <a:r>
              <a:rPr lang="en-US" sz="2200" dirty="0" err="1"/>
              <a:t>const</a:t>
            </a:r>
            <a:r>
              <a:rPr lang="en-US" sz="2200" dirty="0"/>
              <a:t> greeting = require("./greeting</a:t>
            </a:r>
            <a:r>
              <a:rPr lang="en-US" sz="2200" dirty="0" smtClean="0"/>
              <a:t>");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/>
              <a:t>// </a:t>
            </a:r>
            <a:r>
              <a:rPr lang="ru-RU" sz="2200" dirty="0"/>
              <a:t>получим имя текущего пользователя</a:t>
            </a:r>
          </a:p>
          <a:p>
            <a:pPr marL="0" indent="0" fontAlgn="base">
              <a:buNone/>
            </a:pPr>
            <a:r>
              <a:rPr lang="en-US" sz="2200" dirty="0"/>
              <a:t>let </a:t>
            </a:r>
            <a:r>
              <a:rPr lang="en-US" sz="2200" dirty="0" err="1"/>
              <a:t>userName</a:t>
            </a:r>
            <a:r>
              <a:rPr lang="en-US" sz="2200" dirty="0"/>
              <a:t> = </a:t>
            </a:r>
            <a:r>
              <a:rPr lang="en-US" sz="2200" dirty="0" err="1"/>
              <a:t>os.userInfo</a:t>
            </a:r>
            <a:r>
              <a:rPr lang="en-US" sz="2200" dirty="0"/>
              <a:t>().username</a:t>
            </a:r>
            <a:r>
              <a:rPr lang="en-US" sz="2200" dirty="0" smtClean="0"/>
              <a:t>;</a:t>
            </a:r>
            <a:endParaRPr lang="en-US" sz="2200" dirty="0"/>
          </a:p>
          <a:p>
            <a:pPr marL="0" indent="0" fontAlgn="base">
              <a:buNone/>
            </a:pPr>
            <a:r>
              <a:rPr lang="en-US" sz="2200" dirty="0"/>
              <a:t>console.log(`</a:t>
            </a:r>
            <a:r>
              <a:rPr lang="ru-RU" sz="2200" dirty="0"/>
              <a:t>Дата запроса: ${</a:t>
            </a:r>
            <a:r>
              <a:rPr lang="en-US" sz="2200" dirty="0" err="1"/>
              <a:t>greeting.date</a:t>
            </a:r>
            <a:r>
              <a:rPr lang="en-US" sz="2200" dirty="0"/>
              <a:t>}`);</a:t>
            </a:r>
          </a:p>
          <a:p>
            <a:pPr marL="0" indent="0" fontAlgn="base">
              <a:buNone/>
            </a:pPr>
            <a:r>
              <a:rPr lang="en-US" sz="2200" dirty="0"/>
              <a:t>console.log(</a:t>
            </a:r>
            <a:r>
              <a:rPr lang="en-US" sz="2200" dirty="0" err="1"/>
              <a:t>greeting.getMessage</a:t>
            </a:r>
            <a:r>
              <a:rPr lang="en-US" sz="2200" dirty="0"/>
              <a:t>(</a:t>
            </a:r>
            <a:r>
              <a:rPr lang="en-US" sz="2200" dirty="0" err="1"/>
              <a:t>userName</a:t>
            </a:r>
            <a:r>
              <a:rPr lang="en-US" sz="2200" dirty="0"/>
              <a:t>));</a:t>
            </a:r>
          </a:p>
          <a:p>
            <a:pPr fontAlgn="base">
              <a:lnSpc>
                <a:spcPct val="80000"/>
              </a:lnSpc>
            </a:pPr>
            <a:r>
              <a:rPr lang="ru-RU" sz="2200" dirty="0"/>
              <a:t>Все экспортированные методы и свойства модуля доступны по имени</a:t>
            </a:r>
            <a:r>
              <a:rPr lang="ru-RU" sz="2200" dirty="0" smtClean="0"/>
              <a:t>:</a:t>
            </a:r>
            <a:r>
              <a:rPr lang="ru-RU" sz="2200" dirty="0"/>
              <a:t> </a:t>
            </a:r>
            <a:r>
              <a:rPr lang="ru-RU" sz="2200" dirty="0" err="1"/>
              <a:t>greeting.date</a:t>
            </a:r>
            <a:r>
              <a:rPr lang="ru-RU" sz="2200" dirty="0"/>
              <a:t> и </a:t>
            </a:r>
            <a:r>
              <a:rPr lang="ru-RU" sz="2200" dirty="0" err="1"/>
              <a:t>greeting.getMessage</a:t>
            </a:r>
            <a:r>
              <a:rPr lang="ru-RU" sz="2200" dirty="0" smtClean="0"/>
              <a:t>().</a:t>
            </a:r>
          </a:p>
          <a:p>
            <a:pPr fontAlgn="base">
              <a:lnSpc>
                <a:spcPct val="80000"/>
              </a:lnSpc>
            </a:pPr>
            <a:r>
              <a:rPr lang="ru-RU" sz="2200" dirty="0"/>
              <a:t>Запустим </a:t>
            </a:r>
            <a:r>
              <a:rPr lang="ru-RU" sz="2200" dirty="0" smtClean="0"/>
              <a:t>приложение</a:t>
            </a:r>
          </a:p>
          <a:p>
            <a:pPr fontAlgn="base">
              <a:lnSpc>
                <a:spcPct val="80000"/>
              </a:lnSpc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8656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2152</Words>
  <Application>Microsoft Office PowerPoint</Application>
  <PresentationFormat>Экран (4:3)</PresentationFormat>
  <Paragraphs>425</Paragraphs>
  <Slides>51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2" baseType="lpstr">
      <vt:lpstr>Тема Office</vt:lpstr>
      <vt:lpstr>Введение в Node JS</vt:lpstr>
      <vt:lpstr>Введение в Node JS</vt:lpstr>
      <vt:lpstr>Основы работы с Node.js</vt:lpstr>
      <vt:lpstr>Основы работы с Node.js</vt:lpstr>
      <vt:lpstr>Основы работы с Node.js Модули</vt:lpstr>
      <vt:lpstr>Основы работы с Node.js Модули</vt:lpstr>
      <vt:lpstr>Основы работы с Node.js Модули</vt:lpstr>
      <vt:lpstr>Основы работы с Node.js Модули</vt:lpstr>
      <vt:lpstr>Основы работы с Node.js Модули</vt:lpstr>
      <vt:lpstr>Определение конструкторов и объектов в модуле</vt:lpstr>
      <vt:lpstr>Определение конструкторов и объектов в модуле</vt:lpstr>
      <vt:lpstr>Работа с модулями</vt:lpstr>
      <vt:lpstr>Работа с модулями</vt:lpstr>
      <vt:lpstr>Структура модулей</vt:lpstr>
      <vt:lpstr>Структура модулей</vt:lpstr>
      <vt:lpstr>Объект global и глобальные переменные</vt:lpstr>
      <vt:lpstr>Объект global и глобальные переменные</vt:lpstr>
      <vt:lpstr>Объект global и глобальные переменные</vt:lpstr>
      <vt:lpstr>Передача параметров приложению</vt:lpstr>
      <vt:lpstr>Передача параметров приложению</vt:lpstr>
      <vt:lpstr>Асинхронность в Node.js</vt:lpstr>
      <vt:lpstr>Асинхронность в Node.js</vt:lpstr>
      <vt:lpstr>Асинхронность в Node.js</vt:lpstr>
      <vt:lpstr>Асинхронность в Node.js</vt:lpstr>
      <vt:lpstr>Асинхронность в Node.js</vt:lpstr>
      <vt:lpstr>Асинхронность в Node.js</vt:lpstr>
      <vt:lpstr>Асинхронность в Node.js</vt:lpstr>
      <vt:lpstr>Асинхронность в Node.js</vt:lpstr>
      <vt:lpstr>Асинхронность в Node.js</vt:lpstr>
      <vt:lpstr>Асинхронность в Node.js</vt:lpstr>
      <vt:lpstr>Работа с файлами</vt:lpstr>
      <vt:lpstr>Работа с файлами</vt:lpstr>
      <vt:lpstr>Работа с файлами</vt:lpstr>
      <vt:lpstr>Работа с файлами. Запись файла</vt:lpstr>
      <vt:lpstr>Работа с файлами. Запись файла</vt:lpstr>
      <vt:lpstr>Работа с файлами. Удаление файла</vt:lpstr>
      <vt:lpstr>События</vt:lpstr>
      <vt:lpstr>События</vt:lpstr>
      <vt:lpstr>События</vt:lpstr>
      <vt:lpstr>Передача параметров событию</vt:lpstr>
      <vt:lpstr>Наследование от EventEmitter</vt:lpstr>
      <vt:lpstr>Наследование от EventEmitter</vt:lpstr>
      <vt:lpstr>Stream</vt:lpstr>
      <vt:lpstr>Stream</vt:lpstr>
      <vt:lpstr>Stream</vt:lpstr>
      <vt:lpstr>Stream</vt:lpstr>
      <vt:lpstr>Pipe</vt:lpstr>
      <vt:lpstr>Pipe</vt:lpstr>
      <vt:lpstr>Pipe</vt:lpstr>
      <vt:lpstr>Фреймворки и вспомогательные инструменты для Node.js</vt:lpstr>
      <vt:lpstr>Фреймворки и вспомогательные инструменты для Node.js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Node JS</dc:title>
  <dc:creator>1</dc:creator>
  <cp:lastModifiedBy>usermainhall-1</cp:lastModifiedBy>
  <cp:revision>50</cp:revision>
  <dcterms:created xsi:type="dcterms:W3CDTF">2019-09-23T10:17:55Z</dcterms:created>
  <dcterms:modified xsi:type="dcterms:W3CDTF">2019-11-20T05:39:01Z</dcterms:modified>
</cp:coreProperties>
</file>