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3" r:id="rId27"/>
    <p:sldId id="285" r:id="rId28"/>
    <p:sldId id="287" r:id="rId29"/>
    <p:sldId id="288" r:id="rId30"/>
    <p:sldId id="289" r:id="rId31"/>
    <p:sldId id="290" r:id="rId32"/>
    <p:sldId id="291" r:id="rId33"/>
    <p:sldId id="293" r:id="rId34"/>
    <p:sldId id="295"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FE2F5"/>
    <a:srgbClr val="F5FCFF"/>
    <a:srgbClr val="34C1E8"/>
    <a:srgbClr val="DBF3FA"/>
    <a:srgbClr val="92DFF3"/>
    <a:srgbClr val="A2E2F4"/>
    <a:srgbClr val="B7E9F7"/>
    <a:srgbClr val="7AD7F0"/>
    <a:srgbClr val="1E1E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11" d="100"/>
          <a:sy n="111" d="100"/>
        </p:scale>
        <p:origin x="6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CB07-88D4-C423-602E-AC24D7168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FF459-CB78-B0C0-3237-1116CD4CB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CD1E24-92E9-8306-5DE9-5CD5233CC994}"/>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5" name="Footer Placeholder 4">
            <a:extLst>
              <a:ext uri="{FF2B5EF4-FFF2-40B4-BE49-F238E27FC236}">
                <a16:creationId xmlns:a16="http://schemas.microsoft.com/office/drawing/2014/main" id="{CBFEEB78-683B-6347-3AA9-87FFB00C0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E3759-C9E4-B32B-B6D5-68DB56165548}"/>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178904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03F-0BD8-ED15-B87C-E87D8DA235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48F5F0-9601-A613-2EDD-9B7BC3013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B7C85-0237-CEFA-0397-1CE96257BD2C}"/>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5" name="Footer Placeholder 4">
            <a:extLst>
              <a:ext uri="{FF2B5EF4-FFF2-40B4-BE49-F238E27FC236}">
                <a16:creationId xmlns:a16="http://schemas.microsoft.com/office/drawing/2014/main" id="{4988631D-9D58-09D1-2468-9921B453A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8AC8A-3F32-1F74-67DB-013CB6B20C58}"/>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421301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2F1D3-BC10-5B47-4555-848716C273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20EE37-76FA-54FA-8436-6F6A7EA3D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8A9B7-3391-D1C3-3154-EBFE4D73B6D4}"/>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5" name="Footer Placeholder 4">
            <a:extLst>
              <a:ext uri="{FF2B5EF4-FFF2-40B4-BE49-F238E27FC236}">
                <a16:creationId xmlns:a16="http://schemas.microsoft.com/office/drawing/2014/main" id="{984AD7E4-C75F-54F7-4FD6-B12C43A50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CA76C-1076-A3CA-E327-6429570FA7EE}"/>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170642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05AA-E92C-CE21-1D54-D481AD8B8F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C9365-1709-BD68-0C43-DBE4953BF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C0BEA-7B54-6228-5C65-41782D990E63}"/>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5" name="Footer Placeholder 4">
            <a:extLst>
              <a:ext uri="{FF2B5EF4-FFF2-40B4-BE49-F238E27FC236}">
                <a16:creationId xmlns:a16="http://schemas.microsoft.com/office/drawing/2014/main" id="{63F2FDA1-9CE2-6101-E50A-4E97FF7B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5DEDA-1D3B-0720-FFE6-7890CED7BD70}"/>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111799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0030-388D-199F-8BD5-216CD8B31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9DB7-E49B-BDF4-CF80-16ACA294E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0B5F3-467E-152C-5FA3-E70E4AAE80C3}"/>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5" name="Footer Placeholder 4">
            <a:extLst>
              <a:ext uri="{FF2B5EF4-FFF2-40B4-BE49-F238E27FC236}">
                <a16:creationId xmlns:a16="http://schemas.microsoft.com/office/drawing/2014/main" id="{56FA1897-C05F-B3A5-7033-FD4C3F593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F264B-FD6A-7906-F28C-ADCE6B98C483}"/>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278692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A4CD-3D7B-142D-EB4A-BEAC524AA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B0C3E-030E-01F7-A88A-793CBC602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7DC78-5F89-913E-B264-CE21A9877B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3F3239-5286-B375-4F67-AEB4C975E477}"/>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6" name="Footer Placeholder 5">
            <a:extLst>
              <a:ext uri="{FF2B5EF4-FFF2-40B4-BE49-F238E27FC236}">
                <a16:creationId xmlns:a16="http://schemas.microsoft.com/office/drawing/2014/main" id="{719035E3-5BD7-9F9D-C0DC-6693F0053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0D57B-DA05-DC7A-7EBD-6097C422157C}"/>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284326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92EC-686C-4EC8-9E4A-AF6B80E556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12E470-43F9-89C2-5FB8-61B859349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3A669-DC5B-7C5E-11E4-40587DEE4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566B3-95D9-F410-6CDC-1F89BA5E9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E710E-E672-9A95-4495-491EA96E3C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1E846F-7CCF-AE12-F2B0-E77B18A01985}"/>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8" name="Footer Placeholder 7">
            <a:extLst>
              <a:ext uri="{FF2B5EF4-FFF2-40B4-BE49-F238E27FC236}">
                <a16:creationId xmlns:a16="http://schemas.microsoft.com/office/drawing/2014/main" id="{B84CF1BE-D722-43A5-1C2A-8F789BAC7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5B66C-A8D2-C543-1022-D08F8B422EFE}"/>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355043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94DA-ECA2-602D-DF37-83DBC7F529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254839-8D96-793B-CEE3-A9B7D42EC33D}"/>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4" name="Footer Placeholder 3">
            <a:extLst>
              <a:ext uri="{FF2B5EF4-FFF2-40B4-BE49-F238E27FC236}">
                <a16:creationId xmlns:a16="http://schemas.microsoft.com/office/drawing/2014/main" id="{498FE0F2-FE97-FC5A-5585-674A44BC8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EB71A-3B00-39E5-761E-60F672EC1BCF}"/>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73308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6A645-76C0-8DE4-DA65-A763E07D5896}"/>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3" name="Footer Placeholder 2">
            <a:extLst>
              <a:ext uri="{FF2B5EF4-FFF2-40B4-BE49-F238E27FC236}">
                <a16:creationId xmlns:a16="http://schemas.microsoft.com/office/drawing/2014/main" id="{B411832F-02E9-999F-5F02-4629A04F5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B86F85-2820-151F-698A-BE4530CB6EF6}"/>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258940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561A-E47D-E29F-25D1-C553C8A1A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63B46F-1FED-E168-66AF-548C2D4CF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E6F91-C4A8-18C8-46C5-0879FFD16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6AF12-A0EC-8B6F-38AD-E1439A30916A}"/>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6" name="Footer Placeholder 5">
            <a:extLst>
              <a:ext uri="{FF2B5EF4-FFF2-40B4-BE49-F238E27FC236}">
                <a16:creationId xmlns:a16="http://schemas.microsoft.com/office/drawing/2014/main" id="{CE5BE3CA-6724-943E-6A5D-495343907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0C8C6-323D-F19F-FC80-081E64648C70}"/>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402854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9116-F2F6-9A7F-7AEC-66C2086AE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46A34-0D64-750F-286E-66708F518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1E887-293A-6E24-67B0-1AE888D16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61BA4-E746-03B5-2D8D-151A85C23CCA}"/>
              </a:ext>
            </a:extLst>
          </p:cNvPr>
          <p:cNvSpPr>
            <a:spLocks noGrp="1"/>
          </p:cNvSpPr>
          <p:nvPr>
            <p:ph type="dt" sz="half" idx="10"/>
          </p:nvPr>
        </p:nvSpPr>
        <p:spPr/>
        <p:txBody>
          <a:bodyPr/>
          <a:lstStyle/>
          <a:p>
            <a:fld id="{04FDD38F-7A64-4F96-911D-9DD6A679C9B2}" type="datetimeFigureOut">
              <a:rPr lang="en-US" smtClean="0"/>
              <a:t>11/22/2023</a:t>
            </a:fld>
            <a:endParaRPr lang="en-US"/>
          </a:p>
        </p:txBody>
      </p:sp>
      <p:sp>
        <p:nvSpPr>
          <p:cNvPr id="6" name="Footer Placeholder 5">
            <a:extLst>
              <a:ext uri="{FF2B5EF4-FFF2-40B4-BE49-F238E27FC236}">
                <a16:creationId xmlns:a16="http://schemas.microsoft.com/office/drawing/2014/main" id="{C677EE51-5D15-0BD2-98D2-E8E5AA028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2FCF9-5987-5E1A-D3C1-6C5E50154CC2}"/>
              </a:ext>
            </a:extLst>
          </p:cNvPr>
          <p:cNvSpPr>
            <a:spLocks noGrp="1"/>
          </p:cNvSpPr>
          <p:nvPr>
            <p:ph type="sldNum" sz="quarter" idx="12"/>
          </p:nvPr>
        </p:nvSpPr>
        <p:spPr/>
        <p:txBody>
          <a:bodyPr/>
          <a:lstStyle/>
          <a:p>
            <a:fld id="{465180BB-D95C-4773-A47C-9C9CA2FFB8B6}" type="slidenum">
              <a:rPr lang="en-US" smtClean="0"/>
              <a:t>‹#›</a:t>
            </a:fld>
            <a:endParaRPr lang="en-US"/>
          </a:p>
        </p:txBody>
      </p:sp>
    </p:spTree>
    <p:extLst>
      <p:ext uri="{BB962C8B-B14F-4D97-AF65-F5344CB8AC3E}">
        <p14:creationId xmlns:p14="http://schemas.microsoft.com/office/powerpoint/2010/main" val="194694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AB4D-64FB-E6B7-5FD7-84A806982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CB8C18-A6BF-E108-A162-E759BB8731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606DA-9562-B782-396E-FAFA3F65C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DD38F-7A64-4F96-911D-9DD6A679C9B2}" type="datetimeFigureOut">
              <a:rPr lang="en-US" smtClean="0"/>
              <a:t>11/22/2023</a:t>
            </a:fld>
            <a:endParaRPr lang="en-US"/>
          </a:p>
        </p:txBody>
      </p:sp>
      <p:sp>
        <p:nvSpPr>
          <p:cNvPr id="5" name="Footer Placeholder 4">
            <a:extLst>
              <a:ext uri="{FF2B5EF4-FFF2-40B4-BE49-F238E27FC236}">
                <a16:creationId xmlns:a16="http://schemas.microsoft.com/office/drawing/2014/main" id="{C9A9EC62-AF2B-88C8-3F76-5D4B01231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DCB4BD-7B85-8117-5B6F-46F6ABEC5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180BB-D95C-4773-A47C-9C9CA2FFB8B6}" type="slidenum">
              <a:rPr lang="en-US" smtClean="0"/>
              <a:t>‹#›</a:t>
            </a:fld>
            <a:endParaRPr lang="en-US"/>
          </a:p>
        </p:txBody>
      </p:sp>
    </p:spTree>
    <p:extLst>
      <p:ext uri="{BB962C8B-B14F-4D97-AF65-F5344CB8AC3E}">
        <p14:creationId xmlns:p14="http://schemas.microsoft.com/office/powerpoint/2010/main" val="183684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6.png"/><Relationship Id="rId4" Type="http://schemas.microsoft.com/office/2007/relationships/hdphoto" Target="../media/hdphoto1.wdp"/><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5.png"/><Relationship Id="rId7" Type="http://schemas.openxmlformats.org/officeDocument/2006/relationships/image" Target="../media/image28.png"/><Relationship Id="rId12"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27.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9.png"/><Relationship Id="rId17" Type="http://schemas.openxmlformats.org/officeDocument/2006/relationships/image" Target="../media/image19.png"/><Relationship Id="rId2" Type="http://schemas.openxmlformats.org/officeDocument/2006/relationships/image" Target="../media/image12.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5" Type="http://schemas.openxmlformats.org/officeDocument/2006/relationships/image" Target="../media/image17.png"/><Relationship Id="rId10" Type="http://schemas.openxmlformats.org/officeDocument/2006/relationships/image" Target="../media/image14.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0.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4.png"/><Relationship Id="rId7" Type="http://schemas.openxmlformats.org/officeDocument/2006/relationships/image" Target="../media/image6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60.png"/><Relationship Id="rId9"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70.png"/><Relationship Id="rId5" Type="http://schemas.openxmlformats.org/officeDocument/2006/relationships/image" Target="../media/image9.png"/><Relationship Id="rId15" Type="http://schemas.openxmlformats.org/officeDocument/2006/relationships/image" Target="../media/image30.png"/><Relationship Id="rId10" Type="http://schemas.openxmlformats.org/officeDocument/2006/relationships/image" Target="../media/image69.png"/><Relationship Id="rId4" Type="http://schemas.openxmlformats.org/officeDocument/2006/relationships/image" Target="../media/image8.png"/><Relationship Id="rId9" Type="http://schemas.openxmlformats.org/officeDocument/2006/relationships/image" Target="../media/image68.png"/><Relationship Id="rId1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67.png"/><Relationship Id="rId12"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70.png"/><Relationship Id="rId4" Type="http://schemas.openxmlformats.org/officeDocument/2006/relationships/image" Target="../media/image9.png"/><Relationship Id="rId9" Type="http://schemas.openxmlformats.org/officeDocument/2006/relationships/image" Target="../media/image69.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5.png"/><Relationship Id="rId5" Type="http://schemas.openxmlformats.org/officeDocument/2006/relationships/image" Target="../media/image4.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image" Target="../media/image27.png"/><Relationship Id="rId4" Type="http://schemas.microsoft.com/office/2007/relationships/hdphoto" Target="../media/hdphoto1.wdp"/><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6.png"/><Relationship Id="rId5" Type="http://schemas.openxmlformats.org/officeDocument/2006/relationships/image" Target="../media/image4.png"/><Relationship Id="rId10"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6.png"/><Relationship Id="rId5" Type="http://schemas.openxmlformats.org/officeDocument/2006/relationships/image" Target="../media/image4.png"/><Relationship Id="rId10"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34.jpeg"/><Relationship Id="rId4" Type="http://schemas.microsoft.com/office/2007/relationships/hdphoto" Target="../media/hdphoto1.wdp"/><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sky with white clouds&#10;&#10;Description automatically generated">
            <a:extLst>
              <a:ext uri="{FF2B5EF4-FFF2-40B4-BE49-F238E27FC236}">
                <a16:creationId xmlns:a16="http://schemas.microsoft.com/office/drawing/2014/main" id="{844400B4-3029-8CC6-3055-0000867A3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Rounded Corners 15">
            <a:extLst>
              <a:ext uri="{FF2B5EF4-FFF2-40B4-BE49-F238E27FC236}">
                <a16:creationId xmlns:a16="http://schemas.microsoft.com/office/drawing/2014/main" id="{940CC3DB-ED7B-9EDD-856D-CD0A7E39D6C2}"/>
              </a:ext>
            </a:extLst>
          </p:cNvPr>
          <p:cNvSpPr/>
          <p:nvPr/>
        </p:nvSpPr>
        <p:spPr>
          <a:xfrm>
            <a:off x="143933" y="101600"/>
            <a:ext cx="11949393" cy="6580909"/>
          </a:xfrm>
          <a:prstGeom prst="roundRect">
            <a:avLst>
              <a:gd name="adj" fmla="val 1485"/>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blue diamond with a torch and a circle with a yellow circle and a red and blue circle with white text&#10;&#10;Description automatically generated with medium confidence">
            <a:extLst>
              <a:ext uri="{FF2B5EF4-FFF2-40B4-BE49-F238E27FC236}">
                <a16:creationId xmlns:a16="http://schemas.microsoft.com/office/drawing/2014/main" id="{D2C20FE8-F101-D7E2-A3D6-82801E24A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05" y="286887"/>
            <a:ext cx="1018436" cy="1018186"/>
          </a:xfrm>
          <a:prstGeom prst="rect">
            <a:avLst/>
          </a:prstGeom>
        </p:spPr>
      </p:pic>
      <p:sp>
        <p:nvSpPr>
          <p:cNvPr id="9" name="TextBox 8">
            <a:extLst>
              <a:ext uri="{FF2B5EF4-FFF2-40B4-BE49-F238E27FC236}">
                <a16:creationId xmlns:a16="http://schemas.microsoft.com/office/drawing/2014/main" id="{9E2876BD-78E6-7DE2-8894-DED0199329D0}"/>
              </a:ext>
            </a:extLst>
          </p:cNvPr>
          <p:cNvSpPr txBox="1"/>
          <p:nvPr/>
        </p:nvSpPr>
        <p:spPr>
          <a:xfrm>
            <a:off x="4471581" y="306530"/>
            <a:ext cx="3248838" cy="369332"/>
          </a:xfrm>
          <a:prstGeom prst="rect">
            <a:avLst/>
          </a:prstGeom>
          <a:noFill/>
        </p:spPr>
        <p:txBody>
          <a:bodyPr wrap="none" rtlCol="0">
            <a:spAutoFit/>
          </a:bodyPr>
          <a:lstStyle/>
          <a:p>
            <a:r>
              <a:rPr lang="en-US">
                <a:solidFill>
                  <a:srgbClr val="34C1E8"/>
                </a:solidFill>
                <a:latin typeface="iCiel Brandon Text Bold" panose="020B0803020203060203" pitchFamily="34" charset="0"/>
              </a:rPr>
              <a:t>TRƯỜNG ĐẠI HỌC CẦN THƠ</a:t>
            </a:r>
          </a:p>
        </p:txBody>
      </p:sp>
      <p:sp>
        <p:nvSpPr>
          <p:cNvPr id="10" name="TextBox 9">
            <a:extLst>
              <a:ext uri="{FF2B5EF4-FFF2-40B4-BE49-F238E27FC236}">
                <a16:creationId xmlns:a16="http://schemas.microsoft.com/office/drawing/2014/main" id="{FB7B8D4E-F11B-1EA9-5535-09D598392516}"/>
              </a:ext>
            </a:extLst>
          </p:cNvPr>
          <p:cNvSpPr txBox="1"/>
          <p:nvPr/>
        </p:nvSpPr>
        <p:spPr>
          <a:xfrm>
            <a:off x="3066641" y="611314"/>
            <a:ext cx="6042423" cy="369332"/>
          </a:xfrm>
          <a:prstGeom prst="rect">
            <a:avLst/>
          </a:prstGeom>
          <a:noFill/>
        </p:spPr>
        <p:txBody>
          <a:bodyPr wrap="none" rtlCol="0">
            <a:spAutoFit/>
          </a:bodyPr>
          <a:lstStyle/>
          <a:p>
            <a:r>
              <a:rPr lang="en-US">
                <a:solidFill>
                  <a:srgbClr val="34C1E8"/>
                </a:solidFill>
                <a:latin typeface="iCiel Brandon Text Bold" panose="020B0803020203060203" pitchFamily="34" charset="0"/>
              </a:rPr>
              <a:t>TRƯỜNG CÔNG NGHỆ THÔNG TIN VÀ TRUYỀN THÔNG</a:t>
            </a:r>
          </a:p>
        </p:txBody>
      </p:sp>
      <p:sp>
        <p:nvSpPr>
          <p:cNvPr id="11" name="TextBox 10">
            <a:extLst>
              <a:ext uri="{FF2B5EF4-FFF2-40B4-BE49-F238E27FC236}">
                <a16:creationId xmlns:a16="http://schemas.microsoft.com/office/drawing/2014/main" id="{C4613250-5B3D-8378-2B7F-97D19447C705}"/>
              </a:ext>
            </a:extLst>
          </p:cNvPr>
          <p:cNvSpPr txBox="1"/>
          <p:nvPr/>
        </p:nvSpPr>
        <p:spPr>
          <a:xfrm>
            <a:off x="2822840" y="1756770"/>
            <a:ext cx="6406818" cy="646331"/>
          </a:xfrm>
          <a:prstGeom prst="rect">
            <a:avLst/>
          </a:prstGeom>
          <a:noFill/>
        </p:spPr>
        <p:txBody>
          <a:bodyPr wrap="none" rtlCol="0">
            <a:spAutoFit/>
          </a:bodyPr>
          <a:lstStyle/>
          <a:p>
            <a:pPr algn="ctr"/>
            <a:r>
              <a:rPr lang="en-US" sz="3600">
                <a:solidFill>
                  <a:schemeClr val="accent2">
                    <a:lumMod val="60000"/>
                    <a:lumOff val="40000"/>
                  </a:schemeClr>
                </a:solidFill>
                <a:latin typeface="iCiel Brandon Text Bold" panose="020B0803020203060203" pitchFamily="34" charset="0"/>
              </a:rPr>
              <a:t>BÁO CÁO NIÊN LUẬN CƠ SỞ </a:t>
            </a:r>
          </a:p>
        </p:txBody>
      </p:sp>
      <p:sp>
        <p:nvSpPr>
          <p:cNvPr id="12" name="TextBox 11">
            <a:extLst>
              <a:ext uri="{FF2B5EF4-FFF2-40B4-BE49-F238E27FC236}">
                <a16:creationId xmlns:a16="http://schemas.microsoft.com/office/drawing/2014/main" id="{084EE5F7-78CA-4DD6-144B-79FA1A8FCD46}"/>
              </a:ext>
            </a:extLst>
          </p:cNvPr>
          <p:cNvSpPr txBox="1"/>
          <p:nvPr/>
        </p:nvSpPr>
        <p:spPr>
          <a:xfrm>
            <a:off x="1894719" y="2711429"/>
            <a:ext cx="8368318" cy="1938992"/>
          </a:xfrm>
          <a:prstGeom prst="rect">
            <a:avLst/>
          </a:prstGeom>
          <a:noFill/>
        </p:spPr>
        <p:txBody>
          <a:bodyPr wrap="none" rtlCol="0">
            <a:spAutoFit/>
          </a:bodyPr>
          <a:lstStyle/>
          <a:p>
            <a:pPr algn="ctr"/>
            <a:r>
              <a:rPr lang="en-US" sz="4000">
                <a:solidFill>
                  <a:srgbClr val="34C1E8"/>
                </a:solidFill>
                <a:latin typeface="iCiel Brandon Text Bold" panose="020B0803020203060203" pitchFamily="34" charset="0"/>
              </a:rPr>
              <a:t>ĐỀ TÀI</a:t>
            </a:r>
          </a:p>
          <a:p>
            <a:pPr algn="ctr"/>
            <a:r>
              <a:rPr lang="en-US" sz="4000" b="0" i="0" err="1">
                <a:solidFill>
                  <a:srgbClr val="34C1E8"/>
                </a:solidFill>
                <a:effectLst/>
                <a:latin typeface="iCiel Brandon Text Bold" panose="020B0803020203060203" pitchFamily="34" charset="0"/>
              </a:rPr>
              <a:t>Xây</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dựng</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hệ</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thống</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thống</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kê</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kết</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quả</a:t>
            </a:r>
            <a:r>
              <a:rPr lang="en-US" sz="4000" b="0" i="0">
                <a:solidFill>
                  <a:srgbClr val="34C1E8"/>
                </a:solidFill>
                <a:effectLst/>
                <a:latin typeface="iCiel Brandon Text Bold" panose="020B0803020203060203" pitchFamily="34" charset="0"/>
              </a:rPr>
              <a:t> </a:t>
            </a:r>
          </a:p>
          <a:p>
            <a:pPr algn="ctr"/>
            <a:r>
              <a:rPr lang="en-US" sz="4000" b="0" i="0">
                <a:solidFill>
                  <a:srgbClr val="34C1E8"/>
                </a:solidFill>
                <a:effectLst/>
                <a:latin typeface="iCiel Brandon Text Bold" panose="020B0803020203060203" pitchFamily="34" charset="0"/>
              </a:rPr>
              <a:t>xổ </a:t>
            </a:r>
            <a:r>
              <a:rPr lang="en-US" sz="4000" b="0" i="0" err="1">
                <a:solidFill>
                  <a:srgbClr val="34C1E8"/>
                </a:solidFill>
                <a:effectLst/>
                <a:latin typeface="iCiel Brandon Text Bold" panose="020B0803020203060203" pitchFamily="34" charset="0"/>
              </a:rPr>
              <a:t>số</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kiến</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thiết</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trên</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nền</a:t>
            </a:r>
            <a:r>
              <a:rPr lang="en-US" sz="4000" b="0" i="0">
                <a:solidFill>
                  <a:srgbClr val="34C1E8"/>
                </a:solidFill>
                <a:effectLst/>
                <a:latin typeface="iCiel Brandon Text Bold" panose="020B0803020203060203" pitchFamily="34" charset="0"/>
              </a:rPr>
              <a:t> </a:t>
            </a:r>
            <a:r>
              <a:rPr lang="en-US" sz="4000" b="0" i="0" err="1">
                <a:solidFill>
                  <a:srgbClr val="34C1E8"/>
                </a:solidFill>
                <a:effectLst/>
                <a:latin typeface="iCiel Brandon Text Bold" panose="020B0803020203060203" pitchFamily="34" charset="0"/>
              </a:rPr>
              <a:t>tảng</a:t>
            </a:r>
            <a:r>
              <a:rPr lang="en-US" sz="4000" b="0" i="0">
                <a:solidFill>
                  <a:srgbClr val="34C1E8"/>
                </a:solidFill>
                <a:effectLst/>
                <a:latin typeface="iCiel Brandon Text Bold" panose="020B0803020203060203" pitchFamily="34" charset="0"/>
              </a:rPr>
              <a:t> web</a:t>
            </a:r>
            <a:endParaRPr lang="en-US" sz="4000">
              <a:solidFill>
                <a:srgbClr val="34C1E8"/>
              </a:solidFill>
              <a:latin typeface="iCiel Brandon Text Bold" panose="020B0803020203060203" pitchFamily="34" charset="0"/>
            </a:endParaRPr>
          </a:p>
        </p:txBody>
      </p:sp>
      <p:sp>
        <p:nvSpPr>
          <p:cNvPr id="13" name="TextBox 12">
            <a:extLst>
              <a:ext uri="{FF2B5EF4-FFF2-40B4-BE49-F238E27FC236}">
                <a16:creationId xmlns:a16="http://schemas.microsoft.com/office/drawing/2014/main" id="{D5BA081C-8C49-6253-3BFB-0F6B219EBB47}"/>
              </a:ext>
            </a:extLst>
          </p:cNvPr>
          <p:cNvSpPr txBox="1"/>
          <p:nvPr/>
        </p:nvSpPr>
        <p:spPr>
          <a:xfrm>
            <a:off x="482688" y="5632795"/>
            <a:ext cx="2361287" cy="646331"/>
          </a:xfrm>
          <a:prstGeom prst="rect">
            <a:avLst/>
          </a:prstGeom>
          <a:noFill/>
        </p:spPr>
        <p:txBody>
          <a:bodyPr wrap="none" rtlCol="0">
            <a:spAutoFit/>
          </a:bodyPr>
          <a:lstStyle/>
          <a:p>
            <a:pPr algn="ctr"/>
            <a:r>
              <a:rPr lang="en-US" err="1">
                <a:solidFill>
                  <a:srgbClr val="34C1E8"/>
                </a:solidFill>
                <a:latin typeface="iCiel Brandon Text Bold" panose="020B0803020203060203" pitchFamily="34" charset="0"/>
              </a:rPr>
              <a:t>Giảng</a:t>
            </a:r>
            <a:r>
              <a:rPr lang="en-US">
                <a:solidFill>
                  <a:srgbClr val="34C1E8"/>
                </a:solidFill>
                <a:latin typeface="iCiel Brandon Text Bold" panose="020B0803020203060203" pitchFamily="34" charset="0"/>
              </a:rPr>
              <a:t> </a:t>
            </a:r>
            <a:r>
              <a:rPr lang="en-US" err="1">
                <a:solidFill>
                  <a:srgbClr val="34C1E8"/>
                </a:solidFill>
                <a:latin typeface="iCiel Brandon Text Bold" panose="020B0803020203060203" pitchFamily="34" charset="0"/>
              </a:rPr>
              <a:t>viên</a:t>
            </a:r>
            <a:r>
              <a:rPr lang="en-US">
                <a:solidFill>
                  <a:srgbClr val="34C1E8"/>
                </a:solidFill>
                <a:latin typeface="iCiel Brandon Text Bold" panose="020B0803020203060203" pitchFamily="34" charset="0"/>
              </a:rPr>
              <a:t> </a:t>
            </a:r>
            <a:r>
              <a:rPr lang="en-US" err="1">
                <a:solidFill>
                  <a:srgbClr val="34C1E8"/>
                </a:solidFill>
                <a:latin typeface="iCiel Brandon Text Bold" panose="020B0803020203060203" pitchFamily="34" charset="0"/>
              </a:rPr>
              <a:t>hướng</a:t>
            </a:r>
            <a:r>
              <a:rPr lang="en-US">
                <a:solidFill>
                  <a:srgbClr val="34C1E8"/>
                </a:solidFill>
                <a:latin typeface="iCiel Brandon Text Bold" panose="020B0803020203060203" pitchFamily="34" charset="0"/>
              </a:rPr>
              <a:t> </a:t>
            </a:r>
            <a:r>
              <a:rPr lang="en-US" err="1">
                <a:solidFill>
                  <a:srgbClr val="34C1E8"/>
                </a:solidFill>
                <a:latin typeface="iCiel Brandon Text Bold" panose="020B0803020203060203" pitchFamily="34" charset="0"/>
              </a:rPr>
              <a:t>dẫn</a:t>
            </a:r>
            <a:endParaRPr lang="en-US">
              <a:solidFill>
                <a:srgbClr val="34C1E8"/>
              </a:solidFill>
              <a:latin typeface="iCiel Brandon Text Bold" panose="020B0803020203060203" pitchFamily="34" charset="0"/>
            </a:endParaRPr>
          </a:p>
          <a:p>
            <a:pPr algn="ctr"/>
            <a:r>
              <a:rPr lang="en-US" err="1">
                <a:solidFill>
                  <a:srgbClr val="34C1E8"/>
                </a:solidFill>
                <a:latin typeface="iCiel Brandon Text Bold" panose="020B0803020203060203" pitchFamily="34" charset="0"/>
              </a:rPr>
              <a:t>TS.Trang</a:t>
            </a:r>
            <a:r>
              <a:rPr lang="en-US">
                <a:solidFill>
                  <a:srgbClr val="34C1E8"/>
                </a:solidFill>
                <a:latin typeface="iCiel Brandon Text Bold" panose="020B0803020203060203" pitchFamily="34" charset="0"/>
              </a:rPr>
              <a:t> Thanh </a:t>
            </a:r>
            <a:r>
              <a:rPr lang="en-US" err="1">
                <a:solidFill>
                  <a:srgbClr val="34C1E8"/>
                </a:solidFill>
                <a:latin typeface="iCiel Brandon Text Bold" panose="020B0803020203060203" pitchFamily="34" charset="0"/>
              </a:rPr>
              <a:t>Trí</a:t>
            </a:r>
            <a:endParaRPr lang="en-US">
              <a:solidFill>
                <a:srgbClr val="34C1E8"/>
              </a:solidFill>
              <a:latin typeface="iCiel Brandon Text Bold" panose="020B0803020203060203" pitchFamily="34" charset="0"/>
            </a:endParaRPr>
          </a:p>
        </p:txBody>
      </p:sp>
      <p:sp>
        <p:nvSpPr>
          <p:cNvPr id="15" name="TextBox 14">
            <a:extLst>
              <a:ext uri="{FF2B5EF4-FFF2-40B4-BE49-F238E27FC236}">
                <a16:creationId xmlns:a16="http://schemas.microsoft.com/office/drawing/2014/main" id="{59823F30-5699-5A21-9AD0-90175F865A76}"/>
              </a:ext>
            </a:extLst>
          </p:cNvPr>
          <p:cNvSpPr txBox="1"/>
          <p:nvPr/>
        </p:nvSpPr>
        <p:spPr>
          <a:xfrm>
            <a:off x="9338728" y="5632794"/>
            <a:ext cx="2514919" cy="646331"/>
          </a:xfrm>
          <a:prstGeom prst="rect">
            <a:avLst/>
          </a:prstGeom>
          <a:noFill/>
        </p:spPr>
        <p:txBody>
          <a:bodyPr wrap="none" rtlCol="0">
            <a:spAutoFit/>
          </a:bodyPr>
          <a:lstStyle/>
          <a:p>
            <a:pPr algn="ctr"/>
            <a:r>
              <a:rPr lang="en-US">
                <a:solidFill>
                  <a:srgbClr val="34C1E8"/>
                </a:solidFill>
                <a:latin typeface="iCiel Brandon Text Bold" panose="020B0803020203060203" pitchFamily="34" charset="0"/>
              </a:rPr>
              <a:t>Sinh </a:t>
            </a:r>
            <a:r>
              <a:rPr lang="en-US" err="1">
                <a:solidFill>
                  <a:srgbClr val="34C1E8"/>
                </a:solidFill>
                <a:latin typeface="iCiel Brandon Text Bold" panose="020B0803020203060203" pitchFamily="34" charset="0"/>
              </a:rPr>
              <a:t>viên</a:t>
            </a:r>
            <a:r>
              <a:rPr lang="en-US">
                <a:solidFill>
                  <a:srgbClr val="34C1E8"/>
                </a:solidFill>
                <a:latin typeface="iCiel Brandon Text Bold" panose="020B0803020203060203" pitchFamily="34" charset="0"/>
              </a:rPr>
              <a:t> </a:t>
            </a:r>
            <a:r>
              <a:rPr lang="en-US" err="1">
                <a:solidFill>
                  <a:srgbClr val="34C1E8"/>
                </a:solidFill>
                <a:latin typeface="iCiel Brandon Text Bold" panose="020B0803020203060203" pitchFamily="34" charset="0"/>
              </a:rPr>
              <a:t>thực</a:t>
            </a:r>
            <a:r>
              <a:rPr lang="en-US">
                <a:solidFill>
                  <a:srgbClr val="34C1E8"/>
                </a:solidFill>
                <a:latin typeface="iCiel Brandon Text Bold" panose="020B0803020203060203" pitchFamily="34" charset="0"/>
              </a:rPr>
              <a:t> </a:t>
            </a:r>
            <a:r>
              <a:rPr lang="en-US" err="1">
                <a:solidFill>
                  <a:srgbClr val="34C1E8"/>
                </a:solidFill>
                <a:latin typeface="iCiel Brandon Text Bold" panose="020B0803020203060203" pitchFamily="34" charset="0"/>
              </a:rPr>
              <a:t>hiện</a:t>
            </a:r>
            <a:endParaRPr lang="en-US">
              <a:solidFill>
                <a:srgbClr val="34C1E8"/>
              </a:solidFill>
              <a:latin typeface="iCiel Brandon Text Bold" panose="020B0803020203060203" pitchFamily="34" charset="0"/>
            </a:endParaRPr>
          </a:p>
          <a:p>
            <a:pPr algn="ctr"/>
            <a:r>
              <a:rPr lang="en-US" err="1">
                <a:solidFill>
                  <a:srgbClr val="34C1E8"/>
                </a:solidFill>
                <a:latin typeface="iCiel Brandon Text Bold" panose="020B0803020203060203" pitchFamily="34" charset="0"/>
              </a:rPr>
              <a:t>Hồ</a:t>
            </a:r>
            <a:r>
              <a:rPr lang="en-US">
                <a:solidFill>
                  <a:srgbClr val="34C1E8"/>
                </a:solidFill>
                <a:latin typeface="iCiel Brandon Text Bold" panose="020B0803020203060203" pitchFamily="34" charset="0"/>
              </a:rPr>
              <a:t> Anh </a:t>
            </a:r>
            <a:r>
              <a:rPr lang="en-US" err="1">
                <a:solidFill>
                  <a:srgbClr val="34C1E8"/>
                </a:solidFill>
                <a:latin typeface="iCiel Brandon Text Bold" panose="020B0803020203060203" pitchFamily="34" charset="0"/>
              </a:rPr>
              <a:t>Kiệt</a:t>
            </a:r>
            <a:r>
              <a:rPr lang="en-US">
                <a:solidFill>
                  <a:srgbClr val="34C1E8"/>
                </a:solidFill>
                <a:latin typeface="iCiel Brandon Text Bold" panose="020B0803020203060203" pitchFamily="34" charset="0"/>
              </a:rPr>
              <a:t> B2004731</a:t>
            </a:r>
          </a:p>
        </p:txBody>
      </p:sp>
      <p:sp>
        <p:nvSpPr>
          <p:cNvPr id="27" name="Rectangle: Rounded Corners 26">
            <a:extLst>
              <a:ext uri="{FF2B5EF4-FFF2-40B4-BE49-F238E27FC236}">
                <a16:creationId xmlns:a16="http://schemas.microsoft.com/office/drawing/2014/main" id="{4152CC4A-2D51-0DB8-7B40-A2F53C519377}"/>
              </a:ext>
            </a:extLst>
          </p:cNvPr>
          <p:cNvSpPr/>
          <p:nvPr/>
        </p:nvSpPr>
        <p:spPr>
          <a:xfrm>
            <a:off x="2776881" y="-1158675"/>
            <a:ext cx="6603995" cy="11938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iCiel Brandon Text Bold" panose="020B0803020203060203" pitchFamily="34" charset="0"/>
              </a:rPr>
              <a:t>NỘI DUNG TRÌNH BÀY</a:t>
            </a:r>
          </a:p>
        </p:txBody>
      </p:sp>
      <p:sp>
        <p:nvSpPr>
          <p:cNvPr id="29" name="Rectangle 28">
            <a:extLst>
              <a:ext uri="{FF2B5EF4-FFF2-40B4-BE49-F238E27FC236}">
                <a16:creationId xmlns:a16="http://schemas.microsoft.com/office/drawing/2014/main" id="{0773B91B-1467-B12E-8460-A721EF46C43A}"/>
              </a:ext>
            </a:extLst>
          </p:cNvPr>
          <p:cNvSpPr/>
          <p:nvPr/>
        </p:nvSpPr>
        <p:spPr>
          <a:xfrm>
            <a:off x="-36133" y="685800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871410A-6DB1-8027-CB3A-A5E1DFF08D7B}"/>
              </a:ext>
            </a:extLst>
          </p:cNvPr>
          <p:cNvSpPr txBox="1"/>
          <p:nvPr/>
        </p:nvSpPr>
        <p:spPr>
          <a:xfrm>
            <a:off x="-84505" y="9434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31" name="TextBox 30">
            <a:extLst>
              <a:ext uri="{FF2B5EF4-FFF2-40B4-BE49-F238E27FC236}">
                <a16:creationId xmlns:a16="http://schemas.microsoft.com/office/drawing/2014/main" id="{69002FA1-7460-8B4E-C7BE-6BD0EC4D4349}"/>
              </a:ext>
            </a:extLst>
          </p:cNvPr>
          <p:cNvSpPr txBox="1"/>
          <p:nvPr/>
        </p:nvSpPr>
        <p:spPr>
          <a:xfrm>
            <a:off x="876848" y="8065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32" name="Group 31">
            <a:extLst>
              <a:ext uri="{FF2B5EF4-FFF2-40B4-BE49-F238E27FC236}">
                <a16:creationId xmlns:a16="http://schemas.microsoft.com/office/drawing/2014/main" id="{445CD2BF-BA23-0B7B-CF5C-F2D9B00BAAFB}"/>
              </a:ext>
            </a:extLst>
          </p:cNvPr>
          <p:cNvGrpSpPr/>
          <p:nvPr/>
        </p:nvGrpSpPr>
        <p:grpSpPr>
          <a:xfrm>
            <a:off x="2385471" y="-7188889"/>
            <a:ext cx="2440527" cy="6858000"/>
            <a:chOff x="2385471" y="0"/>
            <a:chExt cx="2440527" cy="6858000"/>
          </a:xfrm>
        </p:grpSpPr>
        <p:sp>
          <p:nvSpPr>
            <p:cNvPr id="33" name="Rectangle 32">
              <a:extLst>
                <a:ext uri="{FF2B5EF4-FFF2-40B4-BE49-F238E27FC236}">
                  <a16:creationId xmlns:a16="http://schemas.microsoft.com/office/drawing/2014/main" id="{A0BE7D3F-DF55-0A90-BA32-CE1669769E56}"/>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EAF6288-FF83-64B5-EC81-7114679BA6E7}"/>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35" name="TextBox 34">
              <a:extLst>
                <a:ext uri="{FF2B5EF4-FFF2-40B4-BE49-F238E27FC236}">
                  <a16:creationId xmlns:a16="http://schemas.microsoft.com/office/drawing/2014/main" id="{38B2C66D-6F30-4BE0-0C3E-588E94C4EDFC}"/>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36" name="Picture 2" descr="Html ">
              <a:extLst>
                <a:ext uri="{FF2B5EF4-FFF2-40B4-BE49-F238E27FC236}">
                  <a16:creationId xmlns:a16="http://schemas.microsoft.com/office/drawing/2014/main" id="{8FCBA5E5-396F-8BC8-C4C9-DF37417F3593}"/>
                </a:ext>
              </a:extLst>
            </p:cNvPr>
            <p:cNvPicPr>
              <a:picLocks noChangeAspect="1" noChangeArrowheads="1"/>
            </p:cNvPicPr>
            <p:nvPr/>
          </p:nvPicPr>
          <p:blipFill>
            <a:blip r:embed="rId4">
              <a:alphaModFix amt="12000"/>
              <a:duotone>
                <a:schemeClr val="accent5">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37" name="Picture 4" descr="Css 3 ">
              <a:extLst>
                <a:ext uri="{FF2B5EF4-FFF2-40B4-BE49-F238E27FC236}">
                  <a16:creationId xmlns:a16="http://schemas.microsoft.com/office/drawing/2014/main" id="{55B1F494-8B8D-9F35-50BC-73AAB0C1959C}"/>
                </a:ext>
              </a:extLst>
            </p:cNvPr>
            <p:cNvPicPr>
              <a:picLocks noChangeAspect="1" noChangeArrowheads="1"/>
            </p:cNvPicPr>
            <p:nvPr/>
          </p:nvPicPr>
          <p:blipFill>
            <a:blip r:embed="rId6">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1532A7D0-25BE-E3BF-18A9-3142C9BEBEBF}"/>
              </a:ext>
            </a:extLst>
          </p:cNvPr>
          <p:cNvGrpSpPr/>
          <p:nvPr/>
        </p:nvGrpSpPr>
        <p:grpSpPr>
          <a:xfrm>
            <a:off x="4758084" y="8176353"/>
            <a:ext cx="2480333" cy="6858000"/>
            <a:chOff x="4825998" y="0"/>
            <a:chExt cx="2480333" cy="6858000"/>
          </a:xfrm>
        </p:grpSpPr>
        <p:sp>
          <p:nvSpPr>
            <p:cNvPr id="39" name="Rectangle 38">
              <a:extLst>
                <a:ext uri="{FF2B5EF4-FFF2-40B4-BE49-F238E27FC236}">
                  <a16:creationId xmlns:a16="http://schemas.microsoft.com/office/drawing/2014/main" id="{0344D27A-3252-933E-90E2-B67EBC3949FF}"/>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667EE39-8F5B-DB67-F560-B1372A1A07DA}"/>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41" name="Picture 8" descr="Transparency ">
              <a:extLst>
                <a:ext uri="{FF2B5EF4-FFF2-40B4-BE49-F238E27FC236}">
                  <a16:creationId xmlns:a16="http://schemas.microsoft.com/office/drawing/2014/main" id="{EA39A4E1-4E79-CF7B-63D9-B4D377ABA020}"/>
                </a:ext>
              </a:extLst>
            </p:cNvPr>
            <p:cNvPicPr>
              <a:picLocks noChangeAspect="1" noChangeArrowheads="1"/>
            </p:cNvPicPr>
            <p:nvPr/>
          </p:nvPicPr>
          <p:blipFill>
            <a:blip r:embed="rId7">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908F809-AC73-038C-D717-B6DA534D9D4F}"/>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43" name="Group 42">
            <a:extLst>
              <a:ext uri="{FF2B5EF4-FFF2-40B4-BE49-F238E27FC236}">
                <a16:creationId xmlns:a16="http://schemas.microsoft.com/office/drawing/2014/main" id="{B7F6D72B-22A1-256E-A4E7-A2B77B85A93E}"/>
              </a:ext>
            </a:extLst>
          </p:cNvPr>
          <p:cNvGrpSpPr/>
          <p:nvPr/>
        </p:nvGrpSpPr>
        <p:grpSpPr>
          <a:xfrm>
            <a:off x="7198952" y="-8176353"/>
            <a:ext cx="2469976" cy="7282634"/>
            <a:chOff x="7225500" y="0"/>
            <a:chExt cx="2469976" cy="7282634"/>
          </a:xfrm>
        </p:grpSpPr>
        <p:sp>
          <p:nvSpPr>
            <p:cNvPr id="44" name="Rectangle 43">
              <a:extLst>
                <a:ext uri="{FF2B5EF4-FFF2-40B4-BE49-F238E27FC236}">
                  <a16:creationId xmlns:a16="http://schemas.microsoft.com/office/drawing/2014/main" id="{2DFD71B5-5152-946E-27C2-6528742AA1C5}"/>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2" descr="Check list ">
              <a:extLst>
                <a:ext uri="{FF2B5EF4-FFF2-40B4-BE49-F238E27FC236}">
                  <a16:creationId xmlns:a16="http://schemas.microsoft.com/office/drawing/2014/main" id="{FE334CBB-5900-6CF7-9755-05B05A731F2A}"/>
                </a:ext>
              </a:extLst>
            </p:cNvPr>
            <p:cNvPicPr>
              <a:picLocks noChangeAspect="1" noChangeArrowheads="1"/>
            </p:cNvPicPr>
            <p:nvPr/>
          </p:nvPicPr>
          <p:blipFill>
            <a:blip r:embed="rId8">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EB5D80E4-85B5-B439-7A65-1EEB6CC1C35B}"/>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47" name="TextBox 46">
              <a:extLst>
                <a:ext uri="{FF2B5EF4-FFF2-40B4-BE49-F238E27FC236}">
                  <a16:creationId xmlns:a16="http://schemas.microsoft.com/office/drawing/2014/main" id="{7D89364C-DDAE-BB59-2226-5AE388985952}"/>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48" name="Group 47">
            <a:extLst>
              <a:ext uri="{FF2B5EF4-FFF2-40B4-BE49-F238E27FC236}">
                <a16:creationId xmlns:a16="http://schemas.microsoft.com/office/drawing/2014/main" id="{2AAB2CE7-A7D9-6B7A-CFB2-BF6644DB16A1}"/>
              </a:ext>
            </a:extLst>
          </p:cNvPr>
          <p:cNvGrpSpPr/>
          <p:nvPr/>
        </p:nvGrpSpPr>
        <p:grpSpPr>
          <a:xfrm>
            <a:off x="9570254" y="9666148"/>
            <a:ext cx="2523072" cy="6858000"/>
            <a:chOff x="9668928" y="0"/>
            <a:chExt cx="2523072" cy="6858000"/>
          </a:xfrm>
        </p:grpSpPr>
        <p:sp>
          <p:nvSpPr>
            <p:cNvPr id="49" name="Rectangle 48">
              <a:extLst>
                <a:ext uri="{FF2B5EF4-FFF2-40B4-BE49-F238E27FC236}">
                  <a16:creationId xmlns:a16="http://schemas.microsoft.com/office/drawing/2014/main" id="{756C572A-0C1B-F258-6949-CA77A0C3262D}"/>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50" name="Picture 16" descr="Exam ">
              <a:extLst>
                <a:ext uri="{FF2B5EF4-FFF2-40B4-BE49-F238E27FC236}">
                  <a16:creationId xmlns:a16="http://schemas.microsoft.com/office/drawing/2014/main" id="{D3E0C5A3-FD33-796D-6B53-82275CD92BDC}"/>
                </a:ext>
              </a:extLst>
            </p:cNvPr>
            <p:cNvPicPr>
              <a:picLocks noChangeAspect="1" noChangeArrowheads="1"/>
            </p:cNvPicPr>
            <p:nvPr/>
          </p:nvPicPr>
          <p:blipFill>
            <a:blip r:embed="rId9">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EEEC4E3-8CD5-B6EA-DE04-B551090D846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52" name="TextBox 51">
              <a:extLst>
                <a:ext uri="{FF2B5EF4-FFF2-40B4-BE49-F238E27FC236}">
                  <a16:creationId xmlns:a16="http://schemas.microsoft.com/office/drawing/2014/main" id="{FC207098-C904-B987-DF4E-1D653348A12A}"/>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pic>
        <p:nvPicPr>
          <p:cNvPr id="5" name="Picture 2" descr="Number 8 ">
            <a:extLst>
              <a:ext uri="{FF2B5EF4-FFF2-40B4-BE49-F238E27FC236}">
                <a16:creationId xmlns:a16="http://schemas.microsoft.com/office/drawing/2014/main" id="{808425FC-3A93-5288-40EB-57A0C8DB57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800000">
            <a:off x="7285315" y="5715188"/>
            <a:ext cx="1620092" cy="16200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One ">
            <a:extLst>
              <a:ext uri="{FF2B5EF4-FFF2-40B4-BE49-F238E27FC236}">
                <a16:creationId xmlns:a16="http://schemas.microsoft.com/office/drawing/2014/main" id="{9F2FF6F0-2D76-C8F5-084A-C6C9611CD4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20513485">
            <a:off x="10222190" y="100184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even ">
            <a:extLst>
              <a:ext uri="{FF2B5EF4-FFF2-40B4-BE49-F238E27FC236}">
                <a16:creationId xmlns:a16="http://schemas.microsoft.com/office/drawing/2014/main" id="{7AB93BB9-E7DF-C358-4DF2-C7A8FB16CA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75233">
            <a:off x="10873044" y="-570868"/>
            <a:ext cx="1628927" cy="16289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Five ">
            <a:extLst>
              <a:ext uri="{FF2B5EF4-FFF2-40B4-BE49-F238E27FC236}">
                <a16:creationId xmlns:a16="http://schemas.microsoft.com/office/drawing/2014/main" id="{2F7D027A-46E1-2C7D-699C-992D07B211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949152">
            <a:off x="-425962" y="-395259"/>
            <a:ext cx="1272320" cy="127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32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1833350" y="7052505"/>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29767" y="7634069"/>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2207469" y="-1781043"/>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8230401" y="7817754"/>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sp>
        <p:nvSpPr>
          <p:cNvPr id="13" name="Rectangle: Rounded Corners 12">
            <a:extLst>
              <a:ext uri="{FF2B5EF4-FFF2-40B4-BE49-F238E27FC236}">
                <a16:creationId xmlns:a16="http://schemas.microsoft.com/office/drawing/2014/main" id="{D3A3135A-0600-2CA6-F2D1-EE2F7FA427CE}"/>
              </a:ext>
            </a:extLst>
          </p:cNvPr>
          <p:cNvSpPr/>
          <p:nvPr/>
        </p:nvSpPr>
        <p:spPr>
          <a:xfrm>
            <a:off x="2694552" y="576673"/>
            <a:ext cx="9288901" cy="6059403"/>
          </a:xfrm>
          <a:prstGeom prst="roundRect">
            <a:avLst>
              <a:gd name="adj" fmla="val 2002"/>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4201310" y="1293540"/>
            <a:ext cx="7494021" cy="1077218"/>
          </a:xfrm>
          <a:prstGeom prst="rect">
            <a:avLst/>
          </a:prstGeom>
          <a:noFill/>
        </p:spPr>
        <p:txBody>
          <a:bodyPr wrap="square" rtlCol="0">
            <a:spAutoFit/>
          </a:bodyPr>
          <a:lstStyle/>
          <a:p>
            <a:r>
              <a:rPr lang="en-US" sz="3200" kern="0">
                <a:effectLst/>
                <a:latin typeface="iCiel Brandon Text Bold" panose="020B0803020203060203" pitchFamily="34" charset="0"/>
                <a:ea typeface="Times New Roman" panose="02020603050405020304" pitchFamily="18" charset="0"/>
              </a:rPr>
              <a:t>Visual studio code là một trình soạn thảo được nhiều người sử dụng </a:t>
            </a:r>
            <a:endParaRPr lang="en-US" sz="11500">
              <a:latin typeface="iCiel Brandon Text Bold" panose="020B0803020203060203" pitchFamily="34" charset="0"/>
            </a:endParaRPr>
          </a:p>
        </p:txBody>
      </p:sp>
      <p:sp>
        <p:nvSpPr>
          <p:cNvPr id="6" name="Rectangle: Rounded Corners 5">
            <a:extLst>
              <a:ext uri="{FF2B5EF4-FFF2-40B4-BE49-F238E27FC236}">
                <a16:creationId xmlns:a16="http://schemas.microsoft.com/office/drawing/2014/main" id="{D3942F6F-772B-8003-A41C-E35653DFB920}"/>
              </a:ext>
            </a:extLst>
          </p:cNvPr>
          <p:cNvSpPr/>
          <p:nvPr/>
        </p:nvSpPr>
        <p:spPr>
          <a:xfrm>
            <a:off x="2684278" y="1337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pic>
        <p:nvPicPr>
          <p:cNvPr id="7170" name="Picture 2" descr="Visual studio ">
            <a:extLst>
              <a:ext uri="{FF2B5EF4-FFF2-40B4-BE49-F238E27FC236}">
                <a16:creationId xmlns:a16="http://schemas.microsoft.com/office/drawing/2014/main" id="{CCC58FA0-31FD-7EF4-4884-8B0BBDFAD7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438" y="122254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A63FCC7-60CD-E7F1-ADD1-3F7E1942CDD9}"/>
              </a:ext>
            </a:extLst>
          </p:cNvPr>
          <p:cNvSpPr txBox="1"/>
          <p:nvPr/>
        </p:nvSpPr>
        <p:spPr>
          <a:xfrm>
            <a:off x="4179088" y="3142423"/>
            <a:ext cx="7494021" cy="1569660"/>
          </a:xfrm>
          <a:prstGeom prst="rect">
            <a:avLst/>
          </a:prstGeom>
          <a:noFill/>
        </p:spPr>
        <p:txBody>
          <a:bodyPr wrap="square" rtlCol="0">
            <a:spAutoFit/>
          </a:bodyPr>
          <a:lstStyle/>
          <a:p>
            <a:r>
              <a:rPr lang="en-US" sz="3200" kern="0">
                <a:effectLst/>
                <a:latin typeface="iCiel Brandon Text Bold" panose="020B0803020203060203" pitchFamily="34" charset="0"/>
                <a:ea typeface="Times New Roman" panose="02020603050405020304" pitchFamily="18" charset="0"/>
              </a:rPr>
              <a:t>Draw.io là một công cụ trực tuyến cho người dùng tạo các sơ đồ một cách nhanh chóng </a:t>
            </a:r>
            <a:endParaRPr lang="en-US" sz="11500">
              <a:latin typeface="iCiel Brandon Text Bold" panose="020B0803020203060203" pitchFamily="34" charset="0"/>
            </a:endParaRPr>
          </a:p>
        </p:txBody>
      </p:sp>
      <p:pic>
        <p:nvPicPr>
          <p:cNvPr id="7176" name="Picture 8" descr="User Guide to draw.io. Introduction | by Hasali Edirisinghe | Medium">
            <a:extLst>
              <a:ext uri="{FF2B5EF4-FFF2-40B4-BE49-F238E27FC236}">
                <a16:creationId xmlns:a16="http://schemas.microsoft.com/office/drawing/2014/main" id="{57FD51F9-17D7-94A0-8CED-67364AA1DC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0569" y="3060953"/>
            <a:ext cx="1375260" cy="149679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00AA8A37-2535-AB19-ECB6-CC5C199CEB25}"/>
              </a:ext>
            </a:extLst>
          </p:cNvPr>
          <p:cNvGrpSpPr/>
          <p:nvPr/>
        </p:nvGrpSpPr>
        <p:grpSpPr>
          <a:xfrm>
            <a:off x="-2580426" y="-17755"/>
            <a:ext cx="2480333" cy="6858000"/>
            <a:chOff x="-2754515" y="-209675"/>
            <a:chExt cx="2480333" cy="6858000"/>
          </a:xfrm>
        </p:grpSpPr>
        <p:sp>
          <p:nvSpPr>
            <p:cNvPr id="19" name="Rectangle 18">
              <a:extLst>
                <a:ext uri="{FF2B5EF4-FFF2-40B4-BE49-F238E27FC236}">
                  <a16:creationId xmlns:a16="http://schemas.microsoft.com/office/drawing/2014/main" id="{D173F867-7F80-922B-975E-ECF5AC12EB95}"/>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1A744A3-F879-2354-09F6-9F1188B1FC4B}"/>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31" name="Picture 8" descr="Transparency ">
              <a:extLst>
                <a:ext uri="{FF2B5EF4-FFF2-40B4-BE49-F238E27FC236}">
                  <a16:creationId xmlns:a16="http://schemas.microsoft.com/office/drawing/2014/main" id="{070A8614-C83E-F485-67A3-1E5898DBC644}"/>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B0028884-6A3A-EE4B-ABC3-70FEDBAFF167}"/>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7" name="Rectangle: Rounded Corners 36">
            <a:extLst>
              <a:ext uri="{FF2B5EF4-FFF2-40B4-BE49-F238E27FC236}">
                <a16:creationId xmlns:a16="http://schemas.microsoft.com/office/drawing/2014/main" id="{CC33FCE5-F2E0-528F-BBAD-6C7A29C7B70C}"/>
              </a:ext>
            </a:extLst>
          </p:cNvPr>
          <p:cNvSpPr/>
          <p:nvPr/>
        </p:nvSpPr>
        <p:spPr>
          <a:xfrm>
            <a:off x="2694552" y="-928849"/>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Tree>
    <p:extLst>
      <p:ext uri="{BB962C8B-B14F-4D97-AF65-F5344CB8AC3E}">
        <p14:creationId xmlns:p14="http://schemas.microsoft.com/office/powerpoint/2010/main" val="15353979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6"/>
                                        </p:tgtEl>
                                        <p:attrNameLst>
                                          <p:attrName>style.visibility</p:attrName>
                                        </p:attrNameLst>
                                      </p:cBhvr>
                                      <p:to>
                                        <p:strVal val="visible"/>
                                      </p:to>
                                    </p:set>
                                    <p:animEffect transition="in" filter="fade">
                                      <p:cBhvr>
                                        <p:cTn id="15" dur="500"/>
                                        <p:tgtEl>
                                          <p:spTgt spid="717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4274104" cy="5787447"/>
            <a:chOff x="2746273" y="900439"/>
            <a:chExt cx="427410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4126263" cy="2062103"/>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Sơ đồ Usecase:</a:t>
              </a:r>
            </a:p>
            <a:p>
              <a:r>
                <a:rPr lang="en-US" sz="3200" kern="0">
                  <a:latin typeface="iCiel Brandon Text Bold" panose="020B0803020203060203" pitchFamily="34" charset="0"/>
                  <a:ea typeface="Times New Roman" panose="02020603050405020304" pitchFamily="18" charset="0"/>
                </a:rPr>
                <a:t>G</a:t>
              </a:r>
              <a:r>
                <a:rPr lang="vi-VN" sz="3200" kern="0">
                  <a:effectLst/>
                  <a:latin typeface="iCiel Brandon Text Bold" panose="020B0803020203060203" pitchFamily="34" charset="0"/>
                  <a:ea typeface="Times New Roman" panose="02020603050405020304" pitchFamily="18" charset="0"/>
                </a:rPr>
                <a:t>iúp mô tả các chức năng chính của hệ thống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01089" y="-590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6994678" y="911654"/>
            <a:ext cx="5094063"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FB9D76C7-3615-2710-67D7-3D91B05AB72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92542" y="1184885"/>
            <a:ext cx="4114800" cy="5056505"/>
          </a:xfrm>
          <a:prstGeom prst="rect">
            <a:avLst/>
          </a:prstGeom>
          <a:noFill/>
          <a:ln>
            <a:noFill/>
          </a:ln>
        </p:spPr>
      </p:pic>
    </p:spTree>
    <p:extLst>
      <p:ext uri="{BB962C8B-B14F-4D97-AF65-F5344CB8AC3E}">
        <p14:creationId xmlns:p14="http://schemas.microsoft.com/office/powerpoint/2010/main" val="12733530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12806628" y="250693"/>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7">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11" name="Group 10">
            <a:extLst>
              <a:ext uri="{FF2B5EF4-FFF2-40B4-BE49-F238E27FC236}">
                <a16:creationId xmlns:a16="http://schemas.microsoft.com/office/drawing/2014/main" id="{74CF4B14-7FED-B5EB-C73A-36855984B49D}"/>
              </a:ext>
            </a:extLst>
          </p:cNvPr>
          <p:cNvGrpSpPr/>
          <p:nvPr/>
        </p:nvGrpSpPr>
        <p:grpSpPr>
          <a:xfrm>
            <a:off x="2744943" y="7184972"/>
            <a:ext cx="4274104" cy="5787447"/>
            <a:chOff x="2746273" y="900439"/>
            <a:chExt cx="427410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4126263" cy="2062103"/>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Sơ đồ Usecase:</a:t>
              </a:r>
            </a:p>
            <a:p>
              <a:r>
                <a:rPr lang="en-US" sz="3200" kern="0">
                  <a:latin typeface="iCiel Brandon Text Bold" panose="020B0803020203060203" pitchFamily="34" charset="0"/>
                  <a:ea typeface="Times New Roman" panose="02020603050405020304" pitchFamily="18" charset="0"/>
                </a:rPr>
                <a:t>G</a:t>
              </a:r>
              <a:r>
                <a:rPr lang="vi-VN" sz="3200" kern="0">
                  <a:effectLst/>
                  <a:latin typeface="iCiel Brandon Text Bold" panose="020B0803020203060203" pitchFamily="34" charset="0"/>
                  <a:ea typeface="Times New Roman" panose="02020603050405020304" pitchFamily="18" charset="0"/>
                </a:rPr>
                <a:t>iúp mô tả các chức năng chính của hệ thống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661880" y="-896358"/>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6994678" y="911654"/>
            <a:ext cx="5094063"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FB9D76C7-3615-2710-67D7-3D91B05AB72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92542" y="1184885"/>
            <a:ext cx="4114800" cy="5056505"/>
          </a:xfrm>
          <a:prstGeom prst="rect">
            <a:avLst/>
          </a:prstGeom>
          <a:noFill/>
          <a:ln>
            <a:noFill/>
          </a:ln>
        </p:spPr>
      </p:pic>
      <p:sp>
        <p:nvSpPr>
          <p:cNvPr id="37" name="Rectangle: Rounded Corners 36">
            <a:extLst>
              <a:ext uri="{FF2B5EF4-FFF2-40B4-BE49-F238E27FC236}">
                <a16:creationId xmlns:a16="http://schemas.microsoft.com/office/drawing/2014/main" id="{39208E86-EBA3-9AA5-42CB-070838A92DC7}"/>
              </a:ext>
            </a:extLst>
          </p:cNvPr>
          <p:cNvSpPr/>
          <p:nvPr/>
        </p:nvSpPr>
        <p:spPr>
          <a:xfrm>
            <a:off x="2575136" y="911654"/>
            <a:ext cx="4169062" cy="5741453"/>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0C0BA0AE-562B-ABF2-6534-E1AD05212D0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42707" y="1039044"/>
            <a:ext cx="3743173" cy="5440679"/>
          </a:xfrm>
          <a:prstGeom prst="rect">
            <a:avLst/>
          </a:prstGeom>
          <a:noFill/>
          <a:ln>
            <a:noFill/>
          </a:ln>
        </p:spPr>
      </p:pic>
    </p:spTree>
    <p:extLst>
      <p:ext uri="{BB962C8B-B14F-4D97-AF65-F5344CB8AC3E}">
        <p14:creationId xmlns:p14="http://schemas.microsoft.com/office/powerpoint/2010/main" val="27934955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4274104" cy="5787447"/>
            <a:chOff x="2746273" y="900439"/>
            <a:chExt cx="427410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4126263" cy="1569660"/>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Sơ đồ chức năng:</a:t>
              </a:r>
            </a:p>
            <a:p>
              <a:r>
                <a:rPr lang="en-US" sz="3200" kern="0">
                  <a:latin typeface="iCiel Brandon Text Bold" panose="020B0803020203060203" pitchFamily="34" charset="0"/>
                  <a:ea typeface="Times New Roman" panose="02020603050405020304" pitchFamily="18" charset="0"/>
                </a:rPr>
                <a:t>G</a:t>
              </a:r>
              <a:r>
                <a:rPr lang="vi-VN" sz="3200" kern="0">
                  <a:effectLst/>
                  <a:latin typeface="iCiel Brandon Text Bold" panose="020B0803020203060203" pitchFamily="34" charset="0"/>
                  <a:ea typeface="Times New Roman" panose="02020603050405020304" pitchFamily="18" charset="0"/>
                </a:rPr>
                <a:t>iúp mô tả c</a:t>
              </a:r>
              <a:r>
                <a:rPr lang="en-US" sz="3200" kern="0">
                  <a:effectLst/>
                  <a:latin typeface="iCiel Brandon Text Bold" panose="020B0803020203060203" pitchFamily="34" charset="0"/>
                  <a:ea typeface="Times New Roman" panose="02020603050405020304" pitchFamily="18" charset="0"/>
                </a:rPr>
                <a:t>ấu trúc của một hệ thống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01089" y="-590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6994678" y="911654"/>
            <a:ext cx="5094063"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32F9831-8FD9-4498-D446-5F25E2FB44A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20098" y="1402164"/>
            <a:ext cx="2869651" cy="4801029"/>
          </a:xfrm>
          <a:prstGeom prst="rect">
            <a:avLst/>
          </a:prstGeom>
          <a:noFill/>
          <a:ln>
            <a:noFill/>
          </a:ln>
        </p:spPr>
      </p:pic>
    </p:spTree>
    <p:extLst>
      <p:ext uri="{BB962C8B-B14F-4D97-AF65-F5344CB8AC3E}">
        <p14:creationId xmlns:p14="http://schemas.microsoft.com/office/powerpoint/2010/main" val="2880303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4274104" cy="5787447"/>
            <a:chOff x="2746273" y="900439"/>
            <a:chExt cx="427410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4126263" cy="3046988"/>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Lưu đồ hoạt động (flowchart):</a:t>
              </a:r>
            </a:p>
            <a:p>
              <a:r>
                <a:rPr lang="en-US" sz="3200" kern="0">
                  <a:latin typeface="iCiel Brandon Text Bold" panose="020B0803020203060203" pitchFamily="34" charset="0"/>
                  <a:ea typeface="Times New Roman" panose="02020603050405020304" pitchFamily="18" charset="0"/>
                </a:rPr>
                <a:t>L</a:t>
              </a:r>
              <a:r>
                <a:rPr lang="vi-VN" sz="3200" kern="0">
                  <a:latin typeface="iCiel Brandon Text Bold" panose="020B0803020203060203" pitchFamily="34" charset="0"/>
                  <a:ea typeface="Times New Roman" panose="02020603050405020304" pitchFamily="18" charset="0"/>
                </a:rPr>
                <a:t>à một biểu đồ hình vẽ mô tả các bước cụ thể trong một quy trình hoặc hệ thống.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01089" y="-590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6994678" y="911654"/>
            <a:ext cx="5094063"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background with white text&#10;&#10;Description automatically generated">
            <a:extLst>
              <a:ext uri="{FF2B5EF4-FFF2-40B4-BE49-F238E27FC236}">
                <a16:creationId xmlns:a16="http://schemas.microsoft.com/office/drawing/2014/main" id="{067485F9-7596-AF57-8A60-8BA155E6F35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198565" y="1332325"/>
            <a:ext cx="4716983" cy="4482391"/>
          </a:xfrm>
          <a:prstGeom prst="rect">
            <a:avLst/>
          </a:prstGeom>
          <a:noFill/>
          <a:ln>
            <a:noFill/>
          </a:ln>
        </p:spPr>
      </p:pic>
    </p:spTree>
    <p:extLst>
      <p:ext uri="{BB962C8B-B14F-4D97-AF65-F5344CB8AC3E}">
        <p14:creationId xmlns:p14="http://schemas.microsoft.com/office/powerpoint/2010/main" val="8851162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4083884" cy="5787447"/>
            <a:chOff x="2746273" y="900439"/>
            <a:chExt cx="408388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3936043" cy="5016758"/>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Sơ đồ tuần tự:</a:t>
              </a:r>
            </a:p>
            <a:p>
              <a:r>
                <a:rPr lang="fr-FR" sz="3200" kern="0">
                  <a:latin typeface="iCiel Brandon Text Bold" panose="020B0803020203060203" pitchFamily="34" charset="0"/>
                  <a:ea typeface="Times New Roman" panose="02020603050405020304" pitchFamily="18" charset="0"/>
                </a:rPr>
                <a:t>là một loại sơ đồ </a:t>
              </a:r>
              <a:r>
                <a:rPr lang="vi-VN" sz="3200" kern="0">
                  <a:latin typeface="iCiel Brandon Text Bold" panose="020B0803020203060203" pitchFamily="34" charset="0"/>
                  <a:ea typeface="Times New Roman" panose="02020603050405020304" pitchFamily="18" charset="0"/>
                </a:rPr>
                <a:t>được sử dụng để mô hình hóa tương tác giữa các đối tượng trong hệ thống</a:t>
              </a:r>
              <a:r>
                <a:rPr lang="en-US" sz="3200" kern="0">
                  <a:latin typeface="iCiel Brandon Text Bold" panose="020B0803020203060203" pitchFamily="34" charset="0"/>
                  <a:ea typeface="Times New Roman" panose="02020603050405020304" pitchFamily="18" charset="0"/>
                </a:rPr>
                <a:t> </a:t>
              </a:r>
              <a:r>
                <a:rPr lang="vi-VN" sz="3200" kern="0">
                  <a:latin typeface="iCiel Brandon Text Bold" panose="020B0803020203060203" pitchFamily="34" charset="0"/>
                  <a:ea typeface="Times New Roman" panose="02020603050405020304" pitchFamily="18" charset="0"/>
                </a:rPr>
                <a:t>thường được sử dụng để mô tả các</a:t>
              </a:r>
              <a:r>
                <a:rPr lang="en-US" sz="3200" kern="0">
                  <a:latin typeface="iCiel Brandon Text Bold" panose="020B0803020203060203" pitchFamily="34" charset="0"/>
                  <a:ea typeface="Times New Roman" panose="02020603050405020304" pitchFamily="18" charset="0"/>
                </a:rPr>
                <a:t> </a:t>
              </a:r>
              <a:r>
                <a:rPr lang="vi-VN" sz="3200" kern="0">
                  <a:latin typeface="iCiel Brandon Text Bold" panose="020B0803020203060203" pitchFamily="34" charset="0"/>
                  <a:ea typeface="Times New Roman" panose="02020603050405020304" pitchFamily="18" charset="0"/>
                </a:rPr>
                <a:t>tương tác giữa các đối tượng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01089" y="-590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6994678" y="911654"/>
            <a:ext cx="5094063"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6A7C7DB-5914-C93E-448B-20E57446325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27627" y="2451722"/>
            <a:ext cx="4564865" cy="2990485"/>
          </a:xfrm>
          <a:prstGeom prst="rect">
            <a:avLst/>
          </a:prstGeom>
          <a:noFill/>
          <a:ln>
            <a:noFill/>
          </a:ln>
        </p:spPr>
      </p:pic>
      <p:sp>
        <p:nvSpPr>
          <p:cNvPr id="9" name="Rectangle: Rounded Corners 8">
            <a:extLst>
              <a:ext uri="{FF2B5EF4-FFF2-40B4-BE49-F238E27FC236}">
                <a16:creationId xmlns:a16="http://schemas.microsoft.com/office/drawing/2014/main" id="{619D8DE5-B6B4-3AA6-E564-EC6A15DC9078}"/>
              </a:ext>
            </a:extLst>
          </p:cNvPr>
          <p:cNvSpPr/>
          <p:nvPr/>
        </p:nvSpPr>
        <p:spPr>
          <a:xfrm>
            <a:off x="7098383" y="1083788"/>
            <a:ext cx="4812748" cy="541416"/>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kern="0">
                <a:solidFill>
                  <a:schemeClr val="tx1"/>
                </a:solidFill>
                <a:effectLst/>
                <a:latin typeface="iCiel Brandon Text Bold" panose="020B0803020203060203" pitchFamily="34" charset="0"/>
                <a:ea typeface="Times New Roman" panose="02020603050405020304" pitchFamily="18" charset="0"/>
              </a:rPr>
              <a:t>Rút vé ngẫu nhiên cho người dùng</a:t>
            </a:r>
            <a:endParaRPr lang="en-US" sz="3200">
              <a:solidFill>
                <a:schemeClr val="tx1"/>
              </a:solidFill>
              <a:latin typeface="iCiel Brandon Text Bold" panose="020B0803020203060203" pitchFamily="34" charset="0"/>
            </a:endParaRPr>
          </a:p>
        </p:txBody>
      </p:sp>
    </p:spTree>
    <p:extLst>
      <p:ext uri="{BB962C8B-B14F-4D97-AF65-F5344CB8AC3E}">
        <p14:creationId xmlns:p14="http://schemas.microsoft.com/office/powerpoint/2010/main" val="28739198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4083884" cy="5787447"/>
            <a:chOff x="2746273" y="900439"/>
            <a:chExt cx="408388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3936043" cy="5016758"/>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Sơ đồ tuần tự:</a:t>
              </a:r>
            </a:p>
            <a:p>
              <a:r>
                <a:rPr lang="fr-FR" sz="3200" kern="0">
                  <a:latin typeface="iCiel Brandon Text Bold" panose="020B0803020203060203" pitchFamily="34" charset="0"/>
                  <a:ea typeface="Times New Roman" panose="02020603050405020304" pitchFamily="18" charset="0"/>
                </a:rPr>
                <a:t>là một loại sơ đồ </a:t>
              </a:r>
              <a:r>
                <a:rPr lang="vi-VN" sz="3200" kern="0">
                  <a:latin typeface="iCiel Brandon Text Bold" panose="020B0803020203060203" pitchFamily="34" charset="0"/>
                  <a:ea typeface="Times New Roman" panose="02020603050405020304" pitchFamily="18" charset="0"/>
                </a:rPr>
                <a:t>được sử dụng để mô hình hóa tương tác giữa các đối tượng trong hệ thống</a:t>
              </a:r>
              <a:r>
                <a:rPr lang="en-US" sz="3200" kern="0">
                  <a:latin typeface="iCiel Brandon Text Bold" panose="020B0803020203060203" pitchFamily="34" charset="0"/>
                  <a:ea typeface="Times New Roman" panose="02020603050405020304" pitchFamily="18" charset="0"/>
                </a:rPr>
                <a:t> </a:t>
              </a:r>
              <a:r>
                <a:rPr lang="vi-VN" sz="3200" kern="0">
                  <a:latin typeface="iCiel Brandon Text Bold" panose="020B0803020203060203" pitchFamily="34" charset="0"/>
                  <a:ea typeface="Times New Roman" panose="02020603050405020304" pitchFamily="18" charset="0"/>
                </a:rPr>
                <a:t>thường được sử dụng để mô tả các</a:t>
              </a:r>
              <a:r>
                <a:rPr lang="en-US" sz="3200" kern="0">
                  <a:latin typeface="iCiel Brandon Text Bold" panose="020B0803020203060203" pitchFamily="34" charset="0"/>
                  <a:ea typeface="Times New Roman" panose="02020603050405020304" pitchFamily="18" charset="0"/>
                </a:rPr>
                <a:t> </a:t>
              </a:r>
              <a:r>
                <a:rPr lang="vi-VN" sz="3200" kern="0">
                  <a:latin typeface="iCiel Brandon Text Bold" panose="020B0803020203060203" pitchFamily="34" charset="0"/>
                  <a:ea typeface="Times New Roman" panose="02020603050405020304" pitchFamily="18" charset="0"/>
                </a:rPr>
                <a:t>tương tác giữa các đối tượng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Một số công cụ </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01089" y="-590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6994678" y="911654"/>
            <a:ext cx="5094063"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19D8DE5-B6B4-3AA6-E564-EC6A15DC9078}"/>
              </a:ext>
            </a:extLst>
          </p:cNvPr>
          <p:cNvSpPr/>
          <p:nvPr/>
        </p:nvSpPr>
        <p:spPr>
          <a:xfrm>
            <a:off x="7098383" y="1083788"/>
            <a:ext cx="4812748" cy="541416"/>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kern="0">
                <a:solidFill>
                  <a:schemeClr val="tx1"/>
                </a:solidFill>
                <a:effectLst/>
                <a:latin typeface="iCiel Brandon Text Bold" panose="020B0803020203060203" pitchFamily="34" charset="0"/>
                <a:ea typeface="Times New Roman" panose="02020603050405020304" pitchFamily="18" charset="0"/>
              </a:rPr>
              <a:t>Cho ra các con số ngẫu nhiên cho người dùng</a:t>
            </a:r>
            <a:endParaRPr lang="en-US" sz="3200">
              <a:solidFill>
                <a:schemeClr val="tx1"/>
              </a:solidFill>
              <a:latin typeface="iCiel Brandon Text Bold" panose="020B0803020203060203" pitchFamily="34" charset="0"/>
            </a:endParaRPr>
          </a:p>
        </p:txBody>
      </p:sp>
      <p:pic>
        <p:nvPicPr>
          <p:cNvPr id="22" name="Picture 21" descr="A black background with white text&#10;&#10;Description automatically generated">
            <a:extLst>
              <a:ext uri="{FF2B5EF4-FFF2-40B4-BE49-F238E27FC236}">
                <a16:creationId xmlns:a16="http://schemas.microsoft.com/office/drawing/2014/main" id="{A7C548AC-4F46-F1D8-FB16-359FE34C230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62328" y="2177909"/>
            <a:ext cx="4369435" cy="3311596"/>
          </a:xfrm>
          <a:prstGeom prst="rect">
            <a:avLst/>
          </a:prstGeom>
          <a:noFill/>
          <a:ln>
            <a:noFill/>
          </a:ln>
        </p:spPr>
      </p:pic>
    </p:spTree>
    <p:extLst>
      <p:ext uri="{BB962C8B-B14F-4D97-AF65-F5344CB8AC3E}">
        <p14:creationId xmlns:p14="http://schemas.microsoft.com/office/powerpoint/2010/main" val="38909526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02467" y="7089567"/>
            <a:ext cx="4083884" cy="5787447"/>
            <a:chOff x="2746273" y="900439"/>
            <a:chExt cx="408388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3936043" cy="5016758"/>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Sơ đồ tuần tự:</a:t>
              </a:r>
            </a:p>
            <a:p>
              <a:r>
                <a:rPr lang="fr-FR" sz="3200" kern="0">
                  <a:latin typeface="iCiel Brandon Text Bold" panose="020B0803020203060203" pitchFamily="34" charset="0"/>
                  <a:ea typeface="Times New Roman" panose="02020603050405020304" pitchFamily="18" charset="0"/>
                </a:rPr>
                <a:t>là một loại sơ đồ </a:t>
              </a:r>
              <a:r>
                <a:rPr lang="vi-VN" sz="3200" kern="0">
                  <a:latin typeface="iCiel Brandon Text Bold" panose="020B0803020203060203" pitchFamily="34" charset="0"/>
                  <a:ea typeface="Times New Roman" panose="02020603050405020304" pitchFamily="18" charset="0"/>
                </a:rPr>
                <a:t>được sử dụng để mô hình hóa tương tác giữa các đối tượng trong hệ thống</a:t>
              </a:r>
              <a:r>
                <a:rPr lang="en-US" sz="3200" kern="0">
                  <a:latin typeface="iCiel Brandon Text Bold" panose="020B0803020203060203" pitchFamily="34" charset="0"/>
                  <a:ea typeface="Times New Roman" panose="02020603050405020304" pitchFamily="18" charset="0"/>
                </a:rPr>
                <a:t> </a:t>
              </a:r>
              <a:r>
                <a:rPr lang="vi-VN" sz="3200" kern="0">
                  <a:latin typeface="iCiel Brandon Text Bold" panose="020B0803020203060203" pitchFamily="34" charset="0"/>
                  <a:ea typeface="Times New Roman" panose="02020603050405020304" pitchFamily="18" charset="0"/>
                </a:rPr>
                <a:t>thường được sử dụng để mô tả các</a:t>
              </a:r>
              <a:r>
                <a:rPr lang="en-US" sz="3200" kern="0">
                  <a:latin typeface="iCiel Brandon Text Bold" panose="020B0803020203060203" pitchFamily="34" charset="0"/>
                  <a:ea typeface="Times New Roman" panose="02020603050405020304" pitchFamily="18" charset="0"/>
                </a:rPr>
                <a:t> </a:t>
              </a:r>
              <a:r>
                <a:rPr lang="vi-VN" sz="3200" kern="0">
                  <a:latin typeface="iCiel Brandon Text Bold" panose="020B0803020203060203" pitchFamily="34" charset="0"/>
                  <a:ea typeface="Times New Roman" panose="02020603050405020304" pitchFamily="18" charset="0"/>
                </a:rPr>
                <a:t>tương tác giữa các đối tượng</a:t>
              </a:r>
              <a:endParaRPr lang="en-US" sz="11500">
                <a:latin typeface="iCiel Brandon Text Bold" panose="020B0803020203060203" pitchFamily="34"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661880" y="-122059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dữ liệu</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01089" y="-59080"/>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sp>
        <p:nvSpPr>
          <p:cNvPr id="51" name="Rectangle: Rounded Corners 50">
            <a:extLst>
              <a:ext uri="{FF2B5EF4-FFF2-40B4-BE49-F238E27FC236}">
                <a16:creationId xmlns:a16="http://schemas.microsoft.com/office/drawing/2014/main" id="{9CF50D6E-9B6C-D811-7C67-7E46551BBF97}"/>
              </a:ext>
            </a:extLst>
          </p:cNvPr>
          <p:cNvSpPr/>
          <p:nvPr/>
        </p:nvSpPr>
        <p:spPr>
          <a:xfrm>
            <a:off x="2681942" y="911654"/>
            <a:ext cx="9406799"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19D8DE5-B6B4-3AA6-E564-EC6A15DC9078}"/>
              </a:ext>
            </a:extLst>
          </p:cNvPr>
          <p:cNvSpPr/>
          <p:nvPr/>
        </p:nvSpPr>
        <p:spPr>
          <a:xfrm>
            <a:off x="7098383" y="1083788"/>
            <a:ext cx="4812748" cy="541416"/>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kern="0">
                <a:solidFill>
                  <a:schemeClr val="tx1"/>
                </a:solidFill>
                <a:effectLst/>
                <a:latin typeface="iCiel Brandon Text Bold" panose="020B0803020203060203" pitchFamily="34" charset="0"/>
                <a:ea typeface="Times New Roman" panose="02020603050405020304" pitchFamily="18" charset="0"/>
              </a:rPr>
              <a:t>Hiễn thị thống kê cho người dùng</a:t>
            </a:r>
            <a:endParaRPr lang="en-US" sz="3200">
              <a:solidFill>
                <a:schemeClr val="tx1"/>
              </a:solidFill>
              <a:latin typeface="iCiel Brandon Text Bold" panose="020B0803020203060203" pitchFamily="34" charset="0"/>
            </a:endParaRPr>
          </a:p>
        </p:txBody>
      </p:sp>
      <p:pic>
        <p:nvPicPr>
          <p:cNvPr id="3" name="Picture 2">
            <a:extLst>
              <a:ext uri="{FF2B5EF4-FFF2-40B4-BE49-F238E27FC236}">
                <a16:creationId xmlns:a16="http://schemas.microsoft.com/office/drawing/2014/main" id="{C351BFAE-3A5A-8CD8-5A70-0679D9111D5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24716" y="1755569"/>
            <a:ext cx="6963228" cy="4099616"/>
          </a:xfrm>
          <a:prstGeom prst="rect">
            <a:avLst/>
          </a:prstGeom>
          <a:noFill/>
          <a:ln>
            <a:noFill/>
          </a:ln>
        </p:spPr>
      </p:pic>
    </p:spTree>
    <p:extLst>
      <p:ext uri="{BB962C8B-B14F-4D97-AF65-F5344CB8AC3E}">
        <p14:creationId xmlns:p14="http://schemas.microsoft.com/office/powerpoint/2010/main" val="3992875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9070632" cy="5787447"/>
            <a:chOff x="2746273" y="900439"/>
            <a:chExt cx="408388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3936043" cy="2369880"/>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Mô hình dữ liệu vật lý</a:t>
              </a:r>
            </a:p>
            <a:p>
              <a:r>
                <a:rPr lang="en-US" sz="2800">
                  <a:effectLst/>
                  <a:latin typeface="iCiel Brandon Text Bold" panose="020B0803020203060203" pitchFamily="34" charset="0"/>
                  <a:ea typeface="Times New Roman" panose="02020603050405020304" pitchFamily="18" charset="0"/>
                </a:rPr>
                <a:t>+ Bảng: lotterynumber</a:t>
              </a:r>
            </a:p>
            <a:p>
              <a:r>
                <a:rPr lang="en-US" sz="2800">
                  <a:effectLst/>
                  <a:latin typeface="iCiel Brandon Text Bold" panose="020B0803020203060203" pitchFamily="34" charset="0"/>
                  <a:ea typeface="Times New Roman" panose="02020603050405020304" pitchFamily="18" charset="0"/>
                </a:rPr>
                <a:t>+ Thuộc tính: id là khoá chính kiểu dữ liệu int.</a:t>
              </a:r>
            </a:p>
            <a:p>
              <a:r>
                <a:rPr lang="en-US" sz="2800">
                  <a:effectLst/>
                  <a:latin typeface="iCiel Brandon Text Bold" panose="020B0803020203060203" pitchFamily="34" charset="0"/>
                  <a:ea typeface="Times New Roman" panose="02020603050405020304" pitchFamily="18" charset="0"/>
                </a:rPr>
                <a:t>+ Thuộc tính: Number với kiểu dữ liệu int là một số </a:t>
              </a:r>
            </a:p>
            <a:p>
              <a:endParaRPr lang="en-US" sz="3200" kern="0">
                <a:solidFill>
                  <a:srgbClr val="34C1E8"/>
                </a:solidFill>
                <a:latin typeface="iCiel Brandon Text Bold" panose="020B0803020203060203" pitchFamily="34" charset="0"/>
                <a:ea typeface="Times New Roman" panose="02020603050405020304" pitchFamily="18"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746273" y="13001"/>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dữ liệu</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46273" y="-188787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pic>
        <p:nvPicPr>
          <p:cNvPr id="5" name="Picture 4" descr="A screenshot of a computer&#10;&#10;Description automatically generated">
            <a:extLst>
              <a:ext uri="{FF2B5EF4-FFF2-40B4-BE49-F238E27FC236}">
                <a16:creationId xmlns:a16="http://schemas.microsoft.com/office/drawing/2014/main" id="{E8938496-B996-CDB1-1B8A-4B0F088CDA07}"/>
              </a:ext>
            </a:extLst>
          </p:cNvPr>
          <p:cNvPicPr>
            <a:picLocks noChangeAspect="1"/>
          </p:cNvPicPr>
          <p:nvPr/>
        </p:nvPicPr>
        <p:blipFill rotWithShape="1">
          <a:blip r:embed="rId7"/>
          <a:srcRect b="20371"/>
          <a:stretch/>
        </p:blipFill>
        <p:spPr bwMode="auto">
          <a:xfrm>
            <a:off x="3202753" y="2911678"/>
            <a:ext cx="3776959" cy="35812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48116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6">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grpSp>
        <p:nvGrpSpPr>
          <p:cNvPr id="53" name="Group 52">
            <a:extLst>
              <a:ext uri="{FF2B5EF4-FFF2-40B4-BE49-F238E27FC236}">
                <a16:creationId xmlns:a16="http://schemas.microsoft.com/office/drawing/2014/main" id="{7F55521F-C5C9-E735-6864-8AE710ABDD1A}"/>
              </a:ext>
            </a:extLst>
          </p:cNvPr>
          <p:cNvGrpSpPr/>
          <p:nvPr/>
        </p:nvGrpSpPr>
        <p:grpSpPr>
          <a:xfrm>
            <a:off x="2746273" y="900439"/>
            <a:ext cx="9070632" cy="5787447"/>
            <a:chOff x="2746273" y="900439"/>
            <a:chExt cx="408388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3936043" cy="1508105"/>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Thu thập số liệu</a:t>
              </a:r>
            </a:p>
            <a:p>
              <a:r>
                <a:rPr lang="en-US" sz="2800">
                  <a:latin typeface="iCiel Brandon Text Bold" panose="020B0803020203060203" pitchFamily="34" charset="0"/>
                  <a:ea typeface="Times New Roman" panose="02020603050405020304" pitchFamily="18" charset="0"/>
                </a:rPr>
                <a:t>Sử dụng Playwright đễ thu thập dữ liệu</a:t>
              </a:r>
              <a:endParaRPr lang="en-US" sz="2800">
                <a:effectLst/>
                <a:latin typeface="iCiel Brandon Text Bold" panose="020B0803020203060203" pitchFamily="34" charset="0"/>
                <a:ea typeface="Times New Roman" panose="02020603050405020304" pitchFamily="18" charset="0"/>
              </a:endParaRPr>
            </a:p>
            <a:p>
              <a:endParaRPr lang="en-US" sz="3200" kern="0">
                <a:solidFill>
                  <a:srgbClr val="34C1E8"/>
                </a:solidFill>
                <a:latin typeface="iCiel Brandon Text Bold" panose="020B0803020203060203" pitchFamily="34" charset="0"/>
                <a:ea typeface="Times New Roman" panose="02020603050405020304" pitchFamily="18" charset="0"/>
              </a:endParaRPr>
            </a:p>
          </p:txBody>
        </p:sp>
      </p:grpSp>
      <p:sp>
        <p:nvSpPr>
          <p:cNvPr id="6" name="Rectangle: Rounded Corners 5">
            <a:extLst>
              <a:ext uri="{FF2B5EF4-FFF2-40B4-BE49-F238E27FC236}">
                <a16:creationId xmlns:a16="http://schemas.microsoft.com/office/drawing/2014/main" id="{D3942F6F-772B-8003-A41C-E35653DFB920}"/>
              </a:ext>
            </a:extLst>
          </p:cNvPr>
          <p:cNvSpPr/>
          <p:nvPr/>
        </p:nvSpPr>
        <p:spPr>
          <a:xfrm>
            <a:off x="2746273" y="13001"/>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dữ liệu</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144771"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3" name="Picture 2" descr="A screenshot of a computer&#10;&#10;Description automatically generated">
            <a:extLst>
              <a:ext uri="{FF2B5EF4-FFF2-40B4-BE49-F238E27FC236}">
                <a16:creationId xmlns:a16="http://schemas.microsoft.com/office/drawing/2014/main" id="{70A8D711-BE0D-7246-2817-3C315980A87B}"/>
              </a:ext>
            </a:extLst>
          </p:cNvPr>
          <p:cNvPicPr>
            <a:picLocks noChangeAspect="1"/>
          </p:cNvPicPr>
          <p:nvPr/>
        </p:nvPicPr>
        <p:blipFill rotWithShape="1">
          <a:blip r:embed="rId7"/>
          <a:srcRect l="11220" t="-696" r="9171" b="36989"/>
          <a:stretch/>
        </p:blipFill>
        <p:spPr>
          <a:xfrm>
            <a:off x="3212310" y="2138259"/>
            <a:ext cx="4610792" cy="4028380"/>
          </a:xfrm>
          <a:prstGeom prst="rect">
            <a:avLst/>
          </a:prstGeom>
        </p:spPr>
      </p:pic>
      <p:grpSp>
        <p:nvGrpSpPr>
          <p:cNvPr id="9" name="Group 8">
            <a:extLst>
              <a:ext uri="{FF2B5EF4-FFF2-40B4-BE49-F238E27FC236}">
                <a16:creationId xmlns:a16="http://schemas.microsoft.com/office/drawing/2014/main" id="{E91C0088-D8CF-C196-27B0-8F6305F832C0}"/>
              </a:ext>
            </a:extLst>
          </p:cNvPr>
          <p:cNvGrpSpPr/>
          <p:nvPr/>
        </p:nvGrpSpPr>
        <p:grpSpPr>
          <a:xfrm rot="341340">
            <a:off x="7475649" y="2779686"/>
            <a:ext cx="4349582" cy="5099662"/>
            <a:chOff x="2746273" y="900439"/>
            <a:chExt cx="4063734" cy="5787447"/>
          </a:xfrm>
        </p:grpSpPr>
        <p:sp>
          <p:nvSpPr>
            <p:cNvPr id="11" name="Rectangle: Rounded Corners 10">
              <a:extLst>
                <a:ext uri="{FF2B5EF4-FFF2-40B4-BE49-F238E27FC236}">
                  <a16:creationId xmlns:a16="http://schemas.microsoft.com/office/drawing/2014/main" id="{2044411A-417B-9A38-F431-C835FBFE248F}"/>
                </a:ext>
              </a:extLst>
            </p:cNvPr>
            <p:cNvSpPr/>
            <p:nvPr/>
          </p:nvSpPr>
          <p:spPr>
            <a:xfrm>
              <a:off x="2746273" y="900439"/>
              <a:ext cx="4027887" cy="5787447"/>
            </a:xfrm>
            <a:prstGeom prst="roundRect">
              <a:avLst>
                <a:gd name="adj" fmla="val 6421"/>
              </a:avLst>
            </a:prstGeom>
            <a:solidFill>
              <a:schemeClr val="bg1"/>
            </a:solidFill>
            <a:ln>
              <a:solidFill>
                <a:schemeClr val="accent1">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1F9BEC-8D93-E9ED-6F49-3CC82DB828AB}"/>
                </a:ext>
              </a:extLst>
            </p:cNvPr>
            <p:cNvSpPr txBox="1"/>
            <p:nvPr/>
          </p:nvSpPr>
          <p:spPr>
            <a:xfrm>
              <a:off x="2873964" y="1262695"/>
              <a:ext cx="3936043" cy="2899073"/>
            </a:xfrm>
            <a:prstGeom prst="rect">
              <a:avLst/>
            </a:prstGeom>
            <a:noFill/>
            <a:ln>
              <a:noFill/>
            </a:ln>
          </p:spPr>
          <p:txBody>
            <a:bodyPr wrap="square" rtlCol="0">
              <a:spAutoFit/>
            </a:bodyPr>
            <a:lstStyle/>
            <a:p>
              <a:pPr algn="ctr"/>
              <a:r>
                <a:rPr lang="en-US" sz="3200" kern="0">
                  <a:solidFill>
                    <a:srgbClr val="34C1E8"/>
                  </a:solidFill>
                  <a:latin typeface="iCiel Brandon Text Bold" panose="020B0803020203060203" pitchFamily="34" charset="0"/>
                  <a:ea typeface="Times New Roman" panose="02020603050405020304" pitchFamily="18" charset="0"/>
                </a:rPr>
                <a:t>Số liệu được thu thập</a:t>
              </a:r>
            </a:p>
            <a:p>
              <a:pPr algn="ctr"/>
              <a:r>
                <a:rPr lang="en-US" sz="3200" kern="0">
                  <a:solidFill>
                    <a:srgbClr val="34C1E8"/>
                  </a:solidFill>
                  <a:latin typeface="iCiel Brandon Text Bold" panose="020B0803020203060203" pitchFamily="34" charset="0"/>
                  <a:ea typeface="Times New Roman" panose="02020603050405020304" pitchFamily="18" charset="0"/>
                </a:rPr>
                <a:t>Khi crawl cho đến </a:t>
              </a:r>
            </a:p>
            <a:p>
              <a:pPr algn="ctr"/>
              <a:r>
                <a:rPr lang="en-US" sz="3200" kern="0">
                  <a:solidFill>
                    <a:srgbClr val="34C1E8"/>
                  </a:solidFill>
                  <a:latin typeface="iCiel Brandon Text Bold" panose="020B0803020203060203" pitchFamily="34" charset="0"/>
                  <a:ea typeface="Times New Roman" panose="02020603050405020304" pitchFamily="18" charset="0"/>
                </a:rPr>
                <a:t>Năm 2010</a:t>
              </a:r>
            </a:p>
            <a:p>
              <a:pPr algn="ctr"/>
              <a:endParaRPr lang="en-US" sz="3200" kern="0">
                <a:solidFill>
                  <a:srgbClr val="34C1E8"/>
                </a:solidFill>
                <a:latin typeface="iCiel Brandon Text Bold" panose="020B0803020203060203" pitchFamily="34" charset="0"/>
                <a:ea typeface="Times New Roman" panose="02020603050405020304" pitchFamily="18" charset="0"/>
              </a:endParaRPr>
            </a:p>
            <a:p>
              <a:pPr algn="ctr"/>
              <a:r>
                <a:rPr lang="en-US" sz="3200" kern="0">
                  <a:solidFill>
                    <a:srgbClr val="34C1E8"/>
                  </a:solidFill>
                  <a:latin typeface="iCiel Brandon Text Bold" panose="020B0803020203060203" pitchFamily="34" charset="0"/>
                  <a:ea typeface="Times New Roman" panose="02020603050405020304" pitchFamily="18" charset="0"/>
                </a:rPr>
                <a:t>Khoảng 700 lần xổ</a:t>
              </a:r>
            </a:p>
          </p:txBody>
        </p:sp>
      </p:grpSp>
    </p:spTree>
    <p:extLst>
      <p:ext uri="{BB962C8B-B14F-4D97-AF65-F5344CB8AC3E}">
        <p14:creationId xmlns:p14="http://schemas.microsoft.com/office/powerpoint/2010/main" val="3218686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2">
              <a:alphaModFix amt="12000"/>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4">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5">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6">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7">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14" name="Rectangle: Rounded Corners 13">
            <a:extLst>
              <a:ext uri="{FF2B5EF4-FFF2-40B4-BE49-F238E27FC236}">
                <a16:creationId xmlns:a16="http://schemas.microsoft.com/office/drawing/2014/main" id="{39A43056-7BA4-4153-D982-517CDE84514A}"/>
              </a:ext>
            </a:extLst>
          </p:cNvPr>
          <p:cNvSpPr/>
          <p:nvPr/>
        </p:nvSpPr>
        <p:spPr>
          <a:xfrm>
            <a:off x="2774774" y="-520162"/>
            <a:ext cx="6603995" cy="13789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latin typeface="iCiel Brandon Text Bold" panose="020B0803020203060203" pitchFamily="34" charset="0"/>
            </a:endParaRPr>
          </a:p>
          <a:p>
            <a:pPr algn="ctr"/>
            <a:r>
              <a:rPr lang="en-US" sz="3600">
                <a:solidFill>
                  <a:schemeClr val="accent1">
                    <a:lumMod val="75000"/>
                  </a:schemeClr>
                </a:solidFill>
                <a:latin typeface="iCiel Brandon Text Bold" panose="020B0803020203060203" pitchFamily="34" charset="0"/>
              </a:rPr>
              <a:t>NỘI DUNG TRÌNH BÀY</a:t>
            </a:r>
          </a:p>
        </p:txBody>
      </p:sp>
      <p:sp>
        <p:nvSpPr>
          <p:cNvPr id="4" name="Rectangle 3">
            <a:extLst>
              <a:ext uri="{FF2B5EF4-FFF2-40B4-BE49-F238E27FC236}">
                <a16:creationId xmlns:a16="http://schemas.microsoft.com/office/drawing/2014/main" id="{72E33767-6CA4-EC7B-CC6E-3EE1DEE2B377}"/>
              </a:ext>
            </a:extLst>
          </p:cNvPr>
          <p:cNvSpPr/>
          <p:nvPr/>
        </p:nvSpPr>
        <p:spPr>
          <a:xfrm>
            <a:off x="-26627"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401722" y="5818402"/>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363017" y="6472117"/>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6F6577F-1B52-9603-E6B4-3C89514B84A8}"/>
              </a:ext>
            </a:extLst>
          </p:cNvPr>
          <p:cNvSpPr/>
          <p:nvPr/>
        </p:nvSpPr>
        <p:spPr>
          <a:xfrm>
            <a:off x="11942795" y="-2092259"/>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9357E43-7DB6-0B17-B255-23888D25F352}"/>
              </a:ext>
            </a:extLst>
          </p:cNvPr>
          <p:cNvSpPr/>
          <p:nvPr/>
        </p:nvSpPr>
        <p:spPr>
          <a:xfrm>
            <a:off x="9237569" y="7126916"/>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7245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7F55521F-C5C9-E735-6864-8AE710ABDD1A}"/>
              </a:ext>
            </a:extLst>
          </p:cNvPr>
          <p:cNvGrpSpPr/>
          <p:nvPr/>
        </p:nvGrpSpPr>
        <p:grpSpPr>
          <a:xfrm>
            <a:off x="12470603" y="865660"/>
            <a:ext cx="8943076" cy="5787447"/>
            <a:chOff x="2746273" y="900439"/>
            <a:chExt cx="4083884" cy="5787447"/>
          </a:xfrm>
        </p:grpSpPr>
        <p:sp>
          <p:nvSpPr>
            <p:cNvPr id="13" name="Rectangle: Rounded Corners 12">
              <a:extLst>
                <a:ext uri="{FF2B5EF4-FFF2-40B4-BE49-F238E27FC236}">
                  <a16:creationId xmlns:a16="http://schemas.microsoft.com/office/drawing/2014/main" id="{D3A3135A-0600-2CA6-F2D1-EE2F7FA427CE}"/>
                </a:ext>
              </a:extLst>
            </p:cNvPr>
            <p:cNvSpPr/>
            <p:nvPr/>
          </p:nvSpPr>
          <p:spPr>
            <a:xfrm>
              <a:off x="2746273" y="900439"/>
              <a:ext cx="4027887" cy="5787447"/>
            </a:xfrm>
            <a:prstGeom prst="roundRect">
              <a:avLst>
                <a:gd name="adj" fmla="val 642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894114" y="1018976"/>
              <a:ext cx="3936043" cy="1508105"/>
            </a:xfrm>
            <a:prstGeom prst="rect">
              <a:avLst/>
            </a:prstGeom>
            <a:noFill/>
          </p:spPr>
          <p:txBody>
            <a:bodyPr wrap="square" rtlCol="0">
              <a:spAutoFit/>
            </a:bodyPr>
            <a:lstStyle/>
            <a:p>
              <a:r>
                <a:rPr lang="en-US" sz="3200" kern="0">
                  <a:solidFill>
                    <a:srgbClr val="34C1E8"/>
                  </a:solidFill>
                  <a:latin typeface="iCiel Brandon Text Bold" panose="020B0803020203060203" pitchFamily="34" charset="0"/>
                  <a:ea typeface="Times New Roman" panose="02020603050405020304" pitchFamily="18" charset="0"/>
                </a:rPr>
                <a:t>Thu thập số liệu</a:t>
              </a:r>
            </a:p>
            <a:p>
              <a:r>
                <a:rPr lang="en-US" sz="2800">
                  <a:latin typeface="iCiel Brandon Text Bold" panose="020B0803020203060203" pitchFamily="34" charset="0"/>
                  <a:ea typeface="Times New Roman" panose="02020603050405020304" pitchFamily="18" charset="0"/>
                </a:rPr>
                <a:t>Sử dụng Playwright đễ thu thập dữ liệu</a:t>
              </a:r>
              <a:endParaRPr lang="en-US" sz="2800">
                <a:effectLst/>
                <a:latin typeface="iCiel Brandon Text Bold" panose="020B0803020203060203" pitchFamily="34" charset="0"/>
                <a:ea typeface="Times New Roman" panose="02020603050405020304" pitchFamily="18" charset="0"/>
              </a:endParaRPr>
            </a:p>
            <a:p>
              <a:endParaRPr lang="en-US" sz="3200" kern="0">
                <a:solidFill>
                  <a:srgbClr val="34C1E8"/>
                </a:solidFill>
                <a:latin typeface="iCiel Brandon Text Bold" panose="020B0803020203060203" pitchFamily="34" charset="0"/>
                <a:ea typeface="Times New Roman" panose="02020603050405020304" pitchFamily="18" charset="0"/>
              </a:endParaRPr>
            </a:p>
          </p:txBody>
        </p:sp>
      </p:grpSp>
      <p:grpSp>
        <p:nvGrpSpPr>
          <p:cNvPr id="2" name="Group 1">
            <a:extLst>
              <a:ext uri="{FF2B5EF4-FFF2-40B4-BE49-F238E27FC236}">
                <a16:creationId xmlns:a16="http://schemas.microsoft.com/office/drawing/2014/main" id="{812CF3C9-C93A-AB34-FD45-F18837B7A661}"/>
              </a:ext>
            </a:extLst>
          </p:cNvPr>
          <p:cNvGrpSpPr/>
          <p:nvPr/>
        </p:nvGrpSpPr>
        <p:grpSpPr>
          <a:xfrm>
            <a:off x="-2697354"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46273" y="-188787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grpSp>
        <p:nvGrpSpPr>
          <p:cNvPr id="9" name="Group 8">
            <a:extLst>
              <a:ext uri="{FF2B5EF4-FFF2-40B4-BE49-F238E27FC236}">
                <a16:creationId xmlns:a16="http://schemas.microsoft.com/office/drawing/2014/main" id="{E91C0088-D8CF-C196-27B0-8F6305F832C0}"/>
              </a:ext>
            </a:extLst>
          </p:cNvPr>
          <p:cNvGrpSpPr/>
          <p:nvPr/>
        </p:nvGrpSpPr>
        <p:grpSpPr>
          <a:xfrm rot="341340">
            <a:off x="7461399" y="7365584"/>
            <a:ext cx="4371149" cy="5099662"/>
            <a:chOff x="2746273" y="900439"/>
            <a:chExt cx="4083884" cy="5787447"/>
          </a:xfrm>
        </p:grpSpPr>
        <p:sp>
          <p:nvSpPr>
            <p:cNvPr id="11" name="Rectangle: Rounded Corners 10">
              <a:extLst>
                <a:ext uri="{FF2B5EF4-FFF2-40B4-BE49-F238E27FC236}">
                  <a16:creationId xmlns:a16="http://schemas.microsoft.com/office/drawing/2014/main" id="{2044411A-417B-9A38-F431-C835FBFE248F}"/>
                </a:ext>
              </a:extLst>
            </p:cNvPr>
            <p:cNvSpPr/>
            <p:nvPr/>
          </p:nvSpPr>
          <p:spPr>
            <a:xfrm>
              <a:off x="2746273" y="900439"/>
              <a:ext cx="4027887" cy="5787447"/>
            </a:xfrm>
            <a:prstGeom prst="roundRect">
              <a:avLst>
                <a:gd name="adj" fmla="val 6421"/>
              </a:avLst>
            </a:prstGeom>
            <a:solidFill>
              <a:schemeClr val="bg1"/>
            </a:solidFill>
            <a:ln>
              <a:solidFill>
                <a:schemeClr val="accent1">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1F9BEC-8D93-E9ED-6F49-3CC82DB828AB}"/>
                </a:ext>
              </a:extLst>
            </p:cNvPr>
            <p:cNvSpPr txBox="1"/>
            <p:nvPr/>
          </p:nvSpPr>
          <p:spPr>
            <a:xfrm>
              <a:off x="2894114" y="925595"/>
              <a:ext cx="3936043" cy="1694865"/>
            </a:xfrm>
            <a:prstGeom prst="rect">
              <a:avLst/>
            </a:prstGeom>
            <a:noFill/>
            <a:ln>
              <a:noFill/>
            </a:ln>
          </p:spPr>
          <p:txBody>
            <a:bodyPr wrap="square" rtlCol="0">
              <a:spAutoFit/>
            </a:bodyPr>
            <a:lstStyle/>
            <a:p>
              <a:pPr algn="ctr"/>
              <a:r>
                <a:rPr lang="en-US" sz="3200" kern="0">
                  <a:solidFill>
                    <a:srgbClr val="34C1E8"/>
                  </a:solidFill>
                  <a:latin typeface="iCiel Brandon Text Bold" panose="020B0803020203060203" pitchFamily="34" charset="0"/>
                  <a:ea typeface="Times New Roman" panose="02020603050405020304" pitchFamily="18" charset="0"/>
                </a:rPr>
                <a:t>Số liệu được thu thập</a:t>
              </a:r>
            </a:p>
            <a:p>
              <a:pPr algn="ctr"/>
              <a:r>
                <a:rPr lang="en-US" sz="3200" kern="0">
                  <a:solidFill>
                    <a:srgbClr val="34C1E8"/>
                  </a:solidFill>
                  <a:latin typeface="iCiel Brandon Text Bold" panose="020B0803020203060203" pitchFamily="34" charset="0"/>
                  <a:ea typeface="Times New Roman" panose="02020603050405020304" pitchFamily="18" charset="0"/>
                </a:rPr>
                <a:t>Khi crawl cho đến </a:t>
              </a:r>
            </a:p>
            <a:p>
              <a:pPr algn="ctr"/>
              <a:r>
                <a:rPr lang="en-US" sz="3200" kern="0">
                  <a:solidFill>
                    <a:srgbClr val="34C1E8"/>
                  </a:solidFill>
                  <a:latin typeface="iCiel Brandon Text Bold" panose="020B0803020203060203" pitchFamily="34" charset="0"/>
                  <a:ea typeface="Times New Roman" panose="02020603050405020304" pitchFamily="18" charset="0"/>
                </a:rPr>
                <a:t>Năm 2010</a:t>
              </a:r>
            </a:p>
          </p:txBody>
        </p:sp>
      </p:grpSp>
      <p:pic>
        <p:nvPicPr>
          <p:cNvPr id="5" name="Picture 4" descr="A screenshot of a computer&#10;&#10;Description automatically generated">
            <a:extLst>
              <a:ext uri="{FF2B5EF4-FFF2-40B4-BE49-F238E27FC236}">
                <a16:creationId xmlns:a16="http://schemas.microsoft.com/office/drawing/2014/main" id="{A2909DF1-1C03-A4B1-397E-D629DAE6F446}"/>
              </a:ext>
            </a:extLst>
          </p:cNvPr>
          <p:cNvPicPr>
            <a:picLocks noChangeAspect="1"/>
          </p:cNvPicPr>
          <p:nvPr/>
        </p:nvPicPr>
        <p:blipFill rotWithShape="1">
          <a:blip r:embed="rId3"/>
          <a:srcRect l="10277" r="11428" b="51515"/>
          <a:stretch/>
        </p:blipFill>
        <p:spPr>
          <a:xfrm>
            <a:off x="4233063" y="132826"/>
            <a:ext cx="3381829" cy="2286414"/>
          </a:xfrm>
          <a:prstGeom prst="rect">
            <a:avLst/>
          </a:prstGeom>
        </p:spPr>
      </p:pic>
      <p:grpSp>
        <p:nvGrpSpPr>
          <p:cNvPr id="22" name="Group 21">
            <a:extLst>
              <a:ext uri="{FF2B5EF4-FFF2-40B4-BE49-F238E27FC236}">
                <a16:creationId xmlns:a16="http://schemas.microsoft.com/office/drawing/2014/main" id="{A76D1139-48D5-53A9-21A6-53756BBE360D}"/>
              </a:ext>
            </a:extLst>
          </p:cNvPr>
          <p:cNvGrpSpPr/>
          <p:nvPr/>
        </p:nvGrpSpPr>
        <p:grpSpPr>
          <a:xfrm>
            <a:off x="645215" y="2782209"/>
            <a:ext cx="2787303" cy="1293582"/>
            <a:chOff x="8385521" y="2749779"/>
            <a:chExt cx="2787303" cy="1293582"/>
          </a:xfrm>
        </p:grpSpPr>
        <p:sp>
          <p:nvSpPr>
            <p:cNvPr id="23" name="Rectangle: Rounded Corners 22">
              <a:extLst>
                <a:ext uri="{FF2B5EF4-FFF2-40B4-BE49-F238E27FC236}">
                  <a16:creationId xmlns:a16="http://schemas.microsoft.com/office/drawing/2014/main" id="{669CDF36-5F58-25DC-5BA9-686F27F26DC1}"/>
                </a:ext>
              </a:extLst>
            </p:cNvPr>
            <p:cNvSpPr/>
            <p:nvPr/>
          </p:nvSpPr>
          <p:spPr>
            <a:xfrm>
              <a:off x="8385521" y="2749779"/>
              <a:ext cx="2787303" cy="129358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28" name="Picture 6">
              <a:extLst>
                <a:ext uri="{FF2B5EF4-FFF2-40B4-BE49-F238E27FC236}">
                  <a16:creationId xmlns:a16="http://schemas.microsoft.com/office/drawing/2014/main" id="{3FD9BEC1-BD90-C36E-9527-A33DB0FB3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987" y="3113402"/>
              <a:ext cx="2595537" cy="523252"/>
            </a:xfrm>
            <a:prstGeom prst="rect">
              <a:avLst/>
            </a:prstGeom>
            <a:noFill/>
            <a:extLst>
              <a:ext uri="{909E8E84-426E-40DD-AFC4-6F175D3DCCD1}">
                <a14:hiddenFill xmlns:a14="http://schemas.microsoft.com/office/drawing/2010/main">
                  <a:solidFill>
                    <a:srgbClr val="FFFFFF"/>
                  </a:solidFill>
                </a14:hiddenFill>
              </a:ext>
            </a:extLst>
          </p:spPr>
        </p:pic>
      </p:grpSp>
      <p:pic>
        <p:nvPicPr>
          <p:cNvPr id="34" name="Picture 33" descr="A screenshot of a computer&#10;&#10;Description automatically generated">
            <a:extLst>
              <a:ext uri="{FF2B5EF4-FFF2-40B4-BE49-F238E27FC236}">
                <a16:creationId xmlns:a16="http://schemas.microsoft.com/office/drawing/2014/main" id="{FED8743F-19EF-908F-A8EE-A0947B1CFB96}"/>
              </a:ext>
            </a:extLst>
          </p:cNvPr>
          <p:cNvPicPr>
            <a:picLocks noChangeAspect="1"/>
          </p:cNvPicPr>
          <p:nvPr/>
        </p:nvPicPr>
        <p:blipFill rotWithShape="1">
          <a:blip r:embed="rId5"/>
          <a:srcRect r="31390" b="20371"/>
          <a:stretch/>
        </p:blipFill>
        <p:spPr bwMode="auto">
          <a:xfrm>
            <a:off x="9064160" y="1634022"/>
            <a:ext cx="2566529" cy="3546871"/>
          </a:xfrm>
          <a:prstGeom prst="rect">
            <a:avLst/>
          </a:prstGeom>
          <a:ln>
            <a:noFill/>
          </a:ln>
          <a:extLst>
            <a:ext uri="{53640926-AAD7-44D8-BBD7-CCE9431645EC}">
              <a14:shadowObscured xmlns:a14="http://schemas.microsoft.com/office/drawing/2010/main"/>
            </a:ext>
          </a:extLst>
        </p:spPr>
      </p:pic>
      <p:pic>
        <p:nvPicPr>
          <p:cNvPr id="29" name="Picture 2" descr="MySQL Workbench Download for Free - 2023 Latest Version">
            <a:extLst>
              <a:ext uri="{FF2B5EF4-FFF2-40B4-BE49-F238E27FC236}">
                <a16:creationId xmlns:a16="http://schemas.microsoft.com/office/drawing/2014/main" id="{DC650938-C973-7422-53C1-6CFC6F0E40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43595">
            <a:off x="10945523" y="1146981"/>
            <a:ext cx="974080" cy="97408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Web ">
            <a:extLst>
              <a:ext uri="{FF2B5EF4-FFF2-40B4-BE49-F238E27FC236}">
                <a16:creationId xmlns:a16="http://schemas.microsoft.com/office/drawing/2014/main" id="{1433536B-37BB-D5DF-A054-04A1B2177C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2010" y="4054939"/>
            <a:ext cx="2947979" cy="2947979"/>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E2A556FA-FF70-B11E-D986-48D86FDE696F}"/>
              </a:ext>
            </a:extLst>
          </p:cNvPr>
          <p:cNvSpPr/>
          <p:nvPr/>
        </p:nvSpPr>
        <p:spPr>
          <a:xfrm rot="19604677">
            <a:off x="2746273" y="1538514"/>
            <a:ext cx="1329696" cy="682172"/>
          </a:xfrm>
          <a:prstGeom prst="rightArrow">
            <a:avLst/>
          </a:prstGeom>
          <a:solidFill>
            <a:srgbClr val="34C1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120802-A8B2-B21F-CF43-FD17F4D39EA3}"/>
              </a:ext>
            </a:extLst>
          </p:cNvPr>
          <p:cNvSpPr/>
          <p:nvPr/>
        </p:nvSpPr>
        <p:spPr>
          <a:xfrm rot="1415998">
            <a:off x="7559397" y="1480004"/>
            <a:ext cx="1329696" cy="682172"/>
          </a:xfrm>
          <a:prstGeom prst="rightArrow">
            <a:avLst/>
          </a:prstGeom>
          <a:solidFill>
            <a:srgbClr val="34C1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23D7DA57-9438-5626-D8FA-8AAE222FA4B2}"/>
              </a:ext>
            </a:extLst>
          </p:cNvPr>
          <p:cNvSpPr/>
          <p:nvPr/>
        </p:nvSpPr>
        <p:spPr>
          <a:xfrm rot="9109963">
            <a:off x="7559397" y="4839807"/>
            <a:ext cx="1329696" cy="682172"/>
          </a:xfrm>
          <a:prstGeom prst="rightArrow">
            <a:avLst/>
          </a:prstGeom>
          <a:solidFill>
            <a:srgbClr val="34C1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08DB9990-D0A7-A6E5-EBAD-0029ABF1C02C}"/>
              </a:ext>
            </a:extLst>
          </p:cNvPr>
          <p:cNvSpPr/>
          <p:nvPr/>
        </p:nvSpPr>
        <p:spPr>
          <a:xfrm rot="12625010">
            <a:off x="2791176" y="4501277"/>
            <a:ext cx="1329696" cy="682172"/>
          </a:xfrm>
          <a:prstGeom prst="rightArrow">
            <a:avLst/>
          </a:prstGeom>
          <a:solidFill>
            <a:srgbClr val="34C1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alendar ">
            <a:extLst>
              <a:ext uri="{FF2B5EF4-FFF2-40B4-BE49-F238E27FC236}">
                <a16:creationId xmlns:a16="http://schemas.microsoft.com/office/drawing/2014/main" id="{D72DB3CB-5C02-69D2-C565-A5BE038EFE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2" y="5145770"/>
            <a:ext cx="654676" cy="65467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erver ">
            <a:extLst>
              <a:ext uri="{FF2B5EF4-FFF2-40B4-BE49-F238E27FC236}">
                <a16:creationId xmlns:a16="http://schemas.microsoft.com/office/drawing/2014/main" id="{32131C8D-2B77-2B1A-8855-FF3332093A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3525" y="1033418"/>
            <a:ext cx="688777" cy="68877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ata collection ">
            <a:extLst>
              <a:ext uri="{FF2B5EF4-FFF2-40B4-BE49-F238E27FC236}">
                <a16:creationId xmlns:a16="http://schemas.microsoft.com/office/drawing/2014/main" id="{D46F1F6A-08DC-523D-89DE-925BF114F0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9688" y="80070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Advertising ">
            <a:extLst>
              <a:ext uri="{FF2B5EF4-FFF2-40B4-BE49-F238E27FC236}">
                <a16:creationId xmlns:a16="http://schemas.microsoft.com/office/drawing/2014/main" id="{1C9D5493-E1D9-A79B-27CC-7DDEABE3FD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33548" y="534439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Cogs ">
            <a:extLst>
              <a:ext uri="{FF2B5EF4-FFF2-40B4-BE49-F238E27FC236}">
                <a16:creationId xmlns:a16="http://schemas.microsoft.com/office/drawing/2014/main" id="{9CC8FD5E-0751-7412-4286-F9ACBE263C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6182" y="4305922"/>
            <a:ext cx="576206" cy="576206"/>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Rounded Corners 48">
            <a:extLst>
              <a:ext uri="{FF2B5EF4-FFF2-40B4-BE49-F238E27FC236}">
                <a16:creationId xmlns:a16="http://schemas.microsoft.com/office/drawing/2014/main" id="{84206CA7-C52B-B113-A932-9D55C7DA48B8}"/>
              </a:ext>
            </a:extLst>
          </p:cNvPr>
          <p:cNvSpPr/>
          <p:nvPr/>
        </p:nvSpPr>
        <p:spPr>
          <a:xfrm>
            <a:off x="2783447" y="-940211"/>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(Trang chủ)</a:t>
            </a:r>
          </a:p>
        </p:txBody>
      </p:sp>
    </p:spTree>
    <p:extLst>
      <p:ext uri="{BB962C8B-B14F-4D97-AF65-F5344CB8AC3E}">
        <p14:creationId xmlns:p14="http://schemas.microsoft.com/office/powerpoint/2010/main" val="16482703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(Trang chủ)</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sp>
        <p:nvSpPr>
          <p:cNvPr id="31" name="Rectangle: Rounded Corners 30">
            <a:extLst>
              <a:ext uri="{FF2B5EF4-FFF2-40B4-BE49-F238E27FC236}">
                <a16:creationId xmlns:a16="http://schemas.microsoft.com/office/drawing/2014/main" id="{1517EF01-B698-B3F5-C32E-421EAF3E28D5}"/>
              </a:ext>
            </a:extLst>
          </p:cNvPr>
          <p:cNvSpPr/>
          <p:nvPr/>
        </p:nvSpPr>
        <p:spPr>
          <a:xfrm>
            <a:off x="2746273" y="-1887873"/>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thành phần xử lý</a:t>
            </a:r>
          </a:p>
        </p:txBody>
      </p:sp>
      <p:pic>
        <p:nvPicPr>
          <p:cNvPr id="3" name="Picture 2" descr="Screens screenshot of a phone&#10;&#10;Description automatically generated">
            <a:extLst>
              <a:ext uri="{FF2B5EF4-FFF2-40B4-BE49-F238E27FC236}">
                <a16:creationId xmlns:a16="http://schemas.microsoft.com/office/drawing/2014/main" id="{70BBE123-DA05-6127-DD82-702299D5D2CA}"/>
              </a:ext>
            </a:extLst>
          </p:cNvPr>
          <p:cNvPicPr>
            <a:picLocks noChangeAspect="1"/>
          </p:cNvPicPr>
          <p:nvPr/>
        </p:nvPicPr>
        <p:blipFill>
          <a:blip r:embed="rId3"/>
          <a:stretch>
            <a:fillRect/>
          </a:stretch>
        </p:blipFill>
        <p:spPr>
          <a:xfrm>
            <a:off x="2998918" y="1388353"/>
            <a:ext cx="8785032" cy="4504446"/>
          </a:xfrm>
          <a:prstGeom prst="rect">
            <a:avLst/>
          </a:prstGeom>
        </p:spPr>
      </p:pic>
    </p:spTree>
    <p:extLst>
      <p:ext uri="{BB962C8B-B14F-4D97-AF65-F5344CB8AC3E}">
        <p14:creationId xmlns:p14="http://schemas.microsoft.com/office/powerpoint/2010/main" val="23367987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864049" y="-1505785"/>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(Thống kê)</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4" name="Picture 3" descr="A screenshot of a computer&#10;&#10;Description automatically generated">
            <a:extLst>
              <a:ext uri="{FF2B5EF4-FFF2-40B4-BE49-F238E27FC236}">
                <a16:creationId xmlns:a16="http://schemas.microsoft.com/office/drawing/2014/main" id="{C497B0D4-68EF-E795-E94F-6BACD377AA6A}"/>
              </a:ext>
            </a:extLst>
          </p:cNvPr>
          <p:cNvPicPr>
            <a:picLocks noChangeAspect="1"/>
          </p:cNvPicPr>
          <p:nvPr/>
        </p:nvPicPr>
        <p:blipFill rotWithShape="1">
          <a:blip r:embed="rId3"/>
          <a:srcRect b="37668"/>
          <a:stretch/>
        </p:blipFill>
        <p:spPr bwMode="auto">
          <a:xfrm>
            <a:off x="2949558" y="1194169"/>
            <a:ext cx="9117885" cy="46196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19161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(Thống kê)</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3" name="Picture 2" descr="A screenshot of a computer&#10;&#10;Description automatically generated">
            <a:extLst>
              <a:ext uri="{FF2B5EF4-FFF2-40B4-BE49-F238E27FC236}">
                <a16:creationId xmlns:a16="http://schemas.microsoft.com/office/drawing/2014/main" id="{B233A8DD-1511-4419-57B4-6EA1BA0E5B0E}"/>
              </a:ext>
            </a:extLst>
          </p:cNvPr>
          <p:cNvPicPr>
            <a:picLocks noChangeAspect="1"/>
          </p:cNvPicPr>
          <p:nvPr/>
        </p:nvPicPr>
        <p:blipFill rotWithShape="1">
          <a:blip r:embed="rId3"/>
          <a:srcRect b="22435"/>
          <a:stretch/>
        </p:blipFill>
        <p:spPr>
          <a:xfrm>
            <a:off x="3061239" y="1194169"/>
            <a:ext cx="8319116" cy="5417729"/>
          </a:xfrm>
          <a:prstGeom prst="rect">
            <a:avLst/>
          </a:prstGeom>
        </p:spPr>
      </p:pic>
      <p:pic>
        <p:nvPicPr>
          <p:cNvPr id="10246" name="Picture 6" descr="Mouse ">
            <a:extLst>
              <a:ext uri="{FF2B5EF4-FFF2-40B4-BE49-F238E27FC236}">
                <a16:creationId xmlns:a16="http://schemas.microsoft.com/office/drawing/2014/main" id="{FDAEFB33-11B2-61AE-BAC9-717C1F1CE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662" y="3860983"/>
            <a:ext cx="261074" cy="26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819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(Thống kê)</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4" name="Picture 3" descr="A screenshot of a computer&#10;&#10;Description automatically generated">
            <a:extLst>
              <a:ext uri="{FF2B5EF4-FFF2-40B4-BE49-F238E27FC236}">
                <a16:creationId xmlns:a16="http://schemas.microsoft.com/office/drawing/2014/main" id="{D35C9990-FD8E-2A62-1954-EBACF1D1EC65}"/>
              </a:ext>
            </a:extLst>
          </p:cNvPr>
          <p:cNvPicPr>
            <a:picLocks noChangeAspect="1"/>
          </p:cNvPicPr>
          <p:nvPr/>
        </p:nvPicPr>
        <p:blipFill rotWithShape="1">
          <a:blip r:embed="rId3"/>
          <a:srcRect b="45324"/>
          <a:stretch/>
        </p:blipFill>
        <p:spPr bwMode="auto">
          <a:xfrm>
            <a:off x="2897052" y="1089962"/>
            <a:ext cx="8820451" cy="53852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33843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(Thống kê)</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4" name="Picture 3" descr="A screenshot of a computer&#10;&#10;Description automatically generated">
            <a:extLst>
              <a:ext uri="{FF2B5EF4-FFF2-40B4-BE49-F238E27FC236}">
                <a16:creationId xmlns:a16="http://schemas.microsoft.com/office/drawing/2014/main" id="{EBEF1750-346B-F74B-80AB-6E38835DECAD}"/>
              </a:ext>
            </a:extLst>
          </p:cNvPr>
          <p:cNvPicPr>
            <a:picLocks noChangeAspect="1"/>
          </p:cNvPicPr>
          <p:nvPr/>
        </p:nvPicPr>
        <p:blipFill>
          <a:blip r:embed="rId3"/>
          <a:stretch>
            <a:fillRect/>
          </a:stretch>
        </p:blipFill>
        <p:spPr>
          <a:xfrm>
            <a:off x="2750581" y="1072665"/>
            <a:ext cx="9194749" cy="5636491"/>
          </a:xfrm>
          <a:prstGeom prst="rect">
            <a:avLst/>
          </a:prstGeom>
        </p:spPr>
      </p:pic>
    </p:spTree>
    <p:extLst>
      <p:ext uri="{BB962C8B-B14F-4D97-AF65-F5344CB8AC3E}">
        <p14:creationId xmlns:p14="http://schemas.microsoft.com/office/powerpoint/2010/main" val="34187481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(Thống kê)</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5" name="Picture 4" descr="A screenshot of a computer&#10;&#10;Description automatically generated">
            <a:extLst>
              <a:ext uri="{FF2B5EF4-FFF2-40B4-BE49-F238E27FC236}">
                <a16:creationId xmlns:a16="http://schemas.microsoft.com/office/drawing/2014/main" id="{0694A406-7543-02A3-5F6C-1AE8FCF305C2}"/>
              </a:ext>
            </a:extLst>
          </p:cNvPr>
          <p:cNvPicPr>
            <a:picLocks noChangeAspect="1"/>
          </p:cNvPicPr>
          <p:nvPr/>
        </p:nvPicPr>
        <p:blipFill>
          <a:blip r:embed="rId3"/>
          <a:stretch>
            <a:fillRect/>
          </a:stretch>
        </p:blipFill>
        <p:spPr>
          <a:xfrm>
            <a:off x="2563488" y="984197"/>
            <a:ext cx="9569231" cy="5738477"/>
          </a:xfrm>
          <a:prstGeom prst="rect">
            <a:avLst/>
          </a:prstGeom>
        </p:spPr>
      </p:pic>
    </p:spTree>
    <p:extLst>
      <p:ext uri="{BB962C8B-B14F-4D97-AF65-F5344CB8AC3E}">
        <p14:creationId xmlns:p14="http://schemas.microsoft.com/office/powerpoint/2010/main" val="38556770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(Quay thử)</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3" name="Picture 2" descr="A screen shot of a game&#10;&#10;Description automatically generated">
            <a:extLst>
              <a:ext uri="{FF2B5EF4-FFF2-40B4-BE49-F238E27FC236}">
                <a16:creationId xmlns:a16="http://schemas.microsoft.com/office/drawing/2014/main" id="{11961CB0-A368-AE3A-1C4F-6BAF2C17D61C}"/>
              </a:ext>
            </a:extLst>
          </p:cNvPr>
          <p:cNvPicPr>
            <a:picLocks noChangeAspect="1"/>
          </p:cNvPicPr>
          <p:nvPr/>
        </p:nvPicPr>
        <p:blipFill rotWithShape="1">
          <a:blip r:embed="rId3"/>
          <a:srcRect l="-1" t="-1" r="-1" b="57816"/>
          <a:stretch/>
        </p:blipFill>
        <p:spPr bwMode="auto">
          <a:xfrm>
            <a:off x="3310465" y="1194169"/>
            <a:ext cx="7713526" cy="52779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07193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46272" y="148844"/>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(Quay thử)</a:t>
            </a:r>
          </a:p>
        </p:txBody>
      </p:sp>
      <p:grpSp>
        <p:nvGrpSpPr>
          <p:cNvPr id="2" name="Group 1">
            <a:extLst>
              <a:ext uri="{FF2B5EF4-FFF2-40B4-BE49-F238E27FC236}">
                <a16:creationId xmlns:a16="http://schemas.microsoft.com/office/drawing/2014/main" id="{812CF3C9-C93A-AB34-FD45-F18837B7A661}"/>
              </a:ext>
            </a:extLst>
          </p:cNvPr>
          <p:cNvGrpSpPr/>
          <p:nvPr/>
        </p:nvGrpSpPr>
        <p:grpSpPr>
          <a:xfrm>
            <a:off x="0" y="0"/>
            <a:ext cx="2625809" cy="6858000"/>
            <a:chOff x="-2754515" y="-209675"/>
            <a:chExt cx="2480333"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pic>
        <p:nvPicPr>
          <p:cNvPr id="4" name="Picture 3" descr="A screenshot of a game&#10;&#10;Description automatically generated">
            <a:extLst>
              <a:ext uri="{FF2B5EF4-FFF2-40B4-BE49-F238E27FC236}">
                <a16:creationId xmlns:a16="http://schemas.microsoft.com/office/drawing/2014/main" id="{2F87E197-31C1-A15F-4BB4-20CD3BAF9F28}"/>
              </a:ext>
            </a:extLst>
          </p:cNvPr>
          <p:cNvPicPr>
            <a:picLocks noChangeAspect="1"/>
          </p:cNvPicPr>
          <p:nvPr/>
        </p:nvPicPr>
        <p:blipFill rotWithShape="1">
          <a:blip r:embed="rId3"/>
          <a:srcRect b="63751"/>
          <a:stretch/>
        </p:blipFill>
        <p:spPr>
          <a:xfrm>
            <a:off x="2563488" y="1076157"/>
            <a:ext cx="9580131" cy="5632999"/>
          </a:xfrm>
          <a:prstGeom prst="rect">
            <a:avLst/>
          </a:prstGeom>
        </p:spPr>
      </p:pic>
      <p:grpSp>
        <p:nvGrpSpPr>
          <p:cNvPr id="3" name="Group 2">
            <a:extLst>
              <a:ext uri="{FF2B5EF4-FFF2-40B4-BE49-F238E27FC236}">
                <a16:creationId xmlns:a16="http://schemas.microsoft.com/office/drawing/2014/main" id="{043E2203-DF49-A65D-0DF3-4B59792A1569}"/>
              </a:ext>
            </a:extLst>
          </p:cNvPr>
          <p:cNvGrpSpPr/>
          <p:nvPr/>
        </p:nvGrpSpPr>
        <p:grpSpPr>
          <a:xfrm>
            <a:off x="-2651907" y="0"/>
            <a:ext cx="2563487" cy="7282634"/>
            <a:chOff x="7131989" y="0"/>
            <a:chExt cx="2563487" cy="7282634"/>
          </a:xfrm>
        </p:grpSpPr>
        <p:sp>
          <p:nvSpPr>
            <p:cNvPr id="5" name="Rectangle 4">
              <a:extLst>
                <a:ext uri="{FF2B5EF4-FFF2-40B4-BE49-F238E27FC236}">
                  <a16:creationId xmlns:a16="http://schemas.microsoft.com/office/drawing/2014/main" id="{7C3424B0-D079-9BAD-CA62-6C82E0EB2879}"/>
                </a:ext>
              </a:extLst>
            </p:cNvPr>
            <p:cNvSpPr/>
            <p:nvPr/>
          </p:nvSpPr>
          <p:spPr>
            <a:xfrm>
              <a:off x="7131989" y="0"/>
              <a:ext cx="2536940"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Check list ">
              <a:extLst>
                <a:ext uri="{FF2B5EF4-FFF2-40B4-BE49-F238E27FC236}">
                  <a16:creationId xmlns:a16="http://schemas.microsoft.com/office/drawing/2014/main" id="{D382D555-E7F7-69FD-D92D-E35DA5224E99}"/>
                </a:ext>
              </a:extLst>
            </p:cNvPr>
            <p:cNvPicPr>
              <a:picLocks noChangeAspect="1" noChangeArrowheads="1"/>
            </p:cNvPicPr>
            <p:nvPr/>
          </p:nvPicPr>
          <p:blipFill>
            <a:blip r:embed="rId4">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9600B3-53F9-2B01-E497-1B8A78C9BC2D}"/>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9" name="TextBox 8">
              <a:extLst>
                <a:ext uri="{FF2B5EF4-FFF2-40B4-BE49-F238E27FC236}">
                  <a16:creationId xmlns:a16="http://schemas.microsoft.com/office/drawing/2014/main" id="{CED776AB-C317-3FFA-3F61-66EEB24FAD84}"/>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spTree>
    <p:extLst>
      <p:ext uri="{BB962C8B-B14F-4D97-AF65-F5344CB8AC3E}">
        <p14:creationId xmlns:p14="http://schemas.microsoft.com/office/powerpoint/2010/main" val="22373570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3942F6F-772B-8003-A41C-E35653DFB920}"/>
              </a:ext>
            </a:extLst>
          </p:cNvPr>
          <p:cNvSpPr/>
          <p:nvPr/>
        </p:nvSpPr>
        <p:spPr>
          <a:xfrm>
            <a:off x="2709102" y="-1157442"/>
            <a:ext cx="9288901" cy="811835"/>
          </a:xfrm>
          <a:prstGeom prst="roundRect">
            <a:avLst>
              <a:gd name="adj" fmla="val 30160"/>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iCiel Brandon Text Bold" panose="020B0803020203060203" pitchFamily="34" charset="0"/>
              </a:rPr>
              <a:t>Thiết kế giao diện (Quay thử)</a:t>
            </a:r>
          </a:p>
        </p:txBody>
      </p:sp>
      <p:sp>
        <p:nvSpPr>
          <p:cNvPr id="15" name="Rectangle 14">
            <a:extLst>
              <a:ext uri="{FF2B5EF4-FFF2-40B4-BE49-F238E27FC236}">
                <a16:creationId xmlns:a16="http://schemas.microsoft.com/office/drawing/2014/main" id="{CAAE43FF-9C10-849E-436A-CD6791E868F3}"/>
              </a:ext>
            </a:extLst>
          </p:cNvPr>
          <p:cNvSpPr/>
          <p:nvPr/>
        </p:nvSpPr>
        <p:spPr>
          <a:xfrm>
            <a:off x="0" y="0"/>
            <a:ext cx="12192001"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59281" y="2441749"/>
            <a:ext cx="2566528"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48031" y="2749317"/>
            <a:ext cx="2138619"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923817" y="1194169"/>
            <a:ext cx="94889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pic>
        <p:nvPicPr>
          <p:cNvPr id="4" name="Picture 3" descr="A screenshot of a game&#10;&#10;Description automatically generated">
            <a:extLst>
              <a:ext uri="{FF2B5EF4-FFF2-40B4-BE49-F238E27FC236}">
                <a16:creationId xmlns:a16="http://schemas.microsoft.com/office/drawing/2014/main" id="{2F87E197-31C1-A15F-4BB4-20CD3BAF9F28}"/>
              </a:ext>
            </a:extLst>
          </p:cNvPr>
          <p:cNvPicPr>
            <a:picLocks noChangeAspect="1"/>
          </p:cNvPicPr>
          <p:nvPr/>
        </p:nvPicPr>
        <p:blipFill rotWithShape="1">
          <a:blip r:embed="rId3"/>
          <a:srcRect b="63751"/>
          <a:stretch/>
        </p:blipFill>
        <p:spPr>
          <a:xfrm>
            <a:off x="2563486" y="7056043"/>
            <a:ext cx="9580131" cy="5632999"/>
          </a:xfrm>
          <a:prstGeom prst="rect">
            <a:avLst/>
          </a:prstGeom>
        </p:spPr>
      </p:pic>
      <p:grpSp>
        <p:nvGrpSpPr>
          <p:cNvPr id="3" name="Group 2">
            <a:extLst>
              <a:ext uri="{FF2B5EF4-FFF2-40B4-BE49-F238E27FC236}">
                <a16:creationId xmlns:a16="http://schemas.microsoft.com/office/drawing/2014/main" id="{6EF41429-5CA2-CF97-C1A2-19F124F225E2}"/>
              </a:ext>
            </a:extLst>
          </p:cNvPr>
          <p:cNvGrpSpPr/>
          <p:nvPr/>
        </p:nvGrpSpPr>
        <p:grpSpPr>
          <a:xfrm>
            <a:off x="5283" y="0"/>
            <a:ext cx="2563487" cy="7282634"/>
            <a:chOff x="7131989" y="0"/>
            <a:chExt cx="2563487" cy="7282634"/>
          </a:xfrm>
        </p:grpSpPr>
        <p:sp>
          <p:nvSpPr>
            <p:cNvPr id="5" name="Rectangle 4">
              <a:extLst>
                <a:ext uri="{FF2B5EF4-FFF2-40B4-BE49-F238E27FC236}">
                  <a16:creationId xmlns:a16="http://schemas.microsoft.com/office/drawing/2014/main" id="{0754D91D-1B69-6D87-58D3-ABC3635AC923}"/>
                </a:ext>
              </a:extLst>
            </p:cNvPr>
            <p:cNvSpPr/>
            <p:nvPr/>
          </p:nvSpPr>
          <p:spPr>
            <a:xfrm>
              <a:off x="7131989" y="0"/>
              <a:ext cx="2536940"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Check list ">
              <a:extLst>
                <a:ext uri="{FF2B5EF4-FFF2-40B4-BE49-F238E27FC236}">
                  <a16:creationId xmlns:a16="http://schemas.microsoft.com/office/drawing/2014/main" id="{3EF8B9EA-A059-AE63-DA20-85D8C4009FE4}"/>
                </a:ext>
              </a:extLst>
            </p:cNvPr>
            <p:cNvPicPr>
              <a:picLocks noChangeAspect="1" noChangeArrowheads="1"/>
            </p:cNvPicPr>
            <p:nvPr/>
          </p:nvPicPr>
          <p:blipFill>
            <a:blip r:embed="rId4">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1F1AE8-E54F-B296-09AD-B068099900E3}"/>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9" name="TextBox 8">
              <a:extLst>
                <a:ext uri="{FF2B5EF4-FFF2-40B4-BE49-F238E27FC236}">
                  <a16:creationId xmlns:a16="http://schemas.microsoft.com/office/drawing/2014/main" id="{24373D6C-C028-BEA7-3B40-FB83F1522E40}"/>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sp>
        <p:nvSpPr>
          <p:cNvPr id="10" name="Rectangle: Rounded Corners 9">
            <a:extLst>
              <a:ext uri="{FF2B5EF4-FFF2-40B4-BE49-F238E27FC236}">
                <a16:creationId xmlns:a16="http://schemas.microsoft.com/office/drawing/2014/main" id="{E1CF05C8-D2F5-6CCF-CD6F-BEBA77AE9721}"/>
              </a:ext>
            </a:extLst>
          </p:cNvPr>
          <p:cNvSpPr/>
          <p:nvPr/>
        </p:nvSpPr>
        <p:spPr>
          <a:xfrm>
            <a:off x="2709100" y="174171"/>
            <a:ext cx="9288901" cy="6502400"/>
          </a:xfrm>
          <a:prstGeom prst="roundRect">
            <a:avLst>
              <a:gd name="adj" fmla="val 3357"/>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
        <p:nvSpPr>
          <p:cNvPr id="11" name="TextBox 10">
            <a:extLst>
              <a:ext uri="{FF2B5EF4-FFF2-40B4-BE49-F238E27FC236}">
                <a16:creationId xmlns:a16="http://schemas.microsoft.com/office/drawing/2014/main" id="{1C951688-6DA9-CD56-BB33-EA8F47E5E5B7}"/>
              </a:ext>
            </a:extLst>
          </p:cNvPr>
          <p:cNvSpPr txBox="1"/>
          <p:nvPr/>
        </p:nvSpPr>
        <p:spPr>
          <a:xfrm>
            <a:off x="3238940" y="361136"/>
            <a:ext cx="6389891" cy="1077218"/>
          </a:xfrm>
          <a:prstGeom prst="rect">
            <a:avLst/>
          </a:prstGeom>
          <a:noFill/>
        </p:spPr>
        <p:txBody>
          <a:bodyPr wrap="none" rtlCol="0">
            <a:spAutoFit/>
          </a:bodyPr>
          <a:lstStyle/>
          <a:p>
            <a:r>
              <a:rPr lang="en-US" sz="3200" kern="0">
                <a:effectLst/>
                <a:latin typeface="iCiel Brandon Text Bold" panose="020B0803020203060203" pitchFamily="34" charset="0"/>
                <a:ea typeface="Times New Roman" panose="02020603050405020304" pitchFamily="18" charset="0"/>
              </a:rPr>
              <a:t>Mục tiêu: xem có lỗi hay có vấn đề </a:t>
            </a:r>
          </a:p>
          <a:p>
            <a:r>
              <a:rPr lang="en-US" sz="3200" kern="0">
                <a:effectLst/>
                <a:latin typeface="iCiel Brandon Text Bold" panose="020B0803020203060203" pitchFamily="34" charset="0"/>
                <a:ea typeface="Times New Roman" panose="02020603050405020304" pitchFamily="18" charset="0"/>
              </a:rPr>
              <a:t>về trang web đó hay không.</a:t>
            </a:r>
            <a:endParaRPr lang="en-US" sz="3200">
              <a:latin typeface="iCiel Brandon Text Bold" panose="020B0803020203060203" pitchFamily="34" charset="0"/>
            </a:endParaRPr>
          </a:p>
        </p:txBody>
      </p:sp>
      <p:sp>
        <p:nvSpPr>
          <p:cNvPr id="12" name="TextBox 11">
            <a:extLst>
              <a:ext uri="{FF2B5EF4-FFF2-40B4-BE49-F238E27FC236}">
                <a16:creationId xmlns:a16="http://schemas.microsoft.com/office/drawing/2014/main" id="{79FBFEB3-2869-FC68-7E09-F205A94BF135}"/>
              </a:ext>
            </a:extLst>
          </p:cNvPr>
          <p:cNvSpPr txBox="1"/>
          <p:nvPr/>
        </p:nvSpPr>
        <p:spPr>
          <a:xfrm>
            <a:off x="3189448" y="1434167"/>
            <a:ext cx="8732134" cy="3046988"/>
          </a:xfrm>
          <a:prstGeom prst="rect">
            <a:avLst/>
          </a:prstGeom>
          <a:noFill/>
        </p:spPr>
        <p:txBody>
          <a:bodyPr wrap="none" rtlCol="0">
            <a:spAutoFit/>
          </a:bodyPr>
          <a:lstStyle/>
          <a:p>
            <a:r>
              <a:rPr lang="en-US" sz="3200">
                <a:latin typeface="iCiel Brandon Text Bold" panose="020B0803020203060203" pitchFamily="34" charset="0"/>
              </a:rPr>
              <a:t>Nội dung:</a:t>
            </a:r>
          </a:p>
          <a:p>
            <a:r>
              <a:rPr lang="en-US" sz="3200">
                <a:latin typeface="iCiel Brandon Text Bold" panose="020B0803020203060203" pitchFamily="34" charset="0"/>
              </a:rPr>
              <a:t>+ Trang web có hiển thị và vào trang chủ không.</a:t>
            </a:r>
          </a:p>
          <a:p>
            <a:r>
              <a:rPr lang="en-US" sz="3200">
                <a:latin typeface="iCiel Brandon Text Bold" panose="020B0803020203060203" pitchFamily="34" charset="0"/>
              </a:rPr>
              <a:t>+ Các thao tác trên web ( các nút,…)</a:t>
            </a:r>
          </a:p>
          <a:p>
            <a:r>
              <a:rPr lang="en-US" sz="3200">
                <a:latin typeface="iCiel Brandon Text Bold" panose="020B0803020203060203" pitchFamily="34" charset="0"/>
              </a:rPr>
              <a:t>+ Có hiển thị các thống kê hay biểu đồ không.</a:t>
            </a:r>
          </a:p>
          <a:p>
            <a:r>
              <a:rPr lang="en-US" sz="3200">
                <a:latin typeface="iCiel Brandon Text Bold" panose="020B0803020203060203" pitchFamily="34" charset="0"/>
              </a:rPr>
              <a:t>+ Cho ra các số ngẫu nhiên ( mỗi lần khác nhau )</a:t>
            </a:r>
          </a:p>
          <a:p>
            <a:r>
              <a:rPr lang="en-US" sz="3200">
                <a:latin typeface="iCiel Brandon Text Bold" panose="020B0803020203060203" pitchFamily="34" charset="0"/>
              </a:rPr>
              <a:t>...</a:t>
            </a:r>
          </a:p>
        </p:txBody>
      </p:sp>
      <p:cxnSp>
        <p:nvCxnSpPr>
          <p:cNvPr id="14" name="Straight Connector 13">
            <a:extLst>
              <a:ext uri="{FF2B5EF4-FFF2-40B4-BE49-F238E27FC236}">
                <a16:creationId xmlns:a16="http://schemas.microsoft.com/office/drawing/2014/main" id="{6B463DAC-3C6E-FBFA-5CAB-CE8D8581FDB7}"/>
              </a:ext>
            </a:extLst>
          </p:cNvPr>
          <p:cNvCxnSpPr>
            <a:cxnSpLocks/>
          </p:cNvCxnSpPr>
          <p:nvPr/>
        </p:nvCxnSpPr>
        <p:spPr>
          <a:xfrm>
            <a:off x="3004457" y="361136"/>
            <a:ext cx="0" cy="5923550"/>
          </a:xfrm>
          <a:prstGeom prst="line">
            <a:avLst/>
          </a:prstGeom>
          <a:ln>
            <a:solidFill>
              <a:srgbClr val="34C1E8"/>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AB01A15-3597-F5B4-C550-16486677F09C}"/>
              </a:ext>
            </a:extLst>
          </p:cNvPr>
          <p:cNvSpPr/>
          <p:nvPr/>
        </p:nvSpPr>
        <p:spPr>
          <a:xfrm>
            <a:off x="2833690" y="487932"/>
            <a:ext cx="341534" cy="341534"/>
          </a:xfrm>
          <a:prstGeom prst="ellipse">
            <a:avLst/>
          </a:prstGeom>
          <a:solidFill>
            <a:schemeClr val="bg1"/>
          </a:solidFill>
          <a:ln>
            <a:solidFill>
              <a:srgbClr val="34C1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88BC427-733E-38B5-CCD9-3D977BB0A84B}"/>
              </a:ext>
            </a:extLst>
          </p:cNvPr>
          <p:cNvSpPr/>
          <p:nvPr/>
        </p:nvSpPr>
        <p:spPr>
          <a:xfrm>
            <a:off x="2833690" y="1526875"/>
            <a:ext cx="341534" cy="341534"/>
          </a:xfrm>
          <a:prstGeom prst="ellipse">
            <a:avLst/>
          </a:prstGeom>
          <a:solidFill>
            <a:schemeClr val="bg1"/>
          </a:solidFill>
          <a:ln>
            <a:solidFill>
              <a:srgbClr val="34C1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01FF53-A780-BBA9-DF90-DE8C3212AEF9}"/>
              </a:ext>
            </a:extLst>
          </p:cNvPr>
          <p:cNvSpPr/>
          <p:nvPr/>
        </p:nvSpPr>
        <p:spPr>
          <a:xfrm>
            <a:off x="2833690" y="4598684"/>
            <a:ext cx="341534" cy="341534"/>
          </a:xfrm>
          <a:prstGeom prst="ellipse">
            <a:avLst/>
          </a:prstGeom>
          <a:solidFill>
            <a:schemeClr val="bg1"/>
          </a:solidFill>
          <a:ln>
            <a:solidFill>
              <a:srgbClr val="34C1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E7F4317-C656-B853-78B2-4563D3AFD205}"/>
              </a:ext>
            </a:extLst>
          </p:cNvPr>
          <p:cNvSpPr txBox="1"/>
          <p:nvPr/>
        </p:nvSpPr>
        <p:spPr>
          <a:xfrm>
            <a:off x="3238940" y="4476967"/>
            <a:ext cx="7257949" cy="2062103"/>
          </a:xfrm>
          <a:prstGeom prst="rect">
            <a:avLst/>
          </a:prstGeom>
          <a:noFill/>
        </p:spPr>
        <p:txBody>
          <a:bodyPr wrap="none" rtlCol="0">
            <a:spAutoFit/>
          </a:bodyPr>
          <a:lstStyle/>
          <a:p>
            <a:r>
              <a:rPr lang="en-US" sz="3200">
                <a:latin typeface="iCiel Brandon Text Bold" panose="020B0803020203060203" pitchFamily="34" charset="0"/>
              </a:rPr>
              <a:t>Kết quả: </a:t>
            </a:r>
          </a:p>
          <a:p>
            <a:r>
              <a:rPr lang="en-US" sz="3200">
                <a:latin typeface="iCiel Brandon Text Bold" panose="020B0803020203060203" pitchFamily="34" charset="0"/>
              </a:rPr>
              <a:t>+ Trang web hoạt động ổn định.</a:t>
            </a:r>
          </a:p>
          <a:p>
            <a:r>
              <a:rPr lang="en-US" sz="3200">
                <a:latin typeface="iCiel Brandon Text Bold" panose="020B0803020203060203" pitchFamily="34" charset="0"/>
              </a:rPr>
              <a:t>+ Tương thích hầu hết tất cả trình duyệt</a:t>
            </a:r>
          </a:p>
          <a:p>
            <a:r>
              <a:rPr lang="en-US" sz="3200">
                <a:latin typeface="iCiel Brandon Text Bold" panose="020B0803020203060203" pitchFamily="34" charset="0"/>
              </a:rPr>
              <a:t>và đạt yêu cầu.</a:t>
            </a:r>
          </a:p>
        </p:txBody>
      </p:sp>
      <p:grpSp>
        <p:nvGrpSpPr>
          <p:cNvPr id="23" name="Group 22">
            <a:extLst>
              <a:ext uri="{FF2B5EF4-FFF2-40B4-BE49-F238E27FC236}">
                <a16:creationId xmlns:a16="http://schemas.microsoft.com/office/drawing/2014/main" id="{A0CBEB08-632C-39B7-4156-13031AD8A955}"/>
              </a:ext>
            </a:extLst>
          </p:cNvPr>
          <p:cNvGrpSpPr/>
          <p:nvPr/>
        </p:nvGrpSpPr>
        <p:grpSpPr>
          <a:xfrm>
            <a:off x="-2668685" y="0"/>
            <a:ext cx="2523072" cy="6858000"/>
            <a:chOff x="9668928" y="0"/>
            <a:chExt cx="2523072" cy="6858000"/>
          </a:xfrm>
        </p:grpSpPr>
        <p:sp>
          <p:nvSpPr>
            <p:cNvPr id="24" name="Rectangle 23">
              <a:extLst>
                <a:ext uri="{FF2B5EF4-FFF2-40B4-BE49-F238E27FC236}">
                  <a16:creationId xmlns:a16="http://schemas.microsoft.com/office/drawing/2014/main" id="{A059385F-D766-9EDF-70E6-92CC6B93A606}"/>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5" name="Picture 16" descr="Exam ">
              <a:extLst>
                <a:ext uri="{FF2B5EF4-FFF2-40B4-BE49-F238E27FC236}">
                  <a16:creationId xmlns:a16="http://schemas.microsoft.com/office/drawing/2014/main" id="{1E73F59B-7831-1B32-CCA1-F0067D473D65}"/>
                </a:ext>
              </a:extLst>
            </p:cNvPr>
            <p:cNvPicPr>
              <a:picLocks noChangeAspect="1" noChangeArrowheads="1"/>
            </p:cNvPicPr>
            <p:nvPr/>
          </p:nvPicPr>
          <p:blipFill>
            <a:blip r:embed="rId5">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2D5AB95-65FA-A7F9-C71A-A70E36A61B83}"/>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7" name="TextBox 26">
              <a:extLst>
                <a:ext uri="{FF2B5EF4-FFF2-40B4-BE49-F238E27FC236}">
                  <a16:creationId xmlns:a16="http://schemas.microsoft.com/office/drawing/2014/main" id="{DCED4C71-0DE6-CEAF-9DF0-F1A68464E40D}"/>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Tree>
    <p:extLst>
      <p:ext uri="{BB962C8B-B14F-4D97-AF65-F5344CB8AC3E}">
        <p14:creationId xmlns:p14="http://schemas.microsoft.com/office/powerpoint/2010/main" val="39979296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5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2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animBg="1"/>
      <p:bldP spid="18" grpId="0" animBg="1"/>
      <p:bldP spid="20"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14" name="Rectangle: Rounded Corners 13">
            <a:extLst>
              <a:ext uri="{FF2B5EF4-FFF2-40B4-BE49-F238E27FC236}">
                <a16:creationId xmlns:a16="http://schemas.microsoft.com/office/drawing/2014/main" id="{39A43056-7BA4-4153-D982-517CDE84514A}"/>
              </a:ext>
            </a:extLst>
          </p:cNvPr>
          <p:cNvSpPr/>
          <p:nvPr/>
        </p:nvSpPr>
        <p:spPr>
          <a:xfrm>
            <a:off x="2780688" y="-1546661"/>
            <a:ext cx="6603995" cy="137899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latin typeface="iCiel Brandon Text Bold" panose="020B0803020203060203" pitchFamily="34" charset="0"/>
            </a:endParaRPr>
          </a:p>
          <a:p>
            <a:pPr algn="ctr"/>
            <a:r>
              <a:rPr lang="en-US" sz="3600">
                <a:solidFill>
                  <a:schemeClr val="accent1">
                    <a:lumMod val="75000"/>
                  </a:schemeClr>
                </a:solidFill>
                <a:latin typeface="iCiel Brandon Text Bold" panose="020B0803020203060203" pitchFamily="34" charset="0"/>
              </a:rPr>
              <a:t>NỘI DUNG TRÌNH BÀY</a:t>
            </a:r>
          </a:p>
        </p:txBody>
      </p:sp>
      <p:sp>
        <p:nvSpPr>
          <p:cNvPr id="4" name="Rectangle 3">
            <a:extLst>
              <a:ext uri="{FF2B5EF4-FFF2-40B4-BE49-F238E27FC236}">
                <a16:creationId xmlns:a16="http://schemas.microsoft.com/office/drawing/2014/main" id="{72E33767-6CA4-EC7B-CC6E-3EE1DEE2B377}"/>
              </a:ext>
            </a:extLst>
          </p:cNvPr>
          <p:cNvSpPr/>
          <p:nvPr/>
        </p:nvSpPr>
        <p:spPr>
          <a:xfrm>
            <a:off x="22140" y="28442"/>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401722" y="5818402"/>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363017" y="6472117"/>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0837094" y="-641624"/>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7155232" y="6191025"/>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Programming ">
            <a:extLst>
              <a:ext uri="{FF2B5EF4-FFF2-40B4-BE49-F238E27FC236}">
                <a16:creationId xmlns:a16="http://schemas.microsoft.com/office/drawing/2014/main" id="{13D68CD1-8703-5826-5AC9-A6CDF56E91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6272" y="2662973"/>
            <a:ext cx="1397036" cy="139703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Question ">
            <a:extLst>
              <a:ext uri="{FF2B5EF4-FFF2-40B4-BE49-F238E27FC236}">
                <a16:creationId xmlns:a16="http://schemas.microsoft.com/office/drawing/2014/main" id="{B0DBE3F1-3E85-E75B-DBF7-C52421E0DB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3248" y="4484548"/>
            <a:ext cx="1476178" cy="147617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4FFDFAD7-75B7-91AB-D809-1CA8A1C2E22F}"/>
              </a:ext>
            </a:extLst>
          </p:cNvPr>
          <p:cNvCxnSpPr>
            <a:cxnSpLocks/>
          </p:cNvCxnSpPr>
          <p:nvPr/>
        </p:nvCxnSpPr>
        <p:spPr>
          <a:xfrm>
            <a:off x="4810677" y="3203833"/>
            <a:ext cx="1216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ardrop 35">
            <a:extLst>
              <a:ext uri="{FF2B5EF4-FFF2-40B4-BE49-F238E27FC236}">
                <a16:creationId xmlns:a16="http://schemas.microsoft.com/office/drawing/2014/main" id="{0AF9DA3F-3EAA-99F9-17A7-C4FC6B7CA8EA}"/>
              </a:ext>
            </a:extLst>
          </p:cNvPr>
          <p:cNvSpPr/>
          <p:nvPr/>
        </p:nvSpPr>
        <p:spPr>
          <a:xfrm rot="14667756">
            <a:off x="11334535" y="7567481"/>
            <a:ext cx="2984017" cy="2984017"/>
          </a:xfrm>
          <a:prstGeom prst="teardrop">
            <a:avLst/>
          </a:prstGeom>
          <a:solidFill>
            <a:srgbClr val="FFFFFF"/>
          </a:solidFill>
          <a:ln>
            <a:solidFill>
              <a:srgbClr val="9FE2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sp>
        <p:nvSpPr>
          <p:cNvPr id="37" name="Speech Bubble: Rectangle 36">
            <a:extLst>
              <a:ext uri="{FF2B5EF4-FFF2-40B4-BE49-F238E27FC236}">
                <a16:creationId xmlns:a16="http://schemas.microsoft.com/office/drawing/2014/main" id="{CF295C13-5704-6F12-36BB-B1CC1D0CEC98}"/>
              </a:ext>
            </a:extLst>
          </p:cNvPr>
          <p:cNvSpPr/>
          <p:nvPr/>
        </p:nvSpPr>
        <p:spPr>
          <a:xfrm rot="5400000">
            <a:off x="8328831" y="2086626"/>
            <a:ext cx="4179489" cy="2520867"/>
          </a:xfrm>
          <a:prstGeom prst="wedgeRectCallout">
            <a:avLst>
              <a:gd name="adj1" fmla="val -2897"/>
              <a:gd name="adj2" fmla="val 96551"/>
            </a:avLst>
          </a:prstGeom>
          <a:solidFill>
            <a:srgbClr val="FFFFFF"/>
          </a:solidFill>
          <a:ln>
            <a:solidFill>
              <a:srgbClr val="9FE2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DBA666F-B6D0-D3EF-B460-91E18C6905E2}"/>
              </a:ext>
            </a:extLst>
          </p:cNvPr>
          <p:cNvGrpSpPr/>
          <p:nvPr/>
        </p:nvGrpSpPr>
        <p:grpSpPr>
          <a:xfrm>
            <a:off x="10010790" y="1749260"/>
            <a:ext cx="1547455" cy="1452253"/>
            <a:chOff x="4353001" y="1104510"/>
            <a:chExt cx="2339906" cy="2195951"/>
          </a:xfrm>
        </p:grpSpPr>
        <p:pic>
          <p:nvPicPr>
            <p:cNvPr id="15" name="Picture 22" descr="Lottery ">
              <a:extLst>
                <a:ext uri="{FF2B5EF4-FFF2-40B4-BE49-F238E27FC236}">
                  <a16:creationId xmlns:a16="http://schemas.microsoft.com/office/drawing/2014/main" id="{8E172DCF-B79E-0B1F-0492-1756DE466B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21411890">
              <a:off x="4510752" y="1104510"/>
              <a:ext cx="1636691" cy="1636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One ">
              <a:extLst>
                <a:ext uri="{FF2B5EF4-FFF2-40B4-BE49-F238E27FC236}">
                  <a16:creationId xmlns:a16="http://schemas.microsoft.com/office/drawing/2014/main" id="{264D55C0-3B99-57F8-5AE0-0385C5A14D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9847043">
              <a:off x="4353001" y="2342923"/>
              <a:ext cx="957538" cy="9575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ven ">
              <a:extLst>
                <a:ext uri="{FF2B5EF4-FFF2-40B4-BE49-F238E27FC236}">
                  <a16:creationId xmlns:a16="http://schemas.microsoft.com/office/drawing/2014/main" id="{A5F3834C-D330-D51E-3FBD-1FB37A956DE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75233">
              <a:off x="5436550" y="1852051"/>
              <a:ext cx="1256357" cy="12563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8" descr="Bar chart ">
            <a:extLst>
              <a:ext uri="{FF2B5EF4-FFF2-40B4-BE49-F238E27FC236}">
                <a16:creationId xmlns:a16="http://schemas.microsoft.com/office/drawing/2014/main" id="{070DCD3B-E7C0-90D6-956A-96819DBF17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21192830">
            <a:off x="9586340" y="1708775"/>
            <a:ext cx="650653" cy="65065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search ">
            <a:extLst>
              <a:ext uri="{FF2B5EF4-FFF2-40B4-BE49-F238E27FC236}">
                <a16:creationId xmlns:a16="http://schemas.microsoft.com/office/drawing/2014/main" id="{B8C57DA0-21A2-DD5A-F882-850FDB0340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61538">
            <a:off x="9822555" y="393559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Warning ">
            <a:extLst>
              <a:ext uri="{FF2B5EF4-FFF2-40B4-BE49-F238E27FC236}">
                <a16:creationId xmlns:a16="http://schemas.microsoft.com/office/drawing/2014/main" id="{9667CFE2-70CA-7889-C5B7-51030BB050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08311" y="3457442"/>
            <a:ext cx="724010" cy="72401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File ">
            <a:extLst>
              <a:ext uri="{FF2B5EF4-FFF2-40B4-BE49-F238E27FC236}">
                <a16:creationId xmlns:a16="http://schemas.microsoft.com/office/drawing/2014/main" id="{6DC3A50D-1684-6F6F-2601-1B9B9AC0A5C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696" y="220912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nformation management ">
            <a:extLst>
              <a:ext uri="{FF2B5EF4-FFF2-40B4-BE49-F238E27FC236}">
                <a16:creationId xmlns:a16="http://schemas.microsoft.com/office/drawing/2014/main" id="{C15D9087-310B-6855-6FED-C2615CC099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888" y="2710704"/>
            <a:ext cx="1376280" cy="137628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hield ">
            <a:extLst>
              <a:ext uri="{FF2B5EF4-FFF2-40B4-BE49-F238E27FC236}">
                <a16:creationId xmlns:a16="http://schemas.microsoft.com/office/drawing/2014/main" id="{230ACE4C-3675-6CCC-F7EB-C572DD2D4D8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77931" y="3465951"/>
            <a:ext cx="1062059" cy="1062059"/>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Close ">
            <a:extLst>
              <a:ext uri="{FF2B5EF4-FFF2-40B4-BE49-F238E27FC236}">
                <a16:creationId xmlns:a16="http://schemas.microsoft.com/office/drawing/2014/main" id="{CE81B39D-AF16-2CD6-95B2-7AC9E3E4227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82960" y="3772657"/>
            <a:ext cx="496380" cy="4963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Shield ">
            <a:extLst>
              <a:ext uri="{FF2B5EF4-FFF2-40B4-BE49-F238E27FC236}">
                <a16:creationId xmlns:a16="http://schemas.microsoft.com/office/drawing/2014/main" id="{A7331397-042F-8A9D-C8F9-D479986EA2C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40287" y="5086343"/>
            <a:ext cx="1062059" cy="10620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8" descr="Close ">
            <a:extLst>
              <a:ext uri="{FF2B5EF4-FFF2-40B4-BE49-F238E27FC236}">
                <a16:creationId xmlns:a16="http://schemas.microsoft.com/office/drawing/2014/main" id="{57131CFF-36C6-5C92-F98B-7AC137DE41C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45316" y="5393049"/>
            <a:ext cx="496380" cy="49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866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04"/>
                                        </p:tgtEl>
                                        <p:attrNameLst>
                                          <p:attrName>style.visibility</p:attrName>
                                        </p:attrNameLst>
                                      </p:cBhvr>
                                      <p:to>
                                        <p:strVal val="visible"/>
                                      </p:to>
                                    </p:set>
                                    <p:animEffect transition="in" filter="fade">
                                      <p:cBhvr>
                                        <p:cTn id="33" dur="250"/>
                                        <p:tgtEl>
                                          <p:spTgt spid="410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4106"/>
                                        </p:tgtEl>
                                        <p:attrNameLst>
                                          <p:attrName>style.visibility</p:attrName>
                                        </p:attrNameLst>
                                      </p:cBhvr>
                                      <p:to>
                                        <p:strVal val="visible"/>
                                      </p:to>
                                    </p:set>
                                    <p:anim calcmode="lin" valueType="num">
                                      <p:cBhvr>
                                        <p:cTn id="38" dur="250" fill="hold"/>
                                        <p:tgtEl>
                                          <p:spTgt spid="4106"/>
                                        </p:tgtEl>
                                        <p:attrNameLst>
                                          <p:attrName>ppt_w</p:attrName>
                                        </p:attrNameLst>
                                      </p:cBhvr>
                                      <p:tavLst>
                                        <p:tav tm="0">
                                          <p:val>
                                            <p:fltVal val="0"/>
                                          </p:val>
                                        </p:tav>
                                        <p:tav tm="100000">
                                          <p:val>
                                            <p:strVal val="#ppt_w"/>
                                          </p:val>
                                        </p:tav>
                                      </p:tavLst>
                                    </p:anim>
                                    <p:anim calcmode="lin" valueType="num">
                                      <p:cBhvr>
                                        <p:cTn id="39" dur="250" fill="hold"/>
                                        <p:tgtEl>
                                          <p:spTgt spid="4106"/>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108"/>
                                        </p:tgtEl>
                                        <p:attrNameLst>
                                          <p:attrName>style.visibility</p:attrName>
                                        </p:attrNameLst>
                                      </p:cBhvr>
                                      <p:to>
                                        <p:strVal val="visible"/>
                                      </p:to>
                                    </p:set>
                                    <p:animEffect transition="in" filter="fade">
                                      <p:cBhvr>
                                        <p:cTn id="44" dur="500"/>
                                        <p:tgtEl>
                                          <p:spTgt spid="4108"/>
                                        </p:tgtEl>
                                      </p:cBhvr>
                                    </p:animEffect>
                                    <p:anim calcmode="lin" valueType="num">
                                      <p:cBhvr>
                                        <p:cTn id="45" dur="500" fill="hold"/>
                                        <p:tgtEl>
                                          <p:spTgt spid="4108"/>
                                        </p:tgtEl>
                                        <p:attrNameLst>
                                          <p:attrName>ppt_x</p:attrName>
                                        </p:attrNameLst>
                                      </p:cBhvr>
                                      <p:tavLst>
                                        <p:tav tm="0">
                                          <p:val>
                                            <p:strVal val="#ppt_x"/>
                                          </p:val>
                                        </p:tav>
                                        <p:tav tm="100000">
                                          <p:val>
                                            <p:strVal val="#ppt_x"/>
                                          </p:val>
                                        </p:tav>
                                      </p:tavLst>
                                    </p:anim>
                                    <p:anim calcmode="lin" valueType="num">
                                      <p:cBhvr>
                                        <p:cTn id="46" dur="500" fill="hold"/>
                                        <p:tgtEl>
                                          <p:spTgt spid="410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110"/>
                                        </p:tgtEl>
                                        <p:attrNameLst>
                                          <p:attrName>style.visibility</p:attrName>
                                        </p:attrNameLst>
                                      </p:cBhvr>
                                      <p:to>
                                        <p:strVal val="visible"/>
                                      </p:to>
                                    </p:set>
                                    <p:anim calcmode="lin" valueType="num">
                                      <p:cBhvr additive="base">
                                        <p:cTn id="51" dur="500" fill="hold"/>
                                        <p:tgtEl>
                                          <p:spTgt spid="4110"/>
                                        </p:tgtEl>
                                        <p:attrNameLst>
                                          <p:attrName>ppt_x</p:attrName>
                                        </p:attrNameLst>
                                      </p:cBhvr>
                                      <p:tavLst>
                                        <p:tav tm="0">
                                          <p:val>
                                            <p:strVal val="#ppt_x"/>
                                          </p:val>
                                        </p:tav>
                                        <p:tav tm="100000">
                                          <p:val>
                                            <p:strVal val="#ppt_x"/>
                                          </p:val>
                                        </p:tav>
                                      </p:tavLst>
                                    </p:anim>
                                    <p:anim calcmode="lin" valueType="num">
                                      <p:cBhvr additive="base">
                                        <p:cTn id="52" dur="500" fill="hold"/>
                                        <p:tgtEl>
                                          <p:spTgt spid="411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14"/>
                                        </p:tgtEl>
                                        <p:attrNameLst>
                                          <p:attrName>style.visibility</p:attrName>
                                        </p:attrNameLst>
                                      </p:cBhvr>
                                      <p:to>
                                        <p:strVal val="visible"/>
                                      </p:to>
                                    </p:set>
                                    <p:anim calcmode="lin" valueType="num">
                                      <p:cBhvr additive="base">
                                        <p:cTn id="55" dur="500" fill="hold"/>
                                        <p:tgtEl>
                                          <p:spTgt spid="4114"/>
                                        </p:tgtEl>
                                        <p:attrNameLst>
                                          <p:attrName>ppt_x</p:attrName>
                                        </p:attrNameLst>
                                      </p:cBhvr>
                                      <p:tavLst>
                                        <p:tav tm="0">
                                          <p:val>
                                            <p:strVal val="#ppt_x"/>
                                          </p:val>
                                        </p:tav>
                                        <p:tav tm="100000">
                                          <p:val>
                                            <p:strVal val="#ppt_x"/>
                                          </p:val>
                                        </p:tav>
                                      </p:tavLst>
                                    </p:anim>
                                    <p:anim calcmode="lin" valueType="num">
                                      <p:cBhvr additive="base">
                                        <p:cTn id="56" dur="500" fill="hold"/>
                                        <p:tgtEl>
                                          <p:spTgt spid="41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ppt_x"/>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additive="base">
                                        <p:cTn id="65" dur="500" fill="hold"/>
                                        <p:tgtEl>
                                          <p:spTgt spid="40"/>
                                        </p:tgtEl>
                                        <p:attrNameLst>
                                          <p:attrName>ppt_x</p:attrName>
                                        </p:attrNameLst>
                                      </p:cBhvr>
                                      <p:tavLst>
                                        <p:tav tm="0">
                                          <p:val>
                                            <p:strVal val="#ppt_x"/>
                                          </p:val>
                                        </p:tav>
                                        <p:tav tm="100000">
                                          <p:val>
                                            <p:strVal val="#ppt_x"/>
                                          </p:val>
                                        </p:tav>
                                      </p:tavLst>
                                    </p:anim>
                                    <p:anim calcmode="lin" valueType="num">
                                      <p:cBhvr additive="base">
                                        <p:cTn id="6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102"/>
                                        </p:tgtEl>
                                        <p:attrNameLst>
                                          <p:attrName>style.visibility</p:attrName>
                                        </p:attrNameLst>
                                      </p:cBhvr>
                                      <p:to>
                                        <p:strVal val="visible"/>
                                      </p:to>
                                    </p:set>
                                    <p:anim calcmode="lin" valueType="num">
                                      <p:cBhvr additive="base">
                                        <p:cTn id="71" dur="500" fill="hold"/>
                                        <p:tgtEl>
                                          <p:spTgt spid="4102"/>
                                        </p:tgtEl>
                                        <p:attrNameLst>
                                          <p:attrName>ppt_x</p:attrName>
                                        </p:attrNameLst>
                                      </p:cBhvr>
                                      <p:tavLst>
                                        <p:tav tm="0">
                                          <p:val>
                                            <p:strVal val="#ppt_x"/>
                                          </p:val>
                                        </p:tav>
                                        <p:tav tm="100000">
                                          <p:val>
                                            <p:strVal val="#ppt_x"/>
                                          </p:val>
                                        </p:tav>
                                      </p:tavLst>
                                    </p:anim>
                                    <p:anim calcmode="lin" valueType="num">
                                      <p:cBhvr additive="base">
                                        <p:cTn id="72"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2CF3C9-C93A-AB34-FD45-F18837B7A661}"/>
              </a:ext>
            </a:extLst>
          </p:cNvPr>
          <p:cNvGrpSpPr/>
          <p:nvPr/>
        </p:nvGrpSpPr>
        <p:grpSpPr>
          <a:xfrm>
            <a:off x="0" y="0"/>
            <a:ext cx="12191999" cy="6858000"/>
            <a:chOff x="-2754515" y="-209675"/>
            <a:chExt cx="11516534"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11516534"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E1CF05C8-D2F5-6CCF-CD6F-BEBA77AE9721}"/>
              </a:ext>
            </a:extLst>
          </p:cNvPr>
          <p:cNvSpPr/>
          <p:nvPr/>
        </p:nvSpPr>
        <p:spPr>
          <a:xfrm>
            <a:off x="4086248" y="457892"/>
            <a:ext cx="5900503" cy="866657"/>
          </a:xfrm>
          <a:prstGeom prst="roundRect">
            <a:avLst>
              <a:gd name="adj" fmla="val 16713"/>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
        <p:nvSpPr>
          <p:cNvPr id="11" name="TextBox 10">
            <a:extLst>
              <a:ext uri="{FF2B5EF4-FFF2-40B4-BE49-F238E27FC236}">
                <a16:creationId xmlns:a16="http://schemas.microsoft.com/office/drawing/2014/main" id="{1C951688-6DA9-CD56-BB33-EA8F47E5E5B7}"/>
              </a:ext>
            </a:extLst>
          </p:cNvPr>
          <p:cNvSpPr txBox="1"/>
          <p:nvPr/>
        </p:nvSpPr>
        <p:spPr>
          <a:xfrm>
            <a:off x="5064707" y="591488"/>
            <a:ext cx="4347665" cy="584775"/>
          </a:xfrm>
          <a:prstGeom prst="rect">
            <a:avLst/>
          </a:prstGeom>
          <a:noFill/>
        </p:spPr>
        <p:txBody>
          <a:bodyPr wrap="none" rtlCol="0">
            <a:spAutoFit/>
          </a:bodyPr>
          <a:lstStyle/>
          <a:p>
            <a:r>
              <a:rPr lang="en-US" sz="3200" kern="0">
                <a:solidFill>
                  <a:srgbClr val="002060"/>
                </a:solidFill>
                <a:effectLst/>
                <a:latin typeface="iCiel Brandon Text Bold" panose="020B0803020203060203" pitchFamily="34" charset="0"/>
                <a:ea typeface="Times New Roman" panose="02020603050405020304" pitchFamily="18" charset="0"/>
              </a:rPr>
              <a:t>Thiết kế ứng dụng web</a:t>
            </a: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sp>
        <p:nvSpPr>
          <p:cNvPr id="22" name="TextBox 21">
            <a:extLst>
              <a:ext uri="{FF2B5EF4-FFF2-40B4-BE49-F238E27FC236}">
                <a16:creationId xmlns:a16="http://schemas.microsoft.com/office/drawing/2014/main" id="{AE7F4317-C656-B853-78B2-4563D3AFD205}"/>
              </a:ext>
            </a:extLst>
          </p:cNvPr>
          <p:cNvSpPr txBox="1"/>
          <p:nvPr/>
        </p:nvSpPr>
        <p:spPr>
          <a:xfrm>
            <a:off x="3004457" y="7556122"/>
            <a:ext cx="7257949" cy="2062103"/>
          </a:xfrm>
          <a:prstGeom prst="rect">
            <a:avLst/>
          </a:prstGeom>
          <a:noFill/>
        </p:spPr>
        <p:txBody>
          <a:bodyPr wrap="none" rtlCol="0">
            <a:spAutoFit/>
          </a:bodyPr>
          <a:lstStyle/>
          <a:p>
            <a:r>
              <a:rPr lang="en-US" sz="3200">
                <a:latin typeface="iCiel Brandon Text Bold" panose="020B0803020203060203" pitchFamily="34" charset="0"/>
              </a:rPr>
              <a:t>Kết quả: </a:t>
            </a:r>
          </a:p>
          <a:p>
            <a:r>
              <a:rPr lang="en-US" sz="3200">
                <a:latin typeface="iCiel Brandon Text Bold" panose="020B0803020203060203" pitchFamily="34" charset="0"/>
              </a:rPr>
              <a:t>+ Trang web hoạt động ổn định.</a:t>
            </a:r>
          </a:p>
          <a:p>
            <a:r>
              <a:rPr lang="en-US" sz="3200">
                <a:latin typeface="iCiel Brandon Text Bold" panose="020B0803020203060203" pitchFamily="34" charset="0"/>
              </a:rPr>
              <a:t>+ Tương thích hầu hết tất cả trình duyệt</a:t>
            </a:r>
          </a:p>
          <a:p>
            <a:r>
              <a:rPr lang="en-US" sz="3200">
                <a:latin typeface="iCiel Brandon Text Bold" panose="020B0803020203060203" pitchFamily="34" charset="0"/>
              </a:rPr>
              <a:t>và đạt yêu cầu.</a:t>
            </a:r>
          </a:p>
        </p:txBody>
      </p:sp>
      <p:grpSp>
        <p:nvGrpSpPr>
          <p:cNvPr id="13" name="Group 12">
            <a:extLst>
              <a:ext uri="{FF2B5EF4-FFF2-40B4-BE49-F238E27FC236}">
                <a16:creationId xmlns:a16="http://schemas.microsoft.com/office/drawing/2014/main" id="{56CE4949-197E-D378-0FEF-F7598F670D38}"/>
              </a:ext>
            </a:extLst>
          </p:cNvPr>
          <p:cNvGrpSpPr/>
          <p:nvPr/>
        </p:nvGrpSpPr>
        <p:grpSpPr>
          <a:xfrm>
            <a:off x="-7757" y="0"/>
            <a:ext cx="2563487" cy="6858000"/>
            <a:chOff x="9668927" y="0"/>
            <a:chExt cx="2563487" cy="6858000"/>
          </a:xfrm>
        </p:grpSpPr>
        <p:sp>
          <p:nvSpPr>
            <p:cNvPr id="21" name="Rectangle 20">
              <a:extLst>
                <a:ext uri="{FF2B5EF4-FFF2-40B4-BE49-F238E27FC236}">
                  <a16:creationId xmlns:a16="http://schemas.microsoft.com/office/drawing/2014/main" id="{A4E6DD67-E844-8DA8-B011-5AC1347A1B92}"/>
                </a:ext>
              </a:extLst>
            </p:cNvPr>
            <p:cNvSpPr/>
            <p:nvPr/>
          </p:nvSpPr>
          <p:spPr>
            <a:xfrm>
              <a:off x="9668927" y="0"/>
              <a:ext cx="256348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3" name="Picture 16" descr="Exam ">
              <a:extLst>
                <a:ext uri="{FF2B5EF4-FFF2-40B4-BE49-F238E27FC236}">
                  <a16:creationId xmlns:a16="http://schemas.microsoft.com/office/drawing/2014/main" id="{25E7A720-8F9E-169C-17ED-E9A4A4609657}"/>
                </a:ext>
              </a:extLst>
            </p:cNvPr>
            <p:cNvPicPr>
              <a:picLocks noChangeAspect="1" noChangeArrowheads="1"/>
            </p:cNvPicPr>
            <p:nvPr/>
          </p:nvPicPr>
          <p:blipFill>
            <a:blip r:embed="rId3">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78D8D79-ACC4-F36B-E7DA-2B9B2D0E0904}"/>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5" name="TextBox 24">
              <a:extLst>
                <a:ext uri="{FF2B5EF4-FFF2-40B4-BE49-F238E27FC236}">
                  <a16:creationId xmlns:a16="http://schemas.microsoft.com/office/drawing/2014/main" id="{878B3B2E-D9E5-FF8E-C1AB-D47B70464CE1}"/>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pic>
        <p:nvPicPr>
          <p:cNvPr id="27" name="Picture 4" descr="Check mark ">
            <a:extLst>
              <a:ext uri="{FF2B5EF4-FFF2-40B4-BE49-F238E27FC236}">
                <a16:creationId xmlns:a16="http://schemas.microsoft.com/office/drawing/2014/main" id="{FE4B2951-98D7-90E9-566A-0DFA618E1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628" y="641771"/>
            <a:ext cx="471325" cy="47132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955DC8F8-F164-2373-7FFB-51813C5770DD}"/>
              </a:ext>
            </a:extLst>
          </p:cNvPr>
          <p:cNvSpPr/>
          <p:nvPr/>
        </p:nvSpPr>
        <p:spPr>
          <a:xfrm>
            <a:off x="7567496" y="2147199"/>
            <a:ext cx="3124550" cy="3194518"/>
          </a:xfrm>
          <a:prstGeom prst="roundRect">
            <a:avLst>
              <a:gd name="adj" fmla="val 16713"/>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
        <p:nvSpPr>
          <p:cNvPr id="31" name="Rectangle: Rounded Corners 30">
            <a:extLst>
              <a:ext uri="{FF2B5EF4-FFF2-40B4-BE49-F238E27FC236}">
                <a16:creationId xmlns:a16="http://schemas.microsoft.com/office/drawing/2014/main" id="{B5AD6F59-D804-8045-17F3-3B8CDA3B3A6C}"/>
              </a:ext>
            </a:extLst>
          </p:cNvPr>
          <p:cNvSpPr/>
          <p:nvPr/>
        </p:nvSpPr>
        <p:spPr>
          <a:xfrm>
            <a:off x="3257367" y="2147199"/>
            <a:ext cx="3124550" cy="3170098"/>
          </a:xfrm>
          <a:prstGeom prst="roundRect">
            <a:avLst>
              <a:gd name="adj" fmla="val 1283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pic>
        <p:nvPicPr>
          <p:cNvPr id="1028" name="Picture 4" descr="Ux ">
            <a:extLst>
              <a:ext uri="{FF2B5EF4-FFF2-40B4-BE49-F238E27FC236}">
                <a16:creationId xmlns:a16="http://schemas.microsoft.com/office/drawing/2014/main" id="{2C39E0B7-468C-FBB0-8589-E26459AF2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0986" y="2520149"/>
            <a:ext cx="628167" cy="6281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18CAF94-4B42-9876-11E6-B4838EC3AAEB}"/>
              </a:ext>
            </a:extLst>
          </p:cNvPr>
          <p:cNvSpPr txBox="1"/>
          <p:nvPr/>
        </p:nvSpPr>
        <p:spPr>
          <a:xfrm>
            <a:off x="3222078" y="3311868"/>
            <a:ext cx="3159839" cy="1569660"/>
          </a:xfrm>
          <a:prstGeom prst="rect">
            <a:avLst/>
          </a:prstGeom>
          <a:noFill/>
        </p:spPr>
        <p:txBody>
          <a:bodyPr wrap="square" rtlCol="0">
            <a:spAutoFit/>
          </a:bodyPr>
          <a:lstStyle/>
          <a:p>
            <a:pPr algn="ctr"/>
            <a:r>
              <a:rPr lang="en-US" sz="3200" kern="0">
                <a:solidFill>
                  <a:srgbClr val="002060"/>
                </a:solidFill>
                <a:effectLst/>
                <a:latin typeface="iCiel Brandon Text Bold" panose="020B0803020203060203" pitchFamily="34" charset="0"/>
                <a:ea typeface="Times New Roman" panose="02020603050405020304" pitchFamily="18" charset="0"/>
              </a:rPr>
              <a:t>Giao diện với thiết kế đơn giản thân thiện</a:t>
            </a: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pic>
        <p:nvPicPr>
          <p:cNvPr id="1032" name="Picture 8" descr="Bar chart ">
            <a:extLst>
              <a:ext uri="{FF2B5EF4-FFF2-40B4-BE49-F238E27FC236}">
                <a16:creationId xmlns:a16="http://schemas.microsoft.com/office/drawing/2014/main" id="{7D7CBED6-4C8C-CB93-6905-86CC85CEA9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92830">
            <a:off x="8578044" y="2325963"/>
            <a:ext cx="650653" cy="6506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umber ">
            <a:extLst>
              <a:ext uri="{FF2B5EF4-FFF2-40B4-BE49-F238E27FC236}">
                <a16:creationId xmlns:a16="http://schemas.microsoft.com/office/drawing/2014/main" id="{EE90A0ED-F965-2DFE-6310-C39E28A9A6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15727">
            <a:off x="9006666" y="2475331"/>
            <a:ext cx="811412" cy="81141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26762AD-68A9-F35B-3C9C-23D0F22C93AC}"/>
              </a:ext>
            </a:extLst>
          </p:cNvPr>
          <p:cNvSpPr txBox="1"/>
          <p:nvPr/>
        </p:nvSpPr>
        <p:spPr>
          <a:xfrm>
            <a:off x="7537598" y="3474814"/>
            <a:ext cx="3159839" cy="584775"/>
          </a:xfrm>
          <a:prstGeom prst="rect">
            <a:avLst/>
          </a:prstGeom>
          <a:noFill/>
        </p:spPr>
        <p:txBody>
          <a:bodyPr wrap="square" rtlCol="0">
            <a:spAutoFit/>
          </a:bodyPr>
          <a:lstStyle/>
          <a:p>
            <a:pPr algn="ct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sp>
        <p:nvSpPr>
          <p:cNvPr id="35" name="TextBox 34">
            <a:extLst>
              <a:ext uri="{FF2B5EF4-FFF2-40B4-BE49-F238E27FC236}">
                <a16:creationId xmlns:a16="http://schemas.microsoft.com/office/drawing/2014/main" id="{91FCC010-98A5-0FE2-1AB9-65C336EA5674}"/>
              </a:ext>
            </a:extLst>
          </p:cNvPr>
          <p:cNvSpPr txBox="1"/>
          <p:nvPr/>
        </p:nvSpPr>
        <p:spPr>
          <a:xfrm>
            <a:off x="7549851" y="3314781"/>
            <a:ext cx="3159839" cy="1569660"/>
          </a:xfrm>
          <a:prstGeom prst="rect">
            <a:avLst/>
          </a:prstGeom>
          <a:noFill/>
        </p:spPr>
        <p:txBody>
          <a:bodyPr wrap="square" rtlCol="0">
            <a:spAutoFit/>
          </a:bodyPr>
          <a:lstStyle/>
          <a:p>
            <a:pPr algn="ctr"/>
            <a:r>
              <a:rPr lang="en-US" sz="3200" kern="0">
                <a:solidFill>
                  <a:srgbClr val="002060"/>
                </a:solidFill>
                <a:latin typeface="iCiel Brandon Text Bold" panose="020B0803020203060203" pitchFamily="34" charset="0"/>
                <a:ea typeface="Times New Roman" panose="02020603050405020304" pitchFamily="18" charset="0"/>
              </a:rPr>
              <a:t>Cung cấp các tính năng cơ bản của xổ số</a:t>
            </a: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sp>
        <p:nvSpPr>
          <p:cNvPr id="36" name="Rectangle: Rounded Corners 35">
            <a:extLst>
              <a:ext uri="{FF2B5EF4-FFF2-40B4-BE49-F238E27FC236}">
                <a16:creationId xmlns:a16="http://schemas.microsoft.com/office/drawing/2014/main" id="{AECDACCE-931B-32CD-8E92-42DE6CB9EF05}"/>
              </a:ext>
            </a:extLst>
          </p:cNvPr>
          <p:cNvSpPr/>
          <p:nvPr/>
        </p:nvSpPr>
        <p:spPr>
          <a:xfrm>
            <a:off x="3004457" y="7160002"/>
            <a:ext cx="8900782" cy="3764999"/>
          </a:xfrm>
          <a:prstGeom prst="roundRect">
            <a:avLst>
              <a:gd name="adj" fmla="val 5529"/>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Tree>
    <p:extLst>
      <p:ext uri="{BB962C8B-B14F-4D97-AF65-F5344CB8AC3E}">
        <p14:creationId xmlns:p14="http://schemas.microsoft.com/office/powerpoint/2010/main" val="12538958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fill="hold"/>
                                        <p:tgtEl>
                                          <p:spTgt spid="11"/>
                                        </p:tgtEl>
                                        <p:attrNameLst>
                                          <p:attrName>ppt_x</p:attrName>
                                        </p:attrNameLst>
                                      </p:cBhvr>
                                      <p:tavLst>
                                        <p:tav tm="0">
                                          <p:val>
                                            <p:strVal val="#ppt_x"/>
                                          </p:val>
                                        </p:tav>
                                        <p:tav tm="100000">
                                          <p:val>
                                            <p:strVal val="#ppt_x"/>
                                          </p:val>
                                        </p:tav>
                                      </p:tavLst>
                                    </p:anim>
                                    <p:anim calcmode="lin" valueType="num">
                                      <p:cBhvr additive="base">
                                        <p:cTn id="8" dur="25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ppt_x"/>
                                          </p:val>
                                        </p:tav>
                                        <p:tav tm="100000">
                                          <p:val>
                                            <p:strVal val="#ppt_x"/>
                                          </p:val>
                                        </p:tav>
                                      </p:tavLst>
                                    </p:anim>
                                    <p:anim calcmode="lin" valueType="num">
                                      <p:cBhvr additive="base">
                                        <p:cTn id="12" dur="2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250" fill="hold"/>
                                        <p:tgtEl>
                                          <p:spTgt spid="27"/>
                                        </p:tgtEl>
                                        <p:attrNameLst>
                                          <p:attrName>ppt_x</p:attrName>
                                        </p:attrNameLst>
                                      </p:cBhvr>
                                      <p:tavLst>
                                        <p:tav tm="0">
                                          <p:val>
                                            <p:strVal val="#ppt_x"/>
                                          </p:val>
                                        </p:tav>
                                        <p:tav tm="100000">
                                          <p:val>
                                            <p:strVal val="#ppt_x"/>
                                          </p:val>
                                        </p:tav>
                                      </p:tavLst>
                                    </p:anim>
                                    <p:anim calcmode="lin" valueType="num">
                                      <p:cBhvr additive="base">
                                        <p:cTn id="16" dur="25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strVal val="#ppt_x"/>
                                          </p:val>
                                        </p:tav>
                                        <p:tav tm="100000">
                                          <p:val>
                                            <p:strVal val="#ppt_x"/>
                                          </p:val>
                                        </p:tav>
                                      </p:tavLst>
                                    </p:anim>
                                    <p:anim calcmode="lin" valueType="num">
                                      <p:cBhvr>
                                        <p:cTn id="23" dur="450" decel="100000" fill="hold"/>
                                        <p:tgtEl>
                                          <p:spTgt spid="31"/>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500"/>
                                        <p:tgtEl>
                                          <p:spTgt spid="1028"/>
                                        </p:tgtEl>
                                      </p:cBhvr>
                                    </p:animEffect>
                                    <p:anim calcmode="lin" valueType="num">
                                      <p:cBhvr>
                                        <p:cTn id="28" dur="500" fill="hold"/>
                                        <p:tgtEl>
                                          <p:spTgt spid="1028"/>
                                        </p:tgtEl>
                                        <p:attrNameLst>
                                          <p:attrName>ppt_x</p:attrName>
                                        </p:attrNameLst>
                                      </p:cBhvr>
                                      <p:tavLst>
                                        <p:tav tm="0">
                                          <p:val>
                                            <p:strVal val="#ppt_x"/>
                                          </p:val>
                                        </p:tav>
                                        <p:tav tm="100000">
                                          <p:val>
                                            <p:strVal val="#ppt_x"/>
                                          </p:val>
                                        </p:tav>
                                      </p:tavLst>
                                    </p:anim>
                                    <p:anim calcmode="lin" valueType="num">
                                      <p:cBhvr>
                                        <p:cTn id="29" dur="450" decel="100000" fill="hold"/>
                                        <p:tgtEl>
                                          <p:spTgt spid="1028"/>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1028"/>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anim calcmode="lin" valueType="num">
                                      <p:cBhvr>
                                        <p:cTn id="34" dur="500" fill="hold"/>
                                        <p:tgtEl>
                                          <p:spTgt spid="32"/>
                                        </p:tgtEl>
                                        <p:attrNameLst>
                                          <p:attrName>ppt_x</p:attrName>
                                        </p:attrNameLst>
                                      </p:cBhvr>
                                      <p:tavLst>
                                        <p:tav tm="0">
                                          <p:val>
                                            <p:strVal val="#ppt_x"/>
                                          </p:val>
                                        </p:tav>
                                        <p:tav tm="100000">
                                          <p:val>
                                            <p:strVal val="#ppt_x"/>
                                          </p:val>
                                        </p:tav>
                                      </p:tavLst>
                                    </p:anim>
                                    <p:anim calcmode="lin" valueType="num">
                                      <p:cBhvr>
                                        <p:cTn id="35" dur="450" decel="100000" fill="hold"/>
                                        <p:tgtEl>
                                          <p:spTgt spid="32"/>
                                        </p:tgtEl>
                                        <p:attrNameLst>
                                          <p:attrName>ppt_y</p:attrName>
                                        </p:attrNameLst>
                                      </p:cBhvr>
                                      <p:tavLst>
                                        <p:tav tm="0">
                                          <p:val>
                                            <p:strVal val="#ppt_y+1"/>
                                          </p:val>
                                        </p:tav>
                                        <p:tav tm="100000">
                                          <p:val>
                                            <p:strVal val="#ppt_y-.03"/>
                                          </p:val>
                                        </p:tav>
                                      </p:tavLst>
                                    </p:anim>
                                    <p:anim calcmode="lin" valueType="num">
                                      <p:cBhvr>
                                        <p:cTn id="36" dur="50" accel="100000" fill="hold">
                                          <p:stCondLst>
                                            <p:cond delay="45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strVal val="#ppt_w*0.70"/>
                                          </p:val>
                                        </p:tav>
                                        <p:tav tm="100000">
                                          <p:val>
                                            <p:strVal val="#ppt_w"/>
                                          </p:val>
                                        </p:tav>
                                      </p:tavLst>
                                    </p:anim>
                                    <p:anim calcmode="lin" valueType="num">
                                      <p:cBhvr>
                                        <p:cTn id="42" dur="500" fill="hold"/>
                                        <p:tgtEl>
                                          <p:spTgt spid="29"/>
                                        </p:tgtEl>
                                        <p:attrNameLst>
                                          <p:attrName>ppt_h</p:attrName>
                                        </p:attrNameLst>
                                      </p:cBhvr>
                                      <p:tavLst>
                                        <p:tav tm="0">
                                          <p:val>
                                            <p:strVal val="#ppt_h"/>
                                          </p:val>
                                        </p:tav>
                                        <p:tav tm="100000">
                                          <p:val>
                                            <p:strVal val="#ppt_h"/>
                                          </p:val>
                                        </p:tav>
                                      </p:tavLst>
                                    </p:anim>
                                    <p:animEffect transition="in" filter="fade">
                                      <p:cBhvr>
                                        <p:cTn id="43" dur="500"/>
                                        <p:tgtEl>
                                          <p:spTgt spid="29"/>
                                        </p:tgtEl>
                                      </p:cBhvr>
                                    </p:animEffect>
                                  </p:childTnLst>
                                </p:cTn>
                              </p:par>
                              <p:par>
                                <p:cTn id="44" presetID="55" presetClass="entr" presetSubtype="0" fill="hold" nodeType="withEffect">
                                  <p:stCondLst>
                                    <p:cond delay="0"/>
                                  </p:stCondLst>
                                  <p:childTnLst>
                                    <p:set>
                                      <p:cBhvr>
                                        <p:cTn id="45" dur="1" fill="hold">
                                          <p:stCondLst>
                                            <p:cond delay="0"/>
                                          </p:stCondLst>
                                        </p:cTn>
                                        <p:tgtEl>
                                          <p:spTgt spid="1034"/>
                                        </p:tgtEl>
                                        <p:attrNameLst>
                                          <p:attrName>style.visibility</p:attrName>
                                        </p:attrNameLst>
                                      </p:cBhvr>
                                      <p:to>
                                        <p:strVal val="visible"/>
                                      </p:to>
                                    </p:set>
                                    <p:anim calcmode="lin" valueType="num">
                                      <p:cBhvr>
                                        <p:cTn id="46" dur="500" fill="hold"/>
                                        <p:tgtEl>
                                          <p:spTgt spid="1034"/>
                                        </p:tgtEl>
                                        <p:attrNameLst>
                                          <p:attrName>ppt_w</p:attrName>
                                        </p:attrNameLst>
                                      </p:cBhvr>
                                      <p:tavLst>
                                        <p:tav tm="0">
                                          <p:val>
                                            <p:strVal val="#ppt_w*0.70"/>
                                          </p:val>
                                        </p:tav>
                                        <p:tav tm="100000">
                                          <p:val>
                                            <p:strVal val="#ppt_w"/>
                                          </p:val>
                                        </p:tav>
                                      </p:tavLst>
                                    </p:anim>
                                    <p:anim calcmode="lin" valueType="num">
                                      <p:cBhvr>
                                        <p:cTn id="47" dur="500" fill="hold"/>
                                        <p:tgtEl>
                                          <p:spTgt spid="1034"/>
                                        </p:tgtEl>
                                        <p:attrNameLst>
                                          <p:attrName>ppt_h</p:attrName>
                                        </p:attrNameLst>
                                      </p:cBhvr>
                                      <p:tavLst>
                                        <p:tav tm="0">
                                          <p:val>
                                            <p:strVal val="#ppt_h"/>
                                          </p:val>
                                        </p:tav>
                                        <p:tav tm="100000">
                                          <p:val>
                                            <p:strVal val="#ppt_h"/>
                                          </p:val>
                                        </p:tav>
                                      </p:tavLst>
                                    </p:anim>
                                    <p:animEffect transition="in" filter="fade">
                                      <p:cBhvr>
                                        <p:cTn id="48" dur="500"/>
                                        <p:tgtEl>
                                          <p:spTgt spid="1034"/>
                                        </p:tgtEl>
                                      </p:cBhvr>
                                    </p:animEffect>
                                  </p:childTnLst>
                                </p:cTn>
                              </p:par>
                              <p:par>
                                <p:cTn id="49" presetID="55" presetClass="entr" presetSubtype="0"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anim calcmode="lin" valueType="num">
                                      <p:cBhvr>
                                        <p:cTn id="51" dur="500" fill="hold"/>
                                        <p:tgtEl>
                                          <p:spTgt spid="1032"/>
                                        </p:tgtEl>
                                        <p:attrNameLst>
                                          <p:attrName>ppt_w</p:attrName>
                                        </p:attrNameLst>
                                      </p:cBhvr>
                                      <p:tavLst>
                                        <p:tav tm="0">
                                          <p:val>
                                            <p:strVal val="#ppt_w*0.70"/>
                                          </p:val>
                                        </p:tav>
                                        <p:tav tm="100000">
                                          <p:val>
                                            <p:strVal val="#ppt_w"/>
                                          </p:val>
                                        </p:tav>
                                      </p:tavLst>
                                    </p:anim>
                                    <p:anim calcmode="lin" valueType="num">
                                      <p:cBhvr>
                                        <p:cTn id="52" dur="500" fill="hold"/>
                                        <p:tgtEl>
                                          <p:spTgt spid="1032"/>
                                        </p:tgtEl>
                                        <p:attrNameLst>
                                          <p:attrName>ppt_h</p:attrName>
                                        </p:attrNameLst>
                                      </p:cBhvr>
                                      <p:tavLst>
                                        <p:tav tm="0">
                                          <p:val>
                                            <p:strVal val="#ppt_h"/>
                                          </p:val>
                                        </p:tav>
                                        <p:tav tm="100000">
                                          <p:val>
                                            <p:strVal val="#ppt_h"/>
                                          </p:val>
                                        </p:tav>
                                      </p:tavLst>
                                    </p:anim>
                                    <p:animEffect transition="in" filter="fade">
                                      <p:cBhvr>
                                        <p:cTn id="53" dur="500"/>
                                        <p:tgtEl>
                                          <p:spTgt spid="1032"/>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strVal val="#ppt_w*0.70"/>
                                          </p:val>
                                        </p:tav>
                                        <p:tav tm="100000">
                                          <p:val>
                                            <p:strVal val="#ppt_w"/>
                                          </p:val>
                                        </p:tav>
                                      </p:tavLst>
                                    </p:anim>
                                    <p:anim calcmode="lin" valueType="num">
                                      <p:cBhvr>
                                        <p:cTn id="57" dur="500" fill="hold"/>
                                        <p:tgtEl>
                                          <p:spTgt spid="35"/>
                                        </p:tgtEl>
                                        <p:attrNameLst>
                                          <p:attrName>ppt_h</p:attrName>
                                        </p:attrNameLst>
                                      </p:cBhvr>
                                      <p:tavLst>
                                        <p:tav tm="0">
                                          <p:val>
                                            <p:strVal val="#ppt_h"/>
                                          </p:val>
                                        </p:tav>
                                        <p:tav tm="100000">
                                          <p:val>
                                            <p:strVal val="#ppt_h"/>
                                          </p:val>
                                        </p:tav>
                                      </p:tavLst>
                                    </p:anim>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9" grpId="0" animBg="1"/>
      <p:bldP spid="31" grpId="0" animBg="1"/>
      <p:bldP spid="32"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1CF05C8-D2F5-6CCF-CD6F-BEBA77AE9721}"/>
              </a:ext>
            </a:extLst>
          </p:cNvPr>
          <p:cNvSpPr/>
          <p:nvPr/>
        </p:nvSpPr>
        <p:spPr>
          <a:xfrm>
            <a:off x="4086248" y="457892"/>
            <a:ext cx="5900503" cy="866657"/>
          </a:xfrm>
          <a:prstGeom prst="roundRect">
            <a:avLst>
              <a:gd name="adj" fmla="val 16713"/>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
        <p:nvSpPr>
          <p:cNvPr id="11" name="TextBox 10">
            <a:extLst>
              <a:ext uri="{FF2B5EF4-FFF2-40B4-BE49-F238E27FC236}">
                <a16:creationId xmlns:a16="http://schemas.microsoft.com/office/drawing/2014/main" id="{1C951688-6DA9-CD56-BB33-EA8F47E5E5B7}"/>
              </a:ext>
            </a:extLst>
          </p:cNvPr>
          <p:cNvSpPr txBox="1"/>
          <p:nvPr/>
        </p:nvSpPr>
        <p:spPr>
          <a:xfrm>
            <a:off x="5064707" y="591488"/>
            <a:ext cx="4347665" cy="584775"/>
          </a:xfrm>
          <a:prstGeom prst="rect">
            <a:avLst/>
          </a:prstGeom>
          <a:noFill/>
        </p:spPr>
        <p:txBody>
          <a:bodyPr wrap="none" rtlCol="0">
            <a:spAutoFit/>
          </a:bodyPr>
          <a:lstStyle/>
          <a:p>
            <a:r>
              <a:rPr lang="en-US" sz="3200" kern="0">
                <a:solidFill>
                  <a:srgbClr val="002060"/>
                </a:solidFill>
                <a:effectLst/>
                <a:latin typeface="iCiel Brandon Text Bold" panose="020B0803020203060203" pitchFamily="34" charset="0"/>
                <a:ea typeface="Times New Roman" panose="02020603050405020304" pitchFamily="18" charset="0"/>
              </a:rPr>
              <a:t>Thiết kế ứng dụng web</a:t>
            </a: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sp>
        <p:nvSpPr>
          <p:cNvPr id="21" name="Rectangle 20">
            <a:extLst>
              <a:ext uri="{FF2B5EF4-FFF2-40B4-BE49-F238E27FC236}">
                <a16:creationId xmlns:a16="http://schemas.microsoft.com/office/drawing/2014/main" id="{A4E6DD67-E844-8DA8-B011-5AC1347A1B92}"/>
              </a:ext>
            </a:extLst>
          </p:cNvPr>
          <p:cNvSpPr/>
          <p:nvPr/>
        </p:nvSpPr>
        <p:spPr>
          <a:xfrm>
            <a:off x="-411" y="0"/>
            <a:ext cx="12192411"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3" name="Picture 16" descr="Exam ">
            <a:extLst>
              <a:ext uri="{FF2B5EF4-FFF2-40B4-BE49-F238E27FC236}">
                <a16:creationId xmlns:a16="http://schemas.microsoft.com/office/drawing/2014/main" id="{25E7A720-8F9E-169C-17ED-E9A4A4609657}"/>
              </a:ext>
            </a:extLst>
          </p:cNvPr>
          <p:cNvPicPr>
            <a:picLocks noChangeAspect="1" noChangeArrowheads="1"/>
          </p:cNvPicPr>
          <p:nvPr/>
        </p:nvPicPr>
        <p:blipFill>
          <a:blip r:embed="rId2">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44021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78D8D79-ACC4-F36B-E7DA-2B9B2D0E0904}"/>
              </a:ext>
            </a:extLst>
          </p:cNvPr>
          <p:cNvSpPr txBox="1"/>
          <p:nvPr/>
        </p:nvSpPr>
        <p:spPr>
          <a:xfrm>
            <a:off x="13858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5" name="TextBox 24">
            <a:extLst>
              <a:ext uri="{FF2B5EF4-FFF2-40B4-BE49-F238E27FC236}">
                <a16:creationId xmlns:a16="http://schemas.microsoft.com/office/drawing/2014/main" id="{878B3B2E-D9E5-FF8E-C1AB-D47B70464CE1}"/>
              </a:ext>
            </a:extLst>
          </p:cNvPr>
          <p:cNvSpPr txBox="1"/>
          <p:nvPr/>
        </p:nvSpPr>
        <p:spPr>
          <a:xfrm>
            <a:off x="85681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pic>
        <p:nvPicPr>
          <p:cNvPr id="27" name="Picture 4" descr="Check mark ">
            <a:extLst>
              <a:ext uri="{FF2B5EF4-FFF2-40B4-BE49-F238E27FC236}">
                <a16:creationId xmlns:a16="http://schemas.microsoft.com/office/drawing/2014/main" id="{FE4B2951-98D7-90E9-566A-0DFA618E1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628" y="641771"/>
            <a:ext cx="471325" cy="47132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955DC8F8-F164-2373-7FFB-51813C5770DD}"/>
              </a:ext>
            </a:extLst>
          </p:cNvPr>
          <p:cNvSpPr/>
          <p:nvPr/>
        </p:nvSpPr>
        <p:spPr>
          <a:xfrm>
            <a:off x="7567496" y="2147199"/>
            <a:ext cx="3124550" cy="3194518"/>
          </a:xfrm>
          <a:prstGeom prst="roundRect">
            <a:avLst>
              <a:gd name="adj" fmla="val 16713"/>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
        <p:nvSpPr>
          <p:cNvPr id="31" name="Rectangle: Rounded Corners 30">
            <a:extLst>
              <a:ext uri="{FF2B5EF4-FFF2-40B4-BE49-F238E27FC236}">
                <a16:creationId xmlns:a16="http://schemas.microsoft.com/office/drawing/2014/main" id="{B5AD6F59-D804-8045-17F3-3B8CDA3B3A6C}"/>
              </a:ext>
            </a:extLst>
          </p:cNvPr>
          <p:cNvSpPr/>
          <p:nvPr/>
        </p:nvSpPr>
        <p:spPr>
          <a:xfrm>
            <a:off x="3257367" y="2147199"/>
            <a:ext cx="3124550" cy="3170098"/>
          </a:xfrm>
          <a:prstGeom prst="roundRect">
            <a:avLst>
              <a:gd name="adj" fmla="val 12831"/>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pic>
        <p:nvPicPr>
          <p:cNvPr id="1028" name="Picture 4" descr="Ux ">
            <a:extLst>
              <a:ext uri="{FF2B5EF4-FFF2-40B4-BE49-F238E27FC236}">
                <a16:creationId xmlns:a16="http://schemas.microsoft.com/office/drawing/2014/main" id="{2C39E0B7-468C-FBB0-8589-E26459AF2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986" y="2520149"/>
            <a:ext cx="628167" cy="6281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18CAF94-4B42-9876-11E6-B4838EC3AAEB}"/>
              </a:ext>
            </a:extLst>
          </p:cNvPr>
          <p:cNvSpPr txBox="1"/>
          <p:nvPr/>
        </p:nvSpPr>
        <p:spPr>
          <a:xfrm>
            <a:off x="3222078" y="3311868"/>
            <a:ext cx="3159839" cy="1569660"/>
          </a:xfrm>
          <a:prstGeom prst="rect">
            <a:avLst/>
          </a:prstGeom>
          <a:noFill/>
        </p:spPr>
        <p:txBody>
          <a:bodyPr wrap="square" rtlCol="0">
            <a:spAutoFit/>
          </a:bodyPr>
          <a:lstStyle/>
          <a:p>
            <a:pPr algn="ctr"/>
            <a:r>
              <a:rPr lang="en-US" sz="3200" kern="0">
                <a:solidFill>
                  <a:srgbClr val="002060"/>
                </a:solidFill>
                <a:effectLst/>
                <a:latin typeface="iCiel Brandon Text Bold" panose="020B0803020203060203" pitchFamily="34" charset="0"/>
                <a:ea typeface="Times New Roman" panose="02020603050405020304" pitchFamily="18" charset="0"/>
              </a:rPr>
              <a:t>Giao diện với thiết kế đơn giản thân thiện</a:t>
            </a: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pic>
        <p:nvPicPr>
          <p:cNvPr id="1032" name="Picture 8" descr="Bar chart ">
            <a:extLst>
              <a:ext uri="{FF2B5EF4-FFF2-40B4-BE49-F238E27FC236}">
                <a16:creationId xmlns:a16="http://schemas.microsoft.com/office/drawing/2014/main" id="{7D7CBED6-4C8C-CB93-6905-86CC85CEA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92830">
            <a:off x="8578044" y="2325963"/>
            <a:ext cx="650653" cy="6506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umber ">
            <a:extLst>
              <a:ext uri="{FF2B5EF4-FFF2-40B4-BE49-F238E27FC236}">
                <a16:creationId xmlns:a16="http://schemas.microsoft.com/office/drawing/2014/main" id="{EE90A0ED-F965-2DFE-6310-C39E28A9A6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15727">
            <a:off x="9006666" y="2475331"/>
            <a:ext cx="811412" cy="81141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26762AD-68A9-F35B-3C9C-23D0F22C93AC}"/>
              </a:ext>
            </a:extLst>
          </p:cNvPr>
          <p:cNvSpPr txBox="1"/>
          <p:nvPr/>
        </p:nvSpPr>
        <p:spPr>
          <a:xfrm>
            <a:off x="7537598" y="3474814"/>
            <a:ext cx="3159839" cy="584775"/>
          </a:xfrm>
          <a:prstGeom prst="rect">
            <a:avLst/>
          </a:prstGeom>
          <a:noFill/>
        </p:spPr>
        <p:txBody>
          <a:bodyPr wrap="square" rtlCol="0">
            <a:spAutoFit/>
          </a:bodyPr>
          <a:lstStyle/>
          <a:p>
            <a:pPr algn="ct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sp>
        <p:nvSpPr>
          <p:cNvPr id="35" name="TextBox 34">
            <a:extLst>
              <a:ext uri="{FF2B5EF4-FFF2-40B4-BE49-F238E27FC236}">
                <a16:creationId xmlns:a16="http://schemas.microsoft.com/office/drawing/2014/main" id="{91FCC010-98A5-0FE2-1AB9-65C336EA5674}"/>
              </a:ext>
            </a:extLst>
          </p:cNvPr>
          <p:cNvSpPr txBox="1"/>
          <p:nvPr/>
        </p:nvSpPr>
        <p:spPr>
          <a:xfrm>
            <a:off x="7549851" y="3314781"/>
            <a:ext cx="3159839" cy="1569660"/>
          </a:xfrm>
          <a:prstGeom prst="rect">
            <a:avLst/>
          </a:prstGeom>
          <a:noFill/>
        </p:spPr>
        <p:txBody>
          <a:bodyPr wrap="square" rtlCol="0">
            <a:spAutoFit/>
          </a:bodyPr>
          <a:lstStyle/>
          <a:p>
            <a:pPr algn="ctr"/>
            <a:r>
              <a:rPr lang="en-US" sz="3200" kern="0">
                <a:solidFill>
                  <a:srgbClr val="002060"/>
                </a:solidFill>
                <a:latin typeface="iCiel Brandon Text Bold" panose="020B0803020203060203" pitchFamily="34" charset="0"/>
                <a:ea typeface="Times New Roman" panose="02020603050405020304" pitchFamily="18" charset="0"/>
              </a:rPr>
              <a:t>Cung cấp các tính năng cơ bản của xổ số</a:t>
            </a:r>
            <a:r>
              <a:rPr lang="en-US" sz="3200" kern="0">
                <a:solidFill>
                  <a:schemeClr val="bg1"/>
                </a:solidFill>
                <a:effectLst/>
                <a:latin typeface="iCiel Brandon Text Bold" panose="020B0803020203060203" pitchFamily="34" charset="0"/>
                <a:ea typeface="Times New Roman" panose="02020603050405020304" pitchFamily="18" charset="0"/>
              </a:rPr>
              <a:t>.</a:t>
            </a:r>
            <a:endParaRPr lang="en-US" sz="3200">
              <a:solidFill>
                <a:schemeClr val="bg1"/>
              </a:solidFill>
              <a:latin typeface="iCiel Brandon Text Bold" panose="020B0803020203060203" pitchFamily="34" charset="0"/>
            </a:endParaRPr>
          </a:p>
        </p:txBody>
      </p:sp>
      <p:sp>
        <p:nvSpPr>
          <p:cNvPr id="4" name="Rectangle: Rounded Corners 3">
            <a:extLst>
              <a:ext uri="{FF2B5EF4-FFF2-40B4-BE49-F238E27FC236}">
                <a16:creationId xmlns:a16="http://schemas.microsoft.com/office/drawing/2014/main" id="{A9676585-3305-4653-E91F-D876B4598722}"/>
              </a:ext>
            </a:extLst>
          </p:cNvPr>
          <p:cNvSpPr/>
          <p:nvPr/>
        </p:nvSpPr>
        <p:spPr>
          <a:xfrm>
            <a:off x="3004457" y="173620"/>
            <a:ext cx="8983532" cy="6397617"/>
          </a:xfrm>
          <a:prstGeom prst="roundRect">
            <a:avLst>
              <a:gd name="adj" fmla="val 5529"/>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ysClr val="windowText" lastClr="000000"/>
              </a:solidFill>
              <a:latin typeface="iCiel Brandon Text Bold" panose="020B0803020203060203" pitchFamily="34" charset="0"/>
            </a:endParaRPr>
          </a:p>
        </p:txBody>
      </p:sp>
      <p:sp>
        <p:nvSpPr>
          <p:cNvPr id="6" name="Rectangle: Rounded Corners 5">
            <a:extLst>
              <a:ext uri="{FF2B5EF4-FFF2-40B4-BE49-F238E27FC236}">
                <a16:creationId xmlns:a16="http://schemas.microsoft.com/office/drawing/2014/main" id="{E98C44AF-BB02-56BA-C372-F1FC8768C90C}"/>
              </a:ext>
            </a:extLst>
          </p:cNvPr>
          <p:cNvSpPr/>
          <p:nvPr/>
        </p:nvSpPr>
        <p:spPr>
          <a:xfrm>
            <a:off x="5655104" y="354343"/>
            <a:ext cx="3789494" cy="822640"/>
          </a:xfrm>
          <a:prstGeom prst="roundRect">
            <a:avLst>
              <a:gd name="adj" fmla="val 28946"/>
            </a:avLst>
          </a:prstGeom>
          <a:solidFill>
            <a:srgbClr val="F5FC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rgbClr val="0070C0"/>
                </a:solidFill>
                <a:latin typeface="iCiel Brandon Text Bold" panose="020B0803020203060203" pitchFamily="34" charset="0"/>
              </a:rPr>
              <a:t>HẠN CHẾ</a:t>
            </a:r>
          </a:p>
        </p:txBody>
      </p:sp>
      <p:sp>
        <p:nvSpPr>
          <p:cNvPr id="7" name="Rectangle: Rounded Corners 6">
            <a:extLst>
              <a:ext uri="{FF2B5EF4-FFF2-40B4-BE49-F238E27FC236}">
                <a16:creationId xmlns:a16="http://schemas.microsoft.com/office/drawing/2014/main" id="{6D08EDC8-1FFB-047A-54EC-B5E19944C016}"/>
              </a:ext>
            </a:extLst>
          </p:cNvPr>
          <p:cNvSpPr/>
          <p:nvPr/>
        </p:nvSpPr>
        <p:spPr>
          <a:xfrm>
            <a:off x="3397420" y="1428098"/>
            <a:ext cx="2844235" cy="4838414"/>
          </a:xfrm>
          <a:prstGeom prst="roundRect">
            <a:avLst>
              <a:gd name="adj" fmla="val 8988"/>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latin typeface="iCiel Brandon Text Bold" panose="020B0803020203060203" pitchFamily="34" charset="0"/>
              </a:rPr>
              <a:t>HẠN CHẾ</a:t>
            </a:r>
          </a:p>
        </p:txBody>
      </p:sp>
      <p:pic>
        <p:nvPicPr>
          <p:cNvPr id="2054" name="Picture 6" descr="Experience ">
            <a:extLst>
              <a:ext uri="{FF2B5EF4-FFF2-40B4-BE49-F238E27FC236}">
                <a16:creationId xmlns:a16="http://schemas.microsoft.com/office/drawing/2014/main" id="{182EC62E-BD5A-E22A-2D00-24D0199676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804672">
            <a:off x="4258721" y="1625163"/>
            <a:ext cx="542440" cy="5424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ttery ">
            <a:extLst>
              <a:ext uri="{FF2B5EF4-FFF2-40B4-BE49-F238E27FC236}">
                <a16:creationId xmlns:a16="http://schemas.microsoft.com/office/drawing/2014/main" id="{329D019E-0AC3-362A-6033-0CD983AE68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461124">
            <a:off x="4608762" y="1861405"/>
            <a:ext cx="666911" cy="66691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816B142-3C4C-5E70-7B07-4D375E2BEAD4}"/>
              </a:ext>
            </a:extLst>
          </p:cNvPr>
          <p:cNvSpPr txBox="1"/>
          <p:nvPr/>
        </p:nvSpPr>
        <p:spPr>
          <a:xfrm>
            <a:off x="3409673" y="2702273"/>
            <a:ext cx="2844235" cy="3539430"/>
          </a:xfrm>
          <a:prstGeom prst="rect">
            <a:avLst/>
          </a:prstGeom>
          <a:noFill/>
        </p:spPr>
        <p:txBody>
          <a:bodyPr wrap="square" rtlCol="0">
            <a:spAutoFit/>
          </a:bodyPr>
          <a:lstStyle/>
          <a:p>
            <a:pPr algn="ctr"/>
            <a:r>
              <a:rPr lang="en-US" sz="3200" kern="0">
                <a:solidFill>
                  <a:srgbClr val="002060"/>
                </a:solidFill>
                <a:latin typeface="iCiel Brandon Text Bold" panose="020B0803020203060203" pitchFamily="34" charset="0"/>
              </a:rPr>
              <a:t>Chưa có nhiều kinh nghiệm về kiến thức xổ số hay thống kê với các giải có nhiều số</a:t>
            </a:r>
            <a:endParaRPr lang="en-US" sz="3200">
              <a:solidFill>
                <a:schemeClr val="bg1"/>
              </a:solidFill>
              <a:latin typeface="iCiel Brandon Text Bold" panose="020B0803020203060203" pitchFamily="34" charset="0"/>
            </a:endParaRPr>
          </a:p>
        </p:txBody>
      </p:sp>
      <p:sp>
        <p:nvSpPr>
          <p:cNvPr id="18" name="Rectangle: Rounded Corners 17">
            <a:extLst>
              <a:ext uri="{FF2B5EF4-FFF2-40B4-BE49-F238E27FC236}">
                <a16:creationId xmlns:a16="http://schemas.microsoft.com/office/drawing/2014/main" id="{3B75FD4A-3AED-1235-8487-F59B2FA301CE}"/>
              </a:ext>
            </a:extLst>
          </p:cNvPr>
          <p:cNvSpPr/>
          <p:nvPr/>
        </p:nvSpPr>
        <p:spPr>
          <a:xfrm>
            <a:off x="6897419" y="1428099"/>
            <a:ext cx="4596242" cy="1720218"/>
          </a:xfrm>
          <a:prstGeom prst="roundRect">
            <a:avLst>
              <a:gd name="adj" fmla="val 8988"/>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latin typeface="iCiel Brandon Text Bold" panose="020B0803020203060203" pitchFamily="34" charset="0"/>
              </a:rPr>
              <a:t>HẠN CHẾ</a:t>
            </a:r>
          </a:p>
        </p:txBody>
      </p:sp>
      <p:sp>
        <p:nvSpPr>
          <p:cNvPr id="20" name="TextBox 19">
            <a:extLst>
              <a:ext uri="{FF2B5EF4-FFF2-40B4-BE49-F238E27FC236}">
                <a16:creationId xmlns:a16="http://schemas.microsoft.com/office/drawing/2014/main" id="{0AFF6883-B028-CB80-575E-8AA15448079B}"/>
              </a:ext>
            </a:extLst>
          </p:cNvPr>
          <p:cNvSpPr txBox="1"/>
          <p:nvPr/>
        </p:nvSpPr>
        <p:spPr>
          <a:xfrm>
            <a:off x="7707652" y="1735108"/>
            <a:ext cx="2844235" cy="1077218"/>
          </a:xfrm>
          <a:prstGeom prst="rect">
            <a:avLst/>
          </a:prstGeom>
          <a:noFill/>
        </p:spPr>
        <p:txBody>
          <a:bodyPr wrap="square" rtlCol="0">
            <a:spAutoFit/>
          </a:bodyPr>
          <a:lstStyle/>
          <a:p>
            <a:pPr algn="ctr"/>
            <a:r>
              <a:rPr lang="en-US" sz="3200" kern="0">
                <a:solidFill>
                  <a:srgbClr val="002060"/>
                </a:solidFill>
                <a:latin typeface="iCiel Brandon Text Bold" panose="020B0803020203060203" pitchFamily="34" charset="0"/>
              </a:rPr>
              <a:t>Chỉ có giải 8 của Cần Thơ</a:t>
            </a:r>
            <a:endParaRPr lang="en-US" sz="3200">
              <a:solidFill>
                <a:schemeClr val="bg1"/>
              </a:solidFill>
              <a:latin typeface="iCiel Brandon Text Bold" panose="020B0803020203060203" pitchFamily="34" charset="0"/>
            </a:endParaRPr>
          </a:p>
        </p:txBody>
      </p:sp>
      <p:sp>
        <p:nvSpPr>
          <p:cNvPr id="26" name="Rectangle: Rounded Corners 25">
            <a:extLst>
              <a:ext uri="{FF2B5EF4-FFF2-40B4-BE49-F238E27FC236}">
                <a16:creationId xmlns:a16="http://schemas.microsoft.com/office/drawing/2014/main" id="{B125D57A-7FAE-8C55-EEFF-2B9FF1BBC8AC}"/>
              </a:ext>
            </a:extLst>
          </p:cNvPr>
          <p:cNvSpPr/>
          <p:nvPr/>
        </p:nvSpPr>
        <p:spPr>
          <a:xfrm>
            <a:off x="6897419" y="4101145"/>
            <a:ext cx="4596242" cy="1937253"/>
          </a:xfrm>
          <a:prstGeom prst="roundRect">
            <a:avLst>
              <a:gd name="adj" fmla="val 8988"/>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1">
                    <a:lumMod val="50000"/>
                  </a:schemeClr>
                </a:solidFill>
                <a:latin typeface="iCiel Brandon Text Bold" panose="020B0803020203060203" pitchFamily="34" charset="0"/>
              </a:rPr>
              <a:t>Cần các loại thống kê khác như tỉ lệ chẳng lẻ,cặp số…</a:t>
            </a:r>
          </a:p>
        </p:txBody>
      </p:sp>
      <p:pic>
        <p:nvPicPr>
          <p:cNvPr id="2056" name="Picture 8" descr="Pie chart ">
            <a:extLst>
              <a:ext uri="{FF2B5EF4-FFF2-40B4-BE49-F238E27FC236}">
                <a16:creationId xmlns:a16="http://schemas.microsoft.com/office/drawing/2014/main" id="{1BA9E8FD-9B0F-BFB4-CBEF-854DCE1C74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6382" y="4026798"/>
            <a:ext cx="518490" cy="51849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Number 8 ">
            <a:extLst>
              <a:ext uri="{FF2B5EF4-FFF2-40B4-BE49-F238E27FC236}">
                <a16:creationId xmlns:a16="http://schemas.microsoft.com/office/drawing/2014/main" id="{8019610B-04A0-F138-70E9-5154BB63AF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857331">
            <a:off x="6674428" y="1295631"/>
            <a:ext cx="516982" cy="51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0637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wipe(left)">
                                      <p:cBhvr>
                                        <p:cTn id="13" dur="500"/>
                                        <p:tgtEl>
                                          <p:spTgt spid="20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56"/>
                                        </p:tgtEl>
                                        <p:attrNameLst>
                                          <p:attrName>style.visibility</p:attrName>
                                        </p:attrNameLst>
                                      </p:cBhvr>
                                      <p:to>
                                        <p:strVal val="visible"/>
                                      </p:to>
                                    </p:set>
                                    <p:animEffect transition="in" filter="wipe(left)">
                                      <p:cBhvr>
                                        <p:cTn id="18" dur="500"/>
                                        <p:tgtEl>
                                          <p:spTgt spid="205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9FBFEB3-2869-FC68-7E09-F205A94BF135}"/>
              </a:ext>
            </a:extLst>
          </p:cNvPr>
          <p:cNvSpPr txBox="1"/>
          <p:nvPr/>
        </p:nvSpPr>
        <p:spPr>
          <a:xfrm>
            <a:off x="5262764" y="6859440"/>
            <a:ext cx="8732134" cy="3046988"/>
          </a:xfrm>
          <a:prstGeom prst="rect">
            <a:avLst/>
          </a:prstGeom>
          <a:noFill/>
        </p:spPr>
        <p:txBody>
          <a:bodyPr wrap="none" rtlCol="0">
            <a:spAutoFit/>
          </a:bodyPr>
          <a:lstStyle/>
          <a:p>
            <a:r>
              <a:rPr lang="en-US" sz="3200">
                <a:latin typeface="iCiel Brandon Text Bold" panose="020B0803020203060203" pitchFamily="34" charset="0"/>
              </a:rPr>
              <a:t>Nội dung:</a:t>
            </a:r>
          </a:p>
          <a:p>
            <a:r>
              <a:rPr lang="en-US" sz="3200">
                <a:latin typeface="iCiel Brandon Text Bold" panose="020B0803020203060203" pitchFamily="34" charset="0"/>
              </a:rPr>
              <a:t>+ Trang web có hiển thị và vào trang chủ không.</a:t>
            </a:r>
          </a:p>
          <a:p>
            <a:r>
              <a:rPr lang="en-US" sz="3200">
                <a:latin typeface="iCiel Brandon Text Bold" panose="020B0803020203060203" pitchFamily="34" charset="0"/>
              </a:rPr>
              <a:t>+ Các thao tác trên web ( các nút,…)</a:t>
            </a:r>
          </a:p>
          <a:p>
            <a:r>
              <a:rPr lang="en-US" sz="3200">
                <a:latin typeface="iCiel Brandon Text Bold" panose="020B0803020203060203" pitchFamily="34" charset="0"/>
              </a:rPr>
              <a:t>+ Có hiển thị các thống kê hay biểu đồ không.</a:t>
            </a:r>
          </a:p>
          <a:p>
            <a:r>
              <a:rPr lang="en-US" sz="3200">
                <a:latin typeface="iCiel Brandon Text Bold" panose="020B0803020203060203" pitchFamily="34" charset="0"/>
              </a:rPr>
              <a:t>+ Cho ra các số ngẫu nhiên ( mỗi lần khác nhau )</a:t>
            </a:r>
          </a:p>
          <a:p>
            <a:r>
              <a:rPr lang="en-US" sz="3200">
                <a:latin typeface="iCiel Brandon Text Bold" panose="020B0803020203060203" pitchFamily="34" charset="0"/>
              </a:rPr>
              <a:t>...</a:t>
            </a:r>
          </a:p>
        </p:txBody>
      </p:sp>
      <p:sp>
        <p:nvSpPr>
          <p:cNvPr id="22" name="TextBox 21">
            <a:extLst>
              <a:ext uri="{FF2B5EF4-FFF2-40B4-BE49-F238E27FC236}">
                <a16:creationId xmlns:a16="http://schemas.microsoft.com/office/drawing/2014/main" id="{AE7F4317-C656-B853-78B2-4563D3AFD205}"/>
              </a:ext>
            </a:extLst>
          </p:cNvPr>
          <p:cNvSpPr txBox="1"/>
          <p:nvPr/>
        </p:nvSpPr>
        <p:spPr>
          <a:xfrm>
            <a:off x="3004457" y="7556122"/>
            <a:ext cx="7257949" cy="2062103"/>
          </a:xfrm>
          <a:prstGeom prst="rect">
            <a:avLst/>
          </a:prstGeom>
          <a:noFill/>
        </p:spPr>
        <p:txBody>
          <a:bodyPr wrap="none" rtlCol="0">
            <a:spAutoFit/>
          </a:bodyPr>
          <a:lstStyle/>
          <a:p>
            <a:r>
              <a:rPr lang="en-US" sz="3200">
                <a:latin typeface="iCiel Brandon Text Bold" panose="020B0803020203060203" pitchFamily="34" charset="0"/>
              </a:rPr>
              <a:t>Kết quả: </a:t>
            </a:r>
          </a:p>
          <a:p>
            <a:r>
              <a:rPr lang="en-US" sz="3200">
                <a:latin typeface="iCiel Brandon Text Bold" panose="020B0803020203060203" pitchFamily="34" charset="0"/>
              </a:rPr>
              <a:t>+ Trang web hoạt động ổn định.</a:t>
            </a:r>
          </a:p>
          <a:p>
            <a:r>
              <a:rPr lang="en-US" sz="3200">
                <a:latin typeface="iCiel Brandon Text Bold" panose="020B0803020203060203" pitchFamily="34" charset="0"/>
              </a:rPr>
              <a:t>+ Tương thích hầu hết tất cả trình duyệt</a:t>
            </a:r>
          </a:p>
          <a:p>
            <a:r>
              <a:rPr lang="en-US" sz="3200">
                <a:latin typeface="iCiel Brandon Text Bold" panose="020B0803020203060203" pitchFamily="34" charset="0"/>
              </a:rPr>
              <a:t>và đạt yêu cầu.</a:t>
            </a:r>
          </a:p>
        </p:txBody>
      </p:sp>
      <p:grpSp>
        <p:nvGrpSpPr>
          <p:cNvPr id="13" name="Group 12">
            <a:extLst>
              <a:ext uri="{FF2B5EF4-FFF2-40B4-BE49-F238E27FC236}">
                <a16:creationId xmlns:a16="http://schemas.microsoft.com/office/drawing/2014/main" id="{56CE4949-197E-D378-0FEF-F7598F670D38}"/>
              </a:ext>
            </a:extLst>
          </p:cNvPr>
          <p:cNvGrpSpPr/>
          <p:nvPr/>
        </p:nvGrpSpPr>
        <p:grpSpPr>
          <a:xfrm>
            <a:off x="0" y="0"/>
            <a:ext cx="12192000" cy="6858000"/>
            <a:chOff x="9668927" y="0"/>
            <a:chExt cx="12192000" cy="6858000"/>
          </a:xfrm>
        </p:grpSpPr>
        <p:sp>
          <p:nvSpPr>
            <p:cNvPr id="21" name="Rectangle 20">
              <a:extLst>
                <a:ext uri="{FF2B5EF4-FFF2-40B4-BE49-F238E27FC236}">
                  <a16:creationId xmlns:a16="http://schemas.microsoft.com/office/drawing/2014/main" id="{A4E6DD67-E844-8DA8-B011-5AC1347A1B92}"/>
                </a:ext>
              </a:extLst>
            </p:cNvPr>
            <p:cNvSpPr/>
            <p:nvPr/>
          </p:nvSpPr>
          <p:spPr>
            <a:xfrm>
              <a:off x="9668927" y="0"/>
              <a:ext cx="12192000"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3" name="Picture 16" descr="Exam ">
              <a:extLst>
                <a:ext uri="{FF2B5EF4-FFF2-40B4-BE49-F238E27FC236}">
                  <a16:creationId xmlns:a16="http://schemas.microsoft.com/office/drawing/2014/main" id="{25E7A720-8F9E-169C-17ED-E9A4A4609657}"/>
                </a:ext>
              </a:extLst>
            </p:cNvPr>
            <p:cNvPicPr>
              <a:picLocks noChangeAspect="1" noChangeArrowheads="1"/>
            </p:cNvPicPr>
            <p:nvPr/>
          </p:nvPicPr>
          <p:blipFill>
            <a:blip r:embed="rId2">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78D8D79-ACC4-F36B-E7DA-2B9B2D0E0904}"/>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5" name="TextBox 24">
              <a:extLst>
                <a:ext uri="{FF2B5EF4-FFF2-40B4-BE49-F238E27FC236}">
                  <a16:creationId xmlns:a16="http://schemas.microsoft.com/office/drawing/2014/main" id="{878B3B2E-D9E5-FF8E-C1AB-D47B70464CE1}"/>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18" name="Rectangle: Rounded Corners 17">
            <a:extLst>
              <a:ext uri="{FF2B5EF4-FFF2-40B4-BE49-F238E27FC236}">
                <a16:creationId xmlns:a16="http://schemas.microsoft.com/office/drawing/2014/main" id="{3B75FD4A-3AED-1235-8487-F59B2FA301CE}"/>
              </a:ext>
            </a:extLst>
          </p:cNvPr>
          <p:cNvSpPr/>
          <p:nvPr/>
        </p:nvSpPr>
        <p:spPr>
          <a:xfrm>
            <a:off x="2386643" y="255180"/>
            <a:ext cx="9666775" cy="6411433"/>
          </a:xfrm>
          <a:prstGeom prst="roundRect">
            <a:avLst>
              <a:gd name="adj" fmla="val 4842"/>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latin typeface="iCiel Brandon Text Bold" panose="020B0803020203060203" pitchFamily="34" charset="0"/>
              </a:rPr>
              <a:t>HẠN CHẾ</a:t>
            </a:r>
          </a:p>
        </p:txBody>
      </p:sp>
      <p:pic>
        <p:nvPicPr>
          <p:cNvPr id="36" name="Picture 35">
            <a:extLst>
              <a:ext uri="{FF2B5EF4-FFF2-40B4-BE49-F238E27FC236}">
                <a16:creationId xmlns:a16="http://schemas.microsoft.com/office/drawing/2014/main" id="{1F96DAAC-02BB-ED5F-A5E2-0D2197CE6C2F}"/>
              </a:ext>
            </a:extLst>
          </p:cNvPr>
          <p:cNvPicPr>
            <a:picLocks noChangeAspect="1"/>
          </p:cNvPicPr>
          <p:nvPr/>
        </p:nvPicPr>
        <p:blipFill>
          <a:blip r:embed="rId3"/>
          <a:stretch>
            <a:fillRect/>
          </a:stretch>
        </p:blipFill>
        <p:spPr>
          <a:xfrm>
            <a:off x="3357981" y="648182"/>
            <a:ext cx="7981478" cy="1494304"/>
          </a:xfrm>
          <a:prstGeom prst="rect">
            <a:avLst/>
          </a:prstGeom>
        </p:spPr>
      </p:pic>
      <p:pic>
        <p:nvPicPr>
          <p:cNvPr id="38" name="Picture 37">
            <a:extLst>
              <a:ext uri="{FF2B5EF4-FFF2-40B4-BE49-F238E27FC236}">
                <a16:creationId xmlns:a16="http://schemas.microsoft.com/office/drawing/2014/main" id="{9D1A0343-2382-1678-6DC7-08490EAA2D24}"/>
              </a:ext>
            </a:extLst>
          </p:cNvPr>
          <p:cNvPicPr>
            <a:picLocks noChangeAspect="1"/>
          </p:cNvPicPr>
          <p:nvPr/>
        </p:nvPicPr>
        <p:blipFill>
          <a:blip r:embed="rId4"/>
          <a:stretch>
            <a:fillRect/>
          </a:stretch>
        </p:blipFill>
        <p:spPr>
          <a:xfrm>
            <a:off x="3357980" y="2142486"/>
            <a:ext cx="8012081" cy="4460334"/>
          </a:xfrm>
          <a:prstGeom prst="rect">
            <a:avLst/>
          </a:prstGeom>
        </p:spPr>
      </p:pic>
    </p:spTree>
    <p:extLst>
      <p:ext uri="{BB962C8B-B14F-4D97-AF65-F5344CB8AC3E}">
        <p14:creationId xmlns:p14="http://schemas.microsoft.com/office/powerpoint/2010/main" val="28193789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2CF3C9-C93A-AB34-FD45-F18837B7A661}"/>
              </a:ext>
            </a:extLst>
          </p:cNvPr>
          <p:cNvGrpSpPr/>
          <p:nvPr/>
        </p:nvGrpSpPr>
        <p:grpSpPr>
          <a:xfrm>
            <a:off x="0" y="0"/>
            <a:ext cx="12191999" cy="6858000"/>
            <a:chOff x="-2754515" y="-209675"/>
            <a:chExt cx="11516534"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11516534"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 name="Group 2">
            <a:extLst>
              <a:ext uri="{FF2B5EF4-FFF2-40B4-BE49-F238E27FC236}">
                <a16:creationId xmlns:a16="http://schemas.microsoft.com/office/drawing/2014/main" id="{6EF41429-5CA2-CF97-C1A2-19F124F225E2}"/>
              </a:ext>
            </a:extLst>
          </p:cNvPr>
          <p:cNvGrpSpPr/>
          <p:nvPr/>
        </p:nvGrpSpPr>
        <p:grpSpPr>
          <a:xfrm>
            <a:off x="-62322" y="0"/>
            <a:ext cx="2563487" cy="6858000"/>
            <a:chOff x="7131989" y="0"/>
            <a:chExt cx="2563487" cy="6858000"/>
          </a:xfrm>
        </p:grpSpPr>
        <p:sp>
          <p:nvSpPr>
            <p:cNvPr id="5" name="Rectangle 4">
              <a:extLst>
                <a:ext uri="{FF2B5EF4-FFF2-40B4-BE49-F238E27FC236}">
                  <a16:creationId xmlns:a16="http://schemas.microsoft.com/office/drawing/2014/main" id="{0754D91D-1B69-6D87-58D3-ABC3635AC923}"/>
                </a:ext>
              </a:extLst>
            </p:cNvPr>
            <p:cNvSpPr/>
            <p:nvPr/>
          </p:nvSpPr>
          <p:spPr>
            <a:xfrm>
              <a:off x="7131989" y="0"/>
              <a:ext cx="2536940"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F1F1AE8-E54F-B296-09AD-B068099900E3}"/>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9" name="TextBox 8">
              <a:extLst>
                <a:ext uri="{FF2B5EF4-FFF2-40B4-BE49-F238E27FC236}">
                  <a16:creationId xmlns:a16="http://schemas.microsoft.com/office/drawing/2014/main" id="{24373D6C-C028-BEA7-3B40-FB83F1522E40}"/>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13" name="Group 12">
            <a:extLst>
              <a:ext uri="{FF2B5EF4-FFF2-40B4-BE49-F238E27FC236}">
                <a16:creationId xmlns:a16="http://schemas.microsoft.com/office/drawing/2014/main" id="{56CE4949-197E-D378-0FEF-F7598F670D38}"/>
              </a:ext>
            </a:extLst>
          </p:cNvPr>
          <p:cNvGrpSpPr/>
          <p:nvPr/>
        </p:nvGrpSpPr>
        <p:grpSpPr>
          <a:xfrm>
            <a:off x="-62323" y="0"/>
            <a:ext cx="12254323" cy="6858000"/>
            <a:chOff x="9668927" y="0"/>
            <a:chExt cx="12254323" cy="6858000"/>
          </a:xfrm>
        </p:grpSpPr>
        <p:sp>
          <p:nvSpPr>
            <p:cNvPr id="21" name="Rectangle 20">
              <a:extLst>
                <a:ext uri="{FF2B5EF4-FFF2-40B4-BE49-F238E27FC236}">
                  <a16:creationId xmlns:a16="http://schemas.microsoft.com/office/drawing/2014/main" id="{A4E6DD67-E844-8DA8-B011-5AC1347A1B92}"/>
                </a:ext>
              </a:extLst>
            </p:cNvPr>
            <p:cNvSpPr/>
            <p:nvPr/>
          </p:nvSpPr>
          <p:spPr>
            <a:xfrm>
              <a:off x="9668927" y="0"/>
              <a:ext cx="12254323"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3" name="Picture 16" descr="Exam ">
              <a:extLst>
                <a:ext uri="{FF2B5EF4-FFF2-40B4-BE49-F238E27FC236}">
                  <a16:creationId xmlns:a16="http://schemas.microsoft.com/office/drawing/2014/main" id="{25E7A720-8F9E-169C-17ED-E9A4A4609657}"/>
                </a:ext>
              </a:extLst>
            </p:cNvPr>
            <p:cNvPicPr>
              <a:picLocks noChangeAspect="1" noChangeArrowheads="1"/>
            </p:cNvPicPr>
            <p:nvPr/>
          </p:nvPicPr>
          <p:blipFill>
            <a:blip r:embed="rId3">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78D8D79-ACC4-F36B-E7DA-2B9B2D0E0904}"/>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5" name="TextBox 24">
              <a:extLst>
                <a:ext uri="{FF2B5EF4-FFF2-40B4-BE49-F238E27FC236}">
                  <a16:creationId xmlns:a16="http://schemas.microsoft.com/office/drawing/2014/main" id="{878B3B2E-D9E5-FF8E-C1AB-D47B70464CE1}"/>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18" name="Rectangle: Rounded Corners 17">
            <a:extLst>
              <a:ext uri="{FF2B5EF4-FFF2-40B4-BE49-F238E27FC236}">
                <a16:creationId xmlns:a16="http://schemas.microsoft.com/office/drawing/2014/main" id="{3B75FD4A-3AED-1235-8487-F59B2FA301CE}"/>
              </a:ext>
            </a:extLst>
          </p:cNvPr>
          <p:cNvSpPr/>
          <p:nvPr/>
        </p:nvSpPr>
        <p:spPr>
          <a:xfrm>
            <a:off x="2386643" y="255180"/>
            <a:ext cx="9666775" cy="6411433"/>
          </a:xfrm>
          <a:prstGeom prst="roundRect">
            <a:avLst>
              <a:gd name="adj" fmla="val 4842"/>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latin typeface="iCiel Brandon Text Bold" panose="020B0803020203060203" pitchFamily="34" charset="0"/>
              </a:rPr>
              <a:t>HẠN CHẾ</a:t>
            </a:r>
          </a:p>
        </p:txBody>
      </p:sp>
      <p:sp>
        <p:nvSpPr>
          <p:cNvPr id="12" name="TextBox 11">
            <a:extLst>
              <a:ext uri="{FF2B5EF4-FFF2-40B4-BE49-F238E27FC236}">
                <a16:creationId xmlns:a16="http://schemas.microsoft.com/office/drawing/2014/main" id="{79FBFEB3-2869-FC68-7E09-F205A94BF135}"/>
              </a:ext>
            </a:extLst>
          </p:cNvPr>
          <p:cNvSpPr txBox="1"/>
          <p:nvPr/>
        </p:nvSpPr>
        <p:spPr>
          <a:xfrm>
            <a:off x="2687637" y="440115"/>
            <a:ext cx="9130116" cy="5509200"/>
          </a:xfrm>
          <a:prstGeom prst="rect">
            <a:avLst/>
          </a:prstGeom>
          <a:noFill/>
        </p:spPr>
        <p:txBody>
          <a:bodyPr wrap="square" rtlCol="0">
            <a:spAutoFit/>
          </a:bodyPr>
          <a:lstStyle/>
          <a:p>
            <a:r>
              <a:rPr lang="vi-VN" sz="3200" b="0" i="0">
                <a:solidFill>
                  <a:schemeClr val="accent1">
                    <a:lumMod val="50000"/>
                  </a:schemeClr>
                </a:solidFill>
                <a:effectLst/>
                <a:latin typeface="iCiel Brandon Text Bold" panose="020B0803020203060203" pitchFamily="34" charset="0"/>
              </a:rPr>
              <a:t>Giải 8 của xổ số kiến thiết chỉ có 2 chữ số cuối cùng (hàng chục, hàng đơn vị), nên số lượng vé số có thể trúng giải 8 là rất lớn.</a:t>
            </a:r>
            <a:r>
              <a:rPr lang="en-US" sz="3200" b="0" i="0">
                <a:solidFill>
                  <a:schemeClr val="accent1">
                    <a:lumMod val="50000"/>
                  </a:schemeClr>
                </a:solidFill>
                <a:effectLst/>
                <a:latin typeface="iCiel Brandon Text Bold" panose="020B0803020203060203" pitchFamily="34" charset="0"/>
              </a:rPr>
              <a:t> Nếu so với các giải khác như đặc biệt hay các giải còn lại thì</a:t>
            </a:r>
            <a:r>
              <a:rPr lang="vi-VN" sz="3200" b="0" i="0">
                <a:solidFill>
                  <a:schemeClr val="accent1">
                    <a:lumMod val="50000"/>
                  </a:schemeClr>
                </a:solidFill>
                <a:effectLst/>
                <a:latin typeface="iCiel Brandon Text Bold" panose="020B0803020203060203" pitchFamily="34" charset="0"/>
              </a:rPr>
              <a:t> giải 8 có </a:t>
            </a:r>
            <a:r>
              <a:rPr lang="vi-VN" sz="3200" b="0" i="0" u="sng">
                <a:solidFill>
                  <a:schemeClr val="accent1">
                    <a:lumMod val="50000"/>
                  </a:schemeClr>
                </a:solidFill>
                <a:effectLst/>
                <a:latin typeface="iCiel Brandon Text Bold" panose="020B0803020203060203" pitchFamily="34" charset="0"/>
              </a:rPr>
              <a:t>tỷ lệ </a:t>
            </a:r>
            <a:r>
              <a:rPr lang="vi-VN" sz="3200" b="0" i="0">
                <a:solidFill>
                  <a:schemeClr val="accent1">
                    <a:lumMod val="50000"/>
                  </a:schemeClr>
                </a:solidFill>
                <a:effectLst/>
                <a:latin typeface="iCiel Brandon Text Bold" panose="020B0803020203060203" pitchFamily="34" charset="0"/>
              </a:rPr>
              <a:t>trúng cao hơn nhiều.</a:t>
            </a:r>
            <a:endParaRPr lang="en-US" sz="3200" b="0" i="0">
              <a:solidFill>
                <a:schemeClr val="accent1">
                  <a:lumMod val="50000"/>
                </a:schemeClr>
              </a:solidFill>
              <a:effectLst/>
              <a:latin typeface="iCiel Brandon Text Bold" panose="020B0803020203060203" pitchFamily="34" charset="0"/>
            </a:endParaRPr>
          </a:p>
          <a:p>
            <a:endParaRPr lang="en-US" sz="3200">
              <a:solidFill>
                <a:schemeClr val="accent1">
                  <a:lumMod val="50000"/>
                </a:schemeClr>
              </a:solidFill>
              <a:latin typeface="iCiel Brandon Text Bold" panose="020B0803020203060203" pitchFamily="34" charset="0"/>
            </a:endParaRPr>
          </a:p>
          <a:p>
            <a:r>
              <a:rPr lang="en-US" sz="3200">
                <a:solidFill>
                  <a:srgbClr val="34C1E8"/>
                </a:solidFill>
                <a:latin typeface="iCiel Brandon Text Bold" panose="020B0803020203060203" pitchFamily="34" charset="0"/>
              </a:rPr>
              <a:t>=&gt; Có nhiều cơ sở để thống kê giải 8 từ đó có thể làm tiền đề cho các giải sau với 3 đến 6 con số.</a:t>
            </a:r>
          </a:p>
          <a:p>
            <a:endParaRPr lang="en-US" sz="3200">
              <a:solidFill>
                <a:srgbClr val="34C1E8"/>
              </a:solidFill>
              <a:latin typeface="iCiel Brandon Text Bold" panose="020B0803020203060203" pitchFamily="34" charset="0"/>
            </a:endParaRPr>
          </a:p>
          <a:p>
            <a:endParaRPr lang="en-US" sz="3200">
              <a:solidFill>
                <a:srgbClr val="34C1E8"/>
              </a:solidFill>
              <a:latin typeface="iCiel Brandon Text Bold" panose="020B0803020203060203" pitchFamily="34" charset="0"/>
            </a:endParaRPr>
          </a:p>
          <a:p>
            <a:r>
              <a:rPr lang="en-US" sz="3200">
                <a:solidFill>
                  <a:srgbClr val="34C1E8"/>
                </a:solidFill>
                <a:latin typeface="iCiel Brandon Text Bold" panose="020B0803020203060203" pitchFamily="34" charset="0"/>
              </a:rPr>
              <a:t> </a:t>
            </a:r>
          </a:p>
        </p:txBody>
      </p:sp>
      <p:sp>
        <p:nvSpPr>
          <p:cNvPr id="22" name="TextBox 21">
            <a:extLst>
              <a:ext uri="{FF2B5EF4-FFF2-40B4-BE49-F238E27FC236}">
                <a16:creationId xmlns:a16="http://schemas.microsoft.com/office/drawing/2014/main" id="{AE7F4317-C656-B853-78B2-4563D3AFD205}"/>
              </a:ext>
            </a:extLst>
          </p:cNvPr>
          <p:cNvSpPr txBox="1"/>
          <p:nvPr/>
        </p:nvSpPr>
        <p:spPr>
          <a:xfrm>
            <a:off x="2625809" y="4557748"/>
            <a:ext cx="9229786" cy="2062103"/>
          </a:xfrm>
          <a:prstGeom prst="rect">
            <a:avLst/>
          </a:prstGeom>
          <a:noFill/>
        </p:spPr>
        <p:txBody>
          <a:bodyPr wrap="square" rtlCol="0">
            <a:spAutoFit/>
          </a:bodyPr>
          <a:lstStyle/>
          <a:p>
            <a:r>
              <a:rPr lang="en-US" sz="3200">
                <a:latin typeface="iCiel Brandon Text Bold" panose="020B0803020203060203" pitchFamily="34" charset="0"/>
              </a:rPr>
              <a:t>Các giải khác vẫn có thể hiển thị ra trang web với cách thiết kế, thu thập dữ liệu tương tự giải 8 nhưng đòi hỏi phải cần phân tích để có thể đưa ra thống kê một cách cụ thể.</a:t>
            </a:r>
          </a:p>
        </p:txBody>
      </p:sp>
    </p:spTree>
    <p:extLst>
      <p:ext uri="{BB962C8B-B14F-4D97-AF65-F5344CB8AC3E}">
        <p14:creationId xmlns:p14="http://schemas.microsoft.com/office/powerpoint/2010/main" val="2331060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2CF3C9-C93A-AB34-FD45-F18837B7A661}"/>
              </a:ext>
            </a:extLst>
          </p:cNvPr>
          <p:cNvGrpSpPr/>
          <p:nvPr/>
        </p:nvGrpSpPr>
        <p:grpSpPr>
          <a:xfrm>
            <a:off x="0" y="0"/>
            <a:ext cx="12191999" cy="6858000"/>
            <a:chOff x="-2754515" y="-209675"/>
            <a:chExt cx="11516534" cy="6858000"/>
          </a:xfrm>
        </p:grpSpPr>
        <p:sp>
          <p:nvSpPr>
            <p:cNvPr id="15" name="Rectangle 14">
              <a:extLst>
                <a:ext uri="{FF2B5EF4-FFF2-40B4-BE49-F238E27FC236}">
                  <a16:creationId xmlns:a16="http://schemas.microsoft.com/office/drawing/2014/main" id="{CAAE43FF-9C10-849E-436A-CD6791E868F3}"/>
                </a:ext>
              </a:extLst>
            </p:cNvPr>
            <p:cNvSpPr/>
            <p:nvPr/>
          </p:nvSpPr>
          <p:spPr>
            <a:xfrm>
              <a:off x="-2754515" y="-209675"/>
              <a:ext cx="11516534"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DD075CA-C87D-152A-AF3F-D1440B88BDE1}"/>
                </a:ext>
              </a:extLst>
            </p:cNvPr>
            <p:cNvSpPr txBox="1"/>
            <p:nvPr/>
          </p:nvSpPr>
          <p:spPr>
            <a:xfrm>
              <a:off x="-2698518" y="2232074"/>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19" name="Picture 8" descr="Transparency ">
              <a:extLst>
                <a:ext uri="{FF2B5EF4-FFF2-40B4-BE49-F238E27FC236}">
                  <a16:creationId xmlns:a16="http://schemas.microsoft.com/office/drawing/2014/main" id="{FCE54B5A-1A1B-5BC3-8332-51FD7B072699}"/>
                </a:ext>
              </a:extLst>
            </p:cNvPr>
            <p:cNvPicPr>
              <a:picLocks noChangeAspect="1" noChangeArrowheads="1"/>
            </p:cNvPicPr>
            <p:nvPr/>
          </p:nvPicPr>
          <p:blipFill>
            <a:blip r:embed="rId2">
              <a:alphaModFix amt="7000"/>
              <a:extLst>
                <a:ext uri="{28A0092B-C50C-407E-A947-70E740481C1C}">
                  <a14:useLocalDpi xmlns:a14="http://schemas.microsoft.com/office/drawing/2010/main" val="0"/>
                </a:ext>
              </a:extLst>
            </a:blip>
            <a:srcRect/>
            <a:stretch>
              <a:fillRect/>
            </a:stretch>
          </p:blipFill>
          <p:spPr bwMode="auto">
            <a:xfrm>
              <a:off x="-2520226" y="2539642"/>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A9CFABB-086F-9328-9596-E370DF3F0DEF}"/>
                </a:ext>
              </a:extLst>
            </p:cNvPr>
            <p:cNvSpPr txBox="1"/>
            <p:nvPr/>
          </p:nvSpPr>
          <p:spPr>
            <a:xfrm>
              <a:off x="-1881880" y="984494"/>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 name="Group 2">
            <a:extLst>
              <a:ext uri="{FF2B5EF4-FFF2-40B4-BE49-F238E27FC236}">
                <a16:creationId xmlns:a16="http://schemas.microsoft.com/office/drawing/2014/main" id="{6EF41429-5CA2-CF97-C1A2-19F124F225E2}"/>
              </a:ext>
            </a:extLst>
          </p:cNvPr>
          <p:cNvGrpSpPr/>
          <p:nvPr/>
        </p:nvGrpSpPr>
        <p:grpSpPr>
          <a:xfrm>
            <a:off x="-62322" y="0"/>
            <a:ext cx="2563487" cy="6858000"/>
            <a:chOff x="7131989" y="0"/>
            <a:chExt cx="2563487" cy="6858000"/>
          </a:xfrm>
        </p:grpSpPr>
        <p:sp>
          <p:nvSpPr>
            <p:cNvPr id="5" name="Rectangle 4">
              <a:extLst>
                <a:ext uri="{FF2B5EF4-FFF2-40B4-BE49-F238E27FC236}">
                  <a16:creationId xmlns:a16="http://schemas.microsoft.com/office/drawing/2014/main" id="{0754D91D-1B69-6D87-58D3-ABC3635AC923}"/>
                </a:ext>
              </a:extLst>
            </p:cNvPr>
            <p:cNvSpPr/>
            <p:nvPr/>
          </p:nvSpPr>
          <p:spPr>
            <a:xfrm>
              <a:off x="7131989" y="0"/>
              <a:ext cx="2536940"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F1F1AE8-E54F-B296-09AD-B068099900E3}"/>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9" name="TextBox 8">
              <a:extLst>
                <a:ext uri="{FF2B5EF4-FFF2-40B4-BE49-F238E27FC236}">
                  <a16:creationId xmlns:a16="http://schemas.microsoft.com/office/drawing/2014/main" id="{24373D6C-C028-BEA7-3B40-FB83F1522E40}"/>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13" name="Group 12">
            <a:extLst>
              <a:ext uri="{FF2B5EF4-FFF2-40B4-BE49-F238E27FC236}">
                <a16:creationId xmlns:a16="http://schemas.microsoft.com/office/drawing/2014/main" id="{56CE4949-197E-D378-0FEF-F7598F670D38}"/>
              </a:ext>
            </a:extLst>
          </p:cNvPr>
          <p:cNvGrpSpPr/>
          <p:nvPr/>
        </p:nvGrpSpPr>
        <p:grpSpPr>
          <a:xfrm>
            <a:off x="-62323" y="0"/>
            <a:ext cx="12254323" cy="6858000"/>
            <a:chOff x="9668927" y="0"/>
            <a:chExt cx="12254323" cy="6858000"/>
          </a:xfrm>
        </p:grpSpPr>
        <p:sp>
          <p:nvSpPr>
            <p:cNvPr id="21" name="Rectangle 20">
              <a:extLst>
                <a:ext uri="{FF2B5EF4-FFF2-40B4-BE49-F238E27FC236}">
                  <a16:creationId xmlns:a16="http://schemas.microsoft.com/office/drawing/2014/main" id="{A4E6DD67-E844-8DA8-B011-5AC1347A1B92}"/>
                </a:ext>
              </a:extLst>
            </p:cNvPr>
            <p:cNvSpPr/>
            <p:nvPr/>
          </p:nvSpPr>
          <p:spPr>
            <a:xfrm>
              <a:off x="9668927" y="0"/>
              <a:ext cx="12254323"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3" name="Picture 16" descr="Exam ">
              <a:extLst>
                <a:ext uri="{FF2B5EF4-FFF2-40B4-BE49-F238E27FC236}">
                  <a16:creationId xmlns:a16="http://schemas.microsoft.com/office/drawing/2014/main" id="{25E7A720-8F9E-169C-17ED-E9A4A4609657}"/>
                </a:ext>
              </a:extLst>
            </p:cNvPr>
            <p:cNvPicPr>
              <a:picLocks noChangeAspect="1" noChangeArrowheads="1"/>
            </p:cNvPicPr>
            <p:nvPr/>
          </p:nvPicPr>
          <p:blipFill>
            <a:blip r:embed="rId3">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78D8D79-ACC4-F36B-E7DA-2B9B2D0E0904}"/>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5" name="TextBox 24">
              <a:extLst>
                <a:ext uri="{FF2B5EF4-FFF2-40B4-BE49-F238E27FC236}">
                  <a16:creationId xmlns:a16="http://schemas.microsoft.com/office/drawing/2014/main" id="{878B3B2E-D9E5-FF8E-C1AB-D47B70464CE1}"/>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pic>
        <p:nvPicPr>
          <p:cNvPr id="6" name="Picture 2" descr="Number 8 ">
            <a:extLst>
              <a:ext uri="{FF2B5EF4-FFF2-40B4-BE49-F238E27FC236}">
                <a16:creationId xmlns:a16="http://schemas.microsoft.com/office/drawing/2014/main" id="{54584D5B-68BC-5038-B4E4-2942B5BA2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173866">
            <a:off x="4788609" y="3903613"/>
            <a:ext cx="968992" cy="9689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One ">
            <a:extLst>
              <a:ext uri="{FF2B5EF4-FFF2-40B4-BE49-F238E27FC236}">
                <a16:creationId xmlns:a16="http://schemas.microsoft.com/office/drawing/2014/main" id="{4AA4E81C-7668-81B9-20EA-9B6F0A024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838774">
            <a:off x="6759669" y="2861851"/>
            <a:ext cx="729215" cy="72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ven ">
            <a:extLst>
              <a:ext uri="{FF2B5EF4-FFF2-40B4-BE49-F238E27FC236}">
                <a16:creationId xmlns:a16="http://schemas.microsoft.com/office/drawing/2014/main" id="{74711849-8B27-6873-49DB-7DEF4D583B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271336">
            <a:off x="8094083" y="2878965"/>
            <a:ext cx="974276" cy="9742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ve ">
            <a:extLst>
              <a:ext uri="{FF2B5EF4-FFF2-40B4-BE49-F238E27FC236}">
                <a16:creationId xmlns:a16="http://schemas.microsoft.com/office/drawing/2014/main" id="{A0468D2D-5E62-9559-81A7-814A112A98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8445039">
            <a:off x="7409760" y="3520214"/>
            <a:ext cx="918571" cy="9185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31 december ">
            <a:extLst>
              <a:ext uri="{FF2B5EF4-FFF2-40B4-BE49-F238E27FC236}">
                <a16:creationId xmlns:a16="http://schemas.microsoft.com/office/drawing/2014/main" id="{9BC05F42-80BD-D012-E8B2-07F6199AD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258213">
            <a:off x="5520733" y="3645866"/>
            <a:ext cx="1014064" cy="10140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Ticket ">
            <a:extLst>
              <a:ext uri="{FF2B5EF4-FFF2-40B4-BE49-F238E27FC236}">
                <a16:creationId xmlns:a16="http://schemas.microsoft.com/office/drawing/2014/main" id="{4AD753FF-B8F7-3E73-AA08-32EE30EAE4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4889574">
            <a:off x="7596568" y="3255529"/>
            <a:ext cx="729215" cy="7292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Celebration ">
            <a:extLst>
              <a:ext uri="{FF2B5EF4-FFF2-40B4-BE49-F238E27FC236}">
                <a16:creationId xmlns:a16="http://schemas.microsoft.com/office/drawing/2014/main" id="{4177168A-4D42-FBEE-9658-E4AE3955A2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8166224">
            <a:off x="4594108" y="2963710"/>
            <a:ext cx="951414" cy="95141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0" descr="Lottery ">
            <a:extLst>
              <a:ext uri="{FF2B5EF4-FFF2-40B4-BE49-F238E27FC236}">
                <a16:creationId xmlns:a16="http://schemas.microsoft.com/office/drawing/2014/main" id="{3409FF42-36C6-B084-9CA9-9548F3D471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8299837">
            <a:off x="6514647" y="3881328"/>
            <a:ext cx="1077321" cy="10773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Lottery ">
            <a:extLst>
              <a:ext uri="{FF2B5EF4-FFF2-40B4-BE49-F238E27FC236}">
                <a16:creationId xmlns:a16="http://schemas.microsoft.com/office/drawing/2014/main" id="{0F38273B-10FB-7951-5EE2-E5F137D51D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6263225">
            <a:off x="5572619" y="2554611"/>
            <a:ext cx="978920" cy="97892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3B75FD4A-3AED-1235-8487-F59B2FA301CE}"/>
              </a:ext>
            </a:extLst>
          </p:cNvPr>
          <p:cNvSpPr/>
          <p:nvPr/>
        </p:nvSpPr>
        <p:spPr>
          <a:xfrm>
            <a:off x="2391809" y="340045"/>
            <a:ext cx="9666775" cy="6411433"/>
          </a:xfrm>
          <a:prstGeom prst="roundRect">
            <a:avLst>
              <a:gd name="adj" fmla="val 4842"/>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latin typeface="iCiel Brandon Text Bold" panose="020B0803020203060203" pitchFamily="34" charset="0"/>
              </a:rPr>
              <a:t>HẠN CHẾ</a:t>
            </a:r>
          </a:p>
        </p:txBody>
      </p:sp>
      <p:sp>
        <p:nvSpPr>
          <p:cNvPr id="12" name="TextBox 11">
            <a:extLst>
              <a:ext uri="{FF2B5EF4-FFF2-40B4-BE49-F238E27FC236}">
                <a16:creationId xmlns:a16="http://schemas.microsoft.com/office/drawing/2014/main" id="{79FBFEB3-2869-FC68-7E09-F205A94BF135}"/>
              </a:ext>
            </a:extLst>
          </p:cNvPr>
          <p:cNvSpPr txBox="1"/>
          <p:nvPr/>
        </p:nvSpPr>
        <p:spPr>
          <a:xfrm>
            <a:off x="2610303" y="1067767"/>
            <a:ext cx="9130116" cy="5509200"/>
          </a:xfrm>
          <a:prstGeom prst="rect">
            <a:avLst/>
          </a:prstGeom>
          <a:noFill/>
        </p:spPr>
        <p:txBody>
          <a:bodyPr wrap="square" rtlCol="0">
            <a:spAutoFit/>
          </a:bodyPr>
          <a:lstStyle/>
          <a:p>
            <a:r>
              <a:rPr lang="en-US" sz="3200">
                <a:solidFill>
                  <a:schemeClr val="accent1">
                    <a:lumMod val="50000"/>
                  </a:schemeClr>
                </a:solidFill>
                <a:latin typeface="iCiel Brandon Text Bold" panose="020B0803020203060203" pitchFamily="34" charset="0"/>
              </a:rPr>
              <a:t>+ Bổ sung thêm các đài khác nhau hay thêm các mốc thời gian</a:t>
            </a:r>
          </a:p>
          <a:p>
            <a:r>
              <a:rPr lang="en-US" sz="3200">
                <a:solidFill>
                  <a:schemeClr val="accent1">
                    <a:lumMod val="50000"/>
                  </a:schemeClr>
                </a:solidFill>
                <a:latin typeface="iCiel Brandon Text Bold" panose="020B0803020203060203" pitchFamily="34" charset="0"/>
              </a:rPr>
              <a:t>+ Bổ sung thêm các giải khác và cần phân tích thống kê một cách hợp lý và cụ thể nhất</a:t>
            </a:r>
          </a:p>
          <a:p>
            <a:endParaRPr lang="en-US" sz="3200">
              <a:solidFill>
                <a:schemeClr val="accent1">
                  <a:lumMod val="50000"/>
                </a:schemeClr>
              </a:solidFill>
              <a:latin typeface="iCiel Brandon Text Bold" panose="020B0803020203060203" pitchFamily="34" charset="0"/>
            </a:endParaRPr>
          </a:p>
          <a:p>
            <a:r>
              <a:rPr lang="en-US" sz="3200">
                <a:solidFill>
                  <a:schemeClr val="accent1">
                    <a:lumMod val="50000"/>
                  </a:schemeClr>
                </a:solidFill>
                <a:latin typeface="iCiel Brandon Text Bold" panose="020B0803020203060203" pitchFamily="34" charset="0"/>
              </a:rPr>
              <a:t>+ Trực tiếp của xổ số</a:t>
            </a:r>
          </a:p>
          <a:p>
            <a:r>
              <a:rPr lang="en-US" sz="3200">
                <a:solidFill>
                  <a:srgbClr val="34C1E8"/>
                </a:solidFill>
                <a:latin typeface="iCiel Brandon Text Bold" panose="020B0803020203060203" pitchFamily="34" charset="0"/>
              </a:rPr>
              <a:t> </a:t>
            </a:r>
          </a:p>
          <a:p>
            <a:r>
              <a:rPr lang="en-US" sz="3200">
                <a:solidFill>
                  <a:schemeClr val="accent1">
                    <a:lumMod val="50000"/>
                  </a:schemeClr>
                </a:solidFill>
                <a:latin typeface="iCiel Brandon Text Bold" panose="020B0803020203060203" pitchFamily="34" charset="0"/>
              </a:rPr>
              <a:t>+ Thiết kế thêm về giao diện để có thể tối ưu cái nhìn tổng quát</a:t>
            </a:r>
          </a:p>
          <a:p>
            <a:endParaRPr lang="en-US" sz="3200">
              <a:solidFill>
                <a:srgbClr val="34C1E8"/>
              </a:solidFill>
              <a:latin typeface="iCiel Brandon Text Bold" panose="020B0803020203060203" pitchFamily="34" charset="0"/>
            </a:endParaRPr>
          </a:p>
          <a:p>
            <a:r>
              <a:rPr lang="en-US" sz="3200">
                <a:solidFill>
                  <a:srgbClr val="34C1E8"/>
                </a:solidFill>
                <a:latin typeface="iCiel Brandon Text Bold" panose="020B0803020203060203" pitchFamily="34" charset="0"/>
              </a:rPr>
              <a:t> </a:t>
            </a:r>
          </a:p>
        </p:txBody>
      </p:sp>
      <p:sp>
        <p:nvSpPr>
          <p:cNvPr id="4" name="Rectangle: Rounded Corners 3">
            <a:extLst>
              <a:ext uri="{FF2B5EF4-FFF2-40B4-BE49-F238E27FC236}">
                <a16:creationId xmlns:a16="http://schemas.microsoft.com/office/drawing/2014/main" id="{3AB8ED87-8979-79E2-BD94-4942604A9466}"/>
              </a:ext>
            </a:extLst>
          </p:cNvPr>
          <p:cNvSpPr/>
          <p:nvPr/>
        </p:nvSpPr>
        <p:spPr>
          <a:xfrm>
            <a:off x="4623573" y="106522"/>
            <a:ext cx="5192914" cy="701870"/>
          </a:xfrm>
          <a:prstGeom prst="roundRect">
            <a:avLst>
              <a:gd name="adj" fmla="val 50000"/>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rgbClr val="34C1E8"/>
                </a:solidFill>
                <a:latin typeface="iCiel Brandon Text Bold" panose="020B0803020203060203" pitchFamily="34" charset="0"/>
              </a:rPr>
              <a:t>HƯỚNG PHÁT TRIỂN</a:t>
            </a:r>
          </a:p>
        </p:txBody>
      </p:sp>
      <p:pic>
        <p:nvPicPr>
          <p:cNvPr id="22" name="Picture 8" descr="Html 5 ">
            <a:extLst>
              <a:ext uri="{FF2B5EF4-FFF2-40B4-BE49-F238E27FC236}">
                <a16:creationId xmlns:a16="http://schemas.microsoft.com/office/drawing/2014/main" id="{752A7A6D-E307-01E7-96C1-66AE31ADAE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06073" y="-1980350"/>
            <a:ext cx="925944" cy="9259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ss 3 ">
            <a:extLst>
              <a:ext uri="{FF2B5EF4-FFF2-40B4-BE49-F238E27FC236}">
                <a16:creationId xmlns:a16="http://schemas.microsoft.com/office/drawing/2014/main" id="{94C8CF1B-C950-EC53-31CE-93CB69A94A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8603" y="4388109"/>
            <a:ext cx="829855" cy="82985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Js ">
            <a:extLst>
              <a:ext uri="{FF2B5EF4-FFF2-40B4-BE49-F238E27FC236}">
                <a16:creationId xmlns:a16="http://schemas.microsoft.com/office/drawing/2014/main" id="{85F56641-EAF0-0E27-10DA-26ED0028DF2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42056" y="7219824"/>
            <a:ext cx="822723" cy="82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3656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AAE43FF-9C10-849E-436A-CD6791E868F3}"/>
              </a:ext>
            </a:extLst>
          </p:cNvPr>
          <p:cNvSpPr/>
          <p:nvPr/>
        </p:nvSpPr>
        <p:spPr>
          <a:xfrm>
            <a:off x="0" y="0"/>
            <a:ext cx="12191999"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72B9B10-1670-A2FA-12AE-054F0C2AEECC}"/>
              </a:ext>
            </a:extLst>
          </p:cNvPr>
          <p:cNvGrpSpPr/>
          <p:nvPr/>
        </p:nvGrpSpPr>
        <p:grpSpPr>
          <a:xfrm>
            <a:off x="-4095750" y="0"/>
            <a:ext cx="18859500" cy="6858000"/>
            <a:chOff x="9668927" y="0"/>
            <a:chExt cx="12254323" cy="6858000"/>
          </a:xfrm>
        </p:grpSpPr>
        <p:sp>
          <p:nvSpPr>
            <p:cNvPr id="10" name="Rectangle 9">
              <a:extLst>
                <a:ext uri="{FF2B5EF4-FFF2-40B4-BE49-F238E27FC236}">
                  <a16:creationId xmlns:a16="http://schemas.microsoft.com/office/drawing/2014/main" id="{07EBD041-51D3-9C26-A2D9-016763B6546D}"/>
                </a:ext>
              </a:extLst>
            </p:cNvPr>
            <p:cNvSpPr/>
            <p:nvPr/>
          </p:nvSpPr>
          <p:spPr>
            <a:xfrm>
              <a:off x="9668927" y="0"/>
              <a:ext cx="12254323"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11" name="Picture 16" descr="Exam ">
              <a:extLst>
                <a:ext uri="{FF2B5EF4-FFF2-40B4-BE49-F238E27FC236}">
                  <a16:creationId xmlns:a16="http://schemas.microsoft.com/office/drawing/2014/main" id="{555C0F9E-6B46-8335-986D-3E8AB4AF8D13}"/>
                </a:ext>
              </a:extLst>
            </p:cNvPr>
            <p:cNvPicPr>
              <a:picLocks noChangeAspect="1" noChangeArrowheads="1"/>
            </p:cNvPicPr>
            <p:nvPr/>
          </p:nvPicPr>
          <p:blipFill>
            <a:blip r:embed="rId2">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66902F7-E703-B8E0-19AA-D81D4C3DB24C}"/>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16" name="TextBox 15">
              <a:extLst>
                <a:ext uri="{FF2B5EF4-FFF2-40B4-BE49-F238E27FC236}">
                  <a16:creationId xmlns:a16="http://schemas.microsoft.com/office/drawing/2014/main" id="{1DE68204-42A5-3F94-603D-CDE6D4029C4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20" name="Rectangle: Rounded Corners 19">
            <a:extLst>
              <a:ext uri="{FF2B5EF4-FFF2-40B4-BE49-F238E27FC236}">
                <a16:creationId xmlns:a16="http://schemas.microsoft.com/office/drawing/2014/main" id="{12962D0F-FE38-C1EC-C2E4-DF104D081CCA}"/>
              </a:ext>
            </a:extLst>
          </p:cNvPr>
          <p:cNvSpPr/>
          <p:nvPr/>
        </p:nvSpPr>
        <p:spPr>
          <a:xfrm>
            <a:off x="4547373" y="-1693847"/>
            <a:ext cx="5192914" cy="701870"/>
          </a:xfrm>
          <a:prstGeom prst="roundRect">
            <a:avLst>
              <a:gd name="adj" fmla="val 50000"/>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rgbClr val="34C1E8"/>
                </a:solidFill>
                <a:latin typeface="iCiel Brandon Text Bold" panose="020B0803020203060203" pitchFamily="34" charset="0"/>
              </a:rPr>
              <a:t>HƯỚNG PHÁT TRIỂN</a:t>
            </a:r>
          </a:p>
        </p:txBody>
      </p:sp>
      <p:pic>
        <p:nvPicPr>
          <p:cNvPr id="3074" name="Picture 2" descr="Number 8 ">
            <a:extLst>
              <a:ext uri="{FF2B5EF4-FFF2-40B4-BE49-F238E27FC236}">
                <a16:creationId xmlns:a16="http://schemas.microsoft.com/office/drawing/2014/main" id="{962D1821-5D3B-5A73-283E-867FDF3D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00000">
            <a:off x="-493498" y="5933387"/>
            <a:ext cx="1620092" cy="162009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One ">
            <a:extLst>
              <a:ext uri="{FF2B5EF4-FFF2-40B4-BE49-F238E27FC236}">
                <a16:creationId xmlns:a16="http://schemas.microsoft.com/office/drawing/2014/main" id="{79F59FBA-5625-EEE8-A557-FEA4EABBC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13485">
            <a:off x="6253418" y="121806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ven ">
            <a:extLst>
              <a:ext uri="{FF2B5EF4-FFF2-40B4-BE49-F238E27FC236}">
                <a16:creationId xmlns:a16="http://schemas.microsoft.com/office/drawing/2014/main" id="{7C6BB476-7152-0973-DC59-9DC5A5DFBB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75233">
            <a:off x="10965630" y="-505517"/>
            <a:ext cx="1628927" cy="162892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ive ">
            <a:extLst>
              <a:ext uri="{FF2B5EF4-FFF2-40B4-BE49-F238E27FC236}">
                <a16:creationId xmlns:a16="http://schemas.microsoft.com/office/drawing/2014/main" id="{8334273C-30C3-0BF5-359D-EAA77A476C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49152">
            <a:off x="10437279" y="4487154"/>
            <a:ext cx="1535792" cy="153579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31 december ">
            <a:extLst>
              <a:ext uri="{FF2B5EF4-FFF2-40B4-BE49-F238E27FC236}">
                <a16:creationId xmlns:a16="http://schemas.microsoft.com/office/drawing/2014/main" id="{79388C66-1263-1EFE-E0EB-9365CA2E24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405183">
            <a:off x="3491000" y="6098123"/>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Ticket ">
            <a:extLst>
              <a:ext uri="{FF2B5EF4-FFF2-40B4-BE49-F238E27FC236}">
                <a16:creationId xmlns:a16="http://schemas.microsoft.com/office/drawing/2014/main" id="{A9E28DBA-0833-A168-EA35-88BF87509F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750993">
            <a:off x="10321277" y="108137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Celebration ">
            <a:extLst>
              <a:ext uri="{FF2B5EF4-FFF2-40B4-BE49-F238E27FC236}">
                <a16:creationId xmlns:a16="http://schemas.microsoft.com/office/drawing/2014/main" id="{8EF1E612-A0DC-92FC-EE67-902CA1A1BE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541371">
            <a:off x="164737" y="723247"/>
            <a:ext cx="1590704" cy="159070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Lottery ">
            <a:extLst>
              <a:ext uri="{FF2B5EF4-FFF2-40B4-BE49-F238E27FC236}">
                <a16:creationId xmlns:a16="http://schemas.microsoft.com/office/drawing/2014/main" id="{B9EA9576-6943-271F-7F1B-FCD0BD7274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364314">
            <a:off x="7036471" y="5563304"/>
            <a:ext cx="1801212" cy="1801212"/>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Lottery ">
            <a:extLst>
              <a:ext uri="{FF2B5EF4-FFF2-40B4-BE49-F238E27FC236}">
                <a16:creationId xmlns:a16="http://schemas.microsoft.com/office/drawing/2014/main" id="{CCE37B49-A2B9-C1A7-C931-E270CBA2FB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28598">
            <a:off x="2612942" y="-632979"/>
            <a:ext cx="1636691" cy="163669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24DCC09D-1A88-E650-A3F3-384C6DF58402}"/>
              </a:ext>
            </a:extLst>
          </p:cNvPr>
          <p:cNvSpPr/>
          <p:nvPr/>
        </p:nvSpPr>
        <p:spPr>
          <a:xfrm>
            <a:off x="690208" y="1947218"/>
            <a:ext cx="10807858" cy="3228996"/>
          </a:xfrm>
          <a:prstGeom prst="roundRect">
            <a:avLst>
              <a:gd name="adj" fmla="val 12280"/>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latin typeface="iCiel Brandon Text Bold" panose="020B0803020203060203" pitchFamily="34" charset="0"/>
              </a:rPr>
              <a:t>HẠN CHẾ</a:t>
            </a:r>
          </a:p>
        </p:txBody>
      </p:sp>
      <p:sp>
        <p:nvSpPr>
          <p:cNvPr id="27" name="TextBox 26">
            <a:extLst>
              <a:ext uri="{FF2B5EF4-FFF2-40B4-BE49-F238E27FC236}">
                <a16:creationId xmlns:a16="http://schemas.microsoft.com/office/drawing/2014/main" id="{F0E03FDB-C7EF-4C4A-32E9-7B55B518370F}"/>
              </a:ext>
            </a:extLst>
          </p:cNvPr>
          <p:cNvSpPr txBox="1"/>
          <p:nvPr/>
        </p:nvSpPr>
        <p:spPr>
          <a:xfrm>
            <a:off x="766107" y="2170461"/>
            <a:ext cx="10807858" cy="378565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CẢM ƠN THẦY CÔ VÀ CÁC BẠN ĐÃ CHÚ Ý LẮNG NGHE VÀ THEO DÕI</a:t>
            </a:r>
          </a:p>
          <a:p>
            <a:r>
              <a:rPr lang="en-US" sz="6000">
                <a:solidFill>
                  <a:srgbClr val="34C1E8"/>
                </a:solidFill>
                <a:latin typeface="iCiel Brandon Text Bold" panose="020B0803020203060203" pitchFamily="34" charset="0"/>
              </a:rPr>
              <a:t> </a:t>
            </a:r>
          </a:p>
        </p:txBody>
      </p:sp>
      <p:pic>
        <p:nvPicPr>
          <p:cNvPr id="28" name="Picture 8" descr="Html 5 ">
            <a:extLst>
              <a:ext uri="{FF2B5EF4-FFF2-40B4-BE49-F238E27FC236}">
                <a16:creationId xmlns:a16="http://schemas.microsoft.com/office/drawing/2014/main" id="{649986FA-A6BC-4C42-F32C-A9898DD0553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454320">
            <a:off x="7719812" y="-144268"/>
            <a:ext cx="925944" cy="92594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ss 3 ">
            <a:extLst>
              <a:ext uri="{FF2B5EF4-FFF2-40B4-BE49-F238E27FC236}">
                <a16:creationId xmlns:a16="http://schemas.microsoft.com/office/drawing/2014/main" id="{9515C9F5-FA9E-519E-BE26-269C14FEFDE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919572">
            <a:off x="-266855" y="3571079"/>
            <a:ext cx="829855" cy="82985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Js ">
            <a:extLst>
              <a:ext uri="{FF2B5EF4-FFF2-40B4-BE49-F238E27FC236}">
                <a16:creationId xmlns:a16="http://schemas.microsoft.com/office/drawing/2014/main" id="{2AED82F9-5720-A1A6-54FD-8EB218269D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20792039">
            <a:off x="9530133" y="6228369"/>
            <a:ext cx="1030130" cy="103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603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401722" y="5818402"/>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363017" y="6472117"/>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0837094" y="-641624"/>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7155232" y="6191025"/>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9A43056-7BA4-4153-D982-517CDE84514A}"/>
              </a:ext>
            </a:extLst>
          </p:cNvPr>
          <p:cNvSpPr/>
          <p:nvPr/>
        </p:nvSpPr>
        <p:spPr>
          <a:xfrm>
            <a:off x="3169392" y="-744824"/>
            <a:ext cx="7798621" cy="1774945"/>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solidFill>
                <a:srgbClr val="34C1E8"/>
              </a:solidFill>
              <a:latin typeface="iCiel Brandon Text Bold" panose="020B0803020203060203" pitchFamily="34" charset="0"/>
            </a:endParaRPr>
          </a:p>
          <a:p>
            <a:pPr algn="ctr"/>
            <a:r>
              <a:rPr lang="en-US" sz="3600">
                <a:solidFill>
                  <a:srgbClr val="34C1E8"/>
                </a:solidFill>
                <a:latin typeface="iCiel Brandon Text Bold" panose="020B0803020203060203" pitchFamily="34" charset="0"/>
              </a:rPr>
              <a:t>MỤC TIÊU ĐỀ TÀI</a:t>
            </a:r>
          </a:p>
        </p:txBody>
      </p:sp>
      <p:sp>
        <p:nvSpPr>
          <p:cNvPr id="6" name="Rectangle: Rounded Corners 5">
            <a:extLst>
              <a:ext uri="{FF2B5EF4-FFF2-40B4-BE49-F238E27FC236}">
                <a16:creationId xmlns:a16="http://schemas.microsoft.com/office/drawing/2014/main" id="{0B475EF8-0304-F153-BA1B-EBC21AB7DC41}"/>
              </a:ext>
            </a:extLst>
          </p:cNvPr>
          <p:cNvSpPr/>
          <p:nvPr/>
        </p:nvSpPr>
        <p:spPr>
          <a:xfrm>
            <a:off x="4316258" y="1187149"/>
            <a:ext cx="5528326" cy="1156395"/>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a:solidFill>
                  <a:srgbClr val="34C1E8"/>
                </a:solidFill>
                <a:effectLst/>
                <a:latin typeface="iCiel Brandon Text Bold" panose="020B0803020203060203" pitchFamily="34" charset="0"/>
              </a:rPr>
              <a:t>Phát triển Hệ Thống Thống Kê</a:t>
            </a:r>
            <a:endParaRPr lang="en-US">
              <a:solidFill>
                <a:srgbClr val="34C1E8"/>
              </a:solidFill>
              <a:latin typeface="iCiel Brandon Text Bold" panose="020B0803020203060203" pitchFamily="34" charset="0"/>
            </a:endParaRPr>
          </a:p>
        </p:txBody>
      </p:sp>
      <p:sp>
        <p:nvSpPr>
          <p:cNvPr id="36" name="Rectangle: Rounded Corners 35">
            <a:extLst>
              <a:ext uri="{FF2B5EF4-FFF2-40B4-BE49-F238E27FC236}">
                <a16:creationId xmlns:a16="http://schemas.microsoft.com/office/drawing/2014/main" id="{B3804A54-2B71-7D18-BB22-9C3F48707710}"/>
              </a:ext>
            </a:extLst>
          </p:cNvPr>
          <p:cNvSpPr/>
          <p:nvPr/>
        </p:nvSpPr>
        <p:spPr>
          <a:xfrm>
            <a:off x="6127604" y="2719922"/>
            <a:ext cx="1905633" cy="249064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a:solidFill>
                  <a:srgbClr val="34C1E8"/>
                </a:solidFill>
                <a:effectLst/>
                <a:latin typeface="iCiel Brandon Text Bold" panose="020B0803020203060203" pitchFamily="34" charset="0"/>
              </a:rPr>
              <a:t>Tính chính xác và tin cậy</a:t>
            </a:r>
            <a:endParaRPr lang="en-US">
              <a:solidFill>
                <a:srgbClr val="34C1E8"/>
              </a:solidFill>
              <a:latin typeface="iCiel Brandon Text Bold" panose="020B0803020203060203" pitchFamily="34" charset="0"/>
            </a:endParaRPr>
          </a:p>
        </p:txBody>
      </p:sp>
      <p:sp>
        <p:nvSpPr>
          <p:cNvPr id="37" name="Rectangle: Rounded Corners 36">
            <a:extLst>
              <a:ext uri="{FF2B5EF4-FFF2-40B4-BE49-F238E27FC236}">
                <a16:creationId xmlns:a16="http://schemas.microsoft.com/office/drawing/2014/main" id="{DB0EF006-94EC-C267-301F-5EEFFB8932FB}"/>
              </a:ext>
            </a:extLst>
          </p:cNvPr>
          <p:cNvSpPr/>
          <p:nvPr/>
        </p:nvSpPr>
        <p:spPr>
          <a:xfrm>
            <a:off x="3350469" y="2748619"/>
            <a:ext cx="1905633" cy="249064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34C1E8"/>
                </a:solidFill>
                <a:latin typeface="iCiel Brandon Text Bold" panose="020B0803020203060203" pitchFamily="34" charset="0"/>
              </a:rPr>
              <a:t>Truy cập dễ dàng</a:t>
            </a:r>
          </a:p>
        </p:txBody>
      </p:sp>
      <p:sp>
        <p:nvSpPr>
          <p:cNvPr id="40" name="Rectangle: Rounded Corners 39">
            <a:extLst>
              <a:ext uri="{FF2B5EF4-FFF2-40B4-BE49-F238E27FC236}">
                <a16:creationId xmlns:a16="http://schemas.microsoft.com/office/drawing/2014/main" id="{D67A1C05-5788-8044-A867-AB485DF32D3C}"/>
              </a:ext>
            </a:extLst>
          </p:cNvPr>
          <p:cNvSpPr/>
          <p:nvPr/>
        </p:nvSpPr>
        <p:spPr>
          <a:xfrm>
            <a:off x="8803940" y="2749779"/>
            <a:ext cx="1905633" cy="249064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a:solidFill>
                  <a:srgbClr val="34C1E8"/>
                </a:solidFill>
                <a:effectLst/>
                <a:latin typeface="iCiel Brandon Text Bold" panose="020B0803020203060203" pitchFamily="34" charset="0"/>
              </a:rPr>
              <a:t>Phân tích và thống kê thông tin</a:t>
            </a:r>
            <a:endParaRPr lang="en-US">
              <a:solidFill>
                <a:srgbClr val="34C1E8"/>
              </a:solidFill>
              <a:latin typeface="iCiel Brandon Text Bold" panose="020B0803020203060203" pitchFamily="34" charset="0"/>
            </a:endParaRPr>
          </a:p>
        </p:txBody>
      </p:sp>
      <p:pic>
        <p:nvPicPr>
          <p:cNvPr id="41" name="Picture 2" descr="Enter ">
            <a:extLst>
              <a:ext uri="{FF2B5EF4-FFF2-40B4-BE49-F238E27FC236}">
                <a16:creationId xmlns:a16="http://schemas.microsoft.com/office/drawing/2014/main" id="{FFC5535D-7ADD-0214-E005-EA17175625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3639" y="4536631"/>
            <a:ext cx="422990" cy="42299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Check mark ">
            <a:extLst>
              <a:ext uri="{FF2B5EF4-FFF2-40B4-BE49-F238E27FC236}">
                <a16:creationId xmlns:a16="http://schemas.microsoft.com/office/drawing/2014/main" id="{57ED4E33-03B8-0B79-58A0-E3098B5AAE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0298" y="4512463"/>
            <a:ext cx="471325" cy="471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ar chart ">
            <a:extLst>
              <a:ext uri="{FF2B5EF4-FFF2-40B4-BE49-F238E27FC236}">
                <a16:creationId xmlns:a16="http://schemas.microsoft.com/office/drawing/2014/main" id="{F5B9E922-14A0-DAF5-6C8C-01529D85B6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04954" y="4430120"/>
            <a:ext cx="496125" cy="49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9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anim calcmode="lin" valueType="num">
                                      <p:cBhvr>
                                        <p:cTn id="13" dur="500" fill="hold"/>
                                        <p:tgtEl>
                                          <p:spTgt spid="37"/>
                                        </p:tgtEl>
                                        <p:attrNameLst>
                                          <p:attrName>ppt_x</p:attrName>
                                        </p:attrNameLst>
                                      </p:cBhvr>
                                      <p:tavLst>
                                        <p:tav tm="0">
                                          <p:val>
                                            <p:strVal val="#ppt_x"/>
                                          </p:val>
                                        </p:tav>
                                        <p:tav tm="100000">
                                          <p:val>
                                            <p:strVal val="#ppt_x"/>
                                          </p:val>
                                        </p:tav>
                                      </p:tavLst>
                                    </p:anim>
                                    <p:anim calcmode="lin" valueType="num">
                                      <p:cBhvr>
                                        <p:cTn id="14" dur="5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anim calcmode="lin" valueType="num">
                                      <p:cBhvr>
                                        <p:cTn id="25" dur="500" fill="hold"/>
                                        <p:tgtEl>
                                          <p:spTgt spid="36"/>
                                        </p:tgtEl>
                                        <p:attrNameLst>
                                          <p:attrName>ppt_x</p:attrName>
                                        </p:attrNameLst>
                                      </p:cBhvr>
                                      <p:tavLst>
                                        <p:tav tm="0">
                                          <p:val>
                                            <p:strVal val="#ppt_x"/>
                                          </p:val>
                                        </p:tav>
                                        <p:tav tm="100000">
                                          <p:val>
                                            <p:strVal val="#ppt_x"/>
                                          </p:val>
                                        </p:tav>
                                      </p:tavLst>
                                    </p:anim>
                                    <p:anim calcmode="lin" valueType="num">
                                      <p:cBhvr>
                                        <p:cTn id="26" dur="500" fill="hold"/>
                                        <p:tgtEl>
                                          <p:spTgt spid="3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anim calcmode="lin" valueType="num">
                                      <p:cBhvr>
                                        <p:cTn id="30" dur="500" fill="hold"/>
                                        <p:tgtEl>
                                          <p:spTgt spid="42"/>
                                        </p:tgtEl>
                                        <p:attrNameLst>
                                          <p:attrName>ppt_x</p:attrName>
                                        </p:attrNameLst>
                                      </p:cBhvr>
                                      <p:tavLst>
                                        <p:tav tm="0">
                                          <p:val>
                                            <p:strVal val="#ppt_x"/>
                                          </p:val>
                                        </p:tav>
                                        <p:tav tm="100000">
                                          <p:val>
                                            <p:strVal val="#ppt_x"/>
                                          </p:val>
                                        </p:tav>
                                      </p:tavLst>
                                    </p:anim>
                                    <p:anim calcmode="lin" valueType="num">
                                      <p:cBhvr>
                                        <p:cTn id="31"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anim calcmode="lin" valueType="num">
                                      <p:cBhvr>
                                        <p:cTn id="37" dur="500" fill="hold"/>
                                        <p:tgtEl>
                                          <p:spTgt spid="40"/>
                                        </p:tgtEl>
                                        <p:attrNameLst>
                                          <p:attrName>ppt_x</p:attrName>
                                        </p:attrNameLst>
                                      </p:cBhvr>
                                      <p:tavLst>
                                        <p:tav tm="0">
                                          <p:val>
                                            <p:strVal val="#ppt_x"/>
                                          </p:val>
                                        </p:tav>
                                        <p:tav tm="100000">
                                          <p:val>
                                            <p:strVal val="#ppt_x"/>
                                          </p:val>
                                        </p:tav>
                                      </p:tavLst>
                                    </p:anim>
                                    <p:anim calcmode="lin" valueType="num">
                                      <p:cBhvr>
                                        <p:cTn id="38" dur="500" fill="hold"/>
                                        <p:tgtEl>
                                          <p:spTgt spid="4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054"/>
                                        </p:tgtEl>
                                        <p:attrNameLst>
                                          <p:attrName>style.visibility</p:attrName>
                                        </p:attrNameLst>
                                      </p:cBhvr>
                                      <p:to>
                                        <p:strVal val="visible"/>
                                      </p:to>
                                    </p:set>
                                    <p:animEffect transition="in" filter="fade">
                                      <p:cBhvr>
                                        <p:cTn id="41" dur="500"/>
                                        <p:tgtEl>
                                          <p:spTgt spid="2054"/>
                                        </p:tgtEl>
                                      </p:cBhvr>
                                    </p:animEffect>
                                    <p:anim calcmode="lin" valueType="num">
                                      <p:cBhvr>
                                        <p:cTn id="42" dur="500" fill="hold"/>
                                        <p:tgtEl>
                                          <p:spTgt spid="2054"/>
                                        </p:tgtEl>
                                        <p:attrNameLst>
                                          <p:attrName>ppt_x</p:attrName>
                                        </p:attrNameLst>
                                      </p:cBhvr>
                                      <p:tavLst>
                                        <p:tav tm="0">
                                          <p:val>
                                            <p:strVal val="#ppt_x"/>
                                          </p:val>
                                        </p:tav>
                                        <p:tav tm="100000">
                                          <p:val>
                                            <p:strVal val="#ppt_x"/>
                                          </p:val>
                                        </p:tav>
                                      </p:tavLst>
                                    </p:anim>
                                    <p:anim calcmode="lin" valueType="num">
                                      <p:cBhvr>
                                        <p:cTn id="43" dur="5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37"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401722" y="5818402"/>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363017" y="6472117"/>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0837094" y="-641624"/>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7155232" y="6191025"/>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9A43056-7BA4-4153-D982-517CDE84514A}"/>
              </a:ext>
            </a:extLst>
          </p:cNvPr>
          <p:cNvSpPr/>
          <p:nvPr/>
        </p:nvSpPr>
        <p:spPr>
          <a:xfrm>
            <a:off x="3169392" y="-744824"/>
            <a:ext cx="7798621" cy="1774945"/>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solidFill>
                <a:srgbClr val="34C1E8"/>
              </a:solidFill>
              <a:latin typeface="iCiel Brandon Text Bold" panose="020B0803020203060203" pitchFamily="34" charset="0"/>
            </a:endParaRPr>
          </a:p>
          <a:p>
            <a:pPr algn="ctr"/>
            <a:r>
              <a:rPr lang="en-US" sz="3600">
                <a:solidFill>
                  <a:srgbClr val="34C1E8"/>
                </a:solidFill>
                <a:latin typeface="iCiel Brandon Text Bold" panose="020B0803020203060203" pitchFamily="34" charset="0"/>
              </a:rPr>
              <a:t>MỤC TIÊU NGHIÊN CỨU</a:t>
            </a:r>
          </a:p>
        </p:txBody>
      </p:sp>
      <p:sp>
        <p:nvSpPr>
          <p:cNvPr id="6" name="Rectangle: Rounded Corners 5">
            <a:extLst>
              <a:ext uri="{FF2B5EF4-FFF2-40B4-BE49-F238E27FC236}">
                <a16:creationId xmlns:a16="http://schemas.microsoft.com/office/drawing/2014/main" id="{0B475EF8-0304-F153-BA1B-EBC21AB7DC41}"/>
              </a:ext>
            </a:extLst>
          </p:cNvPr>
          <p:cNvSpPr/>
          <p:nvPr/>
        </p:nvSpPr>
        <p:spPr>
          <a:xfrm>
            <a:off x="4316258" y="1187149"/>
            <a:ext cx="5528326" cy="1156395"/>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34C1E8"/>
                </a:solidFill>
                <a:latin typeface="iCiel Brandon Text Bold" panose="020B0803020203060203" pitchFamily="34" charset="0"/>
              </a:rPr>
              <a:t>CÁCH VẬN HÀNH CỦA XỔ SỐ</a:t>
            </a:r>
          </a:p>
        </p:txBody>
      </p:sp>
      <p:sp>
        <p:nvSpPr>
          <p:cNvPr id="36" name="Rectangle: Rounded Corners 35">
            <a:extLst>
              <a:ext uri="{FF2B5EF4-FFF2-40B4-BE49-F238E27FC236}">
                <a16:creationId xmlns:a16="http://schemas.microsoft.com/office/drawing/2014/main" id="{B3804A54-2B71-7D18-BB22-9C3F48707710}"/>
              </a:ext>
            </a:extLst>
          </p:cNvPr>
          <p:cNvSpPr/>
          <p:nvPr/>
        </p:nvSpPr>
        <p:spPr>
          <a:xfrm>
            <a:off x="6012648" y="2713308"/>
            <a:ext cx="1905633" cy="1323439"/>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1028" name="Picture 4" descr="Django ">
            <a:extLst>
              <a:ext uri="{FF2B5EF4-FFF2-40B4-BE49-F238E27FC236}">
                <a16:creationId xmlns:a16="http://schemas.microsoft.com/office/drawing/2014/main" id="{46EC56DA-8A34-FBB8-51A2-569633122A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0499" y="2926435"/>
            <a:ext cx="870112" cy="870112"/>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CA3DB92-BFB2-E728-D3AF-DF83E3463E8E}"/>
              </a:ext>
            </a:extLst>
          </p:cNvPr>
          <p:cNvGrpSpPr/>
          <p:nvPr/>
        </p:nvGrpSpPr>
        <p:grpSpPr>
          <a:xfrm>
            <a:off x="8385521" y="2749779"/>
            <a:ext cx="2787303" cy="1293582"/>
            <a:chOff x="8385521" y="2749779"/>
            <a:chExt cx="2787303" cy="1293582"/>
          </a:xfrm>
        </p:grpSpPr>
        <p:sp>
          <p:nvSpPr>
            <p:cNvPr id="40" name="Rectangle: Rounded Corners 39">
              <a:extLst>
                <a:ext uri="{FF2B5EF4-FFF2-40B4-BE49-F238E27FC236}">
                  <a16:creationId xmlns:a16="http://schemas.microsoft.com/office/drawing/2014/main" id="{D67A1C05-5788-8044-A867-AB485DF32D3C}"/>
                </a:ext>
              </a:extLst>
            </p:cNvPr>
            <p:cNvSpPr/>
            <p:nvPr/>
          </p:nvSpPr>
          <p:spPr>
            <a:xfrm>
              <a:off x="8385521" y="2749779"/>
              <a:ext cx="2787303" cy="129358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1030" name="Picture 6">
              <a:extLst>
                <a:ext uri="{FF2B5EF4-FFF2-40B4-BE49-F238E27FC236}">
                  <a16:creationId xmlns:a16="http://schemas.microsoft.com/office/drawing/2014/main" id="{9A194655-E543-999F-DBB1-4FDCEB2786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8987" y="3113402"/>
              <a:ext cx="2595537" cy="52325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Rounded Corners 1">
            <a:extLst>
              <a:ext uri="{FF2B5EF4-FFF2-40B4-BE49-F238E27FC236}">
                <a16:creationId xmlns:a16="http://schemas.microsoft.com/office/drawing/2014/main" id="{952EDA1D-FE7F-358F-1376-BEA1D3A398C9}"/>
              </a:ext>
            </a:extLst>
          </p:cNvPr>
          <p:cNvSpPr/>
          <p:nvPr/>
        </p:nvSpPr>
        <p:spPr>
          <a:xfrm>
            <a:off x="5264480" y="4557748"/>
            <a:ext cx="3406162" cy="2064691"/>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1032" name="Picture 8" descr="Web ">
            <a:extLst>
              <a:ext uri="{FF2B5EF4-FFF2-40B4-BE49-F238E27FC236}">
                <a16:creationId xmlns:a16="http://schemas.microsoft.com/office/drawing/2014/main" id="{B7D4831C-7C2A-3C7B-E737-C993E6BFD7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3153" y="4665987"/>
            <a:ext cx="2133529" cy="213352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FE11CEFC-DDB1-D9B3-22C7-653BC4DBE003}"/>
              </a:ext>
            </a:extLst>
          </p:cNvPr>
          <p:cNvCxnSpPr>
            <a:cxnSpLocks/>
            <a:stCxn id="37" idx="2"/>
          </p:cNvCxnSpPr>
          <p:nvPr/>
        </p:nvCxnSpPr>
        <p:spPr>
          <a:xfrm>
            <a:off x="4303286" y="4033131"/>
            <a:ext cx="914399" cy="944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FDC26D-ADE3-D251-4F5F-789FB878F3DA}"/>
              </a:ext>
            </a:extLst>
          </p:cNvPr>
          <p:cNvCxnSpPr>
            <a:stCxn id="36" idx="2"/>
            <a:endCxn id="2" idx="0"/>
          </p:cNvCxnSpPr>
          <p:nvPr/>
        </p:nvCxnSpPr>
        <p:spPr>
          <a:xfrm>
            <a:off x="6965465" y="4036747"/>
            <a:ext cx="2096" cy="52100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7CB9612-5A53-7E4C-F508-84D037DF6294}"/>
              </a:ext>
            </a:extLst>
          </p:cNvPr>
          <p:cNvSpPr txBox="1"/>
          <p:nvPr/>
        </p:nvSpPr>
        <p:spPr>
          <a:xfrm>
            <a:off x="6439012" y="4567789"/>
            <a:ext cx="1160895" cy="369332"/>
          </a:xfrm>
          <a:prstGeom prst="rect">
            <a:avLst/>
          </a:prstGeom>
          <a:noFill/>
        </p:spPr>
        <p:txBody>
          <a:bodyPr wrap="none" rtlCol="0">
            <a:spAutoFit/>
          </a:bodyPr>
          <a:lstStyle/>
          <a:p>
            <a:r>
              <a:rPr lang="en-US">
                <a:solidFill>
                  <a:srgbClr val="34C1E8"/>
                </a:solidFill>
                <a:latin typeface="iCiel Brandon Text Bold" panose="020B0803020203060203" pitchFamily="34" charset="0"/>
              </a:rPr>
              <a:t>WEBSIDE</a:t>
            </a:r>
          </a:p>
        </p:txBody>
      </p:sp>
      <p:cxnSp>
        <p:nvCxnSpPr>
          <p:cNvPr id="44" name="Straight Connector 43">
            <a:extLst>
              <a:ext uri="{FF2B5EF4-FFF2-40B4-BE49-F238E27FC236}">
                <a16:creationId xmlns:a16="http://schemas.microsoft.com/office/drawing/2014/main" id="{E5748388-3C9E-3CB6-2DC7-CF151B5E83BE}"/>
              </a:ext>
            </a:extLst>
          </p:cNvPr>
          <p:cNvCxnSpPr>
            <a:stCxn id="40" idx="2"/>
          </p:cNvCxnSpPr>
          <p:nvPr/>
        </p:nvCxnSpPr>
        <p:spPr>
          <a:xfrm flipH="1">
            <a:off x="8670642" y="4043361"/>
            <a:ext cx="1108531" cy="95802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2B688032-782E-A6ED-6640-65BBC4E2241F}"/>
              </a:ext>
            </a:extLst>
          </p:cNvPr>
          <p:cNvGrpSpPr/>
          <p:nvPr/>
        </p:nvGrpSpPr>
        <p:grpSpPr>
          <a:xfrm>
            <a:off x="3350469" y="2748619"/>
            <a:ext cx="2192822" cy="1574101"/>
            <a:chOff x="3350469" y="2748619"/>
            <a:chExt cx="2192822" cy="1574101"/>
          </a:xfrm>
        </p:grpSpPr>
        <p:sp>
          <p:nvSpPr>
            <p:cNvPr id="37" name="Rectangle: Rounded Corners 36">
              <a:extLst>
                <a:ext uri="{FF2B5EF4-FFF2-40B4-BE49-F238E27FC236}">
                  <a16:creationId xmlns:a16="http://schemas.microsoft.com/office/drawing/2014/main" id="{DB0EF006-94EC-C267-301F-5EEFFB8932FB}"/>
                </a:ext>
              </a:extLst>
            </p:cNvPr>
            <p:cNvSpPr/>
            <p:nvPr/>
          </p:nvSpPr>
          <p:spPr>
            <a:xfrm>
              <a:off x="3350469" y="2748619"/>
              <a:ext cx="1905633" cy="128451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34C1E8"/>
                  </a:solidFill>
                  <a:latin typeface="iCiel Brandon Text Bold" panose="020B0803020203060203" pitchFamily="34" charset="0"/>
                </a:rPr>
                <a:t>Lập trình Python</a:t>
              </a:r>
            </a:p>
          </p:txBody>
        </p:sp>
        <p:pic>
          <p:nvPicPr>
            <p:cNvPr id="1026" name="Picture 2" descr="Python ">
              <a:extLst>
                <a:ext uri="{FF2B5EF4-FFF2-40B4-BE49-F238E27FC236}">
                  <a16:creationId xmlns:a16="http://schemas.microsoft.com/office/drawing/2014/main" id="{C38B119A-A0F0-38A1-BAAB-5A7DF0B76C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0827" y="3600256"/>
              <a:ext cx="722464" cy="722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a:extLst>
              <a:ext uri="{FF2B5EF4-FFF2-40B4-BE49-F238E27FC236}">
                <a16:creationId xmlns:a16="http://schemas.microsoft.com/office/drawing/2014/main" id="{B6A7DC99-E48B-37FE-1270-C756FCD45F95}"/>
              </a:ext>
            </a:extLst>
          </p:cNvPr>
          <p:cNvGrpSpPr/>
          <p:nvPr/>
        </p:nvGrpSpPr>
        <p:grpSpPr>
          <a:xfrm>
            <a:off x="-2476487" y="0"/>
            <a:ext cx="2440527" cy="6858000"/>
            <a:chOff x="-35994" y="-6857493"/>
            <a:chExt cx="2440527" cy="6858000"/>
          </a:xfrm>
        </p:grpSpPr>
        <p:sp>
          <p:nvSpPr>
            <p:cNvPr id="49" name="Rectangle 48">
              <a:extLst>
                <a:ext uri="{FF2B5EF4-FFF2-40B4-BE49-F238E27FC236}">
                  <a16:creationId xmlns:a16="http://schemas.microsoft.com/office/drawing/2014/main" id="{83974C02-7214-666D-844D-3340BECE1262}"/>
                </a:ext>
              </a:extLst>
            </p:cNvPr>
            <p:cNvSpPr/>
            <p:nvPr/>
          </p:nvSpPr>
          <p:spPr>
            <a:xfrm>
              <a:off x="-16932" y="-6857493"/>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56D74C5-C130-704E-CBBD-8CD8FD597296}"/>
                </a:ext>
              </a:extLst>
            </p:cNvPr>
            <p:cNvSpPr txBox="1"/>
            <p:nvPr/>
          </p:nvSpPr>
          <p:spPr>
            <a:xfrm>
              <a:off x="866103" y="-5663060"/>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51" name="TextBox 50">
              <a:extLst>
                <a:ext uri="{FF2B5EF4-FFF2-40B4-BE49-F238E27FC236}">
                  <a16:creationId xmlns:a16="http://schemas.microsoft.com/office/drawing/2014/main" id="{06ED11A1-2CE5-F8E0-20B5-4A34E3CE9165}"/>
                </a:ext>
              </a:extLst>
            </p:cNvPr>
            <p:cNvSpPr txBox="1"/>
            <p:nvPr/>
          </p:nvSpPr>
          <p:spPr>
            <a:xfrm>
              <a:off x="-35994" y="-4415744"/>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spTree>
    <p:extLst>
      <p:ext uri="{BB962C8B-B14F-4D97-AF65-F5344CB8AC3E}">
        <p14:creationId xmlns:p14="http://schemas.microsoft.com/office/powerpoint/2010/main" val="34883263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1833350" y="7052505"/>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29767" y="7634069"/>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2207469" y="-1781043"/>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8230401" y="7817754"/>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sp>
        <p:nvSpPr>
          <p:cNvPr id="49" name="Rectangle: Rounded Corners 48">
            <a:extLst>
              <a:ext uri="{FF2B5EF4-FFF2-40B4-BE49-F238E27FC236}">
                <a16:creationId xmlns:a16="http://schemas.microsoft.com/office/drawing/2014/main" id="{8588ED05-056E-667C-CCF1-18FD16935E34}"/>
              </a:ext>
            </a:extLst>
          </p:cNvPr>
          <p:cNvSpPr/>
          <p:nvPr/>
        </p:nvSpPr>
        <p:spPr>
          <a:xfrm>
            <a:off x="2848763" y="575800"/>
            <a:ext cx="8753474" cy="1036679"/>
          </a:xfrm>
          <a:prstGeom prst="roundRect">
            <a:avLst>
              <a:gd name="adj" fmla="val 29163"/>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rgbClr val="34C1E8"/>
                </a:solidFill>
                <a:latin typeface="iCiel Brandon Text Bold" panose="020B0803020203060203" pitchFamily="34" charset="0"/>
              </a:rPr>
              <a:t>NGÔN NGỮ LẬP TRÌNH</a:t>
            </a:r>
          </a:p>
        </p:txBody>
      </p:sp>
      <p:pic>
        <p:nvPicPr>
          <p:cNvPr id="3074" name="Picture 2" descr="Css 3 ">
            <a:extLst>
              <a:ext uri="{FF2B5EF4-FFF2-40B4-BE49-F238E27FC236}">
                <a16:creationId xmlns:a16="http://schemas.microsoft.com/office/drawing/2014/main" id="{6B34E577-A667-97F7-6052-28022AA1C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852417">
            <a:off x="2978684" y="616999"/>
            <a:ext cx="829855" cy="829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s ">
            <a:extLst>
              <a:ext uri="{FF2B5EF4-FFF2-40B4-BE49-F238E27FC236}">
                <a16:creationId xmlns:a16="http://schemas.microsoft.com/office/drawing/2014/main" id="{76EF92B7-A4FD-E110-BFB9-F7593A2A6D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19783">
            <a:off x="3713723" y="556300"/>
            <a:ext cx="853759" cy="85375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ml 5 ">
            <a:extLst>
              <a:ext uri="{FF2B5EF4-FFF2-40B4-BE49-F238E27FC236}">
                <a16:creationId xmlns:a16="http://schemas.microsoft.com/office/drawing/2014/main" id="{E5E27489-4672-BB83-C52B-84F8E1B941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7819" y="788100"/>
            <a:ext cx="925944" cy="925944"/>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Rounded Corners 52">
            <a:extLst>
              <a:ext uri="{FF2B5EF4-FFF2-40B4-BE49-F238E27FC236}">
                <a16:creationId xmlns:a16="http://schemas.microsoft.com/office/drawing/2014/main" id="{10E3AC4C-50B7-1C52-41E7-55AAC0681DBE}"/>
              </a:ext>
            </a:extLst>
          </p:cNvPr>
          <p:cNvSpPr/>
          <p:nvPr/>
        </p:nvSpPr>
        <p:spPr>
          <a:xfrm>
            <a:off x="2898934" y="2271636"/>
            <a:ext cx="8753474" cy="1036679"/>
          </a:xfrm>
          <a:prstGeom prst="roundRect">
            <a:avLst>
              <a:gd name="adj" fmla="val 29163"/>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rgbClr val="34C1E8"/>
                </a:solidFill>
                <a:latin typeface="iCiel Brandon Text Bold" panose="020B0803020203060203" pitchFamily="34" charset="0"/>
              </a:rPr>
              <a:t>NGÔN NGỮ ĐÁNH DẤU SIÊU VĂN BẢN</a:t>
            </a:r>
          </a:p>
        </p:txBody>
      </p:sp>
      <p:pic>
        <p:nvPicPr>
          <p:cNvPr id="50" name="Picture 8" descr="Html 5 ">
            <a:extLst>
              <a:ext uri="{FF2B5EF4-FFF2-40B4-BE49-F238E27FC236}">
                <a16:creationId xmlns:a16="http://schemas.microsoft.com/office/drawing/2014/main" id="{5BBB7ED5-E247-E0AA-0033-CFBDD5EBDA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835" y="2327003"/>
            <a:ext cx="925944" cy="925944"/>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Rounded Corners 53">
            <a:extLst>
              <a:ext uri="{FF2B5EF4-FFF2-40B4-BE49-F238E27FC236}">
                <a16:creationId xmlns:a16="http://schemas.microsoft.com/office/drawing/2014/main" id="{57EF5CB3-07F7-9999-5AE1-431E89AC170A}"/>
              </a:ext>
            </a:extLst>
          </p:cNvPr>
          <p:cNvSpPr/>
          <p:nvPr/>
        </p:nvSpPr>
        <p:spPr>
          <a:xfrm>
            <a:off x="2893704" y="3781679"/>
            <a:ext cx="8753474" cy="1036679"/>
          </a:xfrm>
          <a:prstGeom prst="roundRect">
            <a:avLst>
              <a:gd name="adj" fmla="val 29163"/>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rgbClr val="34C1E8"/>
                </a:solidFill>
                <a:latin typeface="iCiel Brandon Text Bold" panose="020B0803020203060203" pitchFamily="34" charset="0"/>
              </a:rPr>
              <a:t>NGÔN NGỮ TẠO PHONG CÁCH</a:t>
            </a:r>
          </a:p>
        </p:txBody>
      </p:sp>
      <p:pic>
        <p:nvPicPr>
          <p:cNvPr id="51" name="Picture 2" descr="Css 3 ">
            <a:extLst>
              <a:ext uri="{FF2B5EF4-FFF2-40B4-BE49-F238E27FC236}">
                <a16:creationId xmlns:a16="http://schemas.microsoft.com/office/drawing/2014/main" id="{9249B92B-E9B7-FFBC-74A7-9463CC787E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681" y="3908765"/>
            <a:ext cx="829855" cy="829855"/>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Rounded Corners 54">
            <a:extLst>
              <a:ext uri="{FF2B5EF4-FFF2-40B4-BE49-F238E27FC236}">
                <a16:creationId xmlns:a16="http://schemas.microsoft.com/office/drawing/2014/main" id="{E5E18E0C-F983-AC94-E408-FEE0772ECCFB}"/>
              </a:ext>
            </a:extLst>
          </p:cNvPr>
          <p:cNvSpPr/>
          <p:nvPr/>
        </p:nvSpPr>
        <p:spPr>
          <a:xfrm>
            <a:off x="2893704" y="5284072"/>
            <a:ext cx="8753474" cy="1036679"/>
          </a:xfrm>
          <a:prstGeom prst="roundRect">
            <a:avLst>
              <a:gd name="adj" fmla="val 29163"/>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rgbClr val="34C1E8"/>
                </a:solidFill>
                <a:latin typeface="iCiel Brandon Text Bold" panose="020B0803020203060203" pitchFamily="34" charset="0"/>
              </a:rPr>
              <a:t>NGÔN NGỮ GIÚP TRANG WEB TƯƠNG TÁC</a:t>
            </a:r>
          </a:p>
        </p:txBody>
      </p:sp>
      <p:pic>
        <p:nvPicPr>
          <p:cNvPr id="52" name="Picture 4" descr="Js ">
            <a:extLst>
              <a:ext uri="{FF2B5EF4-FFF2-40B4-BE49-F238E27FC236}">
                <a16:creationId xmlns:a16="http://schemas.microsoft.com/office/drawing/2014/main" id="{7F816D31-0419-A265-BAF1-75C8753A72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2927" y="5380470"/>
            <a:ext cx="822723" cy="822723"/>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55">
            <a:extLst>
              <a:ext uri="{FF2B5EF4-FFF2-40B4-BE49-F238E27FC236}">
                <a16:creationId xmlns:a16="http://schemas.microsoft.com/office/drawing/2014/main" id="{4F5EDB14-366A-EC2B-B5E9-B3264E0D8060}"/>
              </a:ext>
            </a:extLst>
          </p:cNvPr>
          <p:cNvGrpSpPr/>
          <p:nvPr/>
        </p:nvGrpSpPr>
        <p:grpSpPr>
          <a:xfrm>
            <a:off x="2920994" y="7248519"/>
            <a:ext cx="1478588" cy="1478588"/>
            <a:chOff x="2385471" y="-2133600"/>
            <a:chExt cx="1478588" cy="1478588"/>
          </a:xfrm>
          <a:effectLst>
            <a:outerShdw blurRad="50800" dist="38100" dir="5400000" algn="t" rotWithShape="0">
              <a:prstClr val="black">
                <a:alpha val="40000"/>
              </a:prstClr>
            </a:outerShdw>
          </a:effectLst>
        </p:grpSpPr>
        <p:sp>
          <p:nvSpPr>
            <p:cNvPr id="57" name="Rectangle: Rounded Corners 56">
              <a:extLst>
                <a:ext uri="{FF2B5EF4-FFF2-40B4-BE49-F238E27FC236}">
                  <a16:creationId xmlns:a16="http://schemas.microsoft.com/office/drawing/2014/main" id="{1839E3C2-73AE-00AA-D0AC-D65D360A8FD6}"/>
                </a:ext>
              </a:extLst>
            </p:cNvPr>
            <p:cNvSpPr/>
            <p:nvPr/>
          </p:nvSpPr>
          <p:spPr>
            <a:xfrm>
              <a:off x="2385471" y="-2133600"/>
              <a:ext cx="1478588" cy="147858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4" descr="Django ">
              <a:extLst>
                <a:ext uri="{FF2B5EF4-FFF2-40B4-BE49-F238E27FC236}">
                  <a16:creationId xmlns:a16="http://schemas.microsoft.com/office/drawing/2014/main" id="{4D9A9335-9C0F-E3DF-E3B3-1A1D97215B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9709" y="-1844396"/>
              <a:ext cx="870112" cy="8701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749449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1833350" y="7052505"/>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29767" y="7634069"/>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2207469" y="-1781043"/>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8230401" y="7817754"/>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sp>
        <p:nvSpPr>
          <p:cNvPr id="49" name="Rectangle: Rounded Corners 48">
            <a:extLst>
              <a:ext uri="{FF2B5EF4-FFF2-40B4-BE49-F238E27FC236}">
                <a16:creationId xmlns:a16="http://schemas.microsoft.com/office/drawing/2014/main" id="{8588ED05-056E-667C-CCF1-18FD16935E34}"/>
              </a:ext>
            </a:extLst>
          </p:cNvPr>
          <p:cNvSpPr/>
          <p:nvPr/>
        </p:nvSpPr>
        <p:spPr>
          <a:xfrm>
            <a:off x="3224001" y="686535"/>
            <a:ext cx="1099465" cy="773771"/>
          </a:xfrm>
          <a:prstGeom prst="roundRect">
            <a:avLst>
              <a:gd name="adj" fmla="val 29163"/>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3074" name="Picture 2" descr="Css 3 ">
            <a:extLst>
              <a:ext uri="{FF2B5EF4-FFF2-40B4-BE49-F238E27FC236}">
                <a16:creationId xmlns:a16="http://schemas.microsoft.com/office/drawing/2014/main" id="{6B34E577-A667-97F7-6052-28022AA1C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852417">
            <a:off x="3225089" y="775499"/>
            <a:ext cx="523628" cy="5236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s ">
            <a:extLst>
              <a:ext uri="{FF2B5EF4-FFF2-40B4-BE49-F238E27FC236}">
                <a16:creationId xmlns:a16="http://schemas.microsoft.com/office/drawing/2014/main" id="{76EF92B7-A4FD-E110-BFB9-F7593A2A6D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19783">
            <a:off x="3901558" y="668668"/>
            <a:ext cx="538711" cy="5387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ml 5 ">
            <a:extLst>
              <a:ext uri="{FF2B5EF4-FFF2-40B4-BE49-F238E27FC236}">
                <a16:creationId xmlns:a16="http://schemas.microsoft.com/office/drawing/2014/main" id="{E5E27489-4672-BB83-C52B-84F8E1B941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7583" y="952628"/>
            <a:ext cx="584259" cy="5842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D3A3135A-0600-2CA6-F2D1-EE2F7FA427CE}"/>
              </a:ext>
            </a:extLst>
          </p:cNvPr>
          <p:cNvSpPr/>
          <p:nvPr/>
        </p:nvSpPr>
        <p:spPr>
          <a:xfrm>
            <a:off x="3848272" y="576673"/>
            <a:ext cx="8135182" cy="6059403"/>
          </a:xfrm>
          <a:prstGeom prst="roundRect">
            <a:avLst>
              <a:gd name="adj" fmla="val 2002"/>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8F500FA-A80D-B423-198C-BEE67DC4B39F}"/>
              </a:ext>
            </a:extLst>
          </p:cNvPr>
          <p:cNvGrpSpPr/>
          <p:nvPr/>
        </p:nvGrpSpPr>
        <p:grpSpPr>
          <a:xfrm>
            <a:off x="3154497" y="287469"/>
            <a:ext cx="1478588" cy="1478588"/>
            <a:chOff x="2385471" y="-2133600"/>
            <a:chExt cx="1478588" cy="1478588"/>
          </a:xfrm>
          <a:effectLst>
            <a:outerShdw blurRad="50800" dist="38100" dir="5400000" algn="t" rotWithShape="0">
              <a:prstClr val="black">
                <a:alpha val="40000"/>
              </a:prstClr>
            </a:outerShdw>
          </a:effectLst>
        </p:grpSpPr>
        <p:sp>
          <p:nvSpPr>
            <p:cNvPr id="6" name="Rectangle: Rounded Corners 5">
              <a:extLst>
                <a:ext uri="{FF2B5EF4-FFF2-40B4-BE49-F238E27FC236}">
                  <a16:creationId xmlns:a16="http://schemas.microsoft.com/office/drawing/2014/main" id="{C2B9DF08-FE93-8409-C6FD-B8FF07F2EA68}"/>
                </a:ext>
              </a:extLst>
            </p:cNvPr>
            <p:cNvSpPr/>
            <p:nvPr/>
          </p:nvSpPr>
          <p:spPr>
            <a:xfrm>
              <a:off x="2385471" y="-2133600"/>
              <a:ext cx="1478588" cy="147858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Django ">
              <a:extLst>
                <a:ext uri="{FF2B5EF4-FFF2-40B4-BE49-F238E27FC236}">
                  <a16:creationId xmlns:a16="http://schemas.microsoft.com/office/drawing/2014/main" id="{FB649DA5-FCCF-5EF1-568F-8B00633D1F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9709" y="-1844396"/>
              <a:ext cx="870112" cy="87011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4E5C0E70-7098-06FA-3AB6-7A441984F3CE}"/>
              </a:ext>
            </a:extLst>
          </p:cNvPr>
          <p:cNvSpPr txBox="1"/>
          <p:nvPr/>
        </p:nvSpPr>
        <p:spPr>
          <a:xfrm>
            <a:off x="5064093" y="721103"/>
            <a:ext cx="6630601" cy="1569660"/>
          </a:xfrm>
          <a:prstGeom prst="rect">
            <a:avLst/>
          </a:prstGeom>
          <a:noFill/>
        </p:spPr>
        <p:txBody>
          <a:bodyPr wrap="square" rtlCol="0">
            <a:spAutoFit/>
          </a:bodyPr>
          <a:lstStyle/>
          <a:p>
            <a:r>
              <a:rPr lang="en-US" sz="3200">
                <a:latin typeface="iCiel Brandon Text Bold" panose="020B0803020203060203" pitchFamily="34" charset="0"/>
              </a:rPr>
              <a:t>Là một framework để giúp lập trình web trên nền tảng của ngôn ngữ Python </a:t>
            </a:r>
          </a:p>
        </p:txBody>
      </p:sp>
      <p:sp>
        <p:nvSpPr>
          <p:cNvPr id="15" name="TextBox 14">
            <a:extLst>
              <a:ext uri="{FF2B5EF4-FFF2-40B4-BE49-F238E27FC236}">
                <a16:creationId xmlns:a16="http://schemas.microsoft.com/office/drawing/2014/main" id="{77733B8D-7199-18D1-E3CF-57A26AD38EE3}"/>
              </a:ext>
            </a:extLst>
          </p:cNvPr>
          <p:cNvSpPr txBox="1"/>
          <p:nvPr/>
        </p:nvSpPr>
        <p:spPr>
          <a:xfrm>
            <a:off x="5096996" y="2714759"/>
            <a:ext cx="5951132" cy="3046988"/>
          </a:xfrm>
          <a:prstGeom prst="rect">
            <a:avLst/>
          </a:prstGeom>
          <a:noFill/>
        </p:spPr>
        <p:txBody>
          <a:bodyPr wrap="square" rtlCol="0">
            <a:spAutoFit/>
          </a:bodyPr>
          <a:lstStyle/>
          <a:p>
            <a:r>
              <a:rPr lang="en-US" sz="3200">
                <a:latin typeface="iCiel Brandon Text Bold" panose="020B0803020203060203" pitchFamily="34" charset="0"/>
              </a:rPr>
              <a:t>Django cung cấp một cấu trúc dự án tổ chức, các công cụ tự động hóa nhiều công việc phổ biến, và một số module tích hợp giúp giảm thiểu việc phải viết lại mã từ đầu.</a:t>
            </a:r>
          </a:p>
        </p:txBody>
      </p:sp>
      <p:grpSp>
        <p:nvGrpSpPr>
          <p:cNvPr id="19" name="Group 18">
            <a:extLst>
              <a:ext uri="{FF2B5EF4-FFF2-40B4-BE49-F238E27FC236}">
                <a16:creationId xmlns:a16="http://schemas.microsoft.com/office/drawing/2014/main" id="{5CA0532A-5076-60D5-33AC-2E9F3DA25B05}"/>
              </a:ext>
            </a:extLst>
          </p:cNvPr>
          <p:cNvGrpSpPr/>
          <p:nvPr/>
        </p:nvGrpSpPr>
        <p:grpSpPr>
          <a:xfrm>
            <a:off x="2454620" y="-1406036"/>
            <a:ext cx="2787303" cy="1293582"/>
            <a:chOff x="8385521" y="2749779"/>
            <a:chExt cx="2787303" cy="1293582"/>
          </a:xfrm>
        </p:grpSpPr>
        <p:sp>
          <p:nvSpPr>
            <p:cNvPr id="30" name="Rectangle: Rounded Corners 29">
              <a:extLst>
                <a:ext uri="{FF2B5EF4-FFF2-40B4-BE49-F238E27FC236}">
                  <a16:creationId xmlns:a16="http://schemas.microsoft.com/office/drawing/2014/main" id="{34D8D1E1-525A-3C18-9D10-3AE3B19BE004}"/>
                </a:ext>
              </a:extLst>
            </p:cNvPr>
            <p:cNvSpPr/>
            <p:nvPr/>
          </p:nvSpPr>
          <p:spPr>
            <a:xfrm>
              <a:off x="8385521" y="2749779"/>
              <a:ext cx="2787303" cy="129358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31" name="Picture 6">
              <a:extLst>
                <a:ext uri="{FF2B5EF4-FFF2-40B4-BE49-F238E27FC236}">
                  <a16:creationId xmlns:a16="http://schemas.microsoft.com/office/drawing/2014/main" id="{7844B98C-80DC-3AAE-C549-D76D3E11AB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58987" y="3113402"/>
              <a:ext cx="2595537" cy="5232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43200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1833350" y="7052505"/>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29767" y="7634069"/>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2207469" y="-1781043"/>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8230401" y="7817754"/>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sp>
        <p:nvSpPr>
          <p:cNvPr id="13" name="Rectangle: Rounded Corners 12">
            <a:extLst>
              <a:ext uri="{FF2B5EF4-FFF2-40B4-BE49-F238E27FC236}">
                <a16:creationId xmlns:a16="http://schemas.microsoft.com/office/drawing/2014/main" id="{D3A3135A-0600-2CA6-F2D1-EE2F7FA427CE}"/>
              </a:ext>
            </a:extLst>
          </p:cNvPr>
          <p:cNvSpPr/>
          <p:nvPr/>
        </p:nvSpPr>
        <p:spPr>
          <a:xfrm>
            <a:off x="2694552" y="576673"/>
            <a:ext cx="9288901" cy="6059403"/>
          </a:xfrm>
          <a:prstGeom prst="roundRect">
            <a:avLst>
              <a:gd name="adj" fmla="val 2002"/>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945480" y="1489465"/>
            <a:ext cx="8871425" cy="1077218"/>
          </a:xfrm>
          <a:prstGeom prst="rect">
            <a:avLst/>
          </a:prstGeom>
          <a:noFill/>
        </p:spPr>
        <p:txBody>
          <a:bodyPr wrap="square" rtlCol="0">
            <a:spAutoFit/>
          </a:bodyPr>
          <a:lstStyle/>
          <a:p>
            <a:r>
              <a:rPr lang="en-US" sz="3200" kern="0">
                <a:effectLst/>
                <a:latin typeface="iCiel Brandon Text Bold" panose="020B0803020203060203" pitchFamily="34" charset="0"/>
                <a:ea typeface="Times New Roman" panose="02020603050405020304" pitchFamily="18" charset="0"/>
              </a:rPr>
              <a:t>Playwright là một thư viện một công cụ giúp tự động hoá trình duyệt.</a:t>
            </a:r>
            <a:endParaRPr lang="en-US" sz="4800">
              <a:latin typeface="iCiel Brandon Text Bold" panose="020B0803020203060203" pitchFamily="34" charset="0"/>
            </a:endParaRPr>
          </a:p>
        </p:txBody>
      </p:sp>
      <p:sp>
        <p:nvSpPr>
          <p:cNvPr id="15" name="TextBox 14">
            <a:extLst>
              <a:ext uri="{FF2B5EF4-FFF2-40B4-BE49-F238E27FC236}">
                <a16:creationId xmlns:a16="http://schemas.microsoft.com/office/drawing/2014/main" id="{77733B8D-7199-18D1-E3CF-57A26AD38EE3}"/>
              </a:ext>
            </a:extLst>
          </p:cNvPr>
          <p:cNvSpPr txBox="1"/>
          <p:nvPr/>
        </p:nvSpPr>
        <p:spPr>
          <a:xfrm>
            <a:off x="2961854" y="2709656"/>
            <a:ext cx="8838675" cy="584775"/>
          </a:xfrm>
          <a:prstGeom prst="rect">
            <a:avLst/>
          </a:prstGeom>
          <a:noFill/>
        </p:spPr>
        <p:txBody>
          <a:bodyPr wrap="square" rtlCol="0">
            <a:spAutoFit/>
          </a:bodyPr>
          <a:lstStyle/>
          <a:p>
            <a:r>
              <a:rPr lang="en-US" sz="3200">
                <a:latin typeface="iCiel Brandon Text Bold" panose="020B0803020203060203" pitchFamily="34" charset="0"/>
              </a:rPr>
              <a:t>Dùng để thu thập dữ liệu</a:t>
            </a:r>
          </a:p>
        </p:txBody>
      </p:sp>
      <p:grpSp>
        <p:nvGrpSpPr>
          <p:cNvPr id="17" name="Group 16">
            <a:extLst>
              <a:ext uri="{FF2B5EF4-FFF2-40B4-BE49-F238E27FC236}">
                <a16:creationId xmlns:a16="http://schemas.microsoft.com/office/drawing/2014/main" id="{4C805156-9319-9A59-5577-8A6FE41C82C8}"/>
              </a:ext>
            </a:extLst>
          </p:cNvPr>
          <p:cNvGrpSpPr/>
          <p:nvPr/>
        </p:nvGrpSpPr>
        <p:grpSpPr>
          <a:xfrm>
            <a:off x="2507640" y="85722"/>
            <a:ext cx="2787303" cy="1293582"/>
            <a:chOff x="8385521" y="2749779"/>
            <a:chExt cx="2787303" cy="1293582"/>
          </a:xfrm>
        </p:grpSpPr>
        <p:sp>
          <p:nvSpPr>
            <p:cNvPr id="19" name="Rectangle: Rounded Corners 18">
              <a:extLst>
                <a:ext uri="{FF2B5EF4-FFF2-40B4-BE49-F238E27FC236}">
                  <a16:creationId xmlns:a16="http://schemas.microsoft.com/office/drawing/2014/main" id="{3717F2D2-12A0-28AB-FE5F-36E94A0D2E66}"/>
                </a:ext>
              </a:extLst>
            </p:cNvPr>
            <p:cNvSpPr/>
            <p:nvPr/>
          </p:nvSpPr>
          <p:spPr>
            <a:xfrm>
              <a:off x="8385521" y="2749779"/>
              <a:ext cx="2787303" cy="1293582"/>
            </a:xfrm>
            <a:prstGeom prst="roundRect">
              <a:avLst>
                <a:gd name="adj" fmla="val 2805"/>
              </a:avLst>
            </a:prstGeom>
            <a:solidFill>
              <a:srgbClr val="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4C1E8"/>
                </a:solidFill>
                <a:latin typeface="iCiel Brandon Text Bold" panose="020B0803020203060203" pitchFamily="34" charset="0"/>
              </a:endParaRPr>
            </a:p>
          </p:txBody>
        </p:sp>
        <p:pic>
          <p:nvPicPr>
            <p:cNvPr id="30" name="Picture 6">
              <a:extLst>
                <a:ext uri="{FF2B5EF4-FFF2-40B4-BE49-F238E27FC236}">
                  <a16:creationId xmlns:a16="http://schemas.microsoft.com/office/drawing/2014/main" id="{74914459-4255-0346-F0EE-3AD50A8C6A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987" y="3113402"/>
              <a:ext cx="2595537" cy="523252"/>
            </a:xfrm>
            <a:prstGeom prst="rect">
              <a:avLst/>
            </a:prstGeom>
            <a:noFill/>
            <a:extLst>
              <a:ext uri="{909E8E84-426E-40DD-AFC4-6F175D3DCCD1}">
                <a14:hiddenFill xmlns:a14="http://schemas.microsoft.com/office/drawing/2010/main">
                  <a:solidFill>
                    <a:srgbClr val="FFFFFF"/>
                  </a:solidFill>
                </a14:hiddenFill>
              </a:ext>
            </a:extLst>
          </p:spPr>
        </p:pic>
      </p:grpSp>
      <p:pic>
        <p:nvPicPr>
          <p:cNvPr id="4098" name="Picture 2" descr="MySQL Workbench Download for Free - 2023 Latest Version">
            <a:extLst>
              <a:ext uri="{FF2B5EF4-FFF2-40B4-BE49-F238E27FC236}">
                <a16:creationId xmlns:a16="http://schemas.microsoft.com/office/drawing/2014/main" id="{C2D3C151-C393-29DF-3653-7EAC2ACE60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6524" y="3377646"/>
            <a:ext cx="1322511" cy="1322511"/>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6632B95C-4C46-1A54-BB9B-BDA2F0767858}"/>
              </a:ext>
            </a:extLst>
          </p:cNvPr>
          <p:cNvSpPr txBox="1"/>
          <p:nvPr/>
        </p:nvSpPr>
        <p:spPr>
          <a:xfrm>
            <a:off x="3046642" y="4803919"/>
            <a:ext cx="8838675" cy="1077218"/>
          </a:xfrm>
          <a:prstGeom prst="rect">
            <a:avLst/>
          </a:prstGeom>
          <a:noFill/>
        </p:spPr>
        <p:txBody>
          <a:bodyPr wrap="square" rtlCol="0">
            <a:spAutoFit/>
          </a:bodyPr>
          <a:lstStyle/>
          <a:p>
            <a:r>
              <a:rPr lang="vi-VN" sz="3200">
                <a:latin typeface="iCiel Brandon Text Bold" panose="020B0803020203060203" pitchFamily="34" charset="0"/>
              </a:rPr>
              <a:t>MySQL Workbench là một công cụ quản lý cơ sở dữ liệu MySQL</a:t>
            </a:r>
            <a:endParaRPr lang="en-US" sz="3200">
              <a:latin typeface="iCiel Brandon Text Bold" panose="020B0803020203060203" pitchFamily="34" charset="0"/>
            </a:endParaRPr>
          </a:p>
        </p:txBody>
      </p:sp>
    </p:spTree>
    <p:extLst>
      <p:ext uri="{BB962C8B-B14F-4D97-AF65-F5344CB8AC3E}">
        <p14:creationId xmlns:p14="http://schemas.microsoft.com/office/powerpoint/2010/main" val="7289885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655A95-42E4-2336-4E7D-95CEA996FCD3}"/>
              </a:ext>
            </a:extLst>
          </p:cNvPr>
          <p:cNvPicPr>
            <a:picLocks noChangeAspect="1"/>
          </p:cNvPicPr>
          <p:nvPr/>
        </p:nvPicPr>
        <p:blipFill>
          <a:blip r:embed="rId2"/>
          <a:stretch>
            <a:fillRect/>
          </a:stretch>
        </p:blipFill>
        <p:spPr>
          <a:xfrm>
            <a:off x="4179088" y="7193340"/>
            <a:ext cx="5058481" cy="2191056"/>
          </a:xfrm>
          <a:prstGeom prst="rect">
            <a:avLst/>
          </a:prstGeom>
        </p:spPr>
      </p:pic>
      <p:grpSp>
        <p:nvGrpSpPr>
          <p:cNvPr id="32" name="Group 31">
            <a:extLst>
              <a:ext uri="{FF2B5EF4-FFF2-40B4-BE49-F238E27FC236}">
                <a16:creationId xmlns:a16="http://schemas.microsoft.com/office/drawing/2014/main" id="{C2ED9A7E-9D69-66FF-FDCD-FAAB431F329C}"/>
              </a:ext>
            </a:extLst>
          </p:cNvPr>
          <p:cNvGrpSpPr/>
          <p:nvPr/>
        </p:nvGrpSpPr>
        <p:grpSpPr>
          <a:xfrm>
            <a:off x="2385471" y="0"/>
            <a:ext cx="2440527" cy="6858000"/>
            <a:chOff x="2385471" y="0"/>
            <a:chExt cx="2440527" cy="6858000"/>
          </a:xfrm>
        </p:grpSpPr>
        <p:sp>
          <p:nvSpPr>
            <p:cNvPr id="7" name="Rectangle 6">
              <a:extLst>
                <a:ext uri="{FF2B5EF4-FFF2-40B4-BE49-F238E27FC236}">
                  <a16:creationId xmlns:a16="http://schemas.microsoft.com/office/drawing/2014/main" id="{83CA7BE3-DF7A-C1CD-9412-669CFCBE3829}"/>
                </a:ext>
              </a:extLst>
            </p:cNvPr>
            <p:cNvSpPr/>
            <p:nvPr/>
          </p:nvSpPr>
          <p:spPr>
            <a:xfrm>
              <a:off x="2404533" y="0"/>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4DCAD42-B39F-77A0-D7BC-802CED5FEB60}"/>
                </a:ext>
              </a:extLst>
            </p:cNvPr>
            <p:cNvSpPr txBox="1"/>
            <p:nvPr/>
          </p:nvSpPr>
          <p:spPr>
            <a:xfrm>
              <a:off x="3287568" y="1194433"/>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21" name="TextBox 20">
              <a:extLst>
                <a:ext uri="{FF2B5EF4-FFF2-40B4-BE49-F238E27FC236}">
                  <a16:creationId xmlns:a16="http://schemas.microsoft.com/office/drawing/2014/main" id="{A4236104-0B0C-EF9A-A8D4-61029D7143CF}"/>
                </a:ext>
              </a:extLst>
            </p:cNvPr>
            <p:cNvSpPr txBox="1"/>
            <p:nvPr/>
          </p:nvSpPr>
          <p:spPr>
            <a:xfrm>
              <a:off x="2385471" y="2441749"/>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pic>
          <p:nvPicPr>
            <p:cNvPr id="2050" name="Picture 2" descr="Html ">
              <a:extLst>
                <a:ext uri="{FF2B5EF4-FFF2-40B4-BE49-F238E27FC236}">
                  <a16:creationId xmlns:a16="http://schemas.microsoft.com/office/drawing/2014/main" id="{F8C7076A-7E7B-8234-A29C-1E0EB0DC3604}"/>
                </a:ext>
              </a:extLst>
            </p:cNvPr>
            <p:cNvPicPr>
              <a:picLocks noChangeAspect="1" noChangeArrowheads="1"/>
            </p:cNvPicPr>
            <p:nvPr/>
          </p:nvPicPr>
          <p:blipFill>
            <a:blip r:embed="rId3">
              <a:alphaModFix amt="12000"/>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1140359">
              <a:off x="3685477" y="5800151"/>
              <a:ext cx="781749" cy="781749"/>
            </a:xfrm>
            <a:prstGeom prst="rect">
              <a:avLst/>
            </a:prstGeom>
            <a:noFill/>
          </p:spPr>
        </p:pic>
        <p:pic>
          <p:nvPicPr>
            <p:cNvPr id="2052" name="Picture 4" descr="Css 3 ">
              <a:extLst>
                <a:ext uri="{FF2B5EF4-FFF2-40B4-BE49-F238E27FC236}">
                  <a16:creationId xmlns:a16="http://schemas.microsoft.com/office/drawing/2014/main" id="{BA72EED0-3E72-0DE4-5FFC-A69112A9049E}"/>
                </a:ext>
              </a:extLst>
            </p:cNvPr>
            <p:cNvPicPr>
              <a:picLocks noChangeAspect="1" noChangeArrowheads="1"/>
            </p:cNvPicPr>
            <p:nvPr/>
          </p:nvPicPr>
          <p:blipFill>
            <a:blip r:embed="rId5">
              <a:alphaModFix amt="23000"/>
              <a:extLst>
                <a:ext uri="{28A0092B-C50C-407E-A947-70E740481C1C}">
                  <a14:useLocalDpi xmlns:a14="http://schemas.microsoft.com/office/drawing/2010/main" val="0"/>
                </a:ext>
              </a:extLst>
            </a:blip>
            <a:srcRect/>
            <a:stretch>
              <a:fillRect/>
            </a:stretch>
          </p:blipFill>
          <p:spPr bwMode="auto">
            <a:xfrm rot="20700000">
              <a:off x="2766613" y="4684369"/>
              <a:ext cx="641264" cy="6412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6E861B6F-4D16-10E0-ED54-F7FC7AC45A00}"/>
              </a:ext>
            </a:extLst>
          </p:cNvPr>
          <p:cNvGrpSpPr/>
          <p:nvPr/>
        </p:nvGrpSpPr>
        <p:grpSpPr>
          <a:xfrm>
            <a:off x="4825998" y="0"/>
            <a:ext cx="2480333" cy="6858000"/>
            <a:chOff x="4825998" y="0"/>
            <a:chExt cx="2480333" cy="6858000"/>
          </a:xfrm>
        </p:grpSpPr>
        <p:sp>
          <p:nvSpPr>
            <p:cNvPr id="8" name="Rectangle 7">
              <a:extLst>
                <a:ext uri="{FF2B5EF4-FFF2-40B4-BE49-F238E27FC236}">
                  <a16:creationId xmlns:a16="http://schemas.microsoft.com/office/drawing/2014/main" id="{4156961F-1523-8CDD-60BE-C3651D71357B}"/>
                </a:ext>
              </a:extLst>
            </p:cNvPr>
            <p:cNvSpPr/>
            <p:nvPr/>
          </p:nvSpPr>
          <p:spPr>
            <a:xfrm>
              <a:off x="4825998" y="0"/>
              <a:ext cx="2421465"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24C01-A335-3387-CF90-9847D8407AA0}"/>
                </a:ext>
              </a:extLst>
            </p:cNvPr>
            <p:cNvSpPr txBox="1"/>
            <p:nvPr/>
          </p:nvSpPr>
          <p:spPr>
            <a:xfrm>
              <a:off x="4881995" y="2441749"/>
              <a:ext cx="2424336" cy="3170099"/>
            </a:xfrm>
            <a:prstGeom prst="rect">
              <a:avLst/>
            </a:prstGeom>
            <a:noFill/>
          </p:spPr>
          <p:txBody>
            <a:bodyPr wrap="square" rtlCol="0">
              <a:spAutoFit/>
            </a:bodyPr>
            <a:lstStyle/>
            <a:p>
              <a:pPr algn="ctr"/>
              <a:r>
                <a:rPr lang="en-US" sz="4000">
                  <a:solidFill>
                    <a:srgbClr val="34C1E8"/>
                  </a:solidFill>
                  <a:latin typeface="iCiel Brandon Text Bold" panose="020B0803020203060203" pitchFamily="34" charset="0"/>
                </a:rPr>
                <a:t>PHÂN</a:t>
              </a:r>
            </a:p>
            <a:p>
              <a:pPr algn="ctr"/>
              <a:r>
                <a:rPr lang="en-US" sz="4000">
                  <a:solidFill>
                    <a:srgbClr val="34C1E8"/>
                  </a:solidFill>
                  <a:latin typeface="iCiel Brandon Text Bold" panose="020B0803020203060203" pitchFamily="34" charset="0"/>
                </a:rPr>
                <a:t>TÍCH</a:t>
              </a:r>
            </a:p>
            <a:p>
              <a:pPr algn="ctr"/>
              <a:r>
                <a:rPr lang="en-US" sz="4000">
                  <a:solidFill>
                    <a:srgbClr val="34C1E8"/>
                  </a:solidFill>
                  <a:latin typeface="iCiel Brandon Text Bold" panose="020B0803020203060203" pitchFamily="34" charset="0"/>
                </a:rPr>
                <a:t>VÀ</a:t>
              </a:r>
            </a:p>
            <a:p>
              <a:pPr algn="ctr"/>
              <a:r>
                <a:rPr lang="en-US" sz="4000">
                  <a:solidFill>
                    <a:srgbClr val="34C1E8"/>
                  </a:solidFill>
                  <a:latin typeface="iCiel Brandon Text Bold" panose="020B0803020203060203" pitchFamily="34" charset="0"/>
                </a:rPr>
                <a:t>THIẾT</a:t>
              </a:r>
            </a:p>
            <a:p>
              <a:pPr algn="ctr"/>
              <a:r>
                <a:rPr lang="en-US" sz="4000">
                  <a:solidFill>
                    <a:srgbClr val="34C1E8"/>
                  </a:solidFill>
                  <a:latin typeface="iCiel Brandon Text Bold" panose="020B0803020203060203" pitchFamily="34" charset="0"/>
                </a:rPr>
                <a:t>KẾ</a:t>
              </a:r>
            </a:p>
          </p:txBody>
        </p:sp>
        <p:pic>
          <p:nvPicPr>
            <p:cNvPr id="2056" name="Picture 8" descr="Transparency ">
              <a:extLst>
                <a:ext uri="{FF2B5EF4-FFF2-40B4-BE49-F238E27FC236}">
                  <a16:creationId xmlns:a16="http://schemas.microsoft.com/office/drawing/2014/main" id="{1449DC27-0C09-5C7E-6B63-0660DD4EBEBE}"/>
                </a:ext>
              </a:extLst>
            </p:cNvPr>
            <p:cNvPicPr>
              <a:picLocks noChangeAspect="1" noChangeArrowheads="1"/>
            </p:cNvPicPr>
            <p:nvPr/>
          </p:nvPicPr>
          <p:blipFill>
            <a:blip r:embed="rId6">
              <a:alphaModFix amt="7000"/>
              <a:extLst>
                <a:ext uri="{28A0092B-C50C-407E-A947-70E740481C1C}">
                  <a14:useLocalDpi xmlns:a14="http://schemas.microsoft.com/office/drawing/2010/main" val="0"/>
                </a:ext>
              </a:extLst>
            </a:blip>
            <a:srcRect/>
            <a:stretch>
              <a:fillRect/>
            </a:stretch>
          </p:blipFill>
          <p:spPr bwMode="auto">
            <a:xfrm>
              <a:off x="5060287" y="2749317"/>
              <a:ext cx="2020134" cy="20201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5FCF630-F926-DC23-E7E0-0AB92D06DF85}"/>
                </a:ext>
              </a:extLst>
            </p:cNvPr>
            <p:cNvSpPr txBox="1"/>
            <p:nvPr/>
          </p:nvSpPr>
          <p:spPr>
            <a:xfrm>
              <a:off x="5698633" y="1194169"/>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3</a:t>
              </a:r>
            </a:p>
          </p:txBody>
        </p:sp>
      </p:grpSp>
      <p:grpSp>
        <p:nvGrpSpPr>
          <p:cNvPr id="34" name="Group 33">
            <a:extLst>
              <a:ext uri="{FF2B5EF4-FFF2-40B4-BE49-F238E27FC236}">
                <a16:creationId xmlns:a16="http://schemas.microsoft.com/office/drawing/2014/main" id="{E11C3F44-7EEC-501E-A479-0686DE446C14}"/>
              </a:ext>
            </a:extLst>
          </p:cNvPr>
          <p:cNvGrpSpPr/>
          <p:nvPr/>
        </p:nvGrpSpPr>
        <p:grpSpPr>
          <a:xfrm>
            <a:off x="7225500" y="0"/>
            <a:ext cx="2469976" cy="7282634"/>
            <a:chOff x="7225500" y="0"/>
            <a:chExt cx="2469976" cy="7282634"/>
          </a:xfrm>
        </p:grpSpPr>
        <p:sp>
          <p:nvSpPr>
            <p:cNvPr id="9" name="Rectangle 8">
              <a:extLst>
                <a:ext uri="{FF2B5EF4-FFF2-40B4-BE49-F238E27FC236}">
                  <a16:creationId xmlns:a16="http://schemas.microsoft.com/office/drawing/2014/main" id="{1EB4A2F8-A08E-28E0-2CCB-D4CBB7CF92E9}"/>
                </a:ext>
              </a:extLst>
            </p:cNvPr>
            <p:cNvSpPr/>
            <p:nvPr/>
          </p:nvSpPr>
          <p:spPr>
            <a:xfrm>
              <a:off x="7247463" y="0"/>
              <a:ext cx="2421465" cy="6858000"/>
            </a:xfrm>
            <a:prstGeom prst="rect">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heck list ">
              <a:extLst>
                <a:ext uri="{FF2B5EF4-FFF2-40B4-BE49-F238E27FC236}">
                  <a16:creationId xmlns:a16="http://schemas.microsoft.com/office/drawing/2014/main" id="{266284C0-DE0C-E77D-151C-B1F8E50F82BC}"/>
                </a:ext>
              </a:extLst>
            </p:cNvPr>
            <p:cNvPicPr>
              <a:picLocks noChangeAspect="1" noChangeArrowheads="1"/>
            </p:cNvPicPr>
            <p:nvPr/>
          </p:nvPicPr>
          <p:blipFill>
            <a:blip r:embed="rId7">
              <a:alphaModFix amt="1400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689996">
              <a:off x="7759595" y="5574205"/>
              <a:ext cx="1708429" cy="170842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13A249D-936F-0BCC-0918-B55DA1FD4D91}"/>
                </a:ext>
              </a:extLst>
            </p:cNvPr>
            <p:cNvSpPr txBox="1"/>
            <p:nvPr/>
          </p:nvSpPr>
          <p:spPr>
            <a:xfrm>
              <a:off x="7225500" y="2441749"/>
              <a:ext cx="2469976" cy="3046988"/>
            </a:xfrm>
            <a:prstGeom prst="rect">
              <a:avLst/>
            </a:prstGeom>
            <a:noFill/>
          </p:spPr>
          <p:txBody>
            <a:bodyPr wrap="square" rtlCol="0">
              <a:spAutoFit/>
            </a:bodyPr>
            <a:lstStyle/>
            <a:p>
              <a:pPr algn="ctr"/>
              <a:r>
                <a:rPr lang="en-US" sz="4800">
                  <a:solidFill>
                    <a:schemeClr val="bg1"/>
                  </a:solidFill>
                  <a:latin typeface="iCiel Brandon Text Bold" panose="020B0803020203060203" pitchFamily="34" charset="0"/>
                </a:rPr>
                <a:t>ĐÁNH </a:t>
              </a:r>
            </a:p>
            <a:p>
              <a:pPr algn="ctr"/>
              <a:r>
                <a:rPr lang="en-US" sz="4800">
                  <a:solidFill>
                    <a:schemeClr val="bg1"/>
                  </a:solidFill>
                  <a:latin typeface="iCiel Brandon Text Bold" panose="020B0803020203060203" pitchFamily="34" charset="0"/>
                </a:rPr>
                <a:t>GIÁ</a:t>
              </a:r>
            </a:p>
            <a:p>
              <a:pPr algn="ctr"/>
              <a:r>
                <a:rPr lang="en-US" sz="4800">
                  <a:solidFill>
                    <a:schemeClr val="bg1"/>
                  </a:solidFill>
                  <a:latin typeface="iCiel Brandon Text Bold" panose="020B0803020203060203" pitchFamily="34" charset="0"/>
                </a:rPr>
                <a:t>KIỂM</a:t>
              </a:r>
            </a:p>
            <a:p>
              <a:pPr algn="ctr"/>
              <a:r>
                <a:rPr lang="en-US" sz="4800">
                  <a:solidFill>
                    <a:schemeClr val="bg1"/>
                  </a:solidFill>
                  <a:latin typeface="iCiel Brandon Text Bold" panose="020B0803020203060203" pitchFamily="34" charset="0"/>
                </a:rPr>
                <a:t>THỬ</a:t>
              </a:r>
            </a:p>
          </p:txBody>
        </p:sp>
        <p:sp>
          <p:nvSpPr>
            <p:cNvPr id="23" name="TextBox 22">
              <a:extLst>
                <a:ext uri="{FF2B5EF4-FFF2-40B4-BE49-F238E27FC236}">
                  <a16:creationId xmlns:a16="http://schemas.microsoft.com/office/drawing/2014/main" id="{D9D55B77-5736-8108-1710-0762FEFB9C43}"/>
                </a:ext>
              </a:extLst>
            </p:cNvPr>
            <p:cNvSpPr txBox="1"/>
            <p:nvPr/>
          </p:nvSpPr>
          <p:spPr>
            <a:xfrm>
              <a:off x="7997111" y="1194950"/>
              <a:ext cx="812232" cy="1323439"/>
            </a:xfrm>
            <a:prstGeom prst="rect">
              <a:avLst/>
            </a:prstGeom>
            <a:noFill/>
          </p:spPr>
          <p:txBody>
            <a:bodyPr wrap="square" rtlCol="0">
              <a:spAutoFit/>
            </a:bodyPr>
            <a:lstStyle/>
            <a:p>
              <a:r>
                <a:rPr lang="en-US" sz="8000">
                  <a:solidFill>
                    <a:srgbClr val="F5FCFF"/>
                  </a:solidFill>
                  <a:latin typeface="iCiel Brandon Text Bold" panose="020B0803020203060203" pitchFamily="34" charset="0"/>
                </a:rPr>
                <a:t>4</a:t>
              </a:r>
            </a:p>
          </p:txBody>
        </p:sp>
      </p:grpSp>
      <p:grpSp>
        <p:nvGrpSpPr>
          <p:cNvPr id="35" name="Group 34">
            <a:extLst>
              <a:ext uri="{FF2B5EF4-FFF2-40B4-BE49-F238E27FC236}">
                <a16:creationId xmlns:a16="http://schemas.microsoft.com/office/drawing/2014/main" id="{39A451FE-AA57-D507-0DCE-0FBEAA598A09}"/>
              </a:ext>
            </a:extLst>
          </p:cNvPr>
          <p:cNvGrpSpPr/>
          <p:nvPr/>
        </p:nvGrpSpPr>
        <p:grpSpPr>
          <a:xfrm>
            <a:off x="9668928" y="0"/>
            <a:ext cx="2523072" cy="6858000"/>
            <a:chOff x="9668928" y="0"/>
            <a:chExt cx="2523072" cy="6858000"/>
          </a:xfrm>
        </p:grpSpPr>
        <p:sp>
          <p:nvSpPr>
            <p:cNvPr id="10" name="Rectangle 9">
              <a:extLst>
                <a:ext uri="{FF2B5EF4-FFF2-40B4-BE49-F238E27FC236}">
                  <a16:creationId xmlns:a16="http://schemas.microsoft.com/office/drawing/2014/main" id="{510E728E-314F-5E85-DBE4-610AE6932E9F}"/>
                </a:ext>
              </a:extLst>
            </p:cNvPr>
            <p:cNvSpPr/>
            <p:nvPr/>
          </p:nvSpPr>
          <p:spPr>
            <a:xfrm>
              <a:off x="9668928" y="0"/>
              <a:ext cx="2523072"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5FCFF"/>
                </a:solidFill>
              </a:endParaRPr>
            </a:p>
          </p:txBody>
        </p:sp>
        <p:pic>
          <p:nvPicPr>
            <p:cNvPr id="2064" name="Picture 16" descr="Exam ">
              <a:extLst>
                <a:ext uri="{FF2B5EF4-FFF2-40B4-BE49-F238E27FC236}">
                  <a16:creationId xmlns:a16="http://schemas.microsoft.com/office/drawing/2014/main" id="{D062308C-BFFB-FA86-2E04-007A0868A7CD}"/>
                </a:ext>
              </a:extLst>
            </p:cNvPr>
            <p:cNvPicPr>
              <a:picLocks noChangeAspect="1" noChangeArrowheads="1"/>
            </p:cNvPicPr>
            <p:nvPr/>
          </p:nvPicPr>
          <p:blipFill>
            <a:blip r:embed="rId8">
              <a:duotone>
                <a:schemeClr val="accent5">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10171460" y="4557748"/>
              <a:ext cx="1645445" cy="1645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4FD026D-C030-6D4D-012B-803FFF30A3EE}"/>
                </a:ext>
              </a:extLst>
            </p:cNvPr>
            <p:cNvSpPr txBox="1"/>
            <p:nvPr/>
          </p:nvSpPr>
          <p:spPr>
            <a:xfrm>
              <a:off x="9869832" y="2517607"/>
              <a:ext cx="2248702" cy="1938992"/>
            </a:xfrm>
            <a:prstGeom prst="rect">
              <a:avLst/>
            </a:prstGeom>
            <a:noFill/>
          </p:spPr>
          <p:txBody>
            <a:bodyPr wrap="square" rtlCol="0">
              <a:spAutoFit/>
            </a:bodyPr>
            <a:lstStyle/>
            <a:p>
              <a:pPr algn="ctr"/>
              <a:r>
                <a:rPr lang="en-US" sz="6000">
                  <a:solidFill>
                    <a:srgbClr val="34C1E8"/>
                  </a:solidFill>
                  <a:latin typeface="iCiel Brandon Text Bold" panose="020B0803020203060203" pitchFamily="34" charset="0"/>
                </a:rPr>
                <a:t>KẾT LUẬN</a:t>
              </a:r>
            </a:p>
          </p:txBody>
        </p:sp>
        <p:sp>
          <p:nvSpPr>
            <p:cNvPr id="26" name="TextBox 25">
              <a:extLst>
                <a:ext uri="{FF2B5EF4-FFF2-40B4-BE49-F238E27FC236}">
                  <a16:creationId xmlns:a16="http://schemas.microsoft.com/office/drawing/2014/main" id="{DA85CB85-709A-6731-C493-36970D84E8C3}"/>
                </a:ext>
              </a:extLst>
            </p:cNvPr>
            <p:cNvSpPr txBox="1"/>
            <p:nvPr/>
          </p:nvSpPr>
          <p:spPr>
            <a:xfrm>
              <a:off x="10588067" y="1194168"/>
              <a:ext cx="812232"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5</a:t>
              </a:r>
            </a:p>
          </p:txBody>
        </p:sp>
      </p:grpSp>
      <p:sp>
        <p:nvSpPr>
          <p:cNvPr id="4" name="Rectangle 3">
            <a:extLst>
              <a:ext uri="{FF2B5EF4-FFF2-40B4-BE49-F238E27FC236}">
                <a16:creationId xmlns:a16="http://schemas.microsoft.com/office/drawing/2014/main" id="{72E33767-6CA4-EC7B-CC6E-3EE1DEE2B377}"/>
              </a:ext>
            </a:extLst>
          </p:cNvPr>
          <p:cNvSpPr/>
          <p:nvPr/>
        </p:nvSpPr>
        <p:spPr>
          <a:xfrm>
            <a:off x="-26627" y="0"/>
            <a:ext cx="12218627" cy="6858000"/>
          </a:xfrm>
          <a:prstGeom prst="rect">
            <a:avLst/>
          </a:prstGeom>
          <a:solidFill>
            <a:srgbClr val="F5F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E3A8B98-C1CF-C1B7-DA75-D5D349013463}"/>
              </a:ext>
            </a:extLst>
          </p:cNvPr>
          <p:cNvSpPr txBox="1"/>
          <p:nvPr/>
        </p:nvSpPr>
        <p:spPr>
          <a:xfrm>
            <a:off x="-74999" y="2576661"/>
            <a:ext cx="2469976" cy="1569660"/>
          </a:xfrm>
          <a:prstGeom prst="rect">
            <a:avLst/>
          </a:prstGeom>
          <a:noFill/>
        </p:spPr>
        <p:txBody>
          <a:bodyPr wrap="square" rtlCol="0">
            <a:spAutoFit/>
          </a:bodyPr>
          <a:lstStyle/>
          <a:p>
            <a:pPr algn="ctr"/>
            <a:r>
              <a:rPr lang="en-US" sz="4800">
                <a:solidFill>
                  <a:srgbClr val="34C1E8"/>
                </a:solidFill>
                <a:latin typeface="iCiel Brandon Text Bold" panose="020B0803020203060203" pitchFamily="34" charset="0"/>
              </a:rPr>
              <a:t>GIỚI THIỆU</a:t>
            </a:r>
          </a:p>
        </p:txBody>
      </p:sp>
      <p:sp>
        <p:nvSpPr>
          <p:cNvPr id="27" name="TextBox 26">
            <a:extLst>
              <a:ext uri="{FF2B5EF4-FFF2-40B4-BE49-F238E27FC236}">
                <a16:creationId xmlns:a16="http://schemas.microsoft.com/office/drawing/2014/main" id="{2F3E9C4C-3E46-A4A1-80D8-8910B3222AAA}"/>
              </a:ext>
            </a:extLst>
          </p:cNvPr>
          <p:cNvSpPr txBox="1"/>
          <p:nvPr/>
        </p:nvSpPr>
        <p:spPr>
          <a:xfrm>
            <a:off x="886354" y="1207236"/>
            <a:ext cx="896321" cy="1323439"/>
          </a:xfrm>
          <a:prstGeom prst="rect">
            <a:avLst/>
          </a:prstGeom>
          <a:noFill/>
        </p:spPr>
        <p:txBody>
          <a:bodyPr wrap="square" rtlCol="0">
            <a:spAutoFit/>
          </a:bodyPr>
          <a:lstStyle/>
          <a:p>
            <a:r>
              <a:rPr lang="en-US" sz="8000">
                <a:solidFill>
                  <a:srgbClr val="34C1E8"/>
                </a:solidFill>
                <a:latin typeface="iCiel Brandon Text Bold" panose="020B0803020203060203" pitchFamily="34" charset="0"/>
              </a:rPr>
              <a:t>1</a:t>
            </a:r>
          </a:p>
        </p:txBody>
      </p:sp>
      <p:sp>
        <p:nvSpPr>
          <p:cNvPr id="28" name="Oval 27">
            <a:extLst>
              <a:ext uri="{FF2B5EF4-FFF2-40B4-BE49-F238E27FC236}">
                <a16:creationId xmlns:a16="http://schemas.microsoft.com/office/drawing/2014/main" id="{E3B04570-025B-AA00-5743-20C11DDCE8AC}"/>
              </a:ext>
            </a:extLst>
          </p:cNvPr>
          <p:cNvSpPr/>
          <p:nvPr/>
        </p:nvSpPr>
        <p:spPr>
          <a:xfrm>
            <a:off x="-1833350" y="7052505"/>
            <a:ext cx="847725" cy="847725"/>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235C23-3215-7E85-8794-06D2C66F03EC}"/>
              </a:ext>
            </a:extLst>
          </p:cNvPr>
          <p:cNvSpPr/>
          <p:nvPr/>
        </p:nvSpPr>
        <p:spPr>
          <a:xfrm>
            <a:off x="29767" y="7634069"/>
            <a:ext cx="654799" cy="654799"/>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65CDF5A-86DB-ED90-E3D1-9BC604BE9EE3}"/>
              </a:ext>
            </a:extLst>
          </p:cNvPr>
          <p:cNvSpPr/>
          <p:nvPr/>
        </p:nvSpPr>
        <p:spPr>
          <a:xfrm>
            <a:off x="12207469" y="-1781043"/>
            <a:ext cx="2072438" cy="2072438"/>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E277D2-AC9C-20F9-772D-C709FA883B74}"/>
              </a:ext>
            </a:extLst>
          </p:cNvPr>
          <p:cNvSpPr/>
          <p:nvPr/>
        </p:nvSpPr>
        <p:spPr>
          <a:xfrm>
            <a:off x="8230401" y="7817754"/>
            <a:ext cx="1157884" cy="1157884"/>
          </a:xfrm>
          <a:prstGeom prst="ellipse">
            <a:avLst/>
          </a:prstGeom>
          <a:solidFill>
            <a:srgbClr val="92DF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F88489DB-A915-14C8-7039-1ABE5BC98628}"/>
              </a:ext>
            </a:extLst>
          </p:cNvPr>
          <p:cNvGrpSpPr/>
          <p:nvPr/>
        </p:nvGrpSpPr>
        <p:grpSpPr>
          <a:xfrm>
            <a:off x="-33164" y="0"/>
            <a:ext cx="2440527" cy="6858000"/>
            <a:chOff x="2385471" y="-7188889"/>
            <a:chExt cx="2440527" cy="6858000"/>
          </a:xfrm>
        </p:grpSpPr>
        <p:sp>
          <p:nvSpPr>
            <p:cNvPr id="41" name="Rectangle 40">
              <a:extLst>
                <a:ext uri="{FF2B5EF4-FFF2-40B4-BE49-F238E27FC236}">
                  <a16:creationId xmlns:a16="http://schemas.microsoft.com/office/drawing/2014/main" id="{1539F884-8D2E-82AC-BC16-B1112D576921}"/>
                </a:ext>
              </a:extLst>
            </p:cNvPr>
            <p:cNvSpPr/>
            <p:nvPr/>
          </p:nvSpPr>
          <p:spPr>
            <a:xfrm>
              <a:off x="2404533" y="-7188889"/>
              <a:ext cx="2421465" cy="6858000"/>
            </a:xfrm>
            <a:prstGeom prst="rect">
              <a:avLst/>
            </a:prstGeom>
            <a:solidFill>
              <a:srgbClr val="9FE2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ADE1C-524E-AA45-71AB-CF13045A6225}"/>
                </a:ext>
              </a:extLst>
            </p:cNvPr>
            <p:cNvSpPr txBox="1"/>
            <p:nvPr/>
          </p:nvSpPr>
          <p:spPr>
            <a:xfrm>
              <a:off x="3287568" y="-5994456"/>
              <a:ext cx="896321" cy="1323439"/>
            </a:xfrm>
            <a:prstGeom prst="rect">
              <a:avLst/>
            </a:prstGeom>
            <a:noFill/>
          </p:spPr>
          <p:txBody>
            <a:bodyPr wrap="square" rtlCol="0">
              <a:spAutoFit/>
            </a:bodyPr>
            <a:lstStyle/>
            <a:p>
              <a:r>
                <a:rPr lang="en-US" sz="8000">
                  <a:solidFill>
                    <a:schemeClr val="bg1"/>
                  </a:solidFill>
                  <a:latin typeface="iCiel Brandon Text Bold" panose="020B0803020203060203" pitchFamily="34" charset="0"/>
                </a:rPr>
                <a:t>2</a:t>
              </a:r>
            </a:p>
          </p:txBody>
        </p:sp>
        <p:sp>
          <p:nvSpPr>
            <p:cNvPr id="43" name="TextBox 42">
              <a:extLst>
                <a:ext uri="{FF2B5EF4-FFF2-40B4-BE49-F238E27FC236}">
                  <a16:creationId xmlns:a16="http://schemas.microsoft.com/office/drawing/2014/main" id="{4A68E9BB-AE81-016A-A60E-3B29F5B3C471}"/>
                </a:ext>
              </a:extLst>
            </p:cNvPr>
            <p:cNvSpPr txBox="1"/>
            <p:nvPr/>
          </p:nvSpPr>
          <p:spPr>
            <a:xfrm>
              <a:off x="2385471" y="-4747140"/>
              <a:ext cx="2424336" cy="1938992"/>
            </a:xfrm>
            <a:prstGeom prst="rect">
              <a:avLst/>
            </a:prstGeom>
            <a:noFill/>
          </p:spPr>
          <p:txBody>
            <a:bodyPr wrap="square" rtlCol="0">
              <a:spAutoFit/>
            </a:bodyPr>
            <a:lstStyle/>
            <a:p>
              <a:pPr algn="ctr"/>
              <a:r>
                <a:rPr lang="en-US" sz="4000">
                  <a:solidFill>
                    <a:schemeClr val="bg1"/>
                  </a:solidFill>
                  <a:latin typeface="iCiel Brandon Text Bold" panose="020B0803020203060203" pitchFamily="34" charset="0"/>
                </a:rPr>
                <a:t>CƠ SỞ</a:t>
              </a:r>
            </a:p>
            <a:p>
              <a:pPr algn="ctr"/>
              <a:r>
                <a:rPr lang="en-US" sz="4000">
                  <a:solidFill>
                    <a:schemeClr val="bg1"/>
                  </a:solidFill>
                  <a:latin typeface="iCiel Brandon Text Bold" panose="020B0803020203060203" pitchFamily="34" charset="0"/>
                </a:rPr>
                <a:t>LÝ THUYẾT</a:t>
              </a:r>
            </a:p>
          </p:txBody>
        </p:sp>
      </p:grpSp>
      <p:sp>
        <p:nvSpPr>
          <p:cNvPr id="13" name="Rectangle: Rounded Corners 12">
            <a:extLst>
              <a:ext uri="{FF2B5EF4-FFF2-40B4-BE49-F238E27FC236}">
                <a16:creationId xmlns:a16="http://schemas.microsoft.com/office/drawing/2014/main" id="{D3A3135A-0600-2CA6-F2D1-EE2F7FA427CE}"/>
              </a:ext>
            </a:extLst>
          </p:cNvPr>
          <p:cNvSpPr/>
          <p:nvPr/>
        </p:nvSpPr>
        <p:spPr>
          <a:xfrm>
            <a:off x="2694552" y="576673"/>
            <a:ext cx="9288901" cy="6059403"/>
          </a:xfrm>
          <a:prstGeom prst="roundRect">
            <a:avLst>
              <a:gd name="adj" fmla="val 2002"/>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5C0E70-7098-06FA-3AB6-7A441984F3CE}"/>
              </a:ext>
            </a:extLst>
          </p:cNvPr>
          <p:cNvSpPr txBox="1"/>
          <p:nvPr/>
        </p:nvSpPr>
        <p:spPr>
          <a:xfrm>
            <a:off x="2945480" y="1642057"/>
            <a:ext cx="8871425" cy="1569660"/>
          </a:xfrm>
          <a:prstGeom prst="rect">
            <a:avLst/>
          </a:prstGeom>
          <a:noFill/>
        </p:spPr>
        <p:txBody>
          <a:bodyPr wrap="square" rtlCol="0">
            <a:spAutoFit/>
          </a:bodyPr>
          <a:lstStyle/>
          <a:p>
            <a:r>
              <a:rPr lang="en-US" sz="3200" kern="0">
                <a:latin typeface="iCiel Brandon Text Bold" panose="020B0803020203060203" pitchFamily="34" charset="0"/>
                <a:ea typeface="Times New Roman" panose="02020603050405020304" pitchFamily="18" charset="0"/>
              </a:rPr>
              <a:t>L</a:t>
            </a:r>
            <a:r>
              <a:rPr lang="en-US" sz="3200" kern="0">
                <a:effectLst/>
                <a:latin typeface="iCiel Brandon Text Bold" panose="020B0803020203060203" pitchFamily="34" charset="0"/>
                <a:ea typeface="Times New Roman" panose="02020603050405020304" pitchFamily="18" charset="0"/>
              </a:rPr>
              <a:t>à một thư viện của JavaScript mã nguồn mở được sử dụng để tạo biểu đồ một cách trực quan trên trang web.</a:t>
            </a:r>
            <a:endParaRPr lang="en-US" sz="7200">
              <a:latin typeface="iCiel Brandon Text Bold" panose="020B0803020203060203" pitchFamily="34" charset="0"/>
            </a:endParaRPr>
          </a:p>
        </p:txBody>
      </p:sp>
      <p:pic>
        <p:nvPicPr>
          <p:cNvPr id="6146" name="Picture 2" descr="Getting Started - ChartJS - dyclassroom | Have fun learning :-)">
            <a:extLst>
              <a:ext uri="{FF2B5EF4-FFF2-40B4-BE49-F238E27FC236}">
                <a16:creationId xmlns:a16="http://schemas.microsoft.com/office/drawing/2014/main" id="{7AF95683-A939-BE27-A665-04BC520539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79" y="634391"/>
            <a:ext cx="40386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ow to add chart js in angular? – Tech Incent">
            <a:extLst>
              <a:ext uri="{FF2B5EF4-FFF2-40B4-BE49-F238E27FC236}">
                <a16:creationId xmlns:a16="http://schemas.microsoft.com/office/drawing/2014/main" id="{495DA734-9203-1FE9-E789-48C8CD861F6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17431"/>
          <a:stretch/>
        </p:blipFill>
        <p:spPr bwMode="auto">
          <a:xfrm>
            <a:off x="5672403" y="2887463"/>
            <a:ext cx="6122057" cy="33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056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500"/>
                                        <p:tgtEl>
                                          <p:spTgt spid="6148"/>
                                        </p:tgtEl>
                                      </p:cBhvr>
                                    </p:animEffect>
                                    <p:anim calcmode="lin" valueType="num">
                                      <p:cBhvr>
                                        <p:cTn id="8" dur="500" fill="hold"/>
                                        <p:tgtEl>
                                          <p:spTgt spid="6148"/>
                                        </p:tgtEl>
                                        <p:attrNameLst>
                                          <p:attrName>ppt_x</p:attrName>
                                        </p:attrNameLst>
                                      </p:cBhvr>
                                      <p:tavLst>
                                        <p:tav tm="0">
                                          <p:val>
                                            <p:strVal val="#ppt_x"/>
                                          </p:val>
                                        </p:tav>
                                        <p:tav tm="100000">
                                          <p:val>
                                            <p:strVal val="#ppt_x"/>
                                          </p:val>
                                        </p:tav>
                                      </p:tavLst>
                                    </p:anim>
                                    <p:anim calcmode="lin" valueType="num">
                                      <p:cBhvr>
                                        <p:cTn id="9" dur="5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1912</Words>
  <Application>Microsoft Office PowerPoint</Application>
  <PresentationFormat>Widescreen</PresentationFormat>
  <Paragraphs>673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iCiel Brandon Text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BENKIEY</dc:creator>
  <cp:lastModifiedBy>BENKIEY</cp:lastModifiedBy>
  <cp:revision>5</cp:revision>
  <dcterms:created xsi:type="dcterms:W3CDTF">2023-11-19T07:32:51Z</dcterms:created>
  <dcterms:modified xsi:type="dcterms:W3CDTF">2023-11-22T02:55:53Z</dcterms:modified>
</cp:coreProperties>
</file>