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4" r:id="rId2"/>
    <p:sldId id="263" r:id="rId3"/>
    <p:sldId id="265" r:id="rId4"/>
    <p:sldId id="269" r:id="rId5"/>
    <p:sldId id="267" r:id="rId6"/>
    <p:sldId id="268" r:id="rId7"/>
    <p:sldId id="270" r:id="rId8"/>
    <p:sldId id="271" r:id="rId9"/>
    <p:sldId id="272" r:id="rId10"/>
    <p:sldId id="273" r:id="rId11"/>
    <p:sldId id="275" r:id="rId12"/>
    <p:sldId id="276" r:id="rId13"/>
    <p:sldId id="277" r:id="rId14"/>
    <p:sldId id="280" r:id="rId15"/>
    <p:sldId id="279" r:id="rId16"/>
    <p:sldId id="278" r:id="rId17"/>
    <p:sldId id="283" r:id="rId18"/>
    <p:sldId id="281" r:id="rId19"/>
    <p:sldId id="282" r:id="rId20"/>
    <p:sldId id="284" r:id="rId21"/>
    <p:sldId id="285" r:id="rId22"/>
    <p:sldId id="274" r:id="rId23"/>
    <p:sldId id="266" r:id="rId24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 showGuides="1">
      <p:cViewPr varScale="1">
        <p:scale>
          <a:sx n="94" d="100"/>
          <a:sy n="94" d="100"/>
        </p:scale>
        <p:origin x="108" y="180"/>
      </p:cViewPr>
      <p:guideLst>
        <p:guide orient="horz" pos="2160"/>
        <p:guide pos="3840"/>
        <p:guide pos="33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3" Type="http://schemas.openxmlformats.org/officeDocument/2006/relationships/slide" Target="slides/slide4.xml"/><Relationship Id="rId21" Type="http://schemas.openxmlformats.org/officeDocument/2006/relationships/slide" Target="slides/slide22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KIT – Universität des Landes Baden-Württemberg und 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nationales Forschungszentrum in der Helmholtz-Gemeinschaft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0883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0ED99B0-9538-4AA1-98EA-85DB055578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49841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13806AD6-F1FF-43F6-8B93-68100F2DB2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116418" y="2802263"/>
            <a:ext cx="12075583" cy="389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5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174"/>
            <a:ext cx="12192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29167" y="6529215"/>
            <a:ext cx="4893733" cy="16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de-DE" sz="1067" dirty="0"/>
              <a:t>KIT</a:t>
            </a:r>
            <a:r>
              <a:rPr lang="de-DE" sz="1067" baseline="0" dirty="0"/>
              <a:t> </a:t>
            </a:r>
            <a:r>
              <a:rPr lang="de-DE" sz="1067" dirty="0"/>
              <a:t>– The</a:t>
            </a:r>
            <a:r>
              <a:rPr lang="de-DE" sz="1067" baseline="0" dirty="0"/>
              <a:t> Research University in </a:t>
            </a:r>
            <a:r>
              <a:rPr lang="de-DE" sz="1067" baseline="0" dirty="0" err="1"/>
              <a:t>the</a:t>
            </a:r>
            <a:r>
              <a:rPr lang="de-DE" sz="1067" baseline="0" dirty="0"/>
              <a:t> Helmholtz </a:t>
            </a:r>
            <a:r>
              <a:rPr lang="de-DE" sz="1067" baseline="0" dirty="0" err="1"/>
              <a:t>Association</a:t>
            </a:r>
            <a:endParaRPr lang="de-DE" sz="1067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14352" y="3258623"/>
            <a:ext cx="83659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de-DE" sz="1200" dirty="0">
                <a:solidFill>
                  <a:schemeClr val="bg1"/>
                </a:solidFill>
                <a:latin typeface="Arial" pitchFamily="34" charset="0"/>
              </a:rPr>
              <a:t>SOFTWARE DESIGN AND QUALITY GROUP </a:t>
            </a:r>
            <a:br>
              <a:rPr lang="de-DE" sz="1200" dirty="0">
                <a:solidFill>
                  <a:schemeClr val="bg1"/>
                </a:solidFill>
                <a:latin typeface="Arial" pitchFamily="34" charset="0"/>
              </a:rPr>
            </a:br>
            <a:r>
              <a:rPr lang="de-DE" sz="1200" dirty="0">
                <a:solidFill>
                  <a:schemeClr val="bg1"/>
                </a:solidFill>
                <a:latin typeface="Arial" pitchFamily="34" charset="0"/>
              </a:rPr>
              <a:t>INSTITUTE FOR PROGRAM STRUCTURES AND DATA ORGANIZATION, FACULTY OF INFORMATICS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9744406" y="6402018"/>
            <a:ext cx="2302933" cy="32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2133" b="1" dirty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15" name="Picture 13" descr="KIT-Logo-rgb_en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00" y="460800"/>
            <a:ext cx="2141349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8A86A63-F1A9-4318-BE8C-E02DBEBA466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24459" y="460800"/>
            <a:ext cx="1499256" cy="7539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79418" y="333375"/>
            <a:ext cx="2785533" cy="57594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20700" y="333375"/>
            <a:ext cx="8155517" cy="5759451"/>
          </a:xfrm>
        </p:spPr>
        <p:txBody>
          <a:bodyPr vert="eaVert"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800" baseline="0"/>
            </a:lvl1pPr>
            <a:lvl2pPr>
              <a:defRPr sz="2400" baseline="0"/>
            </a:lvl2pPr>
            <a:lvl3pPr>
              <a:defRPr sz="2000" baseline="0"/>
            </a:lvl3pPr>
            <a:lvl4pPr>
              <a:defRPr sz="2000" baseline="0"/>
            </a:lvl4pPr>
            <a:lvl5pPr>
              <a:defRPr sz="2000" baseline="0"/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 baseline="0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22817" y="1198563"/>
            <a:ext cx="5469467" cy="4894263"/>
          </a:xfrm>
        </p:spPr>
        <p:txBody>
          <a:bodyPr/>
          <a:lstStyle>
            <a:lvl1pPr>
              <a:defRPr sz="3733" baseline="0"/>
            </a:lvl1pPr>
            <a:lvl2pPr>
              <a:defRPr sz="3200" baseline="0"/>
            </a:lvl2pPr>
            <a:lvl3pPr>
              <a:defRPr sz="2667" baseline="0"/>
            </a:lvl3pPr>
            <a:lvl4pPr>
              <a:defRPr sz="2400" baseline="0"/>
            </a:lvl4pPr>
            <a:lvl5pPr>
              <a:defRPr sz="2400" baseline="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5484" y="1198563"/>
            <a:ext cx="5469467" cy="4894263"/>
          </a:xfrm>
        </p:spPr>
        <p:txBody>
          <a:bodyPr/>
          <a:lstStyle>
            <a:lvl1pPr>
              <a:defRPr sz="3733" baseline="0"/>
            </a:lvl1pPr>
            <a:lvl2pPr>
              <a:defRPr sz="3200" baseline="0"/>
            </a:lvl2pPr>
            <a:lvl3pPr>
              <a:defRPr sz="2667" baseline="0"/>
            </a:lvl3pPr>
            <a:lvl4pPr>
              <a:defRPr sz="2400" baseline="0"/>
            </a:lvl4pPr>
            <a:lvl5pPr>
              <a:defRPr sz="2400" baseline="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 baseline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 baseline="0"/>
            </a:lvl1pPr>
            <a:lvl2pPr>
              <a:defRPr sz="2667" baseline="0"/>
            </a:lvl2pPr>
            <a:lvl3pPr>
              <a:defRPr sz="2400" baseline="0"/>
            </a:lvl3pPr>
            <a:lvl4pPr>
              <a:defRPr sz="2133" baseline="0"/>
            </a:lvl4pPr>
            <a:lvl5pPr>
              <a:defRPr sz="2133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 baseline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 baseline="0"/>
            </a:lvl1pPr>
            <a:lvl2pPr>
              <a:defRPr sz="2667" baseline="0"/>
            </a:lvl2pPr>
            <a:lvl3pPr>
              <a:defRPr sz="2400" baseline="0"/>
            </a:lvl3pPr>
            <a:lvl4pPr>
              <a:defRPr sz="2133" baseline="0"/>
            </a:lvl4pPr>
            <a:lvl5pPr>
              <a:defRPr sz="2133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2" y="273049"/>
            <a:ext cx="4011084" cy="1162051"/>
          </a:xfrm>
        </p:spPr>
        <p:txBody>
          <a:bodyPr/>
          <a:lstStyle>
            <a:lvl1pPr algn="l">
              <a:defRPr sz="2667" b="1"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 baseline="0"/>
            </a:lvl1pPr>
            <a:lvl2pPr>
              <a:defRPr sz="3733" baseline="0"/>
            </a:lvl2pPr>
            <a:lvl3pPr>
              <a:defRPr sz="3200" baseline="0"/>
            </a:lvl3pPr>
            <a:lvl4pPr>
              <a:defRPr sz="2667" baseline="0"/>
            </a:lvl4pPr>
            <a:lvl5pPr>
              <a:defRPr sz="2667" baseline="0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389717" y="4800600"/>
            <a:ext cx="7315200" cy="566739"/>
          </a:xfrm>
        </p:spPr>
        <p:txBody>
          <a:bodyPr/>
          <a:lstStyle>
            <a:lvl1pPr algn="l">
              <a:defRPr sz="2667" b="1"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 baseline="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de-DE" noProof="0" dirty="0"/>
              <a:t>Click on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symbol</a:t>
            </a:r>
            <a:r>
              <a:rPr lang="de-DE" noProof="0" dirty="0"/>
              <a:t>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an </a:t>
            </a:r>
            <a:r>
              <a:rPr lang="de-DE" noProof="0" dirty="0" err="1"/>
              <a:t>image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2" y="384177"/>
            <a:ext cx="9215967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2818" y="1198563"/>
            <a:ext cx="11142133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7728182" y="6422337"/>
            <a:ext cx="3936769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</a:rPr>
              <a:t>Software Design and Quality Group</a:t>
            </a:r>
            <a:br>
              <a:rPr lang="en-US" sz="1200" dirty="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Arial" pitchFamily="34" charset="0"/>
              </a:rPr>
              <a:t>Institute for Program Structures and Data Organization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334434" y="6445251"/>
            <a:ext cx="43391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92E4808B-34C1-43EB-9181-E82B4B238827}" type="slidenum">
              <a:rPr lang="de-DE" sz="12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1200" b="1" dirty="0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817033" y="6445251"/>
            <a:ext cx="11514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de-DE" sz="1200" dirty="0"/>
              <a:t>23/04/2019</a:t>
            </a:r>
          </a:p>
          <a:p>
            <a:endParaRPr lang="de-DE" sz="1200" dirty="0"/>
          </a:p>
        </p:txBody>
      </p:sp>
      <p:pic>
        <p:nvPicPr>
          <p:cNvPr id="12" name="Picture 9" descr="KITlogo_4c_frutiger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800" y="331200"/>
            <a:ext cx="1439555" cy="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0">
            <a:extLst>
              <a:ext uri="{FF2B5EF4-FFF2-40B4-BE49-F238E27FC236}">
                <a16:creationId xmlns:a16="http://schemas.microsoft.com/office/drawing/2014/main" id="{E0101141-C01D-422C-A2AD-C2D7E2DD7B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79576" y="6422337"/>
            <a:ext cx="424845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de-DE" sz="1200" dirty="0"/>
              <a:t>Niko Benkler: An Approach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Identifying</a:t>
            </a:r>
            <a:r>
              <a:rPr lang="de-DE" sz="1200" dirty="0"/>
              <a:t> Microservices </a:t>
            </a:r>
            <a:r>
              <a:rPr lang="de-DE" sz="1200" dirty="0" err="1"/>
              <a:t>using</a:t>
            </a:r>
            <a:r>
              <a:rPr lang="de-DE" sz="1200" dirty="0"/>
              <a:t>	Clustering on Control Flow and Data Flow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419090" indent="-41909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800" baseline="0">
          <a:solidFill>
            <a:schemeClr val="tx1"/>
          </a:solidFill>
          <a:latin typeface="+mn-lt"/>
          <a:ea typeface="+mn-ea"/>
          <a:cs typeface="+mn-cs"/>
        </a:defRPr>
      </a:lvl1pPr>
      <a:lvl2pPr marL="1054074" indent="-41909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400" baseline="0">
          <a:solidFill>
            <a:schemeClr val="tx1"/>
          </a:solidFill>
          <a:latin typeface="+mn-lt"/>
        </a:defRPr>
      </a:lvl2pPr>
      <a:lvl3pPr marL="1612860" indent="-368291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 baseline="0">
          <a:solidFill>
            <a:schemeClr val="tx1"/>
          </a:solidFill>
          <a:latin typeface="+mn-lt"/>
        </a:defRPr>
      </a:lvl3pPr>
      <a:lvl4pPr marL="2209745" indent="-368291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 baseline="0">
          <a:solidFill>
            <a:schemeClr val="tx1"/>
          </a:solidFill>
          <a:latin typeface="+mn-lt"/>
        </a:defRPr>
      </a:lvl4pPr>
      <a:lvl5pPr marL="2793930" indent="-368291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 baseline="0">
          <a:solidFill>
            <a:schemeClr val="tx1"/>
          </a:solidFill>
          <a:latin typeface="+mn-lt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867">
          <a:solidFill>
            <a:schemeClr val="tx1"/>
          </a:solidFill>
          <a:latin typeface="+mn-lt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867">
          <a:solidFill>
            <a:schemeClr val="tx1"/>
          </a:solidFill>
          <a:latin typeface="+mn-lt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867">
          <a:solidFill>
            <a:schemeClr val="tx1"/>
          </a:solidFill>
          <a:latin typeface="+mn-lt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867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drexel.edu/~spiros/bunch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527051" y="1604798"/>
            <a:ext cx="1118658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de-DE" sz="2933" b="1" dirty="0">
                <a:solidFill>
                  <a:schemeClr val="tx2"/>
                </a:solidFill>
              </a:rPr>
              <a:t>An Approach </a:t>
            </a:r>
            <a:r>
              <a:rPr lang="de-DE" sz="2933" b="1" dirty="0" err="1">
                <a:solidFill>
                  <a:schemeClr val="tx2"/>
                </a:solidFill>
              </a:rPr>
              <a:t>for</a:t>
            </a:r>
            <a:r>
              <a:rPr lang="de-DE" sz="2933" b="1" dirty="0">
                <a:solidFill>
                  <a:schemeClr val="tx2"/>
                </a:solidFill>
              </a:rPr>
              <a:t> </a:t>
            </a:r>
            <a:r>
              <a:rPr lang="de-DE" sz="2933" b="1" dirty="0" err="1">
                <a:solidFill>
                  <a:schemeClr val="tx2"/>
                </a:solidFill>
              </a:rPr>
              <a:t>Identifying</a:t>
            </a:r>
            <a:r>
              <a:rPr lang="de-DE" sz="2933" b="1" dirty="0">
                <a:solidFill>
                  <a:schemeClr val="tx2"/>
                </a:solidFill>
              </a:rPr>
              <a:t> Microservices</a:t>
            </a:r>
            <a:br>
              <a:rPr lang="de-DE" sz="2933" b="1" dirty="0">
                <a:solidFill>
                  <a:schemeClr val="tx2"/>
                </a:solidFill>
              </a:rPr>
            </a:br>
            <a:r>
              <a:rPr lang="de-DE" sz="2933" b="1" dirty="0" err="1">
                <a:solidFill>
                  <a:schemeClr val="tx2"/>
                </a:solidFill>
              </a:rPr>
              <a:t>using</a:t>
            </a:r>
            <a:r>
              <a:rPr lang="de-DE" sz="2933" b="1" dirty="0">
                <a:solidFill>
                  <a:schemeClr val="tx2"/>
                </a:solidFill>
              </a:rPr>
              <a:t> Clustering on Control Flow and Data Flow</a:t>
            </a:r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529167" y="2424245"/>
            <a:ext cx="11161184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de-DE" sz="2133" b="1" dirty="0">
                <a:solidFill>
                  <a:srgbClr val="000000"/>
                </a:solidFill>
              </a:rPr>
              <a:t>Supervisor: Dr. </a:t>
            </a:r>
            <a:r>
              <a:rPr lang="de-DE" sz="2133" b="1" dirty="0" err="1">
                <a:solidFill>
                  <a:srgbClr val="000000"/>
                </a:solidFill>
              </a:rPr>
              <a:t>rer</a:t>
            </a:r>
            <a:r>
              <a:rPr lang="de-DE" sz="2133" b="1" dirty="0">
                <a:solidFill>
                  <a:srgbClr val="000000"/>
                </a:solidFill>
              </a:rPr>
              <a:t>. nat. Robert Heinrich</a:t>
            </a:r>
          </a:p>
          <a:p>
            <a:r>
              <a:rPr lang="de-DE" sz="2133" b="1" dirty="0">
                <a:solidFill>
                  <a:srgbClr val="000000"/>
                </a:solidFill>
              </a:rPr>
              <a:t>Student: Niko Benkler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Extract Control Flow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765791"/>
            <a:ext cx="2707953" cy="5171742"/>
          </a:xfrm>
        </p:spPr>
        <p:txBody>
          <a:bodyPr/>
          <a:lstStyle/>
          <a:p>
            <a:pPr marL="0" indent="0">
              <a:buNone/>
            </a:pPr>
            <a:endParaRPr lang="de-DE" sz="2000" dirty="0"/>
          </a:p>
          <a:p>
            <a:r>
              <a:rPr lang="de-DE" sz="2000" dirty="0"/>
              <a:t>Delete Data Objects and </a:t>
            </a:r>
            <a:r>
              <a:rPr lang="de-DE" sz="2000" dirty="0" err="1"/>
              <a:t>accompanying</a:t>
            </a:r>
            <a:r>
              <a:rPr lang="de-DE" sz="2000" dirty="0"/>
              <a:t> </a:t>
            </a:r>
            <a:r>
              <a:rPr lang="de-DE" sz="2000" dirty="0" err="1"/>
              <a:t>associations</a:t>
            </a:r>
            <a:endParaRPr lang="de-DE" sz="2000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9FB4D310-D19D-46C4-8296-15BAA7D66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414" y="1036769"/>
            <a:ext cx="6220081" cy="153023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FC8EC8C-9F7D-4E3D-9FFA-24D740E23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262" y="2799087"/>
            <a:ext cx="9187861" cy="2155863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6BA09A67-40D2-416D-9933-A9FC204D3152}"/>
              </a:ext>
            </a:extLst>
          </p:cNvPr>
          <p:cNvSpPr txBox="1"/>
          <p:nvPr/>
        </p:nvSpPr>
        <p:spPr>
          <a:xfrm>
            <a:off x="3917794" y="1893803"/>
            <a:ext cx="123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Original: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256190E-CE9F-4F48-831C-27EA4F6EACEE}"/>
              </a:ext>
            </a:extLst>
          </p:cNvPr>
          <p:cNvSpPr txBox="1"/>
          <p:nvPr/>
        </p:nvSpPr>
        <p:spPr>
          <a:xfrm>
            <a:off x="759811" y="3723398"/>
            <a:ext cx="1536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Extracted Control Flow:</a:t>
            </a:r>
          </a:p>
        </p:txBody>
      </p:sp>
    </p:spTree>
    <p:extLst>
      <p:ext uri="{BB962C8B-B14F-4D97-AF65-F5344CB8AC3E}">
        <p14:creationId xmlns:p14="http://schemas.microsoft.com/office/powerpoint/2010/main" val="4059644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39C4EDD-C421-421B-BC37-0D7917A1C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904" y="1005656"/>
            <a:ext cx="6782510" cy="2202492"/>
          </a:xfrm>
          <a:prstGeom prst="rect">
            <a:avLst/>
          </a:prstGeom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Extract Data Flow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715" y="687462"/>
            <a:ext cx="3869078" cy="478268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Approximate Data Flow</a:t>
            </a:r>
          </a:p>
          <a:p>
            <a:r>
              <a:rPr lang="en-US" sz="2000" dirty="0"/>
              <a:t>Delete control flow related parts</a:t>
            </a:r>
          </a:p>
          <a:p>
            <a:r>
              <a:rPr lang="en-US" sz="2000" dirty="0"/>
              <a:t>Connect pair of tasks if connected by control flow arc</a:t>
            </a:r>
          </a:p>
          <a:p>
            <a:r>
              <a:rPr lang="en-US" sz="2000" dirty="0"/>
              <a:t>Replace Gates</a:t>
            </a:r>
          </a:p>
          <a:p>
            <a:pPr lvl="1"/>
            <a:r>
              <a:rPr lang="en-US" sz="1600" dirty="0"/>
              <a:t>Replace by two data flow arcs</a:t>
            </a:r>
          </a:p>
          <a:p>
            <a:pPr lvl="1"/>
            <a:r>
              <a:rPr lang="en-US" sz="1600" dirty="0"/>
              <a:t>No distinction between XOR and parallel Gateway</a:t>
            </a:r>
          </a:p>
          <a:p>
            <a:r>
              <a:rPr lang="en-US" sz="2000" dirty="0"/>
              <a:t>Delete unnecessary tasks</a:t>
            </a:r>
          </a:p>
          <a:p>
            <a:endParaRPr lang="en-US" sz="2000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540AD0D3-F730-4188-90C8-1A0000AF3608}"/>
              </a:ext>
            </a:extLst>
          </p:cNvPr>
          <p:cNvSpPr txBox="1"/>
          <p:nvPr/>
        </p:nvSpPr>
        <p:spPr>
          <a:xfrm>
            <a:off x="4430181" y="2433308"/>
            <a:ext cx="123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Original: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AFD3F21-C402-48B5-9B2C-B0FBA0D07318}"/>
              </a:ext>
            </a:extLst>
          </p:cNvPr>
          <p:cNvSpPr txBox="1"/>
          <p:nvPr/>
        </p:nvSpPr>
        <p:spPr>
          <a:xfrm>
            <a:off x="5523143" y="4214187"/>
            <a:ext cx="1536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Extracted Data Flow: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76F82864-30CA-4090-8621-C610D363C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2" y="3078803"/>
            <a:ext cx="3512898" cy="191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32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1EFCB7CA-6E6D-4C39-91AA-5C2E624F0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922" y="1340768"/>
            <a:ext cx="7326213" cy="1562532"/>
          </a:xfrm>
          <a:prstGeom prst="rect">
            <a:avLst/>
          </a:prstGeom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weighted Graph using Control Flow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3986891" cy="4782683"/>
          </a:xfrm>
        </p:spPr>
        <p:txBody>
          <a:bodyPr/>
          <a:lstStyle/>
          <a:p>
            <a:r>
              <a:rPr lang="en-US" sz="2000" dirty="0"/>
              <a:t>Generate one Graph by using all BPMN models</a:t>
            </a:r>
          </a:p>
          <a:p>
            <a:r>
              <a:rPr lang="en-US" sz="2000" dirty="0"/>
              <a:t>Connect pair of activities </a:t>
            </a:r>
          </a:p>
          <a:p>
            <a:pPr lvl="1"/>
            <a:r>
              <a:rPr lang="en-US" sz="1600" dirty="0"/>
              <a:t>if directly connected in BPMN models</a:t>
            </a:r>
          </a:p>
          <a:p>
            <a:pPr lvl="1"/>
            <a:r>
              <a:rPr lang="en-US" sz="1600" dirty="0"/>
              <a:t>if only gateways in between</a:t>
            </a:r>
          </a:p>
          <a:p>
            <a:r>
              <a:rPr lang="en-US" sz="2000" dirty="0"/>
              <a:t>Assign a weight of </a:t>
            </a:r>
            <a:r>
              <a:rPr lang="en-US" sz="2000" b="1" dirty="0"/>
              <a:t>1 </a:t>
            </a:r>
            <a:r>
              <a:rPr lang="en-US" sz="2000" dirty="0"/>
              <a:t>to all dependencies</a:t>
            </a:r>
          </a:p>
          <a:p>
            <a:r>
              <a:rPr lang="en-US" sz="2000" dirty="0"/>
              <a:t>Multiple occurrences: Add weights</a:t>
            </a:r>
          </a:p>
          <a:p>
            <a:endParaRPr lang="en-US" sz="2000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A9E065C7-AD68-43C9-82D8-31C01D5A8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359" y="3007733"/>
            <a:ext cx="4174453" cy="223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66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E9DD5DC-7666-4A72-AB52-0856374BD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875" y="989325"/>
            <a:ext cx="4894447" cy="2863251"/>
          </a:xfrm>
          <a:prstGeom prst="rect">
            <a:avLst/>
          </a:prstGeom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weighted Graph using Data Flow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2" y="1083873"/>
            <a:ext cx="6651188" cy="4782683"/>
          </a:xfrm>
        </p:spPr>
        <p:txBody>
          <a:bodyPr/>
          <a:lstStyle/>
          <a:p>
            <a:r>
              <a:rPr lang="en-US" sz="2000" dirty="0"/>
              <a:t>Generate one Graph by using all BPMN models</a:t>
            </a:r>
          </a:p>
          <a:p>
            <a:r>
              <a:rPr lang="en-US" sz="2000" dirty="0"/>
              <a:t>Connect pair of data objects </a:t>
            </a:r>
          </a:p>
          <a:p>
            <a:pPr lvl="1"/>
            <a:r>
              <a:rPr lang="en-US" sz="1600" dirty="0"/>
              <a:t>if both data objects are read by the same task</a:t>
            </a:r>
          </a:p>
          <a:p>
            <a:pPr lvl="1"/>
            <a:r>
              <a:rPr lang="en-US" sz="1600" dirty="0"/>
              <a:t>if a data object is used to update another data object          </a:t>
            </a:r>
          </a:p>
          <a:p>
            <a:pPr marL="634984" lvl="1" indent="0">
              <a:buNone/>
            </a:pPr>
            <a:r>
              <a:rPr lang="en-US" sz="1600" dirty="0"/>
              <a:t>max. </a:t>
            </a:r>
            <a:r>
              <a:rPr lang="en-US" sz="1600" b="1" i="1" dirty="0"/>
              <a:t>n </a:t>
            </a:r>
            <a:r>
              <a:rPr lang="en-US" sz="1600" dirty="0"/>
              <a:t>tasks in between a task that reads the first data object and another tasks that updates the other data object</a:t>
            </a:r>
          </a:p>
          <a:p>
            <a:r>
              <a:rPr lang="en-US" sz="2000" dirty="0"/>
              <a:t>Determine parameter </a:t>
            </a:r>
            <a:r>
              <a:rPr lang="en-US" sz="2000" b="1" i="1" dirty="0"/>
              <a:t>n</a:t>
            </a:r>
            <a:r>
              <a:rPr lang="en-US" sz="2000" dirty="0"/>
              <a:t> depending on the granularity of the </a:t>
            </a:r>
            <a:r>
              <a:rPr lang="en-US" sz="2000" i="1" dirty="0"/>
              <a:t>BPMN</a:t>
            </a:r>
            <a:r>
              <a:rPr lang="en-US" sz="2000" dirty="0"/>
              <a:t> models</a:t>
            </a:r>
            <a:r>
              <a:rPr lang="en-US" sz="2000" b="1" i="1" dirty="0"/>
              <a:t> </a:t>
            </a:r>
            <a:endParaRPr lang="en-US" sz="2000" dirty="0"/>
          </a:p>
          <a:p>
            <a:r>
              <a:rPr lang="en-US" sz="2000" dirty="0"/>
              <a:t>Assign a weight of </a:t>
            </a:r>
            <a:r>
              <a:rPr lang="en-US" sz="2000" b="1" dirty="0"/>
              <a:t>1 </a:t>
            </a:r>
            <a:r>
              <a:rPr lang="en-US" sz="2000" dirty="0"/>
              <a:t>to all dependencies</a:t>
            </a:r>
          </a:p>
          <a:p>
            <a:r>
              <a:rPr lang="en-US" sz="2000" dirty="0"/>
              <a:t>Multiple occurrences: Add weights</a:t>
            </a:r>
          </a:p>
          <a:p>
            <a:endParaRPr lang="de-DE" sz="2000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4CD091B3-A4C4-444D-8E4E-94142F08D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429" y="3598097"/>
            <a:ext cx="3312440" cy="2130186"/>
          </a:xfrm>
          <a:prstGeom prst="rect">
            <a:avLst/>
          </a:prstGeom>
        </p:spPr>
      </p:pic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AFFA85D9-170C-407F-B9F0-924D00ED2032}"/>
              </a:ext>
            </a:extLst>
          </p:cNvPr>
          <p:cNvSpPr/>
          <p:nvPr/>
        </p:nvSpPr>
        <p:spPr>
          <a:xfrm>
            <a:off x="623392" y="2411043"/>
            <a:ext cx="432048" cy="196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389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Identify</a:t>
            </a:r>
            <a:r>
              <a:rPr lang="de-DE" dirty="0"/>
              <a:t> Clusters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4634963" cy="4782683"/>
          </a:xfrm>
        </p:spPr>
        <p:txBody>
          <a:bodyPr/>
          <a:lstStyle/>
          <a:p>
            <a:r>
              <a:rPr lang="en-US" sz="2000" i="1" dirty="0"/>
              <a:t>Bunch Software [3]</a:t>
            </a:r>
          </a:p>
          <a:p>
            <a:pPr lvl="1"/>
            <a:r>
              <a:rPr lang="en-US" sz="1600" dirty="0"/>
              <a:t>Genetic Algorithm: Randomly picks k cluster</a:t>
            </a:r>
          </a:p>
          <a:p>
            <a:pPr lvl="1"/>
            <a:r>
              <a:rPr lang="en-US" sz="1600" dirty="0"/>
              <a:t>Fitness Function: </a:t>
            </a:r>
            <a:r>
              <a:rPr lang="en-US" sz="1600" i="1" dirty="0"/>
              <a:t>Turbo-MQ</a:t>
            </a:r>
          </a:p>
          <a:p>
            <a:pPr lvl="1"/>
            <a:r>
              <a:rPr lang="en-US" sz="1600" dirty="0"/>
              <a:t>Cluster Factor: Rewards intra-cluster coupling</a:t>
            </a:r>
          </a:p>
          <a:p>
            <a:r>
              <a:rPr lang="en-US" sz="2000" dirty="0"/>
              <a:t>Input: List of edges with weights</a:t>
            </a:r>
          </a:p>
          <a:p>
            <a:r>
              <a:rPr lang="en-US" sz="2000" dirty="0"/>
              <a:t>Output: </a:t>
            </a:r>
            <a:r>
              <a:rPr lang="en-US" sz="2000" i="1" dirty="0"/>
              <a:t>DOT</a:t>
            </a:r>
            <a:r>
              <a:rPr lang="en-US" sz="2000" dirty="0"/>
              <a:t> format</a:t>
            </a:r>
          </a:p>
          <a:p>
            <a:r>
              <a:rPr lang="en-US" sz="2000" dirty="0"/>
              <a:t>Visualization: </a:t>
            </a:r>
            <a:r>
              <a:rPr lang="en-US" sz="2000" i="1" dirty="0" err="1"/>
              <a:t>GraphViz</a:t>
            </a:r>
            <a:r>
              <a:rPr lang="en-US" sz="2000" dirty="0"/>
              <a:t> [4]</a:t>
            </a:r>
          </a:p>
          <a:p>
            <a:r>
              <a:rPr lang="en-US" sz="2000" dirty="0"/>
              <a:t>Two sets of cluster</a:t>
            </a:r>
          </a:p>
          <a:p>
            <a:pPr lvl="1"/>
            <a:r>
              <a:rPr lang="en-US" sz="1600" dirty="0"/>
              <a:t>Activity cluster</a:t>
            </a:r>
          </a:p>
          <a:p>
            <a:pPr lvl="1"/>
            <a:r>
              <a:rPr lang="en-US" sz="1600" dirty="0"/>
              <a:t>Data Object Cluster</a:t>
            </a:r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8B6A6168-4F4A-483E-BA6B-A5D59110A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941" y="1063696"/>
            <a:ext cx="5937890" cy="115212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936CA34-9185-45D9-A8EC-BBE4D0AE6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072" y="2218240"/>
            <a:ext cx="4298489" cy="331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46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of Clusters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4346931" cy="4782683"/>
          </a:xfrm>
        </p:spPr>
        <p:txBody>
          <a:bodyPr/>
          <a:lstStyle/>
          <a:p>
            <a:r>
              <a:rPr lang="en-US" sz="2000" dirty="0"/>
              <a:t>Count data object access between activity clusters and data object cluster </a:t>
            </a:r>
          </a:p>
          <a:p>
            <a:r>
              <a:rPr lang="en-US" sz="2000" dirty="0"/>
              <a:t>Use amount as weight</a:t>
            </a:r>
          </a:p>
          <a:p>
            <a:r>
              <a:rPr lang="en-US" sz="2000" dirty="0"/>
              <a:t>Use </a:t>
            </a:r>
            <a:r>
              <a:rPr lang="en-US" sz="2000" i="1" dirty="0"/>
              <a:t>Bunch</a:t>
            </a:r>
            <a:r>
              <a:rPr lang="en-US" sz="2000" dirty="0"/>
              <a:t> to identify compound cluster </a:t>
            </a:r>
          </a:p>
          <a:p>
            <a:pPr marL="0" indent="0">
              <a:buNone/>
            </a:pPr>
            <a:r>
              <a:rPr lang="en-US" sz="2000" dirty="0"/>
              <a:t>   </a:t>
            </a:r>
          </a:p>
          <a:p>
            <a:endParaRPr lang="en-US" sz="2000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8870BC7E-1429-4EDB-B226-EF8B02E89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856" y="1700808"/>
            <a:ext cx="6987918" cy="224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79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Extract Microservice </a:t>
            </a:r>
            <a:r>
              <a:rPr lang="de-DE" dirty="0" err="1"/>
              <a:t>Candidates</a:t>
            </a:r>
            <a:endParaRPr 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11142133" cy="4782683"/>
          </a:xfrm>
        </p:spPr>
        <p:txBody>
          <a:bodyPr/>
          <a:lstStyle/>
          <a:p>
            <a:endParaRPr lang="de-DE" sz="2000" dirty="0"/>
          </a:p>
          <a:p>
            <a:endParaRPr lang="de-DE" sz="2000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9F8308C9-50B7-44F6-9AC1-FA76361F1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75" y="2132856"/>
            <a:ext cx="9578776" cy="3200198"/>
          </a:xfrm>
          <a:prstGeom prst="rect">
            <a:avLst/>
          </a:prstGeom>
        </p:spPr>
      </p:pic>
      <p:sp>
        <p:nvSpPr>
          <p:cNvPr id="35" name="Rectangle 3">
            <a:extLst>
              <a:ext uri="{FF2B5EF4-FFF2-40B4-BE49-F238E27FC236}">
                <a16:creationId xmlns:a16="http://schemas.microsoft.com/office/drawing/2014/main" id="{F302BE70-4A3C-49BF-AD45-74568DE77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550" y="1097833"/>
            <a:ext cx="9959818" cy="478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19090" indent="-41909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54074" indent="-41909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400" baseline="0">
                <a:solidFill>
                  <a:schemeClr val="tx1"/>
                </a:solidFill>
                <a:latin typeface="+mn-lt"/>
              </a:defRPr>
            </a:lvl2pPr>
            <a:lvl3pPr marL="1612860" indent="-368291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aseline="0">
                <a:solidFill>
                  <a:schemeClr val="tx1"/>
                </a:solidFill>
                <a:latin typeface="+mn-lt"/>
              </a:defRPr>
            </a:lvl3pPr>
            <a:lvl4pPr marL="2209745" indent="-368291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aseline="0">
                <a:solidFill>
                  <a:schemeClr val="tx1"/>
                </a:solidFill>
                <a:latin typeface="+mn-lt"/>
              </a:defRPr>
            </a:lvl4pPr>
            <a:lvl5pPr marL="2793930" indent="-368291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aseline="0">
                <a:solidFill>
                  <a:schemeClr val="tx1"/>
                </a:solidFill>
                <a:latin typeface="+mn-lt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867">
                <a:solidFill>
                  <a:schemeClr val="tx1"/>
                </a:solidFill>
                <a:latin typeface="+mn-lt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867">
                <a:solidFill>
                  <a:schemeClr val="tx1"/>
                </a:solidFill>
                <a:latin typeface="+mn-lt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867">
                <a:solidFill>
                  <a:schemeClr val="tx1"/>
                </a:solidFill>
                <a:latin typeface="+mn-lt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867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/>
              <a:t>Each compound cluster correspond to a microservice candidate</a:t>
            </a:r>
          </a:p>
          <a:p>
            <a:pPr marL="0" indent="0">
              <a:buFontTx/>
              <a:buNone/>
            </a:pPr>
            <a:r>
              <a:rPr lang="en-US" sz="2000" kern="0" dirty="0"/>
              <a:t>   </a:t>
            </a:r>
          </a:p>
          <a:p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3288150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the Approach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11142133" cy="4782683"/>
          </a:xfrm>
        </p:spPr>
        <p:txBody>
          <a:bodyPr/>
          <a:lstStyle/>
          <a:p>
            <a:r>
              <a:rPr lang="en-US" sz="2000" dirty="0"/>
              <a:t>Besser </a:t>
            </a:r>
            <a:r>
              <a:rPr lang="en-US" sz="2000" dirty="0" err="1"/>
              <a:t>implizit</a:t>
            </a:r>
            <a:r>
              <a:rPr lang="en-US" sz="2000" dirty="0"/>
              <a:t> </a:t>
            </a:r>
            <a:r>
              <a:rPr lang="en-US" sz="2000" dirty="0" err="1"/>
              <a:t>bei</a:t>
            </a:r>
            <a:r>
              <a:rPr lang="en-US" sz="2000" dirty="0"/>
              <a:t> der Evaluation!?????   </a:t>
            </a:r>
          </a:p>
          <a:p>
            <a:endParaRPr lang="en-US" sz="2000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8937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6363155" cy="4782683"/>
          </a:xfrm>
        </p:spPr>
        <p:txBody>
          <a:bodyPr/>
          <a:lstStyle/>
          <a:p>
            <a:r>
              <a:rPr lang="en-US" sz="2000" dirty="0"/>
              <a:t>Goal: Determine the accuracy of the approach</a:t>
            </a:r>
          </a:p>
          <a:p>
            <a:r>
              <a:rPr lang="en-US" sz="2000" i="1" dirty="0" err="1"/>
              <a:t>CoCoME</a:t>
            </a:r>
            <a:r>
              <a:rPr lang="en-US" sz="2000" dirty="0"/>
              <a:t> as running example</a:t>
            </a:r>
          </a:p>
          <a:p>
            <a:r>
              <a:rPr lang="en-US" sz="2000" dirty="0"/>
              <a:t>Comparison to two Reference Sets</a:t>
            </a:r>
          </a:p>
          <a:p>
            <a:pPr lvl="1"/>
            <a:r>
              <a:rPr lang="en-US" sz="1800" dirty="0">
                <a:ea typeface="+mn-ea"/>
                <a:cs typeface="+mn-cs"/>
              </a:rPr>
              <a:t>Decomposition by approach in “Identifying Microservices Using Functional Decomposition” [4]</a:t>
            </a:r>
          </a:p>
          <a:p>
            <a:pPr lvl="1"/>
            <a:r>
              <a:rPr lang="en-US" sz="1800" dirty="0">
                <a:ea typeface="+mn-ea"/>
                <a:cs typeface="+mn-cs"/>
              </a:rPr>
              <a:t>Manual Decomposition</a:t>
            </a:r>
          </a:p>
          <a:p>
            <a:r>
              <a:rPr lang="en-US" sz="2000" dirty="0"/>
              <a:t>Questions: What is the </a:t>
            </a:r>
            <a:r>
              <a:rPr lang="en-US" sz="2000" i="1" dirty="0"/>
              <a:t>Precision and Recall</a:t>
            </a:r>
            <a:r>
              <a:rPr lang="en-US" sz="2000" dirty="0"/>
              <a:t> regarding the identified</a:t>
            </a:r>
          </a:p>
          <a:p>
            <a:pPr lvl="1"/>
            <a:r>
              <a:rPr lang="en-US" sz="1800" dirty="0"/>
              <a:t>microservices?</a:t>
            </a:r>
          </a:p>
          <a:p>
            <a:pPr lvl="1"/>
            <a:r>
              <a:rPr lang="en-US" sz="1800" dirty="0"/>
              <a:t>functionalities of the microservices?</a:t>
            </a:r>
          </a:p>
          <a:p>
            <a:pPr lvl="1"/>
            <a:r>
              <a:rPr lang="en-US" sz="1800" dirty="0"/>
              <a:t>data objects of the microservices?</a:t>
            </a:r>
          </a:p>
          <a:p>
            <a:endParaRPr lang="en-US" sz="2000" dirty="0"/>
          </a:p>
          <a:p>
            <a:endParaRPr lang="en-US" sz="2000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916357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31BB79C4-7F8E-4B93-BF54-AF90B476A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850" y="1059360"/>
            <a:ext cx="4856217" cy="409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10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</a:t>
            </a:r>
            <a:r>
              <a:rPr lang="de-DE" dirty="0" err="1"/>
              <a:t>Results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6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24934" y="1083873"/>
                <a:ext cx="10107570" cy="4782683"/>
              </a:xfrm>
            </p:spPr>
            <p:txBody>
              <a:bodyPr/>
              <a:lstStyle/>
              <a:p>
                <a:r>
                  <a:rPr lang="en-US" sz="2000" dirty="0"/>
                  <a:t>Reference Set 1 does not contain all functionalities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focus is on Reference Set 2 (Manual Decomposition)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 err="1"/>
                  <a:t>Recall</a:t>
                </a:r>
                <a:r>
                  <a:rPr lang="en-US" sz="2000" baseline="-25000" dirty="0" err="1"/>
                  <a:t>microservice</a:t>
                </a:r>
                <a:r>
                  <a:rPr lang="en-US" sz="2000" baseline="-25000" dirty="0"/>
                  <a:t> </a:t>
                </a:r>
                <a:r>
                  <a:rPr lang="en-US" sz="2000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  = 0.75      </a:t>
                </a:r>
                <a:r>
                  <a:rPr lang="en-US" sz="2000" dirty="0" err="1"/>
                  <a:t>Precision</a:t>
                </a:r>
                <a:r>
                  <a:rPr lang="en-US" sz="2000" baseline="-25000" dirty="0" err="1"/>
                  <a:t>microservice</a:t>
                </a:r>
                <a:r>
                  <a:rPr lang="en-US" sz="2000" baseline="-25000" dirty="0"/>
                  <a:t> </a:t>
                </a:r>
                <a:r>
                  <a:rPr lang="en-US" sz="2000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  = 1</a:t>
                </a:r>
              </a:p>
              <a:p>
                <a:r>
                  <a:rPr lang="en-US" sz="2000" dirty="0" err="1"/>
                  <a:t>Recall</a:t>
                </a:r>
                <a:r>
                  <a:rPr lang="en-US" sz="2000" baseline="-25000" dirty="0" err="1"/>
                  <a:t>functionality</a:t>
                </a:r>
                <a:r>
                  <a:rPr lang="en-US" sz="2000" baseline="-25000" dirty="0"/>
                  <a:t> </a:t>
                </a:r>
                <a:r>
                  <a:rPr lang="en-US" sz="2000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den>
                    </m:f>
                  </m:oMath>
                </a14:m>
                <a:r>
                  <a:rPr lang="en-US" sz="2000" dirty="0"/>
                  <a:t> ≈ 0.67      </a:t>
                </a:r>
                <a:r>
                  <a:rPr lang="en-US" sz="2000" dirty="0" err="1"/>
                  <a:t>Precision</a:t>
                </a:r>
                <a:r>
                  <a:rPr lang="en-US" sz="2000" baseline="-25000" dirty="0" err="1"/>
                  <a:t>functionality</a:t>
                </a:r>
                <a:r>
                  <a:rPr lang="en-US" sz="2000" baseline="-25000" dirty="0"/>
                  <a:t> </a:t>
                </a:r>
                <a:r>
                  <a:rPr lang="en-US" sz="2000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 ≈ 0.92</a:t>
                </a:r>
              </a:p>
              <a:p>
                <a:r>
                  <a:rPr lang="en-US" sz="2000" dirty="0" err="1"/>
                  <a:t>Recall</a:t>
                </a:r>
                <a:r>
                  <a:rPr lang="en-US" sz="2000" baseline="-25000" dirty="0" err="1"/>
                  <a:t>dataObject</a:t>
                </a:r>
                <a:r>
                  <a:rPr lang="en-US" sz="2000" baseline="-25000" dirty="0"/>
                  <a:t> </a:t>
                </a:r>
                <a:r>
                  <a:rPr lang="en-US" sz="2000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2000" baseline="-25000" dirty="0"/>
                  <a:t>  </a:t>
                </a:r>
                <a:r>
                  <a:rPr lang="en-US" sz="2000" dirty="0"/>
                  <a:t>≈ 0.71        </a:t>
                </a:r>
                <a:r>
                  <a:rPr lang="en-US" sz="2000" dirty="0" err="1"/>
                  <a:t>Precision</a:t>
                </a:r>
                <a:r>
                  <a:rPr lang="en-US" sz="2000" baseline="-25000" dirty="0" err="1"/>
                  <a:t>dataObject</a:t>
                </a:r>
                <a:r>
                  <a:rPr lang="en-US" sz="2000" baseline="-25000" dirty="0"/>
                  <a:t> </a:t>
                </a:r>
                <a:r>
                  <a:rPr lang="en-US" sz="2000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2000" baseline="-25000" dirty="0"/>
                  <a:t>  </a:t>
                </a:r>
                <a:r>
                  <a:rPr lang="en-US" sz="2000" dirty="0"/>
                  <a:t>≈ 0.71      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Satisfying results 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296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24934" y="1083873"/>
                <a:ext cx="10107570" cy="4782683"/>
              </a:xfrm>
              <a:blipFill>
                <a:blip r:embed="rId2"/>
                <a:stretch>
                  <a:fillRect t="-1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916357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9D01D558-9A35-4668-B691-18FBEABF0738}"/>
              </a:ext>
            </a:extLst>
          </p:cNvPr>
          <p:cNvSpPr/>
          <p:nvPr/>
        </p:nvSpPr>
        <p:spPr>
          <a:xfrm>
            <a:off x="839416" y="1484784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224322F7-E1B3-4465-B8C3-D986EF947E52}"/>
              </a:ext>
            </a:extLst>
          </p:cNvPr>
          <p:cNvSpPr/>
          <p:nvPr/>
        </p:nvSpPr>
        <p:spPr>
          <a:xfrm>
            <a:off x="1019436" y="4869160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0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Microservice Architecture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8" y="1198564"/>
            <a:ext cx="5887725" cy="4530264"/>
          </a:xfrm>
        </p:spPr>
        <p:txBody>
          <a:bodyPr/>
          <a:lstStyle/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Availability, Resilience, Fault Isolation</a:t>
            </a:r>
          </a:p>
          <a:p>
            <a:pPr lvl="1"/>
            <a:r>
              <a:rPr lang="en-US" dirty="0"/>
              <a:t>Scalability, Resource </a:t>
            </a:r>
            <a:r>
              <a:rPr lang="en-GB" dirty="0"/>
              <a:t>Utilisation</a:t>
            </a:r>
          </a:p>
          <a:p>
            <a:pPr lvl="1"/>
            <a:r>
              <a:rPr lang="en-GB" dirty="0"/>
              <a:t>Neutral Development Technology</a:t>
            </a:r>
          </a:p>
          <a:p>
            <a:pPr marL="634984" lvl="1" indent="0">
              <a:buNone/>
            </a:pPr>
            <a:endParaRPr lang="en-GB" sz="2800" dirty="0"/>
          </a:p>
          <a:p>
            <a:r>
              <a:rPr lang="en-GB" dirty="0"/>
              <a:t>Challenges</a:t>
            </a:r>
          </a:p>
          <a:p>
            <a:pPr lvl="1"/>
            <a:r>
              <a:rPr lang="en-GB" dirty="0"/>
              <a:t>Expensive Communication</a:t>
            </a:r>
          </a:p>
          <a:p>
            <a:pPr lvl="1"/>
            <a:r>
              <a:rPr lang="en-GB" dirty="0"/>
              <a:t>Organizational Challenges</a:t>
            </a:r>
          </a:p>
          <a:p>
            <a:pPr lvl="1"/>
            <a:r>
              <a:rPr lang="en-GB" b="1" dirty="0"/>
              <a:t>Microservice Identification</a:t>
            </a:r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18" name="Grafik 17">
            <a:extLst>
              <a:ext uri="{FF2B5EF4-FFF2-40B4-BE49-F238E27FC236}">
                <a16:creationId xmlns:a16="http://schemas.microsoft.com/office/drawing/2014/main" id="{9C076326-824B-4EEB-8743-1975FF753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544" y="1441634"/>
            <a:ext cx="5196408" cy="303399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11142133" cy="4782683"/>
          </a:xfrm>
        </p:spPr>
        <p:txBody>
          <a:bodyPr/>
          <a:lstStyle/>
          <a:p>
            <a:r>
              <a:rPr lang="en-US" sz="2000" dirty="0"/>
              <a:t>State of the Art </a:t>
            </a:r>
          </a:p>
          <a:p>
            <a:r>
              <a:rPr lang="en-US" sz="2000" dirty="0"/>
              <a:t>Strategy inspired by "Object-Aware Identification of Microservices" [1] </a:t>
            </a:r>
          </a:p>
          <a:p>
            <a:pPr lvl="1"/>
            <a:r>
              <a:rPr lang="en-US" sz="1800" dirty="0"/>
              <a:t>Acquired: Using control flow information to identify clusters of highly cohesive activities</a:t>
            </a:r>
          </a:p>
          <a:p>
            <a:pPr lvl="1"/>
            <a:r>
              <a:rPr lang="en-US" sz="1800" dirty="0"/>
              <a:t>Added: Using data flow information to identify clusters of highly cohesive data objects</a:t>
            </a:r>
          </a:p>
          <a:p>
            <a:r>
              <a:rPr lang="en-US" sz="2000" dirty="0"/>
              <a:t>Approach elaborated</a:t>
            </a:r>
          </a:p>
          <a:p>
            <a:pPr lvl="1"/>
            <a:r>
              <a:rPr lang="en-US" sz="1800" dirty="0"/>
              <a:t>Using clustering on control flow and data flow</a:t>
            </a:r>
          </a:p>
          <a:p>
            <a:pPr lvl="1"/>
            <a:r>
              <a:rPr lang="en-US" sz="1800" dirty="0"/>
              <a:t>Input: System specifications in form of BPMN models</a:t>
            </a:r>
          </a:p>
          <a:p>
            <a:r>
              <a:rPr lang="en-US" sz="2000" dirty="0"/>
              <a:t>Evaluation conducted</a:t>
            </a:r>
          </a:p>
          <a:p>
            <a:pPr lvl="1"/>
            <a:r>
              <a:rPr lang="en-US" sz="1800" dirty="0"/>
              <a:t>Approach applied to </a:t>
            </a:r>
            <a:r>
              <a:rPr lang="en-US" sz="1800" dirty="0" err="1"/>
              <a:t>CoCoME</a:t>
            </a:r>
            <a:endParaRPr lang="en-US" sz="1800" dirty="0"/>
          </a:p>
          <a:p>
            <a:pPr lvl="1"/>
            <a:r>
              <a:rPr lang="en-US" sz="1800" dirty="0"/>
              <a:t>Precision and Recall to determine accuracy of the approach</a:t>
            </a:r>
          </a:p>
          <a:p>
            <a:pPr lvl="1"/>
            <a:r>
              <a:rPr lang="en-US" sz="1800" dirty="0"/>
              <a:t>Satisfying results</a:t>
            </a:r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5114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Future Work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11142133" cy="4782683"/>
          </a:xfrm>
        </p:spPr>
        <p:txBody>
          <a:bodyPr/>
          <a:lstStyle/>
          <a:p>
            <a:r>
              <a:rPr lang="en-US" sz="2200" dirty="0"/>
              <a:t>Limitations</a:t>
            </a:r>
          </a:p>
          <a:p>
            <a:pPr lvl="1"/>
            <a:r>
              <a:rPr lang="en-US" sz="1800" dirty="0"/>
              <a:t>Transformation of system specifications into BPMN models not trivial</a:t>
            </a:r>
          </a:p>
          <a:p>
            <a:pPr lvl="1"/>
            <a:r>
              <a:rPr lang="en-US" sz="1800" dirty="0"/>
              <a:t>Same granularity for all BPMN models required</a:t>
            </a:r>
          </a:p>
          <a:p>
            <a:pPr lvl="1"/>
            <a:r>
              <a:rPr lang="en-US" sz="1800" dirty="0"/>
              <a:t>Parameter </a:t>
            </a:r>
            <a:r>
              <a:rPr lang="en-US" sz="1800" i="1" dirty="0"/>
              <a:t>n </a:t>
            </a:r>
            <a:r>
              <a:rPr lang="en-US" sz="1800" dirty="0"/>
              <a:t>needs knowledge about granularity</a:t>
            </a:r>
          </a:p>
          <a:p>
            <a:pPr lvl="1"/>
            <a:endParaRPr lang="en-US" sz="1800" dirty="0"/>
          </a:p>
          <a:p>
            <a:pPr marL="634984" lvl="1" indent="0">
              <a:buNone/>
            </a:pPr>
            <a:endParaRPr lang="en-US" sz="1800" dirty="0"/>
          </a:p>
          <a:p>
            <a:r>
              <a:rPr lang="en-US" sz="2200" dirty="0"/>
              <a:t>Future Work</a:t>
            </a:r>
          </a:p>
          <a:p>
            <a:pPr lvl="1"/>
            <a:r>
              <a:rPr lang="en-US" sz="1800" dirty="0"/>
              <a:t>Additional data flow diagram needed?</a:t>
            </a:r>
          </a:p>
          <a:p>
            <a:pPr lvl="1"/>
            <a:r>
              <a:rPr lang="en-US" sz="1800" dirty="0"/>
              <a:t>Different clustering algorithms to achieve variable microservice sizes</a:t>
            </a:r>
          </a:p>
          <a:p>
            <a:pPr lvl="1"/>
            <a:r>
              <a:rPr lang="en-US" sz="1800" dirty="0"/>
              <a:t>Approach capable of identifying different microservice sizes?</a:t>
            </a:r>
          </a:p>
          <a:p>
            <a:pPr lvl="1"/>
            <a:r>
              <a:rPr lang="en-US" sz="1800" dirty="0"/>
              <a:t>Cluster matching: Elaborate </a:t>
            </a:r>
            <a:r>
              <a:rPr lang="en-US" sz="1800" i="1" dirty="0"/>
              <a:t>white box </a:t>
            </a:r>
            <a:r>
              <a:rPr lang="en-US" sz="1800" dirty="0"/>
              <a:t>approach</a:t>
            </a:r>
          </a:p>
          <a:p>
            <a:pPr lvl="1"/>
            <a:r>
              <a:rPr lang="en-US" sz="1800" dirty="0"/>
              <a:t>Apply on other systems</a:t>
            </a:r>
          </a:p>
          <a:p>
            <a:pPr lvl="1"/>
            <a:endParaRPr lang="en-US" sz="1800" dirty="0"/>
          </a:p>
          <a:p>
            <a:endParaRPr lang="en-US" sz="2000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5866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Bibliography</a:t>
            </a:r>
            <a:endParaRPr 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558" y="1083874"/>
            <a:ext cx="11142133" cy="4782683"/>
          </a:xfrm>
        </p:spPr>
        <p:txBody>
          <a:bodyPr/>
          <a:lstStyle/>
          <a:p>
            <a:pPr marL="0" indent="0">
              <a:buNone/>
            </a:pPr>
            <a:r>
              <a:rPr lang="de-DE" sz="1800" dirty="0"/>
              <a:t>[1]  </a:t>
            </a:r>
            <a:r>
              <a:rPr lang="en-US" sz="1800" dirty="0"/>
              <a:t>M. J. Amiri. “Object-Aware Identification of Microservices”. In: (July 2018), pp. 253–</a:t>
            </a:r>
            <a:r>
              <a:rPr lang="it-IT" sz="1800" dirty="0"/>
              <a:t>256</a:t>
            </a:r>
          </a:p>
          <a:p>
            <a:pPr marL="0" indent="0">
              <a:buNone/>
            </a:pPr>
            <a:r>
              <a:rPr lang="it-IT" sz="1800" dirty="0"/>
              <a:t>[2]  </a:t>
            </a:r>
            <a:r>
              <a:rPr lang="en-US" sz="1800" dirty="0"/>
              <a:t>D. Lubke, K. Schneider, and M. </a:t>
            </a:r>
            <a:r>
              <a:rPr lang="en-US" sz="1800" dirty="0" err="1"/>
              <a:t>Weidlich</a:t>
            </a:r>
            <a:r>
              <a:rPr lang="en-US" sz="1800" dirty="0"/>
              <a:t>. “Visualizing Use Case Sets as BPMN </a:t>
            </a:r>
            <a:r>
              <a:rPr lang="en-GB" sz="1800" dirty="0"/>
              <a:t>Processes”</a:t>
            </a:r>
          </a:p>
          <a:p>
            <a:pPr marL="0" indent="0">
              <a:buNone/>
            </a:pPr>
            <a:r>
              <a:rPr lang="en-GB" sz="1800" dirty="0"/>
              <a:t>[3] Bunch Software, </a:t>
            </a:r>
            <a:r>
              <a:rPr lang="de-DE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https://www.cs.drexel.edu/~spiros/bunch/</a:t>
            </a:r>
            <a:r>
              <a:rPr lang="de-DE" sz="1800" dirty="0"/>
              <a:t>, </a:t>
            </a:r>
            <a:r>
              <a:rPr lang="en-US" sz="1800" dirty="0"/>
              <a:t>Accessed</a:t>
            </a:r>
            <a:r>
              <a:rPr lang="de-DE" sz="1800" dirty="0"/>
              <a:t> on 15.04.2019</a:t>
            </a:r>
          </a:p>
          <a:p>
            <a:pPr marL="0" indent="0">
              <a:buNone/>
            </a:pPr>
            <a:r>
              <a:rPr lang="de-DE" sz="1800" dirty="0"/>
              <a:t>[4] </a:t>
            </a:r>
            <a:r>
              <a:rPr lang="en-GB" sz="1800" dirty="0"/>
              <a:t>Shmuel </a:t>
            </a:r>
            <a:r>
              <a:rPr lang="en-GB" sz="1800" dirty="0" err="1"/>
              <a:t>Tyszberowicz</a:t>
            </a:r>
            <a:r>
              <a:rPr lang="en-GB" sz="1800" dirty="0"/>
              <a:t> et al. “Identifying Microservices Using Functional Decomposition”</a:t>
            </a:r>
          </a:p>
          <a:p>
            <a:pPr marL="0" indent="0">
              <a:buNone/>
            </a:pPr>
            <a:r>
              <a:rPr lang="en-GB" sz="1800" dirty="0"/>
              <a:t>[5] </a:t>
            </a:r>
            <a:r>
              <a:rPr lang="en-US" sz="1800" dirty="0" err="1"/>
              <a:t>Raaele</a:t>
            </a:r>
            <a:r>
              <a:rPr lang="en-US" sz="1800" dirty="0"/>
              <a:t> </a:t>
            </a:r>
            <a:r>
              <a:rPr lang="en-US" sz="1800" dirty="0" err="1"/>
              <a:t>Conforti</a:t>
            </a:r>
            <a:r>
              <a:rPr lang="en-US" sz="1800" dirty="0"/>
              <a:t> et al. “BPMN Miner: Automated discovery of BPMN process</a:t>
            </a:r>
            <a:r>
              <a:rPr lang="en-GB" sz="1800" dirty="0"/>
              <a:t>models with hierarchical structure”</a:t>
            </a:r>
            <a:endParaRPr lang="de-DE" sz="1800" dirty="0"/>
          </a:p>
          <a:p>
            <a:endParaRPr lang="de-DE" sz="1800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0742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1026" name="Picture 2" descr="http://s2.quickmeme.com/img/52/529c9e0cd806e50f846bc6ea20c3e67144b5fc1e2d692cc66a5cd29a5f027a38.jpg">
            <a:extLst>
              <a:ext uri="{FF2B5EF4-FFF2-40B4-BE49-F238E27FC236}">
                <a16:creationId xmlns:a16="http://schemas.microsoft.com/office/drawing/2014/main" id="{4C41FC6D-5F08-466F-8D0E-81979E24A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989325"/>
            <a:ext cx="5837373" cy="437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693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PIBA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11142133" cy="4782683"/>
          </a:xfrm>
        </p:spPr>
        <p:txBody>
          <a:bodyPr/>
          <a:lstStyle/>
          <a:p>
            <a:pPr marL="0" indent="0">
              <a:buNone/>
            </a:pPr>
            <a:r>
              <a:rPr lang="de-DE" sz="2000" u="sng" dirty="0"/>
              <a:t>Problem</a:t>
            </a:r>
          </a:p>
          <a:p>
            <a:r>
              <a:rPr lang="en-GB" sz="2000" dirty="0"/>
              <a:t>Identify</a:t>
            </a:r>
            <a:r>
              <a:rPr lang="de-DE" sz="2000" dirty="0"/>
              <a:t> Microservices form System </a:t>
            </a:r>
            <a:r>
              <a:rPr lang="en-GB" sz="2000" dirty="0"/>
              <a:t>requirements</a:t>
            </a:r>
            <a:r>
              <a:rPr lang="de-DE" sz="2000" dirty="0"/>
              <a:t> </a:t>
            </a:r>
            <a:r>
              <a:rPr lang="en-GB" sz="2000" dirty="0"/>
              <a:t>without</a:t>
            </a:r>
            <a:r>
              <a:rPr lang="de-DE" sz="2000" dirty="0"/>
              <a:t> </a:t>
            </a:r>
            <a:r>
              <a:rPr lang="de-DE" sz="2000" dirty="0" err="1"/>
              <a:t>detailed</a:t>
            </a:r>
            <a:r>
              <a:rPr lang="de-DE" sz="2000" dirty="0"/>
              <a:t> </a:t>
            </a:r>
            <a:r>
              <a:rPr lang="de-DE" sz="2000" dirty="0" err="1"/>
              <a:t>knowledge</a:t>
            </a:r>
            <a:r>
              <a:rPr lang="de-DE" sz="2000" dirty="0"/>
              <a:t> and </a:t>
            </a:r>
            <a:r>
              <a:rPr lang="de-DE" sz="2000" dirty="0" err="1"/>
              <a:t>manual</a:t>
            </a:r>
            <a:r>
              <a:rPr lang="de-DE" sz="2000" dirty="0"/>
              <a:t> </a:t>
            </a:r>
            <a:r>
              <a:rPr lang="de-DE" sz="2000" dirty="0" err="1"/>
              <a:t>effort</a:t>
            </a:r>
            <a:endParaRPr lang="de-DE" sz="2000" dirty="0"/>
          </a:p>
          <a:p>
            <a:pPr marL="0" indent="0">
              <a:buNone/>
            </a:pPr>
            <a:r>
              <a:rPr lang="de-DE" sz="2000" u="sng" dirty="0" err="1"/>
              <a:t>Idea</a:t>
            </a:r>
            <a:endParaRPr lang="de-DE" sz="2000" u="sng" dirty="0"/>
          </a:p>
          <a:p>
            <a:r>
              <a:rPr lang="en-US" altLang="de-DE" sz="2000" dirty="0"/>
              <a:t>Identify microservices using clustering on control flow and data flow</a:t>
            </a:r>
          </a:p>
          <a:p>
            <a:pPr marL="0" indent="0">
              <a:buNone/>
            </a:pPr>
            <a:r>
              <a:rPr lang="de-DE" sz="2000" u="sng" dirty="0"/>
              <a:t>Benefit</a:t>
            </a:r>
          </a:p>
          <a:p>
            <a:r>
              <a:rPr lang="en-US" altLang="de-DE" sz="2000" dirty="0"/>
              <a:t>Faster identification process </a:t>
            </a:r>
          </a:p>
          <a:p>
            <a:r>
              <a:rPr lang="en-US" altLang="de-DE" sz="2000" dirty="0"/>
              <a:t>Reduce required expertise and manual effort</a:t>
            </a:r>
          </a:p>
          <a:p>
            <a:r>
              <a:rPr lang="en-US" altLang="de-DE" sz="2000" dirty="0"/>
              <a:t>Create adequate microservices</a:t>
            </a:r>
            <a:endParaRPr lang="de-DE" sz="2000" dirty="0"/>
          </a:p>
          <a:p>
            <a:pPr marL="0" indent="0">
              <a:buNone/>
            </a:pPr>
            <a:r>
              <a:rPr lang="de-DE" sz="2000" u="sng" dirty="0"/>
              <a:t>Action</a:t>
            </a:r>
          </a:p>
          <a:p>
            <a:r>
              <a:rPr lang="en-GB" sz="2000" dirty="0"/>
              <a:t>Extract control flow (activities) and data flow (data object) dependencies from BPMN models</a:t>
            </a:r>
          </a:p>
          <a:p>
            <a:r>
              <a:rPr lang="en-GB" sz="2000" dirty="0"/>
              <a:t>Create two weighted graphs based on the dependencies</a:t>
            </a:r>
          </a:p>
          <a:p>
            <a:r>
              <a:rPr lang="en-GB" sz="2000" dirty="0"/>
              <a:t>Identify highly cohesive sets of activities and data objects</a:t>
            </a:r>
          </a:p>
          <a:p>
            <a:r>
              <a:rPr lang="en-GB" sz="2000" dirty="0"/>
              <a:t>Match clusters to generate microservice candidates</a:t>
            </a:r>
          </a:p>
          <a:p>
            <a:endParaRPr lang="de-DE" sz="2000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314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Questions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11142133" cy="4782683"/>
          </a:xfrm>
        </p:spPr>
        <p:txBody>
          <a:bodyPr/>
          <a:lstStyle/>
          <a:p>
            <a:r>
              <a:rPr lang="de-DE" sz="2000" dirty="0"/>
              <a:t>??? Ja nein?</a:t>
            </a:r>
          </a:p>
          <a:p>
            <a:endParaRPr lang="de-DE" sz="2000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049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Art I</a:t>
            </a:r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11915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Related</a:t>
              </a:r>
              <a:r>
                <a:rPr lang="en-US" sz="1600" dirty="0"/>
                <a:t> </a:t>
              </a:r>
              <a:r>
                <a:rPr lang="en-US" sz="1600" b="1" dirty="0"/>
                <a:t>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18" name="Grafik 17">
            <a:extLst>
              <a:ext uri="{FF2B5EF4-FFF2-40B4-BE49-F238E27FC236}">
                <a16:creationId xmlns:a16="http://schemas.microsoft.com/office/drawing/2014/main" id="{09BA3833-8460-4547-A2F1-BF5CFF68A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740" y="920208"/>
            <a:ext cx="7607860" cy="478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51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Art II</a:t>
            </a:r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11915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18" name="Grafik 17">
            <a:extLst>
              <a:ext uri="{FF2B5EF4-FFF2-40B4-BE49-F238E27FC236}">
                <a16:creationId xmlns:a16="http://schemas.microsoft.com/office/drawing/2014/main" id="{98417BFD-D4AA-4610-9831-2CF8D1719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915" y="995160"/>
            <a:ext cx="7884789" cy="477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07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Strategy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11142133" cy="4782683"/>
          </a:xfrm>
        </p:spPr>
        <p:txBody>
          <a:bodyPr/>
          <a:lstStyle/>
          <a:p>
            <a:r>
              <a:rPr lang="en-US" sz="2200" dirty="0"/>
              <a:t>Inspired by “Object-Aware Identification of Microservices” [1]</a:t>
            </a:r>
          </a:p>
          <a:p>
            <a:pPr lvl="1"/>
            <a:r>
              <a:rPr lang="en-US" sz="1800" dirty="0"/>
              <a:t>Clustering on structural and data object dependencies </a:t>
            </a:r>
          </a:p>
          <a:p>
            <a:pPr lvl="1"/>
            <a:r>
              <a:rPr lang="en-US" sz="1800" dirty="0"/>
              <a:t>Aggregation of dependencies vague</a:t>
            </a:r>
          </a:p>
          <a:p>
            <a:pPr lvl="1"/>
            <a:r>
              <a:rPr lang="en-US" sz="1800" dirty="0"/>
              <a:t>Results highly influenced if large amount of data accesses </a:t>
            </a:r>
          </a:p>
          <a:p>
            <a:pPr lvl="1"/>
            <a:r>
              <a:rPr lang="en-US" sz="1800" dirty="0"/>
              <a:t>Data flow only implicitly </a:t>
            </a:r>
          </a:p>
          <a:p>
            <a:pPr marL="634984" lvl="1" indent="0">
              <a:buNone/>
            </a:pPr>
            <a:endParaRPr lang="en-US" sz="1800" dirty="0"/>
          </a:p>
          <a:p>
            <a:r>
              <a:rPr lang="en-US" sz="2200" dirty="0"/>
              <a:t>Strategy: </a:t>
            </a:r>
          </a:p>
          <a:p>
            <a:pPr lvl="1"/>
            <a:r>
              <a:rPr lang="en-US" sz="1800" dirty="0"/>
              <a:t>Extract control flow and data flow from business process models</a:t>
            </a:r>
          </a:p>
          <a:p>
            <a:pPr lvl="1"/>
            <a:r>
              <a:rPr lang="en-US" sz="1800" dirty="0"/>
              <a:t>Create two separate sets of clusters (activity and data object clusters)</a:t>
            </a:r>
          </a:p>
          <a:p>
            <a:pPr lvl="1"/>
            <a:r>
              <a:rPr lang="en-US" sz="1800" dirty="0"/>
              <a:t>Match clusters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3444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</a:t>
            </a:r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749F7AE7-1797-4D31-8BAF-FAADFA63C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996" y="1916832"/>
            <a:ext cx="9102007" cy="2350849"/>
          </a:xfrm>
          <a:prstGeom prst="rect">
            <a:avLst/>
          </a:prstGeom>
        </p:spPr>
      </p:pic>
      <p:sp>
        <p:nvSpPr>
          <p:cNvPr id="17" name="Rectangle 3">
            <a:extLst>
              <a:ext uri="{FF2B5EF4-FFF2-40B4-BE49-F238E27FC236}">
                <a16:creationId xmlns:a16="http://schemas.microsoft.com/office/drawing/2014/main" id="{D3E9439E-331B-42E6-8EC6-777E9DC8C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3" y="1037658"/>
            <a:ext cx="5234082" cy="478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19090" indent="-41909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54074" indent="-41909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400" baseline="0">
                <a:solidFill>
                  <a:schemeClr val="tx1"/>
                </a:solidFill>
                <a:latin typeface="+mn-lt"/>
              </a:defRPr>
            </a:lvl2pPr>
            <a:lvl3pPr marL="1612860" indent="-368291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aseline="0">
                <a:solidFill>
                  <a:schemeClr val="tx1"/>
                </a:solidFill>
                <a:latin typeface="+mn-lt"/>
              </a:defRPr>
            </a:lvl3pPr>
            <a:lvl4pPr marL="2209745" indent="-368291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aseline="0">
                <a:solidFill>
                  <a:schemeClr val="tx1"/>
                </a:solidFill>
                <a:latin typeface="+mn-lt"/>
              </a:defRPr>
            </a:lvl4pPr>
            <a:lvl5pPr marL="2793930" indent="-368291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aseline="0">
                <a:solidFill>
                  <a:schemeClr val="tx1"/>
                </a:solidFill>
                <a:latin typeface="+mn-lt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867">
                <a:solidFill>
                  <a:schemeClr val="tx1"/>
                </a:solidFill>
                <a:latin typeface="+mn-lt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867">
                <a:solidFill>
                  <a:schemeClr val="tx1"/>
                </a:solidFill>
                <a:latin typeface="+mn-lt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867">
                <a:solidFill>
                  <a:schemeClr val="tx1"/>
                </a:solidFill>
                <a:latin typeface="+mn-lt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867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/>
              <a:t>Divided in nine steps</a:t>
            </a:r>
            <a:endParaRPr lang="en-US" sz="1600" kern="0" dirty="0"/>
          </a:p>
          <a:p>
            <a:endParaRPr lang="en-US" sz="2000" kern="0" dirty="0"/>
          </a:p>
          <a:p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2469461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Specify</a:t>
            </a:r>
            <a:r>
              <a:rPr lang="de-DE" dirty="0"/>
              <a:t> BPMN Models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11142133" cy="4782683"/>
          </a:xfrm>
        </p:spPr>
        <p:txBody>
          <a:bodyPr/>
          <a:lstStyle/>
          <a:p>
            <a:r>
              <a:rPr lang="de-DE" sz="2000" dirty="0"/>
              <a:t>System </a:t>
            </a:r>
            <a:r>
              <a:rPr lang="de-DE" sz="2000" dirty="0" err="1"/>
              <a:t>requirements</a:t>
            </a:r>
            <a:r>
              <a:rPr lang="de-DE" sz="2000" dirty="0"/>
              <a:t> in </a:t>
            </a:r>
            <a:r>
              <a:rPr lang="de-DE" sz="2000" dirty="0" err="1"/>
              <a:t>various</a:t>
            </a:r>
            <a:r>
              <a:rPr lang="de-DE" sz="2000" dirty="0"/>
              <a:t> </a:t>
            </a:r>
            <a:r>
              <a:rPr lang="de-DE" sz="2000" dirty="0" err="1"/>
              <a:t>forms</a:t>
            </a:r>
            <a:r>
              <a:rPr lang="de-DE" sz="2000" dirty="0"/>
              <a:t> </a:t>
            </a:r>
          </a:p>
          <a:p>
            <a:r>
              <a:rPr lang="de-DE" sz="2000" dirty="0"/>
              <a:t>Transformation </a:t>
            </a:r>
            <a:r>
              <a:rPr lang="de-DE" sz="2000" dirty="0" err="1"/>
              <a:t>into</a:t>
            </a:r>
            <a:r>
              <a:rPr lang="de-DE" sz="2000" dirty="0"/>
              <a:t> BPMN </a:t>
            </a:r>
            <a:r>
              <a:rPr lang="de-DE" sz="2000" dirty="0" err="1"/>
              <a:t>models</a:t>
            </a:r>
            <a:endParaRPr lang="de-DE" sz="2000" dirty="0"/>
          </a:p>
          <a:p>
            <a:pPr lvl="1"/>
            <a:r>
              <a:rPr lang="de-DE" sz="1600" dirty="0"/>
              <a:t>Workshops</a:t>
            </a:r>
          </a:p>
          <a:p>
            <a:pPr lvl="1"/>
            <a:r>
              <a:rPr lang="de-DE" sz="1600" dirty="0"/>
              <a:t>Use Case Transformation</a:t>
            </a:r>
          </a:p>
          <a:p>
            <a:pPr lvl="1"/>
            <a:r>
              <a:rPr lang="de-DE" sz="1600" dirty="0" err="1"/>
              <a:t>Others</a:t>
            </a:r>
            <a:r>
              <a:rPr lang="de-DE" sz="1600" dirty="0"/>
              <a:t>: BPMN Miner[5] …</a:t>
            </a:r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marL="634984" lvl="1" indent="0">
              <a:buNone/>
            </a:pPr>
            <a:r>
              <a:rPr lang="de-DE" sz="1600" dirty="0"/>
              <a:t>                                                                                                                   </a:t>
            </a:r>
            <a:r>
              <a:rPr lang="de-DE" sz="1000" dirty="0"/>
              <a:t>Use Case Transformation </a:t>
            </a:r>
            <a:r>
              <a:rPr lang="de-DE" sz="1000" dirty="0" err="1"/>
              <a:t>based</a:t>
            </a:r>
            <a:r>
              <a:rPr lang="de-DE" sz="1000" dirty="0"/>
              <a:t> on [2]</a:t>
            </a:r>
            <a:endParaRPr lang="de-DE" sz="1600" dirty="0"/>
          </a:p>
          <a:p>
            <a:endParaRPr lang="de-DE" sz="2000" dirty="0"/>
          </a:p>
          <a:p>
            <a:endParaRPr lang="de-DE" sz="2000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B0F643AE-372C-4384-A272-3F9D248C1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1" y="2852936"/>
            <a:ext cx="79914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84073"/>
      </p:ext>
    </p:extLst>
  </p:cSld>
  <p:clrMapOvr>
    <a:masterClrMapping/>
  </p:clrMapOvr>
</p:sld>
</file>

<file path=ppt/theme/theme1.xml><?xml version="1.0" encoding="utf-8"?>
<a:theme xmlns:a="http://schemas.openxmlformats.org/drawingml/2006/main" name="KIT-Master_16zu9Format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1" id="{B48AA68F-B887-4F04-8587-4C83C6DD9C2F}" vid="{B8A8D6D8-9724-410A-ACC1-F69B0F77F2D8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SDQ_Presentation_Template_16_9</Template>
  <TotalTime>0</TotalTime>
  <Words>1046</Words>
  <Application>Microsoft Office PowerPoint</Application>
  <PresentationFormat>Breitbild</PresentationFormat>
  <Paragraphs>297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6" baseType="lpstr">
      <vt:lpstr>Arial</vt:lpstr>
      <vt:lpstr>Cambria Math</vt:lpstr>
      <vt:lpstr>KIT-Master_16zu9Format</vt:lpstr>
      <vt:lpstr>PowerPoint-Präsentation</vt:lpstr>
      <vt:lpstr>Microservice Architecture</vt:lpstr>
      <vt:lpstr>PIBA</vt:lpstr>
      <vt:lpstr>Research Questions </vt:lpstr>
      <vt:lpstr>State of the Art I</vt:lpstr>
      <vt:lpstr>State of the Art II</vt:lpstr>
      <vt:lpstr>Basic Strategy</vt:lpstr>
      <vt:lpstr>Approach</vt:lpstr>
      <vt:lpstr>Specify BPMN Models</vt:lpstr>
      <vt:lpstr>Extract Control Flow</vt:lpstr>
      <vt:lpstr>Extract Data Flow</vt:lpstr>
      <vt:lpstr>Create a weighted Graph using Control Flow</vt:lpstr>
      <vt:lpstr>Create a weighted Graph using Data Flow</vt:lpstr>
      <vt:lpstr>Identify Clusters</vt:lpstr>
      <vt:lpstr>Matching of Clusters</vt:lpstr>
      <vt:lpstr>Extract Microservice Candidates</vt:lpstr>
      <vt:lpstr>Application of the Approach</vt:lpstr>
      <vt:lpstr>Evaluation</vt:lpstr>
      <vt:lpstr>Evaluation Results</vt:lpstr>
      <vt:lpstr>Conclusion</vt:lpstr>
      <vt:lpstr>Limitations and Future Work</vt:lpstr>
      <vt:lpstr>Bibliography</vt:lpstr>
      <vt:lpstr>PowerPoint-Präsentation</vt:lpstr>
    </vt:vector>
  </TitlesOfParts>
  <Company>VIT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Sandro Koch</dc:creator>
  <cp:lastModifiedBy>Niko Benkler</cp:lastModifiedBy>
  <cp:revision>42</cp:revision>
  <dcterms:created xsi:type="dcterms:W3CDTF">2018-04-13T14:20:48Z</dcterms:created>
  <dcterms:modified xsi:type="dcterms:W3CDTF">2019-04-15T17:14:52Z</dcterms:modified>
</cp:coreProperties>
</file>