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3" r:id="rId3"/>
    <p:sldId id="265" r:id="rId4"/>
    <p:sldId id="269" r:id="rId5"/>
    <p:sldId id="287" r:id="rId6"/>
    <p:sldId id="286" r:id="rId7"/>
    <p:sldId id="268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80" r:id="rId16"/>
    <p:sldId id="279" r:id="rId17"/>
    <p:sldId id="278" r:id="rId18"/>
    <p:sldId id="281" r:id="rId19"/>
    <p:sldId id="288" r:id="rId20"/>
    <p:sldId id="282" r:id="rId21"/>
    <p:sldId id="284" r:id="rId22"/>
    <p:sldId id="285" r:id="rId23"/>
    <p:sldId id="290" r:id="rId24"/>
    <p:sldId id="274" r:id="rId25"/>
    <p:sldId id="266" r:id="rId26"/>
    <p:sldId id="289" r:id="rId2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howGuides="1">
      <p:cViewPr varScale="1">
        <p:scale>
          <a:sx n="94" d="100"/>
          <a:sy n="94" d="100"/>
        </p:scale>
        <p:origin x="108" y="180"/>
      </p:cViewPr>
      <p:guideLst>
        <p:guide orient="horz" pos="2160"/>
        <p:guide pos="3840"/>
        <p:guide pos="3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6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4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29215"/>
            <a:ext cx="4893733" cy="1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1067" dirty="0"/>
              <a:t>KIT</a:t>
            </a:r>
            <a:r>
              <a:rPr lang="de-DE" sz="1067" baseline="0" dirty="0"/>
              <a:t> </a:t>
            </a:r>
            <a:r>
              <a:rPr lang="de-DE" sz="1067" dirty="0"/>
              <a:t>– The</a:t>
            </a:r>
            <a:r>
              <a:rPr lang="de-DE" sz="1067" baseline="0" dirty="0"/>
              <a:t> Research University in </a:t>
            </a:r>
            <a:r>
              <a:rPr lang="de-DE" sz="1067" baseline="0" dirty="0" err="1"/>
              <a:t>the</a:t>
            </a:r>
            <a:r>
              <a:rPr lang="de-DE" sz="1067" baseline="0" dirty="0"/>
              <a:t> Helmholtz </a:t>
            </a:r>
            <a:r>
              <a:rPr lang="de-DE" sz="1067" baseline="0" dirty="0" err="1"/>
              <a:t>Association</a:t>
            </a:r>
            <a:endParaRPr lang="de-DE" sz="1067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2" y="3258623"/>
            <a:ext cx="8365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2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200" dirty="0">
                <a:solidFill>
                  <a:schemeClr val="bg1"/>
                </a:solidFill>
                <a:latin typeface="Arial" pitchFamily="34" charset="0"/>
              </a:rPr>
              <a:t>INSTITUTE FOR PROGRAM STRUCTURES AND DATA ORGANIZATION, FACULTY OF INFORMATICS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44406" y="6402018"/>
            <a:ext cx="2302933" cy="3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2133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5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" y="460800"/>
            <a:ext cx="2141349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A86A63-F1A9-4318-BE8C-E02DBEBA46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79418" y="333375"/>
            <a:ext cx="2785533" cy="57594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20700" y="333375"/>
            <a:ext cx="8155517" cy="5759451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baseline="0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22817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5484" y="1198563"/>
            <a:ext cx="5469467" cy="4894263"/>
          </a:xfrm>
        </p:spPr>
        <p:txBody>
          <a:bodyPr/>
          <a:lstStyle>
            <a:lvl1pPr>
              <a:defRPr sz="3733" baseline="0"/>
            </a:lvl1pPr>
            <a:lvl2pPr>
              <a:defRPr sz="3200" baseline="0"/>
            </a:lvl2pPr>
            <a:lvl3pPr>
              <a:defRPr sz="2667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 baseline="0"/>
            </a:lvl1pPr>
            <a:lvl2pPr>
              <a:defRPr sz="2667" baseline="0"/>
            </a:lvl2pPr>
            <a:lvl3pPr>
              <a:defRPr sz="2400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 baseline="0"/>
            </a:lvl1pPr>
            <a:lvl2pPr>
              <a:defRPr sz="3733" baseline="0"/>
            </a:lvl2pPr>
            <a:lvl3pPr>
              <a:defRPr sz="3200" baseline="0"/>
            </a:lvl3pPr>
            <a:lvl4pPr>
              <a:defRPr sz="2667" baseline="0"/>
            </a:lvl4pPr>
            <a:lvl5pPr>
              <a:defRPr sz="2667" baseline="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 baseline="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Click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symbol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an </a:t>
            </a:r>
            <a:r>
              <a:rPr lang="de-DE" noProof="0" dirty="0" err="1"/>
              <a:t>image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2" y="384177"/>
            <a:ext cx="9215967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728182" y="6422337"/>
            <a:ext cx="393676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Software Design and Quality Group</a:t>
            </a:r>
            <a:br>
              <a:rPr lang="en-US" sz="12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Institute for Program Structures and Data Organization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1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12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23/04/2019</a:t>
            </a:r>
          </a:p>
          <a:p>
            <a:endParaRPr lang="de-DE" sz="1200" dirty="0"/>
          </a:p>
        </p:txBody>
      </p:sp>
      <p:pic>
        <p:nvPicPr>
          <p:cNvPr id="12" name="Picture 9" descr="KITlogo_4c_frutige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00" y="331200"/>
            <a:ext cx="1439555" cy="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">
            <a:extLst>
              <a:ext uri="{FF2B5EF4-FFF2-40B4-BE49-F238E27FC236}">
                <a16:creationId xmlns:a16="http://schemas.microsoft.com/office/drawing/2014/main" id="{E0101141-C01D-422C-A2AD-C2D7E2DD7B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9576" y="6422337"/>
            <a:ext cx="424845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1200" dirty="0"/>
              <a:t>Niko Benkler: An Approach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Microservices </a:t>
            </a:r>
            <a:r>
              <a:rPr lang="de-DE" sz="1200" dirty="0" err="1"/>
              <a:t>using</a:t>
            </a:r>
            <a:r>
              <a:rPr lang="de-DE" sz="1200" dirty="0"/>
              <a:t>	Clustering on Control Flow and Data Flow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419090" indent="-41909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1054074" indent="-41909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 baseline="0">
          <a:solidFill>
            <a:schemeClr val="tx1"/>
          </a:solidFill>
          <a:latin typeface="+mn-lt"/>
        </a:defRPr>
      </a:lvl2pPr>
      <a:lvl3pPr marL="161286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3pPr>
      <a:lvl4pPr marL="2209745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4pPr>
      <a:lvl5pPr marL="2793930" indent="-368291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 baseline="0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8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spiros/bunc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527051" y="1604798"/>
            <a:ext cx="1118658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933" b="1" dirty="0">
                <a:solidFill>
                  <a:schemeClr val="tx2"/>
                </a:solidFill>
              </a:rPr>
              <a:t>An Approach </a:t>
            </a:r>
            <a:r>
              <a:rPr lang="de-DE" sz="2933" b="1" dirty="0" err="1">
                <a:solidFill>
                  <a:schemeClr val="tx2"/>
                </a:solidFill>
              </a:rPr>
              <a:t>for</a:t>
            </a:r>
            <a:r>
              <a:rPr lang="de-DE" sz="2933" b="1" dirty="0">
                <a:solidFill>
                  <a:schemeClr val="tx2"/>
                </a:solidFill>
              </a:rPr>
              <a:t> </a:t>
            </a:r>
            <a:r>
              <a:rPr lang="de-DE" sz="2933" b="1" dirty="0" err="1">
                <a:solidFill>
                  <a:schemeClr val="tx2"/>
                </a:solidFill>
              </a:rPr>
              <a:t>Identifying</a:t>
            </a:r>
            <a:r>
              <a:rPr lang="de-DE" sz="2933" b="1" dirty="0">
                <a:solidFill>
                  <a:schemeClr val="tx2"/>
                </a:solidFill>
              </a:rPr>
              <a:t> Microservices</a:t>
            </a:r>
            <a:br>
              <a:rPr lang="de-DE" sz="2933" b="1" dirty="0">
                <a:solidFill>
                  <a:schemeClr val="tx2"/>
                </a:solidFill>
              </a:rPr>
            </a:br>
            <a:r>
              <a:rPr lang="de-DE" sz="2933" b="1" dirty="0" err="1">
                <a:solidFill>
                  <a:schemeClr val="tx2"/>
                </a:solidFill>
              </a:rPr>
              <a:t>using</a:t>
            </a:r>
            <a:r>
              <a:rPr lang="de-DE" sz="2933" b="1" dirty="0">
                <a:solidFill>
                  <a:schemeClr val="tx2"/>
                </a:solidFill>
              </a:rPr>
              <a:t> Clustering on Control Flow and Data Flow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529167" y="2424245"/>
            <a:ext cx="11161184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2133" b="1" dirty="0">
                <a:solidFill>
                  <a:srgbClr val="000000"/>
                </a:solidFill>
              </a:rPr>
              <a:t>Supervisor: Dr. </a:t>
            </a:r>
            <a:r>
              <a:rPr lang="de-DE" sz="2133" b="1" dirty="0" err="1">
                <a:solidFill>
                  <a:srgbClr val="000000"/>
                </a:solidFill>
              </a:rPr>
              <a:t>rer</a:t>
            </a:r>
            <a:r>
              <a:rPr lang="de-DE" sz="2133" b="1" dirty="0">
                <a:solidFill>
                  <a:srgbClr val="000000"/>
                </a:solidFill>
              </a:rPr>
              <a:t>. nat. Robert Heinrich</a:t>
            </a:r>
          </a:p>
          <a:p>
            <a:r>
              <a:rPr lang="de-DE" sz="2133" b="1" dirty="0">
                <a:solidFill>
                  <a:srgbClr val="000000"/>
                </a:solidFill>
              </a:rPr>
              <a:t>Student: Niko Benkler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Specify</a:t>
            </a:r>
            <a:r>
              <a:rPr lang="de-DE" dirty="0"/>
              <a:t> BPMN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de-DE" sz="2200" dirty="0"/>
              <a:t>System </a:t>
            </a:r>
            <a:r>
              <a:rPr lang="de-DE" sz="2200" dirty="0" err="1"/>
              <a:t>requirements</a:t>
            </a:r>
            <a:r>
              <a:rPr lang="de-DE" sz="2200" dirty="0"/>
              <a:t> in </a:t>
            </a:r>
            <a:r>
              <a:rPr lang="de-DE" sz="2200" dirty="0" err="1"/>
              <a:t>various</a:t>
            </a:r>
            <a:r>
              <a:rPr lang="de-DE" sz="2200" dirty="0"/>
              <a:t> </a:t>
            </a:r>
            <a:r>
              <a:rPr lang="de-DE" sz="2200" dirty="0" err="1"/>
              <a:t>forms</a:t>
            </a:r>
            <a:r>
              <a:rPr lang="de-DE" sz="2200" dirty="0"/>
              <a:t> </a:t>
            </a:r>
          </a:p>
          <a:p>
            <a:r>
              <a:rPr lang="de-DE" sz="2200" dirty="0"/>
              <a:t>Transformation </a:t>
            </a:r>
            <a:r>
              <a:rPr lang="de-DE" sz="2200" dirty="0" err="1"/>
              <a:t>into</a:t>
            </a:r>
            <a:r>
              <a:rPr lang="de-DE" sz="2200" dirty="0"/>
              <a:t> BPMN </a:t>
            </a:r>
            <a:r>
              <a:rPr lang="de-DE" sz="2200" dirty="0" err="1"/>
              <a:t>models</a:t>
            </a:r>
            <a:endParaRPr lang="de-DE" sz="2200" dirty="0"/>
          </a:p>
          <a:p>
            <a:pPr lvl="1"/>
            <a:r>
              <a:rPr lang="de-DE" sz="1800" dirty="0"/>
              <a:t>Workshops</a:t>
            </a:r>
          </a:p>
          <a:p>
            <a:pPr lvl="1"/>
            <a:r>
              <a:rPr lang="de-DE" sz="1800" dirty="0"/>
              <a:t>Use Case Transformation</a:t>
            </a:r>
          </a:p>
          <a:p>
            <a:pPr lvl="1"/>
            <a:r>
              <a:rPr lang="de-DE" sz="1800" dirty="0" err="1"/>
              <a:t>Others</a:t>
            </a:r>
            <a:r>
              <a:rPr lang="de-DE" sz="1800" dirty="0"/>
              <a:t>: BPMN Miner[5] …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634984" lvl="1" indent="0">
              <a:buNone/>
            </a:pPr>
            <a:r>
              <a:rPr lang="de-DE" sz="1600" dirty="0"/>
              <a:t>                                                                                                                   </a:t>
            </a:r>
            <a:r>
              <a:rPr lang="de-DE" sz="1000" dirty="0"/>
              <a:t>Use Case Transformation </a:t>
            </a:r>
            <a:r>
              <a:rPr lang="de-DE" sz="1000" dirty="0" err="1"/>
              <a:t>based</a:t>
            </a:r>
            <a:r>
              <a:rPr lang="de-DE" sz="1000" dirty="0"/>
              <a:t> on [2]</a:t>
            </a:r>
            <a:endParaRPr lang="de-DE" sz="16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F643AE-372C-4384-A272-3F9D248C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852936"/>
            <a:ext cx="7991475" cy="2209800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74A207C2-CF41-4939-A51E-16A3933A796D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8469023C-DA93-4402-9AAE-E48344DFF17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6ECEF8F-A0C2-49EC-8D15-E77F0550C3F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8280023-37AF-4ECD-BF77-FC37953C980A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E77D347-0644-401C-BECA-2C884389785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FD577130-8A6F-41F9-92D5-D36296D2E84A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66012700-24EF-40B1-85E1-2DD7C1E6F30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C59B9B9-C355-4DD6-801D-B9BA88A2F5AB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B647DD9E-83F0-4F34-B8DD-C15B255E2BFC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FCBD8FF7-5FAF-43FA-88ED-B5F089C6CB2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E6BCD680-05B5-42C4-B22C-C45FE3B72343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765791"/>
            <a:ext cx="2707953" cy="517174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Delete Data Objects and accompanying associations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B4D310-D19D-46C4-8296-15BAA7D6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14" y="1036769"/>
            <a:ext cx="6220081" cy="15302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C8EC8C-9F7D-4E3D-9FFA-24D740E2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62" y="2799087"/>
            <a:ext cx="9187861" cy="21558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BA09A67-40D2-416D-9933-A9FC204D3152}"/>
              </a:ext>
            </a:extLst>
          </p:cNvPr>
          <p:cNvSpPr txBox="1"/>
          <p:nvPr/>
        </p:nvSpPr>
        <p:spPr>
          <a:xfrm>
            <a:off x="3917794" y="1893803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256190E-CE9F-4F48-831C-27EA4F6EACEE}"/>
              </a:ext>
            </a:extLst>
          </p:cNvPr>
          <p:cNvSpPr txBox="1"/>
          <p:nvPr/>
        </p:nvSpPr>
        <p:spPr>
          <a:xfrm>
            <a:off x="759811" y="3723398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Control Flow:</a:t>
            </a:r>
          </a:p>
        </p:txBody>
      </p:sp>
      <p:grpSp>
        <p:nvGrpSpPr>
          <p:cNvPr id="32" name="Gruppieren 21">
            <a:extLst>
              <a:ext uri="{FF2B5EF4-FFF2-40B4-BE49-F238E27FC236}">
                <a16:creationId xmlns:a16="http://schemas.microsoft.com/office/drawing/2014/main" id="{D9FFBB4D-F459-4783-874E-31A764372BA5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3" name="Textfeld 14">
              <a:extLst>
                <a:ext uri="{FF2B5EF4-FFF2-40B4-BE49-F238E27FC236}">
                  <a16:creationId xmlns:a16="http://schemas.microsoft.com/office/drawing/2014/main" id="{924E25AF-4B12-41B3-9EBD-783D0963AE59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6A60659-8862-4423-BB8C-7A19817F5C0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203DD91-45C6-44DF-A142-E4CBA7758126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64B7C0B-C79B-4A5E-A9CA-3C9B58BBA204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7" name="Eingekerbter Richtungspfeil 23">
              <a:extLst>
                <a:ext uri="{FF2B5EF4-FFF2-40B4-BE49-F238E27FC236}">
                  <a16:creationId xmlns:a16="http://schemas.microsoft.com/office/drawing/2014/main" id="{FD89CCE0-E3EA-4DCE-81FC-B3FC076F0B2B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F02A1820-D279-4178-A633-5B9521EBD03B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1EA93D9C-BE24-45EF-9D47-EAB42B708AC6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E2DA9666-43F6-43D2-A09A-D6E9B08B044E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B71B71FA-0B4C-4C38-9538-26553F7223A1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B0B3104E-3344-48BE-82B8-F1BA731B6DF1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4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9C4EDD-C421-421B-BC37-0D7917A1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1005656"/>
            <a:ext cx="6782510" cy="220249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715" y="687462"/>
            <a:ext cx="3869078" cy="478268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Approximate Data Flow</a:t>
            </a:r>
          </a:p>
          <a:p>
            <a:r>
              <a:rPr lang="en-US" sz="2000" dirty="0"/>
              <a:t>Delete control flow related parts</a:t>
            </a:r>
          </a:p>
          <a:p>
            <a:r>
              <a:rPr lang="en-US" sz="2000" dirty="0"/>
              <a:t>Connect pair of tasks if connected by control flow arc</a:t>
            </a:r>
          </a:p>
          <a:p>
            <a:r>
              <a:rPr lang="en-US" sz="2000" dirty="0"/>
              <a:t>Replace Gates</a:t>
            </a:r>
          </a:p>
          <a:p>
            <a:pPr lvl="1"/>
            <a:r>
              <a:rPr lang="en-US" sz="1600" dirty="0"/>
              <a:t>Replace by two data flow arcs</a:t>
            </a:r>
          </a:p>
          <a:p>
            <a:pPr lvl="1"/>
            <a:r>
              <a:rPr lang="en-US" sz="1600" dirty="0"/>
              <a:t>No distinction between XOR and parallel Gateway</a:t>
            </a:r>
          </a:p>
          <a:p>
            <a:r>
              <a:rPr lang="en-US" sz="2000" dirty="0"/>
              <a:t>Delete unnecessary tasks</a:t>
            </a:r>
          </a:p>
          <a:p>
            <a:endParaRPr lang="en-US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0AD0D3-F730-4188-90C8-1A0000AF3608}"/>
              </a:ext>
            </a:extLst>
          </p:cNvPr>
          <p:cNvSpPr txBox="1"/>
          <p:nvPr/>
        </p:nvSpPr>
        <p:spPr>
          <a:xfrm>
            <a:off x="4430181" y="2433308"/>
            <a:ext cx="123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FD3F21-C402-48B5-9B2C-B0FBA0D07318}"/>
              </a:ext>
            </a:extLst>
          </p:cNvPr>
          <p:cNvSpPr txBox="1"/>
          <p:nvPr/>
        </p:nvSpPr>
        <p:spPr>
          <a:xfrm>
            <a:off x="5523143" y="4214187"/>
            <a:ext cx="153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Data Flow: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F82864-30CA-4090-8621-C610D363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078803"/>
            <a:ext cx="3512898" cy="1913275"/>
          </a:xfrm>
          <a:prstGeom prst="rect">
            <a:avLst/>
          </a:prstGeom>
        </p:spPr>
      </p:pic>
      <p:grpSp>
        <p:nvGrpSpPr>
          <p:cNvPr id="32" name="Gruppieren 21">
            <a:extLst>
              <a:ext uri="{FF2B5EF4-FFF2-40B4-BE49-F238E27FC236}">
                <a16:creationId xmlns:a16="http://schemas.microsoft.com/office/drawing/2014/main" id="{5C310E41-11AF-4095-9C37-C731698518D2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3" name="Textfeld 14">
              <a:extLst>
                <a:ext uri="{FF2B5EF4-FFF2-40B4-BE49-F238E27FC236}">
                  <a16:creationId xmlns:a16="http://schemas.microsoft.com/office/drawing/2014/main" id="{EF3CA654-89BF-40C2-B610-DD2D196856E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27011C9-F45F-4D84-8DCA-7B7877DB532A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1CF96D8-513F-428C-A659-105ED173BF0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5729376-738D-4692-BBE1-BA35900170E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7" name="Eingekerbter Richtungspfeil 23">
              <a:extLst>
                <a:ext uri="{FF2B5EF4-FFF2-40B4-BE49-F238E27FC236}">
                  <a16:creationId xmlns:a16="http://schemas.microsoft.com/office/drawing/2014/main" id="{EB61CBBC-B11C-4096-96C6-3B5D400323D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8" name="Eingekerbter Richtungspfeil 25">
              <a:extLst>
                <a:ext uri="{FF2B5EF4-FFF2-40B4-BE49-F238E27FC236}">
                  <a16:creationId xmlns:a16="http://schemas.microsoft.com/office/drawing/2014/main" id="{65826232-E3A2-4C2B-B8E5-E37DB3226A1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512D628-FB86-4DE5-9C4F-6695E488360E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6038C3E2-2378-4B4E-92A6-8B6625990569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54EC29DB-CAA4-46E0-8EB5-DED7E72152AD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ingekerbter Richtungspfeil 29">
              <a:extLst>
                <a:ext uri="{FF2B5EF4-FFF2-40B4-BE49-F238E27FC236}">
                  <a16:creationId xmlns:a16="http://schemas.microsoft.com/office/drawing/2014/main" id="{7F7AB8A6-4A14-431A-9E7F-8AE24679F8AB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63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FCB7CA-6E6D-4C39-91AA-5C2E624F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22" y="1340768"/>
            <a:ext cx="7326213" cy="1562532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Control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3986891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activities </a:t>
            </a:r>
          </a:p>
          <a:p>
            <a:pPr lvl="1"/>
            <a:r>
              <a:rPr lang="en-US" sz="1600" dirty="0"/>
              <a:t>if directly connected in BPMN models</a:t>
            </a:r>
          </a:p>
          <a:p>
            <a:pPr lvl="1"/>
            <a:r>
              <a:rPr lang="en-US" sz="1600" dirty="0"/>
              <a:t>if only gateways in between</a:t>
            </a:r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en-US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065C7-AD68-43C9-82D8-31C01D5A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59" y="3007733"/>
            <a:ext cx="4174453" cy="2235386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A1CDB506-3FC2-461B-83CD-E42736194646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D4A6F7E3-C58E-4AEB-A876-6707B08B3CB7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D9000CA-2773-467F-B8B3-FA11C38CCF50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A765850-7D67-4D05-94AE-BF8EACEDD304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6372BE0-C97B-4ABF-BE47-1DF2774C6B05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133CB66F-0ECA-493B-856B-B72D34BF396C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EC6C5B97-B2BE-4A36-A22A-39595310171C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FD32A1B-88DD-4B86-9ACB-152FE5968B4D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B8A246C9-9B39-46D8-921D-5BF8E0542B19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93CBF2A3-B953-4F64-817F-E9E019AC191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8F0A3B7F-372B-4DD6-8DD4-45C54F68D50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06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9DD5DC-7666-4A72-AB52-0856374B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75" y="989325"/>
            <a:ext cx="4894447" cy="2863251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weighted Graph using Data Flow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2" y="1083873"/>
            <a:ext cx="6651188" cy="4782683"/>
          </a:xfrm>
        </p:spPr>
        <p:txBody>
          <a:bodyPr/>
          <a:lstStyle/>
          <a:p>
            <a:r>
              <a:rPr lang="en-US" sz="2000" dirty="0"/>
              <a:t>Generate one Graph by using all BPMN models</a:t>
            </a:r>
          </a:p>
          <a:p>
            <a:r>
              <a:rPr lang="en-US" sz="2000" dirty="0"/>
              <a:t>Connect pair of data objects </a:t>
            </a:r>
          </a:p>
          <a:p>
            <a:pPr lvl="1"/>
            <a:r>
              <a:rPr lang="en-US" sz="1600" dirty="0"/>
              <a:t>if both data objects are read by the same task</a:t>
            </a:r>
          </a:p>
          <a:p>
            <a:pPr lvl="1"/>
            <a:r>
              <a:rPr lang="en-US" sz="1600" dirty="0"/>
              <a:t>if a data object is used to update another data object          </a:t>
            </a:r>
          </a:p>
          <a:p>
            <a:pPr marL="634984" lvl="1" indent="0">
              <a:buNone/>
            </a:pPr>
            <a:r>
              <a:rPr lang="en-US" sz="1600" dirty="0"/>
              <a:t>max. </a:t>
            </a:r>
            <a:r>
              <a:rPr lang="en-US" sz="1600" b="1" i="1" dirty="0"/>
              <a:t>n </a:t>
            </a:r>
            <a:r>
              <a:rPr lang="en-US" sz="1600" dirty="0"/>
              <a:t>tasks in between a task that reads the first data object and another tasks that updates the other data object</a:t>
            </a:r>
          </a:p>
          <a:p>
            <a:r>
              <a:rPr lang="en-US" sz="2000" dirty="0"/>
              <a:t>Determine parameter </a:t>
            </a:r>
            <a:r>
              <a:rPr lang="en-US" sz="2000" b="1" i="1" dirty="0"/>
              <a:t>n</a:t>
            </a:r>
            <a:r>
              <a:rPr lang="en-US" sz="2000" dirty="0"/>
              <a:t> depending on the granularity of the </a:t>
            </a:r>
            <a:r>
              <a:rPr lang="en-US" sz="2000" i="1" dirty="0"/>
              <a:t>BPMN</a:t>
            </a:r>
            <a:r>
              <a:rPr lang="en-US" sz="2000" dirty="0"/>
              <a:t> models</a:t>
            </a:r>
            <a:r>
              <a:rPr lang="en-US" sz="2000" b="1" i="1" dirty="0"/>
              <a:t> </a:t>
            </a:r>
            <a:endParaRPr lang="en-US" sz="2000" dirty="0"/>
          </a:p>
          <a:p>
            <a:r>
              <a:rPr lang="en-US" sz="2000" dirty="0"/>
              <a:t>Assign a weight of </a:t>
            </a:r>
            <a:r>
              <a:rPr lang="en-US" sz="2000" b="1" dirty="0"/>
              <a:t>1 </a:t>
            </a:r>
            <a:r>
              <a:rPr lang="en-US" sz="2000" dirty="0"/>
              <a:t>to all dependencies</a:t>
            </a:r>
          </a:p>
          <a:p>
            <a:r>
              <a:rPr lang="en-US" sz="2000" dirty="0"/>
              <a:t>Multiple occurrences: Add weights</a:t>
            </a:r>
          </a:p>
          <a:p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D091B3-A4C4-444D-8E4E-94142F08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29" y="3598097"/>
            <a:ext cx="3312440" cy="2130186"/>
          </a:xfrm>
          <a:prstGeom prst="rect">
            <a:avLst/>
          </a:prstGeom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FFA85D9-170C-407F-B9F0-924D00ED2032}"/>
              </a:ext>
            </a:extLst>
          </p:cNvPr>
          <p:cNvSpPr/>
          <p:nvPr/>
        </p:nvSpPr>
        <p:spPr>
          <a:xfrm>
            <a:off x="623392" y="2411043"/>
            <a:ext cx="432048" cy="196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uppieren 21">
            <a:extLst>
              <a:ext uri="{FF2B5EF4-FFF2-40B4-BE49-F238E27FC236}">
                <a16:creationId xmlns:a16="http://schemas.microsoft.com/office/drawing/2014/main" id="{D3F68A4C-DDD2-49AB-8F8D-ED5FAE0A9A3E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2" name="Textfeld 14">
              <a:extLst>
                <a:ext uri="{FF2B5EF4-FFF2-40B4-BE49-F238E27FC236}">
                  <a16:creationId xmlns:a16="http://schemas.microsoft.com/office/drawing/2014/main" id="{C7292DC5-F362-4F4F-9EE2-0E88E2497F2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7EBE7E-24F6-40CD-B31B-8FD011FEB17D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E9AE325-0ED0-4358-8CDF-1D5781F3ADD2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4472BB9-018E-41D0-915C-D28CBD37C1AC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B5077D05-D10C-470C-9232-4231E2508BD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12913C55-B3FE-42DA-B2A8-94B8A506271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A788962-602B-418C-95E0-6AD51291BCE9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9" name="Eingekerbter Richtungspfeil 27">
              <a:extLst>
                <a:ext uri="{FF2B5EF4-FFF2-40B4-BE49-F238E27FC236}">
                  <a16:creationId xmlns:a16="http://schemas.microsoft.com/office/drawing/2014/main" id="{C33410A9-F020-4532-BD4C-A151325BB2DB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28">
              <a:extLst>
                <a:ext uri="{FF2B5EF4-FFF2-40B4-BE49-F238E27FC236}">
                  <a16:creationId xmlns:a16="http://schemas.microsoft.com/office/drawing/2014/main" id="{6F699CB8-C38F-41E2-A0D8-3D60A64993D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ingekerbter Richtungspfeil 29">
              <a:extLst>
                <a:ext uri="{FF2B5EF4-FFF2-40B4-BE49-F238E27FC236}">
                  <a16:creationId xmlns:a16="http://schemas.microsoft.com/office/drawing/2014/main" id="{310A4B6B-1B08-47B1-A1D2-0EA9C9608DFF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38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634963" cy="4782683"/>
          </a:xfrm>
        </p:spPr>
        <p:txBody>
          <a:bodyPr/>
          <a:lstStyle/>
          <a:p>
            <a:r>
              <a:rPr lang="en-US" sz="2000" i="1" dirty="0"/>
              <a:t>Bunch Software [3]</a:t>
            </a:r>
          </a:p>
          <a:p>
            <a:pPr lvl="1"/>
            <a:r>
              <a:rPr lang="en-US" sz="1600" dirty="0"/>
              <a:t>Genetic Algorithm: Randomly picks k cluster</a:t>
            </a:r>
          </a:p>
          <a:p>
            <a:pPr lvl="1"/>
            <a:r>
              <a:rPr lang="en-US" sz="1600" dirty="0"/>
              <a:t>Fitness Function: </a:t>
            </a:r>
            <a:r>
              <a:rPr lang="en-US" sz="1600" i="1" dirty="0"/>
              <a:t>Turbo-MQ</a:t>
            </a:r>
          </a:p>
          <a:p>
            <a:pPr lvl="1"/>
            <a:r>
              <a:rPr lang="en-US" sz="1600" dirty="0"/>
              <a:t>Cluster Factor: Rewards intra-cluster coupling</a:t>
            </a:r>
          </a:p>
          <a:p>
            <a:r>
              <a:rPr lang="en-US" sz="2000" dirty="0"/>
              <a:t>Input: List of edges with weights</a:t>
            </a:r>
          </a:p>
          <a:p>
            <a:r>
              <a:rPr lang="en-US" sz="2000" dirty="0"/>
              <a:t>Output: </a:t>
            </a:r>
            <a:r>
              <a:rPr lang="en-US" sz="2000" i="1" dirty="0"/>
              <a:t>DOT</a:t>
            </a:r>
            <a:r>
              <a:rPr lang="en-US" sz="2000" dirty="0"/>
              <a:t> format</a:t>
            </a:r>
          </a:p>
          <a:p>
            <a:r>
              <a:rPr lang="en-US" sz="2000" dirty="0"/>
              <a:t>Visualization: </a:t>
            </a:r>
            <a:r>
              <a:rPr lang="en-US" sz="2000" i="1" dirty="0" err="1"/>
              <a:t>GraphViz</a:t>
            </a:r>
            <a:r>
              <a:rPr lang="en-US" sz="2000" dirty="0"/>
              <a:t> [4]</a:t>
            </a:r>
          </a:p>
          <a:p>
            <a:r>
              <a:rPr lang="en-US" sz="2000" dirty="0"/>
              <a:t>Two sets of cluster</a:t>
            </a:r>
          </a:p>
          <a:p>
            <a:pPr lvl="1"/>
            <a:r>
              <a:rPr lang="en-US" sz="1600" dirty="0"/>
              <a:t>Activity cluster</a:t>
            </a:r>
          </a:p>
          <a:p>
            <a:pPr lvl="1"/>
            <a:r>
              <a:rPr lang="en-US" sz="1600" dirty="0"/>
              <a:t>Data Object Cluster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6A6168-4F4A-483E-BA6B-A5D59110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41" y="1063696"/>
            <a:ext cx="5937890" cy="11521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36CA34-9185-45D9-A8EC-BBE4D0AE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218240"/>
            <a:ext cx="4298489" cy="3310251"/>
          </a:xfrm>
          <a:prstGeom prst="rect">
            <a:avLst/>
          </a:prstGeom>
        </p:spPr>
      </p:pic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E78520AA-6B10-46E9-9897-84E0C052D95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84B7F176-B11B-46DE-9022-5C5FF84497F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A74ECE3-808A-4D83-9759-2935868145D2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3861E79-D0BE-4107-BF7E-0CB5159DAFF2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274587C-0F8A-408E-970B-66F72C62D406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A3393E04-36BE-4A39-9904-BCFDE1DE003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1EE44FAB-162E-41E9-8DAC-50B82C2CB3BB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3809E19-2B67-4E72-988F-39391AABD331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3C22E3E0-3854-47F8-A81F-74C72C2B9A9F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C2DE2AA0-AADE-4FAA-85B7-3EFE0E8DAB4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A0D1DABD-B608-47A0-8B65-361801D29A9B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24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of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4346931" cy="4782683"/>
          </a:xfrm>
        </p:spPr>
        <p:txBody>
          <a:bodyPr/>
          <a:lstStyle/>
          <a:p>
            <a:r>
              <a:rPr lang="en-US" sz="2000" dirty="0"/>
              <a:t>Count data object access between activity clusters and data object cluster </a:t>
            </a:r>
          </a:p>
          <a:p>
            <a:r>
              <a:rPr lang="en-US" sz="2000" dirty="0"/>
              <a:t>Use amount as weight</a:t>
            </a:r>
          </a:p>
          <a:p>
            <a:r>
              <a:rPr lang="en-US" sz="2000" dirty="0"/>
              <a:t>Use </a:t>
            </a:r>
            <a:r>
              <a:rPr lang="en-US" sz="2000" i="1" dirty="0"/>
              <a:t>Bunch</a:t>
            </a:r>
            <a:r>
              <a:rPr lang="en-US" sz="2000" dirty="0"/>
              <a:t> to identify compound cluster 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endParaRPr lang="en-US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70BC7E-1429-4EDB-B226-EF8B02E8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700808"/>
            <a:ext cx="6987918" cy="2248539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EF97E22D-2C5C-48CD-8C22-840208092341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D6A148EF-B191-4A37-864F-AD5F3D94876D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C4E3F32-1BD8-4932-89B6-2C4879EB7EE0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97036B-8456-4820-9F60-C84C13F2F524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DF3A73-54F7-46C4-99BC-4A150DAD8C9A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FD93FDCF-1A8D-4A23-A6D2-6C02E59FC1E8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51CB1812-3837-4226-847D-0BB09CA0416E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56AC01A-DB0B-4F67-9B39-9C7DD35986F4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7493C5F3-D3E5-46AA-BD32-6C73DBF132E5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7C76B8A3-B694-426F-93E4-308E0A8581FE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CBF2977A-0C2F-4EC0-8882-62A17341DE8A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67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Microservice </a:t>
            </a:r>
            <a:r>
              <a:rPr lang="de-DE" dirty="0" err="1"/>
              <a:t>Candidates</a:t>
            </a:r>
            <a:endParaRPr 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8308C9-50B7-44F6-9AC1-FA76361F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5" y="2132856"/>
            <a:ext cx="9578776" cy="3200198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F302BE70-4A3C-49BF-AD45-74568DE7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50" y="1097833"/>
            <a:ext cx="9959818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Each compound cluster correspond to a microservice candidate</a:t>
            </a:r>
          </a:p>
          <a:p>
            <a:pPr marL="0" indent="0">
              <a:buFontTx/>
              <a:buNone/>
            </a:pPr>
            <a:r>
              <a:rPr lang="en-US" sz="2000" kern="0" dirty="0"/>
              <a:t>   </a:t>
            </a:r>
          </a:p>
          <a:p>
            <a:endParaRPr lang="en-US" sz="2000" kern="0" dirty="0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AD81DB11-6918-40C4-8366-EB48869AC9C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051F04B0-84BD-4512-BFD9-CEB4F7B4403B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8BA192E-AC3F-41CD-B300-C218CDBCD00A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23B1FE-A461-4911-9F59-0BB14018DA8E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F3A982C-5ECB-4747-A8EC-D8441EFBF47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6" name="Eingekerbter Richtungspfeil 23">
              <a:extLst>
                <a:ext uri="{FF2B5EF4-FFF2-40B4-BE49-F238E27FC236}">
                  <a16:creationId xmlns:a16="http://schemas.microsoft.com/office/drawing/2014/main" id="{39CFD67A-45B7-4328-8594-3E8760FF468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ingekerbter Richtungspfeil 25">
              <a:extLst>
                <a:ext uri="{FF2B5EF4-FFF2-40B4-BE49-F238E27FC236}">
                  <a16:creationId xmlns:a16="http://schemas.microsoft.com/office/drawing/2014/main" id="{7BDCEA32-93D6-40D5-A061-476E596A8720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263B0FB-06C2-4ED9-BCB9-85980E052B15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39" name="Eingekerbter Richtungspfeil 27">
              <a:extLst>
                <a:ext uri="{FF2B5EF4-FFF2-40B4-BE49-F238E27FC236}">
                  <a16:creationId xmlns:a16="http://schemas.microsoft.com/office/drawing/2014/main" id="{99BE7765-4C30-4F83-8D35-27C2E7F199C4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28">
              <a:extLst>
                <a:ext uri="{FF2B5EF4-FFF2-40B4-BE49-F238E27FC236}">
                  <a16:creationId xmlns:a16="http://schemas.microsoft.com/office/drawing/2014/main" id="{EFE64EEC-06A8-4C4E-8FA6-1EAA93591CC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ingekerbter Richtungspfeil 29">
              <a:extLst>
                <a:ext uri="{FF2B5EF4-FFF2-40B4-BE49-F238E27FC236}">
                  <a16:creationId xmlns:a16="http://schemas.microsoft.com/office/drawing/2014/main" id="{DE01B48B-0B19-407C-8F86-3742060334D5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15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4"/>
            <a:ext cx="6363155" cy="2700934"/>
          </a:xfrm>
        </p:spPr>
        <p:txBody>
          <a:bodyPr/>
          <a:lstStyle/>
          <a:p>
            <a:r>
              <a:rPr lang="en-US" sz="2000" dirty="0"/>
              <a:t>Goal: Determine the accuracy of the approach</a:t>
            </a:r>
          </a:p>
          <a:p>
            <a:r>
              <a:rPr lang="en-US" sz="2000" dirty="0"/>
              <a:t>Comparison to two Reference Sets</a:t>
            </a:r>
          </a:p>
          <a:p>
            <a:r>
              <a:rPr lang="en-US" sz="2000" dirty="0"/>
              <a:t>Questions: What is the </a:t>
            </a:r>
            <a:r>
              <a:rPr lang="en-US" sz="2000" i="1" dirty="0"/>
              <a:t>Precision and Recall</a:t>
            </a:r>
            <a:r>
              <a:rPr lang="en-US" sz="2000" dirty="0"/>
              <a:t> regarding the identified</a:t>
            </a:r>
          </a:p>
          <a:p>
            <a:pPr lvl="1"/>
            <a:r>
              <a:rPr lang="en-US" sz="1800" dirty="0"/>
              <a:t>microservices?</a:t>
            </a:r>
          </a:p>
          <a:p>
            <a:pPr lvl="1"/>
            <a:r>
              <a:rPr lang="en-US" sz="1800" dirty="0"/>
              <a:t>functionalities of the microservices?</a:t>
            </a:r>
          </a:p>
          <a:p>
            <a:pPr lvl="1"/>
            <a:r>
              <a:rPr lang="en-US" sz="1800" dirty="0"/>
              <a:t>data objects of the microservices?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BB79C4-7F8E-4B93-BF54-AF90B47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50" y="1059360"/>
            <a:ext cx="4856217" cy="4099307"/>
          </a:xfrm>
          <a:prstGeom prst="rect">
            <a:avLst/>
          </a:prstGeom>
        </p:spPr>
      </p:pic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B39898AD-08D6-45AC-8B88-83CEA3005EA5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D5CDEC8A-50ED-4793-8DE2-EA8E3BF3950B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8C721FA-7D33-4DFB-A9C4-0B32D9B276E5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C7DFC9F-A423-4F41-B0DB-9E2F9888C5AB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483DA95-6274-4148-9558-96AF30555396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2B694A1B-697D-440E-A62D-D3256A4C82E3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6F79D7D9-6816-4806-A891-D6644C791438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1FA5DD-A0D3-47A4-A347-1B67297F3BC4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BDA8F767-53BE-4F38-B4AC-C5AEBBAB63A0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470DCD58-446C-48CA-A7CF-248E8CDB2B9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D3A8760C-7678-45C1-A7F9-341D91CE0DB0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238A0DBC-30D5-4869-9856-DC0318B7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10" y="3759904"/>
            <a:ext cx="1814861" cy="7582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C90B3D1-C7A1-46B7-BC61-D7D5650B5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5" y="3843527"/>
            <a:ext cx="1947991" cy="64494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ED610B3-0B66-411C-A1E5-80946B5C9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98" y="4488470"/>
            <a:ext cx="4085490" cy="12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1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0899659" cy="4782683"/>
          </a:xfrm>
        </p:spPr>
        <p:txBody>
          <a:bodyPr/>
          <a:lstStyle/>
          <a:p>
            <a:r>
              <a:rPr lang="en-US" sz="2000" i="1" dirty="0" err="1"/>
              <a:t>CoCoME</a:t>
            </a:r>
            <a:r>
              <a:rPr lang="en-US" sz="2000" dirty="0"/>
              <a:t> as running example</a:t>
            </a:r>
          </a:p>
          <a:p>
            <a:pPr lvl="1"/>
            <a:r>
              <a:rPr lang="en-US" sz="1800" dirty="0"/>
              <a:t>Community case study for software evolution</a:t>
            </a:r>
          </a:p>
          <a:p>
            <a:pPr lvl="1"/>
            <a:r>
              <a:rPr lang="en-US" sz="1800" dirty="0"/>
              <a:t>Typical component-based information system</a:t>
            </a:r>
          </a:p>
          <a:p>
            <a:pPr lvl="1"/>
            <a:endParaRPr lang="en-US" sz="1600" dirty="0"/>
          </a:p>
          <a:p>
            <a:r>
              <a:rPr lang="en-US" sz="2000" dirty="0"/>
              <a:t>Comparison to two reference sets</a:t>
            </a:r>
          </a:p>
          <a:p>
            <a:pPr lvl="1"/>
            <a:r>
              <a:rPr lang="en-US" sz="1800" dirty="0"/>
              <a:t>Well established procedure to reason about the accuracy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000" i="1" dirty="0"/>
              <a:t>Precision and Recall</a:t>
            </a:r>
            <a:r>
              <a:rPr lang="en-US" sz="2000" dirty="0"/>
              <a:t> capable to determine accuracy of the approach</a:t>
            </a:r>
          </a:p>
          <a:p>
            <a:pPr lvl="1"/>
            <a:r>
              <a:rPr lang="en-US" sz="1800" dirty="0"/>
              <a:t>How many relevant instances identified </a:t>
            </a:r>
          </a:p>
          <a:p>
            <a:pPr lvl="1"/>
            <a:r>
              <a:rPr lang="en-US" sz="1800" dirty="0"/>
              <a:t>How many of the identified are correct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000" dirty="0"/>
              <a:t>Reference Sets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Decomposition by approach in “Identifying Microservices Using Functional Decomposition” [4]</a:t>
            </a:r>
          </a:p>
          <a:p>
            <a:pPr lvl="1"/>
            <a:r>
              <a:rPr lang="en-US" sz="1800" dirty="0">
                <a:ea typeface="+mn-ea"/>
                <a:cs typeface="+mn-cs"/>
              </a:rPr>
              <a:t>Manual Decomposition</a:t>
            </a:r>
          </a:p>
          <a:p>
            <a:pPr lvl="1"/>
            <a:endParaRPr lang="en-US" sz="1800" dirty="0">
              <a:ea typeface="+mn-ea"/>
              <a:cs typeface="+mn-cs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615F93D3-0DA5-468F-ABAD-6212421D4499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17" name="Textfeld 14">
              <a:extLst>
                <a:ext uri="{FF2B5EF4-FFF2-40B4-BE49-F238E27FC236}">
                  <a16:creationId xmlns:a16="http://schemas.microsoft.com/office/drawing/2014/main" id="{F0EF3B8F-AC9B-424D-9008-6DDCA6C99366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B40DDA4-4702-46B0-A5BA-6A3A06E9D6D1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CB6C72E-0E3B-4830-9F02-6BA4EBDC19DB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50A1A81-5CDD-4680-BF34-7119BAD898B0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2" name="Eingekerbter Richtungspfeil 23">
              <a:extLst>
                <a:ext uri="{FF2B5EF4-FFF2-40B4-BE49-F238E27FC236}">
                  <a16:creationId xmlns:a16="http://schemas.microsoft.com/office/drawing/2014/main" id="{EEC12A99-E6DF-4A3C-B483-CFCC568548E7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A3F9244B-7E1C-4437-868C-6A4CD0CE1B9E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DCCF85D-2905-4B88-98B0-83317C86A9E6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1B2B03F7-4980-4F31-814C-B91B01FFE19B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28">
              <a:extLst>
                <a:ext uri="{FF2B5EF4-FFF2-40B4-BE49-F238E27FC236}">
                  <a16:creationId xmlns:a16="http://schemas.microsoft.com/office/drawing/2014/main" id="{AF9D8885-B37E-472E-AB99-99850DCBD684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ingekerbter Richtungspfeil 29">
              <a:extLst>
                <a:ext uri="{FF2B5EF4-FFF2-40B4-BE49-F238E27FC236}">
                  <a16:creationId xmlns:a16="http://schemas.microsoft.com/office/drawing/2014/main" id="{71866B04-00F4-434A-8DF5-7AA3DBA4F54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2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18" y="1198564"/>
            <a:ext cx="5887725" cy="4530264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Availability, Resilience, Fault Isolation</a:t>
            </a:r>
          </a:p>
          <a:p>
            <a:pPr lvl="1"/>
            <a:r>
              <a:rPr lang="en-US" dirty="0"/>
              <a:t>Scalability, Resource </a:t>
            </a:r>
            <a:r>
              <a:rPr lang="en-GB" dirty="0"/>
              <a:t>Utilisation</a:t>
            </a:r>
          </a:p>
          <a:p>
            <a:pPr lvl="1"/>
            <a:r>
              <a:rPr lang="en-GB" dirty="0"/>
              <a:t>Neutral Development Technology</a:t>
            </a:r>
          </a:p>
          <a:p>
            <a:pPr marL="634984" lvl="1" indent="0">
              <a:buNone/>
            </a:pPr>
            <a:endParaRPr lang="en-GB" sz="2800" dirty="0"/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Expensive Communication</a:t>
            </a:r>
          </a:p>
          <a:p>
            <a:pPr lvl="1"/>
            <a:r>
              <a:rPr lang="en-GB" dirty="0"/>
              <a:t>Organizational Challenges</a:t>
            </a:r>
          </a:p>
          <a:p>
            <a:pPr lvl="1"/>
            <a:r>
              <a:rPr lang="en-GB" b="1" dirty="0"/>
              <a:t>Microservice Identification</a:t>
            </a:r>
          </a:p>
        </p:txBody>
      </p:sp>
      <p:grpSp>
        <p:nvGrpSpPr>
          <p:cNvPr id="4" name="Gruppieren 21">
            <a:extLst>
              <a:ext uri="{FF2B5EF4-FFF2-40B4-BE49-F238E27FC236}">
                <a16:creationId xmlns:a16="http://schemas.microsoft.com/office/drawing/2014/main" id="{AA131601-72E5-4228-A286-1E3E6D78B764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6" name="Textfeld 14">
              <a:extLst>
                <a:ext uri="{FF2B5EF4-FFF2-40B4-BE49-F238E27FC236}">
                  <a16:creationId xmlns:a16="http://schemas.microsoft.com/office/drawing/2014/main" id="{C8E64975-DD4E-484D-9EF4-CB11AB9E264F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1D65DE-7E84-4D4A-AD1F-FC54B535CB1E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544E219-3395-4D35-AB47-83E797162EF8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52888F9-9852-4482-8D86-9D678EB085A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10" name="Eingekerbter Richtungspfeil 23">
              <a:extLst>
                <a:ext uri="{FF2B5EF4-FFF2-40B4-BE49-F238E27FC236}">
                  <a16:creationId xmlns:a16="http://schemas.microsoft.com/office/drawing/2014/main" id="{C005311E-133F-493F-BFFC-C169B3CA8A86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25">
              <a:extLst>
                <a:ext uri="{FF2B5EF4-FFF2-40B4-BE49-F238E27FC236}">
                  <a16:creationId xmlns:a16="http://schemas.microsoft.com/office/drawing/2014/main" id="{40D0FAF6-EB9E-4EEF-BCBE-972523E34CB7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910B1B0-7848-461D-A8EE-494297AF2C2C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14" name="Eingekerbter Richtungspfeil 27">
              <a:extLst>
                <a:ext uri="{FF2B5EF4-FFF2-40B4-BE49-F238E27FC236}">
                  <a16:creationId xmlns:a16="http://schemas.microsoft.com/office/drawing/2014/main" id="{C8C6383D-EFF4-4F8F-B7E7-55AA85D1E860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5" name="Gerade Verbindung 28">
              <a:extLst>
                <a:ext uri="{FF2B5EF4-FFF2-40B4-BE49-F238E27FC236}">
                  <a16:creationId xmlns:a16="http://schemas.microsoft.com/office/drawing/2014/main" id="{BE0E1948-1999-44A0-B261-866A1DF5995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ingekerbter Richtungspfeil 29">
              <a:extLst>
                <a:ext uri="{FF2B5EF4-FFF2-40B4-BE49-F238E27FC236}">
                  <a16:creationId xmlns:a16="http://schemas.microsoft.com/office/drawing/2014/main" id="{A4600029-E40B-4FAC-BDEA-4C82CFF469F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076326-824B-4EEB-8743-1975FF75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44" y="1441634"/>
            <a:ext cx="5196408" cy="30339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Results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</p:spPr>
            <p:txBody>
              <a:bodyPr/>
              <a:lstStyle/>
              <a:p>
                <a:r>
                  <a:rPr lang="en-US" sz="2000" dirty="0"/>
                  <a:t>Reference Set 1 does not contain all functionalities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focus is on Reference Set 2 (Manual Decomposition)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No </a:t>
                </a:r>
                <a:r>
                  <a:rPr lang="en-US" sz="2000" i="1"/>
                  <a:t>false positive</a:t>
                </a:r>
                <a:r>
                  <a:rPr lang="en-US" sz="2000" b="1" i="1"/>
                  <a:t> </a:t>
                </a:r>
                <a:r>
                  <a:rPr lang="en-US" sz="2000"/>
                  <a:t>microservices</a:t>
                </a:r>
                <a:endParaRPr lang="en-US" sz="2000" dirty="0"/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 = 0.75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microservice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 = 1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000" dirty="0"/>
                  <a:t> ≈ 0.67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functionality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≈ 0.92</a:t>
                </a:r>
              </a:p>
              <a:p>
                <a:r>
                  <a:rPr lang="en-US" sz="2000" dirty="0" err="1"/>
                  <a:t>Recall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  <a:r>
                  <a:rPr lang="en-US" sz="2000" dirty="0" err="1"/>
                  <a:t>Precision</a:t>
                </a:r>
                <a:r>
                  <a:rPr lang="en-US" sz="2000" baseline="-25000" dirty="0" err="1"/>
                  <a:t>dataObject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baseline="-25000" dirty="0"/>
                  <a:t>  </a:t>
                </a:r>
                <a:r>
                  <a:rPr lang="en-US" sz="2000" dirty="0"/>
                  <a:t>≈ 0.71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Satisfying results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934" y="1083873"/>
                <a:ext cx="10107570" cy="4782683"/>
              </a:xfrm>
              <a:blipFill>
                <a:blip r:embed="rId2"/>
                <a:stretch>
                  <a:fillRect t="-1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9D01D558-9A35-4668-B691-18FBEABF0738}"/>
              </a:ext>
            </a:extLst>
          </p:cNvPr>
          <p:cNvSpPr/>
          <p:nvPr/>
        </p:nvSpPr>
        <p:spPr>
          <a:xfrm>
            <a:off x="839416" y="148478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24322F7-E1B3-4465-B8C3-D986EF947E52}"/>
              </a:ext>
            </a:extLst>
          </p:cNvPr>
          <p:cNvSpPr/>
          <p:nvPr/>
        </p:nvSpPr>
        <p:spPr>
          <a:xfrm>
            <a:off x="1019436" y="486916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1">
            <a:extLst>
              <a:ext uri="{FF2B5EF4-FFF2-40B4-BE49-F238E27FC236}">
                <a16:creationId xmlns:a16="http://schemas.microsoft.com/office/drawing/2014/main" id="{1A812098-AB1F-44DA-B358-4B18615D2195}"/>
              </a:ext>
            </a:extLst>
          </p:cNvPr>
          <p:cNvGrpSpPr/>
          <p:nvPr/>
        </p:nvGrpSpPr>
        <p:grpSpPr>
          <a:xfrm>
            <a:off x="96000" y="5877272"/>
            <a:ext cx="12096000" cy="417234"/>
            <a:chOff x="25400" y="5986694"/>
            <a:chExt cx="9072000" cy="312925"/>
          </a:xfrm>
        </p:grpSpPr>
        <p:sp>
          <p:nvSpPr>
            <p:cNvPr id="31" name="Textfeld 14">
              <a:extLst>
                <a:ext uri="{FF2B5EF4-FFF2-40B4-BE49-F238E27FC236}">
                  <a16:creationId xmlns:a16="http://schemas.microsoft.com/office/drawing/2014/main" id="{A309C28C-FC1A-42AC-B20C-706B1907C223}"/>
                </a:ext>
              </a:extLst>
            </p:cNvPr>
            <p:cNvSpPr txBox="1"/>
            <p:nvPr/>
          </p:nvSpPr>
          <p:spPr>
            <a:xfrm>
              <a:off x="5506562" y="6045704"/>
              <a:ext cx="916357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Evaluation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CCF7F5D-81D2-411D-B4AC-3B766973BAB7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DD23A7E-D248-4076-8832-876360058800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6DDDDF4-A45D-4483-906F-DE5F374E89FE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CF3405FF-6F95-4642-A16A-517B3707FA0F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5">
              <a:extLst>
                <a:ext uri="{FF2B5EF4-FFF2-40B4-BE49-F238E27FC236}">
                  <a16:creationId xmlns:a16="http://schemas.microsoft.com/office/drawing/2014/main" id="{12977EED-BD4A-4694-9851-DA2F059E81F8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F946049-4807-4DC2-BA09-416751892ED7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8" name="Eingekerbter Richtungspfeil 27">
              <a:extLst>
                <a:ext uri="{FF2B5EF4-FFF2-40B4-BE49-F238E27FC236}">
                  <a16:creationId xmlns:a16="http://schemas.microsoft.com/office/drawing/2014/main" id="{53B5ABFB-F5B9-481A-A51D-912E8B816013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9" name="Gerade Verbindung 28">
              <a:extLst>
                <a:ext uri="{FF2B5EF4-FFF2-40B4-BE49-F238E27FC236}">
                  <a16:creationId xmlns:a16="http://schemas.microsoft.com/office/drawing/2014/main" id="{F7841C36-F7C6-43A7-8A7B-C746D579B3F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ingekerbter Richtungspfeil 29">
              <a:extLst>
                <a:ext uri="{FF2B5EF4-FFF2-40B4-BE49-F238E27FC236}">
                  <a16:creationId xmlns:a16="http://schemas.microsoft.com/office/drawing/2014/main" id="{043B7B69-E3E0-4E43-BC4B-ADB3348FA69A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20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Approaches exist, but no one considers control and data flow together</a:t>
            </a:r>
          </a:p>
          <a:p>
            <a:r>
              <a:rPr lang="en-US" sz="2200" dirty="0"/>
              <a:t>Contributions:</a:t>
            </a:r>
          </a:p>
          <a:p>
            <a:pPr lvl="1"/>
            <a:r>
              <a:rPr lang="en-US" sz="1800" dirty="0"/>
              <a:t>Strategy developed that fills the gap in current research </a:t>
            </a:r>
          </a:p>
          <a:p>
            <a:pPr lvl="1"/>
            <a:r>
              <a:rPr lang="en-US" sz="1800" dirty="0"/>
              <a:t>Approach elaborated for identifying microservices using clustering on control flow and data flow </a:t>
            </a:r>
          </a:p>
          <a:p>
            <a:r>
              <a:rPr lang="en-US" sz="2200" dirty="0"/>
              <a:t>Evaluation:</a:t>
            </a:r>
          </a:p>
          <a:p>
            <a:pPr lvl="1"/>
            <a:r>
              <a:rPr lang="en-US" sz="1800" dirty="0"/>
              <a:t>Automatic approach to identify microservices </a:t>
            </a:r>
          </a:p>
          <a:p>
            <a:pPr lvl="1"/>
            <a:r>
              <a:rPr lang="en-US" sz="1800" dirty="0"/>
              <a:t>Reduces effort</a:t>
            </a:r>
          </a:p>
          <a:p>
            <a:pPr lvl="1"/>
            <a:r>
              <a:rPr lang="en-US" sz="1800" dirty="0"/>
              <a:t>Produces adequate microservices in the case of </a:t>
            </a:r>
            <a:r>
              <a:rPr lang="en-US" sz="1800" dirty="0" err="1"/>
              <a:t>CoCoME</a:t>
            </a:r>
            <a:endParaRPr lang="en-US" sz="1800" dirty="0"/>
          </a:p>
          <a:p>
            <a:endParaRPr lang="en-US" sz="22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210D520A-3CD4-4AB3-BE9E-EA8DFD81D5D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6BBB9A0-B724-4B48-AE34-784D0A3C48D7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247FD90-6CB6-4248-A74E-BC391E1798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6FA98C6-67F1-4E2E-8109-B79D40BC488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FEEE90D-1A24-4212-982E-1363A3D6F4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2B0CAA98-EE86-420B-9CE0-169AA725D63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2F8B4ED8-B93A-45DF-9337-BC7DD8E8468D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3DF5C7D-4E40-4E0C-B04C-49ED2B5A7F27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F7B3E785-19D6-4DE9-96BE-1DD6528081C2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F6297E1-FC52-4C1E-81BE-61EE135012E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875330AB-3A78-402E-81E6-D37001FECAC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11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Limitations</a:t>
            </a:r>
          </a:p>
          <a:p>
            <a:pPr lvl="1"/>
            <a:r>
              <a:rPr lang="en-US" sz="1800" dirty="0"/>
              <a:t>Transformation of system specifications into BPMN models not trivial</a:t>
            </a:r>
          </a:p>
          <a:p>
            <a:pPr lvl="1"/>
            <a:r>
              <a:rPr lang="en-US" sz="1800" dirty="0"/>
              <a:t>Same granularity for all BPMN models required</a:t>
            </a:r>
          </a:p>
          <a:p>
            <a:pPr lvl="1"/>
            <a:r>
              <a:rPr lang="en-US" sz="1800" dirty="0"/>
              <a:t>Parameter </a:t>
            </a:r>
            <a:r>
              <a:rPr lang="en-US" sz="1800" i="1" dirty="0"/>
              <a:t>n </a:t>
            </a:r>
            <a:r>
              <a:rPr lang="en-US" sz="1800" dirty="0"/>
              <a:t>needs knowledge about granularity</a:t>
            </a:r>
          </a:p>
          <a:p>
            <a:pPr lvl="1"/>
            <a:endParaRPr lang="en-US" sz="1800" dirty="0"/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dirty="0"/>
              <a:t>Future Work</a:t>
            </a:r>
          </a:p>
          <a:p>
            <a:pPr lvl="1"/>
            <a:r>
              <a:rPr lang="en-US" sz="1800" dirty="0"/>
              <a:t>Additional data flow diagram needed?</a:t>
            </a:r>
          </a:p>
          <a:p>
            <a:pPr lvl="1"/>
            <a:r>
              <a:rPr lang="en-US" sz="1800" dirty="0"/>
              <a:t>Different clustering algorithms to achieve variable microservice sizes</a:t>
            </a:r>
          </a:p>
          <a:p>
            <a:pPr lvl="1"/>
            <a:r>
              <a:rPr lang="en-US" sz="1800" dirty="0"/>
              <a:t>Approach capable of identifying different microservice sizes?</a:t>
            </a:r>
          </a:p>
          <a:p>
            <a:pPr lvl="1"/>
            <a:r>
              <a:rPr lang="en-US" sz="1800" dirty="0"/>
              <a:t>Cluster matching: Elaborate </a:t>
            </a:r>
            <a:r>
              <a:rPr lang="en-US" sz="1800" i="1" dirty="0"/>
              <a:t>white box </a:t>
            </a:r>
            <a:r>
              <a:rPr lang="en-US" sz="1800" dirty="0"/>
              <a:t>approach</a:t>
            </a:r>
          </a:p>
          <a:p>
            <a:pPr lvl="1"/>
            <a:r>
              <a:rPr lang="en-US" sz="1800" dirty="0"/>
              <a:t>Apply on other systems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grpSp>
        <p:nvGrpSpPr>
          <p:cNvPr id="28" name="Gruppieren 21">
            <a:extLst>
              <a:ext uri="{FF2B5EF4-FFF2-40B4-BE49-F238E27FC236}">
                <a16:creationId xmlns:a16="http://schemas.microsoft.com/office/drawing/2014/main" id="{6CE26E0D-F0B8-4243-9E47-CA1E0130FD3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29" name="Textfeld 14">
              <a:extLst>
                <a:ext uri="{FF2B5EF4-FFF2-40B4-BE49-F238E27FC236}">
                  <a16:creationId xmlns:a16="http://schemas.microsoft.com/office/drawing/2014/main" id="{6B644707-424E-4A16-B70F-7354ACC25625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B689F8B-6B60-475F-848B-2D8B0A531E6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166BAA7-77AB-4AF9-9440-45989A98C0A8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8C17B26-A823-4057-BC49-2B42DC6E31F5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3" name="Eingekerbter Richtungspfeil 23">
              <a:extLst>
                <a:ext uri="{FF2B5EF4-FFF2-40B4-BE49-F238E27FC236}">
                  <a16:creationId xmlns:a16="http://schemas.microsoft.com/office/drawing/2014/main" id="{E67D7AC4-5F9C-490E-A1D3-2901CC94989C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BB6C9B0E-0F36-485C-BF13-6011AD2E50A1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15F2F88-CD15-4DF4-BFB4-E77CFD8FDC9F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6" name="Eingekerbter Richtungspfeil 27">
              <a:extLst>
                <a:ext uri="{FF2B5EF4-FFF2-40B4-BE49-F238E27FC236}">
                  <a16:creationId xmlns:a16="http://schemas.microsoft.com/office/drawing/2014/main" id="{C227EB46-05CC-4F71-ACA3-1FA73554FFC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28">
              <a:extLst>
                <a:ext uri="{FF2B5EF4-FFF2-40B4-BE49-F238E27FC236}">
                  <a16:creationId xmlns:a16="http://schemas.microsoft.com/office/drawing/2014/main" id="{B7514085-60E9-4C9C-8ECA-420ECF4D942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ingekerbter Richtungspfeil 29">
              <a:extLst>
                <a:ext uri="{FF2B5EF4-FFF2-40B4-BE49-F238E27FC236}">
                  <a16:creationId xmlns:a16="http://schemas.microsoft.com/office/drawing/2014/main" id="{21911FFC-4E4C-4F75-BBDA-DE6708A838C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86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to validity?!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Limitations</a:t>
            </a:r>
          </a:p>
          <a:p>
            <a:pPr lvl="1"/>
            <a:r>
              <a:rPr lang="en-US" sz="1800" dirty="0"/>
              <a:t>…</a:t>
            </a:r>
          </a:p>
          <a:p>
            <a:endParaRPr lang="en-US" sz="2000" dirty="0"/>
          </a:p>
        </p:txBody>
      </p:sp>
      <p:grpSp>
        <p:nvGrpSpPr>
          <p:cNvPr id="28" name="Gruppieren 21">
            <a:extLst>
              <a:ext uri="{FF2B5EF4-FFF2-40B4-BE49-F238E27FC236}">
                <a16:creationId xmlns:a16="http://schemas.microsoft.com/office/drawing/2014/main" id="{6CE26E0D-F0B8-4243-9E47-CA1E0130FD3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29" name="Textfeld 14">
              <a:extLst>
                <a:ext uri="{FF2B5EF4-FFF2-40B4-BE49-F238E27FC236}">
                  <a16:creationId xmlns:a16="http://schemas.microsoft.com/office/drawing/2014/main" id="{6B644707-424E-4A16-B70F-7354ACC25625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B689F8B-6B60-475F-848B-2D8B0A531E69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166BAA7-77AB-4AF9-9440-45989A98C0A8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Summary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8C17B26-A823-4057-BC49-2B42DC6E31F5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3" name="Eingekerbter Richtungspfeil 23">
              <a:extLst>
                <a:ext uri="{FF2B5EF4-FFF2-40B4-BE49-F238E27FC236}">
                  <a16:creationId xmlns:a16="http://schemas.microsoft.com/office/drawing/2014/main" id="{E67D7AC4-5F9C-490E-A1D3-2901CC94989C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Eingekerbter Richtungspfeil 25">
              <a:extLst>
                <a:ext uri="{FF2B5EF4-FFF2-40B4-BE49-F238E27FC236}">
                  <a16:creationId xmlns:a16="http://schemas.microsoft.com/office/drawing/2014/main" id="{BB6C9B0E-0F36-485C-BF13-6011AD2E50A1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E15F2F88-CD15-4DF4-BFB4-E77CFD8FDC9F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6" name="Eingekerbter Richtungspfeil 27">
              <a:extLst>
                <a:ext uri="{FF2B5EF4-FFF2-40B4-BE49-F238E27FC236}">
                  <a16:creationId xmlns:a16="http://schemas.microsoft.com/office/drawing/2014/main" id="{C227EB46-05CC-4F71-ACA3-1FA73554FFC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28">
              <a:extLst>
                <a:ext uri="{FF2B5EF4-FFF2-40B4-BE49-F238E27FC236}">
                  <a16:creationId xmlns:a16="http://schemas.microsoft.com/office/drawing/2014/main" id="{B7514085-60E9-4C9C-8ECA-420ECF4D942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ingekerbter Richtungspfeil 29">
              <a:extLst>
                <a:ext uri="{FF2B5EF4-FFF2-40B4-BE49-F238E27FC236}">
                  <a16:creationId xmlns:a16="http://schemas.microsoft.com/office/drawing/2014/main" id="{21911FFC-4E4C-4F75-BBDA-DE6708A838C9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392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58" y="1083874"/>
            <a:ext cx="11142133" cy="478268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[1]  </a:t>
            </a:r>
            <a:r>
              <a:rPr lang="en-US" sz="1800" dirty="0"/>
              <a:t>M. J. Amiri. “Object-Aware Identification of Microservices”. In: (July 2018), pp. 253–</a:t>
            </a:r>
            <a:r>
              <a:rPr lang="it-IT" sz="1800" dirty="0"/>
              <a:t>256</a:t>
            </a:r>
          </a:p>
          <a:p>
            <a:pPr marL="0" indent="0">
              <a:buNone/>
            </a:pPr>
            <a:r>
              <a:rPr lang="it-IT" sz="1800" dirty="0"/>
              <a:t>[2]  </a:t>
            </a:r>
            <a:r>
              <a:rPr lang="en-US" sz="1800" dirty="0"/>
              <a:t>D. Lubke, K. Schneider, and M. </a:t>
            </a:r>
            <a:r>
              <a:rPr lang="en-US" sz="1800" dirty="0" err="1"/>
              <a:t>Weidlich</a:t>
            </a:r>
            <a:r>
              <a:rPr lang="en-US" sz="1800" dirty="0"/>
              <a:t>. “Visualizing Use Case Sets as BPMN </a:t>
            </a:r>
            <a:r>
              <a:rPr lang="en-GB" sz="1800" dirty="0"/>
              <a:t>Processes”</a:t>
            </a:r>
          </a:p>
          <a:p>
            <a:pPr marL="0" indent="0">
              <a:buNone/>
            </a:pPr>
            <a:r>
              <a:rPr lang="en-GB" sz="1800" dirty="0"/>
              <a:t>[3] Bunch Software, </a:t>
            </a:r>
            <a:r>
              <a:rPr lang="de-DE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https://www.cs.drexel.edu/~spiros/bunch/</a:t>
            </a:r>
            <a:r>
              <a:rPr lang="de-DE" sz="1800" dirty="0"/>
              <a:t>, </a:t>
            </a:r>
            <a:r>
              <a:rPr lang="en-US" sz="1800" dirty="0"/>
              <a:t>Accessed</a:t>
            </a:r>
            <a:r>
              <a:rPr lang="de-DE" sz="1800" dirty="0"/>
              <a:t> on 15.04.2019</a:t>
            </a:r>
          </a:p>
          <a:p>
            <a:pPr marL="0" indent="0">
              <a:buNone/>
            </a:pPr>
            <a:r>
              <a:rPr lang="de-DE" sz="1800" dirty="0"/>
              <a:t>[4] </a:t>
            </a:r>
            <a:r>
              <a:rPr lang="en-GB" sz="1800" dirty="0"/>
              <a:t>Shmuel </a:t>
            </a:r>
            <a:r>
              <a:rPr lang="en-GB" sz="1800" dirty="0" err="1"/>
              <a:t>Tyszberowicz</a:t>
            </a:r>
            <a:r>
              <a:rPr lang="en-GB" sz="1800" dirty="0"/>
              <a:t> et al. “Identifying Microservices Using Functional Decomposition”</a:t>
            </a:r>
          </a:p>
          <a:p>
            <a:pPr marL="0" indent="0">
              <a:buNone/>
            </a:pPr>
            <a:r>
              <a:rPr lang="en-GB" sz="1800" dirty="0"/>
              <a:t>[5] </a:t>
            </a:r>
            <a:r>
              <a:rPr lang="en-US" sz="1800" dirty="0" err="1"/>
              <a:t>Raaele</a:t>
            </a:r>
            <a:r>
              <a:rPr lang="en-US" sz="1800" dirty="0"/>
              <a:t> </a:t>
            </a:r>
            <a:r>
              <a:rPr lang="en-US" sz="1800" dirty="0" err="1"/>
              <a:t>Conforti</a:t>
            </a:r>
            <a:r>
              <a:rPr lang="en-US" sz="1800" dirty="0"/>
              <a:t> et al. “BPMN Miner: Automated discovery of BPMN process</a:t>
            </a:r>
            <a:r>
              <a:rPr lang="en-GB" sz="1800" dirty="0"/>
              <a:t>models with hierarchical structure”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9074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52/529c9e0cd806e50f846bc6ea20c3e67144b5fc1e2d692cc66a5cd29a5f027a38.jpg">
            <a:extLst>
              <a:ext uri="{FF2B5EF4-FFF2-40B4-BE49-F238E27FC236}">
                <a16:creationId xmlns:a16="http://schemas.microsoft.com/office/drawing/2014/main" id="{4C41FC6D-5F08-466F-8D0E-81979E24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989325"/>
            <a:ext cx="5837373" cy="43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9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4" y="1003628"/>
            <a:ext cx="11605611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US" sz="2000" dirty="0"/>
              <a:t>Identifying microservices is a cumbersome task and requires detailed knowledge and manual effort</a:t>
            </a:r>
          </a:p>
          <a:p>
            <a:r>
              <a:rPr lang="en-US" sz="2000" dirty="0"/>
              <a:t>Strong dependencies in control flow and data flow make identification difficult</a:t>
            </a:r>
          </a:p>
          <a:p>
            <a:pPr marL="0" indent="0">
              <a:buNone/>
            </a:pPr>
            <a:r>
              <a:rPr lang="en-US" sz="2000" u="sng" dirty="0"/>
              <a:t>Idea</a:t>
            </a:r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41E6828D-3EF6-4131-955C-4CC63EC777DC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1F84CF0-8EF6-4EF1-B44D-D734B0B8405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C8B684F-1C49-4753-997C-4EE496D746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D1BF63-7B14-4D51-AD22-5FBBE015136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BFEB0B4-D26F-44A1-A4F4-243B8C9AF6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93DA7E03-AE4B-4522-A1D5-EAE342C8E5B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CBFD7562-E5A1-477B-A339-3EA73222DCE3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2CCCC8-A4B2-4CB6-8FE5-7A6A5C747B6A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8510704-5C29-4AE8-B5A5-E2DC50D6A556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20B07A7-A9F2-4BFF-824E-D80F0E5E987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2A0F6AB4-6129-4C59-94D7-EA6209642038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95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PIBA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94" y="1003628"/>
            <a:ext cx="11605611" cy="4782683"/>
          </a:xfrm>
        </p:spPr>
        <p:txBody>
          <a:bodyPr/>
          <a:lstStyle/>
          <a:p>
            <a:pPr marL="0" indent="0">
              <a:buNone/>
            </a:pPr>
            <a:r>
              <a:rPr lang="de-DE" sz="2000" u="sng" dirty="0"/>
              <a:t>Problem</a:t>
            </a:r>
          </a:p>
          <a:p>
            <a:r>
              <a:rPr lang="en-US" sz="2000" dirty="0"/>
              <a:t>Identifying microservices is a cumbersome task and requires detailed knowledge and manual effort</a:t>
            </a:r>
          </a:p>
          <a:p>
            <a:r>
              <a:rPr lang="en-US" sz="2000" dirty="0"/>
              <a:t>Strong dependencies in control flow and data flow make identification difficult</a:t>
            </a:r>
          </a:p>
          <a:p>
            <a:pPr marL="0" indent="0">
              <a:buNone/>
            </a:pPr>
            <a:r>
              <a:rPr lang="en-US" sz="2000" u="sng" dirty="0"/>
              <a:t>Idea</a:t>
            </a:r>
          </a:p>
          <a:p>
            <a:r>
              <a:rPr lang="en-US" altLang="de-DE" sz="2000" dirty="0"/>
              <a:t>Identify microservices using clustering on control flow and data flow</a:t>
            </a:r>
          </a:p>
          <a:p>
            <a:pPr marL="0" indent="0">
              <a:buNone/>
            </a:pPr>
            <a:r>
              <a:rPr lang="de-DE" sz="2000" u="sng" dirty="0"/>
              <a:t>Benefit</a:t>
            </a:r>
          </a:p>
          <a:p>
            <a:r>
              <a:rPr lang="en-US" altLang="de-DE" sz="2000" dirty="0"/>
              <a:t>Reduce required expertise and manual effort</a:t>
            </a:r>
          </a:p>
          <a:p>
            <a:r>
              <a:rPr lang="en-US" altLang="de-DE" sz="2000" dirty="0"/>
              <a:t>Create adequate microservices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Action</a:t>
            </a:r>
          </a:p>
          <a:p>
            <a:r>
              <a:rPr lang="en-GB" sz="2000" dirty="0"/>
              <a:t>Extract control flow (activities) and data flow (data object) dependencies from BPMN models</a:t>
            </a:r>
          </a:p>
          <a:p>
            <a:r>
              <a:rPr lang="en-GB" sz="2000" dirty="0"/>
              <a:t>Create two weighted graphs based on the dependencies</a:t>
            </a:r>
          </a:p>
          <a:p>
            <a:r>
              <a:rPr lang="en-GB" sz="2000" dirty="0"/>
              <a:t>Identify highly cohesive sets of activities and data objects</a:t>
            </a:r>
          </a:p>
          <a:p>
            <a:r>
              <a:rPr lang="en-GB" sz="2000" dirty="0"/>
              <a:t>Match clusters to generate microservice candidates</a:t>
            </a:r>
          </a:p>
          <a:p>
            <a:endParaRPr lang="de-DE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41E6828D-3EF6-4131-955C-4CC63EC777DC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71F84CF0-8EF6-4EF1-B44D-D734B0B8405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C8B684F-1C49-4753-997C-4EE496D7465F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D1BF63-7B14-4D51-AD22-5FBBE015136D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BFEB0B4-D26F-44A1-A4F4-243B8C9AF60D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93DA7E03-AE4B-4522-A1D5-EAE342C8E5B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CBFD7562-E5A1-477B-A339-3EA73222DCE3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2CCCC8-A4B2-4CB6-8FE5-7A6A5C747B6A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8510704-5C29-4AE8-B5A5-E2DC50D6A556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E20B07A7-A9F2-4BFF-824E-D80F0E5E987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2A0F6AB4-6129-4C59-94D7-EA6209642038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1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b="1" dirty="0"/>
              <a:t>RQ1</a:t>
            </a:r>
            <a:r>
              <a:rPr lang="en-US" sz="2200" dirty="0"/>
              <a:t>: How to identify microservices based on the system specifications?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200" b="1" dirty="0"/>
              <a:t>RQ1.1</a:t>
            </a:r>
            <a:r>
              <a:rPr lang="en-US" sz="2200" dirty="0"/>
              <a:t>: Which is an appropriate strategy to decompose a system into microservices?</a:t>
            </a:r>
          </a:p>
          <a:p>
            <a:pPr lvl="1"/>
            <a:r>
              <a:rPr lang="en-US" sz="1800" dirty="0"/>
              <a:t>Literature research to find suitable strategies</a:t>
            </a:r>
          </a:p>
          <a:p>
            <a:pPr marL="634984" lvl="1" indent="0">
              <a:buNone/>
            </a:pPr>
            <a:endParaRPr lang="en-US" sz="1800" dirty="0"/>
          </a:p>
          <a:p>
            <a:r>
              <a:rPr lang="en-US" sz="2200" b="1" dirty="0"/>
              <a:t>RQ1.2</a:t>
            </a:r>
            <a:r>
              <a:rPr lang="en-US" sz="2200" dirty="0"/>
              <a:t>: How to identify possible microservices without detailed knowledge and manual effort?</a:t>
            </a:r>
          </a:p>
          <a:p>
            <a:pPr lvl="1"/>
            <a:r>
              <a:rPr lang="en-US" sz="1800" dirty="0"/>
              <a:t>Most promising strategy identified in </a:t>
            </a:r>
            <a:r>
              <a:rPr lang="en-US" sz="1800" b="1" dirty="0"/>
              <a:t>RQ1.1 </a:t>
            </a:r>
            <a:r>
              <a:rPr lang="en-US" sz="1800" dirty="0"/>
              <a:t>as basis</a:t>
            </a:r>
          </a:p>
          <a:p>
            <a:pPr lvl="1"/>
            <a:r>
              <a:rPr lang="en-US" sz="1800" dirty="0"/>
              <a:t>Elaborate approach</a:t>
            </a:r>
          </a:p>
          <a:p>
            <a:pPr marL="634984" lvl="1" indent="0">
              <a:buNone/>
            </a:pPr>
            <a:endParaRPr lang="en-US" sz="1600" dirty="0"/>
          </a:p>
          <a:p>
            <a:r>
              <a:rPr lang="en-US" sz="2200" b="1" dirty="0"/>
              <a:t>RQ1.3</a:t>
            </a:r>
            <a:r>
              <a:rPr lang="en-US" sz="2200" dirty="0"/>
              <a:t>: What is the accuracy of the approach? </a:t>
            </a:r>
          </a:p>
          <a:p>
            <a:pPr lvl="1"/>
            <a:r>
              <a:rPr lang="en-US" sz="1800" dirty="0"/>
              <a:t>Comparing the results of the approach with results of other approaches</a:t>
            </a:r>
            <a:endParaRPr lang="de-DE" sz="18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728051D0-B47B-4AD1-BC9D-B7529DCE2BA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296E0646-42CA-48D5-9819-1769E9A5B92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54ACC71-8C51-4198-BF05-86E6484D4136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03DDA8-76A6-4688-BB4D-F2A265CB69A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4B5669E-1606-491B-9662-773CBADE962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ED7EA974-45F3-43A1-893C-6AA01E58C9C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9C391F15-9506-468F-BED9-3BD74241F03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404842-48C6-433B-B809-81AC2359F451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07E5B37-B843-483F-BADC-EF013634254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2DFF2EBA-4120-4BE3-9868-D063F89750E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15EDE25F-E03B-4B68-9726-38C83F732F6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3" y="1083873"/>
            <a:ext cx="11142133" cy="4782683"/>
          </a:xfrm>
        </p:spPr>
        <p:txBody>
          <a:bodyPr/>
          <a:lstStyle/>
          <a:p>
            <a:r>
              <a:rPr lang="en-US" sz="2200" dirty="0"/>
              <a:t>Conducted using digital libraries</a:t>
            </a:r>
          </a:p>
          <a:p>
            <a:pPr lvl="1"/>
            <a:r>
              <a:rPr lang="en-US" sz="1800" i="1" dirty="0"/>
              <a:t>IEEE</a:t>
            </a:r>
          </a:p>
          <a:p>
            <a:pPr lvl="1"/>
            <a:r>
              <a:rPr lang="en-US" sz="1800" i="1" dirty="0"/>
              <a:t>ACM</a:t>
            </a:r>
          </a:p>
          <a:p>
            <a:pPr lvl="1"/>
            <a:r>
              <a:rPr lang="en-US" sz="1800" i="1" dirty="0"/>
              <a:t>SpringerLink</a:t>
            </a:r>
          </a:p>
          <a:p>
            <a:pPr lvl="1"/>
            <a:r>
              <a:rPr lang="en-US" sz="1800" i="1" dirty="0"/>
              <a:t>Google</a:t>
            </a:r>
            <a:r>
              <a:rPr lang="en-US" sz="1800" dirty="0"/>
              <a:t> </a:t>
            </a:r>
            <a:r>
              <a:rPr lang="en-US" sz="1800" i="1" dirty="0"/>
              <a:t>Scholar</a:t>
            </a:r>
            <a:r>
              <a:rPr lang="en-US" sz="1800" dirty="0"/>
              <a:t> for further information</a:t>
            </a:r>
          </a:p>
          <a:p>
            <a:r>
              <a:rPr lang="en-US" sz="2200" dirty="0"/>
              <a:t>Eight promising approaches were found</a:t>
            </a:r>
          </a:p>
          <a:p>
            <a:r>
              <a:rPr lang="en-US" sz="2200" dirty="0"/>
              <a:t>Approaches compared using eight defined criteria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7" name="Gruppieren 21">
            <a:extLst>
              <a:ext uri="{FF2B5EF4-FFF2-40B4-BE49-F238E27FC236}">
                <a16:creationId xmlns:a16="http://schemas.microsoft.com/office/drawing/2014/main" id="{728051D0-B47B-4AD1-BC9D-B7529DCE2BA7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296E0646-42CA-48D5-9819-1769E9A5B922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54ACC71-8C51-4198-BF05-86E6484D4136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03DDA8-76A6-4688-BB4D-F2A265CB69A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4B5669E-1606-491B-9662-773CBADE9628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2" name="Eingekerbter Richtungspfeil 23">
              <a:extLst>
                <a:ext uri="{FF2B5EF4-FFF2-40B4-BE49-F238E27FC236}">
                  <a16:creationId xmlns:a16="http://schemas.microsoft.com/office/drawing/2014/main" id="{ED7EA974-45F3-43A1-893C-6AA01E58C9C2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Eingekerbter Richtungspfeil 25">
              <a:extLst>
                <a:ext uri="{FF2B5EF4-FFF2-40B4-BE49-F238E27FC236}">
                  <a16:creationId xmlns:a16="http://schemas.microsoft.com/office/drawing/2014/main" id="{9C391F15-9506-468F-BED9-3BD74241F032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0404842-48C6-433B-B809-81AC2359F451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25" name="Eingekerbter Richtungspfeil 27">
              <a:extLst>
                <a:ext uri="{FF2B5EF4-FFF2-40B4-BE49-F238E27FC236}">
                  <a16:creationId xmlns:a16="http://schemas.microsoft.com/office/drawing/2014/main" id="{C07E5B37-B843-483F-BADC-EF0136342547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id="{2DFF2EBA-4120-4BE3-9868-D063F89750E2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ingekerbter Richtungspfeil 29">
              <a:extLst>
                <a:ext uri="{FF2B5EF4-FFF2-40B4-BE49-F238E27FC236}">
                  <a16:creationId xmlns:a16="http://schemas.microsoft.com/office/drawing/2014/main" id="{15EDE25F-E03B-4B68-9726-38C83F732F64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ECBF9B62-2AD6-45B6-B1ED-79A48513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2" y="1078290"/>
            <a:ext cx="6118359" cy="12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9BA3833-8460-4547-A2F1-BF5CFF68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40" y="920208"/>
            <a:ext cx="7607860" cy="4783614"/>
          </a:xfrm>
          <a:prstGeom prst="rect">
            <a:avLst/>
          </a:prstGeom>
        </p:spPr>
      </p:pic>
      <p:grpSp>
        <p:nvGrpSpPr>
          <p:cNvPr id="15" name="Gruppieren 21">
            <a:extLst>
              <a:ext uri="{FF2B5EF4-FFF2-40B4-BE49-F238E27FC236}">
                <a16:creationId xmlns:a16="http://schemas.microsoft.com/office/drawing/2014/main" id="{85A7AA5E-F181-466E-BD4C-6BE182779AAA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6" name="Textfeld 14">
              <a:extLst>
                <a:ext uri="{FF2B5EF4-FFF2-40B4-BE49-F238E27FC236}">
                  <a16:creationId xmlns:a16="http://schemas.microsoft.com/office/drawing/2014/main" id="{21C94C55-B17C-4258-8A8F-CF9BF75A4EF8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FC930A1-8958-4AD9-BAB4-EDD064BE73E3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9DDA342-1E9F-4ADB-9C30-1C5744AC0D07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A74C876-D537-4BF4-8161-7219092E8C64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2" name="Eingekerbter Richtungspfeil 23">
              <a:extLst>
                <a:ext uri="{FF2B5EF4-FFF2-40B4-BE49-F238E27FC236}">
                  <a16:creationId xmlns:a16="http://schemas.microsoft.com/office/drawing/2014/main" id="{6E100E0F-0835-4B0C-A8AD-440338F07B00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Eingekerbter Richtungspfeil 25">
              <a:extLst>
                <a:ext uri="{FF2B5EF4-FFF2-40B4-BE49-F238E27FC236}">
                  <a16:creationId xmlns:a16="http://schemas.microsoft.com/office/drawing/2014/main" id="{FE756A18-878F-4194-95BA-DEABD8418DD6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CE11C7A-22CF-42A8-A661-248C8E3A0BA0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5" name="Eingekerbter Richtungspfeil 27">
              <a:extLst>
                <a:ext uri="{FF2B5EF4-FFF2-40B4-BE49-F238E27FC236}">
                  <a16:creationId xmlns:a16="http://schemas.microsoft.com/office/drawing/2014/main" id="{01C03C50-2038-4880-A312-10F5EB4C0A15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28">
              <a:extLst>
                <a:ext uri="{FF2B5EF4-FFF2-40B4-BE49-F238E27FC236}">
                  <a16:creationId xmlns:a16="http://schemas.microsoft.com/office/drawing/2014/main" id="{8130BD84-5A14-45E1-BC1F-F328EBD5E69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ingekerbter Richtungspfeil 29">
              <a:extLst>
                <a:ext uri="{FF2B5EF4-FFF2-40B4-BE49-F238E27FC236}">
                  <a16:creationId xmlns:a16="http://schemas.microsoft.com/office/drawing/2014/main" id="{16540A75-65D1-4C18-AF01-614CC101D7D2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92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 II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417BFD-D4AA-4610-9831-2CF8D171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15" y="995160"/>
            <a:ext cx="7884789" cy="4772372"/>
          </a:xfrm>
          <a:prstGeom prst="rect">
            <a:avLst/>
          </a:prstGeom>
        </p:spPr>
      </p:pic>
      <p:grpSp>
        <p:nvGrpSpPr>
          <p:cNvPr id="29" name="Gruppieren 21">
            <a:extLst>
              <a:ext uri="{FF2B5EF4-FFF2-40B4-BE49-F238E27FC236}">
                <a16:creationId xmlns:a16="http://schemas.microsoft.com/office/drawing/2014/main" id="{ADBEF03E-EBF6-4561-8313-55B5ED1D44D8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30" name="Textfeld 14">
              <a:extLst>
                <a:ext uri="{FF2B5EF4-FFF2-40B4-BE49-F238E27FC236}">
                  <a16:creationId xmlns:a16="http://schemas.microsoft.com/office/drawing/2014/main" id="{FFB91635-94BB-4659-AED4-2A0C6F114CE1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A624934-854B-48E2-B9BC-811E4A5F1221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4770326-60F3-4C36-9780-6C29C37CDAC9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49BBDE7-0E54-4831-9CC5-E0C7F764AB3A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34" name="Eingekerbter Richtungspfeil 23">
              <a:extLst>
                <a:ext uri="{FF2B5EF4-FFF2-40B4-BE49-F238E27FC236}">
                  <a16:creationId xmlns:a16="http://schemas.microsoft.com/office/drawing/2014/main" id="{E4E29615-941B-486C-869A-1FAE4D5CA376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5" name="Eingekerbter Richtungspfeil 25">
              <a:extLst>
                <a:ext uri="{FF2B5EF4-FFF2-40B4-BE49-F238E27FC236}">
                  <a16:creationId xmlns:a16="http://schemas.microsoft.com/office/drawing/2014/main" id="{9FD622D4-9454-445F-809B-25DE742F088C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3A1AD01-5EDB-454F-B240-AD50F7309E15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37" name="Eingekerbter Richtungspfeil 27">
              <a:extLst>
                <a:ext uri="{FF2B5EF4-FFF2-40B4-BE49-F238E27FC236}">
                  <a16:creationId xmlns:a16="http://schemas.microsoft.com/office/drawing/2014/main" id="{2EA9E73F-FA6A-4E2F-9FEF-6F1D3EF6538F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8" name="Gerade Verbindung 28">
              <a:extLst>
                <a:ext uri="{FF2B5EF4-FFF2-40B4-BE49-F238E27FC236}">
                  <a16:creationId xmlns:a16="http://schemas.microsoft.com/office/drawing/2014/main" id="{3D547BB7-9182-4FD4-9D98-2CA230156A2B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ingekerbter Richtungspfeil 29">
              <a:extLst>
                <a:ext uri="{FF2B5EF4-FFF2-40B4-BE49-F238E27FC236}">
                  <a16:creationId xmlns:a16="http://schemas.microsoft.com/office/drawing/2014/main" id="{928ABD39-E9F7-4751-A29E-2969B615659D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30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315531"/>
            <a:ext cx="10296447" cy="475885"/>
          </a:xfrm>
        </p:spPr>
        <p:txBody>
          <a:bodyPr/>
          <a:lstStyle/>
          <a:p>
            <a:r>
              <a:rPr lang="en-US" altLang="de-DE" sz="2400" dirty="0"/>
              <a:t>Inspired by "</a:t>
            </a:r>
            <a:r>
              <a:rPr lang="en-US" altLang="de-DE" sz="2400" i="1" dirty="0"/>
              <a:t>Object-aware Identification of Microservices" </a:t>
            </a:r>
            <a:r>
              <a:rPr lang="en-US" altLang="de-DE" sz="1200" b="0" i="1" dirty="0"/>
              <a:t>[1]</a:t>
            </a:r>
            <a:endParaRPr lang="en-US" sz="2400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2C9D220-6762-4D54-82B0-12A6DF49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81" y="1336365"/>
            <a:ext cx="1993896" cy="3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kern="0" dirty="0"/>
              <a:t>BPMN Graph: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57318D35-5F0E-49EE-915B-C5C56C43D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270" y="817402"/>
            <a:ext cx="4757539" cy="1158404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93EF8C23-AD37-4831-A66C-83FC5320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82" y="2720526"/>
            <a:ext cx="1845172" cy="8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Structural Dependency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02B26CE-E5E6-4900-92D3-2094CED4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731" y="2778205"/>
            <a:ext cx="2343108" cy="14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Data Object Dependency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861CF55F-B37E-4E4E-8DC9-98EB9C917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963" y="2400781"/>
            <a:ext cx="1993896" cy="126937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498EC63-7E0B-46DF-B0E1-A9FB2BB74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107" y="2400781"/>
            <a:ext cx="2171901" cy="1269369"/>
          </a:xfrm>
          <a:prstGeom prst="rect">
            <a:avLst/>
          </a:prstGeom>
        </p:spPr>
      </p:pic>
      <p:sp>
        <p:nvSpPr>
          <p:cNvPr id="35" name="Rectangle 3">
            <a:extLst>
              <a:ext uri="{FF2B5EF4-FFF2-40B4-BE49-F238E27FC236}">
                <a16:creationId xmlns:a16="http://schemas.microsoft.com/office/drawing/2014/main" id="{808515EA-E672-47BA-8467-29199E02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4" y="4413750"/>
            <a:ext cx="1917180" cy="75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800" kern="0" dirty="0"/>
              <a:t>Aggregation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7E383FAD-0461-4E4A-AD97-CB295AE0798C}"/>
              </a:ext>
            </a:extLst>
          </p:cNvPr>
          <p:cNvSpPr/>
          <p:nvPr/>
        </p:nvSpPr>
        <p:spPr>
          <a:xfrm>
            <a:off x="5369834" y="4437466"/>
            <a:ext cx="398934" cy="46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3075D7BD-2B15-475C-8C7F-7E918319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4129422"/>
            <a:ext cx="947431" cy="2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1600" kern="0" dirty="0"/>
              <a:t>Clustering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230438D-DA55-4453-97EE-284EEE7E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4395774"/>
            <a:ext cx="2343108" cy="88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2400" kern="0" dirty="0"/>
              <a:t>Microservice candidates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FF0C9B5-123D-4DCA-808D-D8A7DCD95C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075" y="3989534"/>
            <a:ext cx="1993896" cy="1263016"/>
          </a:xfrm>
          <a:prstGeom prst="rect">
            <a:avLst/>
          </a:prstGeom>
        </p:spPr>
      </p:pic>
      <p:sp>
        <p:nvSpPr>
          <p:cNvPr id="40" name="Rectangle 3">
            <a:extLst>
              <a:ext uri="{FF2B5EF4-FFF2-40B4-BE49-F238E27FC236}">
                <a16:creationId xmlns:a16="http://schemas.microsoft.com/office/drawing/2014/main" id="{24FC5294-6D4A-4FC0-B0D9-24A4837E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6" y="5495671"/>
            <a:ext cx="3392594" cy="3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de-DE" sz="800" i="1" kern="0" dirty="0"/>
              <a:t>Sources: Object-aware Identification of Microservices, M.J. Amiri [1]</a:t>
            </a:r>
          </a:p>
        </p:txBody>
      </p:sp>
      <p:grpSp>
        <p:nvGrpSpPr>
          <p:cNvPr id="41" name="Gruppieren 21">
            <a:extLst>
              <a:ext uri="{FF2B5EF4-FFF2-40B4-BE49-F238E27FC236}">
                <a16:creationId xmlns:a16="http://schemas.microsoft.com/office/drawing/2014/main" id="{19D09D9D-A90C-40EC-AD31-1902DB061A79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42" name="Textfeld 14">
              <a:extLst>
                <a:ext uri="{FF2B5EF4-FFF2-40B4-BE49-F238E27FC236}">
                  <a16:creationId xmlns:a16="http://schemas.microsoft.com/office/drawing/2014/main" id="{EDF29D66-D648-46B8-A343-3D08A6C9CAA0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9F598801-228C-4EB9-898A-4289047E9C8C}"/>
                </a:ext>
              </a:extLst>
            </p:cNvPr>
            <p:cNvSpPr txBox="1"/>
            <p:nvPr/>
          </p:nvSpPr>
          <p:spPr>
            <a:xfrm>
              <a:off x="2070140" y="6043863"/>
              <a:ext cx="1237646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State of the Art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D82CB57-36D9-410C-9A1A-5A0F58F4A4CE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F6F6B67-6F57-4EA0-A8A6-7060A7EDF719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46" name="Eingekerbter Richtungspfeil 23">
              <a:extLst>
                <a:ext uri="{FF2B5EF4-FFF2-40B4-BE49-F238E27FC236}">
                  <a16:creationId xmlns:a16="http://schemas.microsoft.com/office/drawing/2014/main" id="{D5ED65DB-58A9-4297-99AB-4B52FA169E85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7" name="Eingekerbter Richtungspfeil 25">
              <a:extLst>
                <a:ext uri="{FF2B5EF4-FFF2-40B4-BE49-F238E27FC236}">
                  <a16:creationId xmlns:a16="http://schemas.microsoft.com/office/drawing/2014/main" id="{05B1942D-92C2-4227-95B1-3D8B6D305566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F13120F-A3C6-4078-B1FB-F96EB3277B83}"/>
                </a:ext>
              </a:extLst>
            </p:cNvPr>
            <p:cNvSpPr txBox="1"/>
            <p:nvPr/>
          </p:nvSpPr>
          <p:spPr>
            <a:xfrm>
              <a:off x="3999298" y="6043862"/>
              <a:ext cx="79613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Approach</a:t>
              </a:r>
            </a:p>
          </p:txBody>
        </p:sp>
        <p:sp>
          <p:nvSpPr>
            <p:cNvPr id="49" name="Eingekerbter Richtungspfeil 27">
              <a:extLst>
                <a:ext uri="{FF2B5EF4-FFF2-40B4-BE49-F238E27FC236}">
                  <a16:creationId xmlns:a16="http://schemas.microsoft.com/office/drawing/2014/main" id="{309E7ACC-93B9-47D3-A469-F37BBBB38202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50" name="Gerade Verbindung 28">
              <a:extLst>
                <a:ext uri="{FF2B5EF4-FFF2-40B4-BE49-F238E27FC236}">
                  <a16:creationId xmlns:a16="http://schemas.microsoft.com/office/drawing/2014/main" id="{747A8B54-954D-4B38-97E7-19525C300B2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ingekerbter Richtungspfeil 29">
              <a:extLst>
                <a:ext uri="{FF2B5EF4-FFF2-40B4-BE49-F238E27FC236}">
                  <a16:creationId xmlns:a16="http://schemas.microsoft.com/office/drawing/2014/main" id="{35F15ACF-4CF9-4B46-A24D-C3FC0E5C5237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44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9F7AE7-1797-4D31-8BAF-FAADFA63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6" y="1916832"/>
            <a:ext cx="9102007" cy="2350849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D3E9439E-331B-42E6-8EC6-777E9DC8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03" y="1015019"/>
            <a:ext cx="5234082" cy="47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090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4074" indent="-41909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aseline="0">
                <a:solidFill>
                  <a:schemeClr val="tx1"/>
                </a:solidFill>
                <a:latin typeface="+mn-lt"/>
              </a:defRPr>
            </a:lvl2pPr>
            <a:lvl3pPr marL="161286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3pPr>
            <a:lvl4pPr marL="2209745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793930" indent="-368291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aseline="0">
                <a:solidFill>
                  <a:schemeClr val="tx1"/>
                </a:solidFill>
                <a:latin typeface="+mn-lt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867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Divided in nine steps</a:t>
            </a:r>
          </a:p>
          <a:p>
            <a:endParaRPr lang="en-US" sz="2200" kern="0" dirty="0"/>
          </a:p>
          <a:p>
            <a:endParaRPr lang="en-US" sz="2200" kern="0" dirty="0"/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id="{6276085B-08BE-4B4A-BCDB-830746ECCA0E}"/>
              </a:ext>
            </a:extLst>
          </p:cNvPr>
          <p:cNvGrpSpPr/>
          <p:nvPr/>
        </p:nvGrpSpPr>
        <p:grpSpPr>
          <a:xfrm>
            <a:off x="96000" y="5866563"/>
            <a:ext cx="12096000" cy="417235"/>
            <a:chOff x="25400" y="5986694"/>
            <a:chExt cx="9072000" cy="312926"/>
          </a:xfrm>
        </p:grpSpPr>
        <p:sp>
          <p:nvSpPr>
            <p:cNvPr id="19" name="Textfeld 14">
              <a:extLst>
                <a:ext uri="{FF2B5EF4-FFF2-40B4-BE49-F238E27FC236}">
                  <a16:creationId xmlns:a16="http://schemas.microsoft.com/office/drawing/2014/main" id="{E3928ACD-AC82-4A3A-A7F9-E1076BAB81DD}"/>
                </a:ext>
              </a:extLst>
            </p:cNvPr>
            <p:cNvSpPr txBox="1"/>
            <p:nvPr/>
          </p:nvSpPr>
          <p:spPr>
            <a:xfrm>
              <a:off x="5506562" y="6045704"/>
              <a:ext cx="85504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Evaluation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9E21ACF-FCDC-4564-8CAE-F9AB5F815118}"/>
                </a:ext>
              </a:extLst>
            </p:cNvPr>
            <p:cNvSpPr txBox="1"/>
            <p:nvPr/>
          </p:nvSpPr>
          <p:spPr>
            <a:xfrm>
              <a:off x="2070140" y="6043863"/>
              <a:ext cx="1159116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State of the Art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776FC8A-3F75-4239-A585-24B42544DD8C}"/>
                </a:ext>
              </a:extLst>
            </p:cNvPr>
            <p:cNvSpPr txBox="1"/>
            <p:nvPr/>
          </p:nvSpPr>
          <p:spPr>
            <a:xfrm>
              <a:off x="7409955" y="6036099"/>
              <a:ext cx="1278028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Summary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45D6952-6765-461C-8C3E-EC4C4BA02CDC}"/>
                </a:ext>
              </a:extLst>
            </p:cNvPr>
            <p:cNvSpPr txBox="1"/>
            <p:nvPr/>
          </p:nvSpPr>
          <p:spPr>
            <a:xfrm>
              <a:off x="275323" y="6032321"/>
              <a:ext cx="955711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id="{1290CDCA-D127-4E08-9D72-B50029C904D1}"/>
                </a:ext>
              </a:extLst>
            </p:cNvPr>
            <p:cNvSpPr/>
            <p:nvPr/>
          </p:nvSpPr>
          <p:spPr>
            <a:xfrm>
              <a:off x="155859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5">
              <a:extLst>
                <a:ext uri="{FF2B5EF4-FFF2-40B4-BE49-F238E27FC236}">
                  <a16:creationId xmlns:a16="http://schemas.microsoft.com/office/drawing/2014/main" id="{463AD1E9-92F1-4452-B215-9370C463B7EA}"/>
                </a:ext>
              </a:extLst>
            </p:cNvPr>
            <p:cNvSpPr/>
            <p:nvPr/>
          </p:nvSpPr>
          <p:spPr>
            <a:xfrm>
              <a:off x="3610820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429CCDA-92BE-4C55-9A7F-6FC6845918EC}"/>
                </a:ext>
              </a:extLst>
            </p:cNvPr>
            <p:cNvSpPr txBox="1"/>
            <p:nvPr/>
          </p:nvSpPr>
          <p:spPr>
            <a:xfrm>
              <a:off x="3999298" y="6043862"/>
              <a:ext cx="855042" cy="253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/>
                <a:t>Approach</a:t>
              </a:r>
            </a:p>
          </p:txBody>
        </p:sp>
        <p:sp>
          <p:nvSpPr>
            <p:cNvPr id="26" name="Eingekerbter Richtungspfeil 27">
              <a:extLst>
                <a:ext uri="{FF2B5EF4-FFF2-40B4-BE49-F238E27FC236}">
                  <a16:creationId xmlns:a16="http://schemas.microsoft.com/office/drawing/2014/main" id="{7955EBF6-6761-4989-836D-A11311F2C44D}"/>
                </a:ext>
              </a:extLst>
            </p:cNvPr>
            <p:cNvSpPr/>
            <p:nvPr/>
          </p:nvSpPr>
          <p:spPr>
            <a:xfrm>
              <a:off x="663515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id="{D83A1EE9-C054-4DAA-BABC-777A38AE33F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ingekerbter Richtungspfeil 29">
              <a:extLst>
                <a:ext uri="{FF2B5EF4-FFF2-40B4-BE49-F238E27FC236}">
                  <a16:creationId xmlns:a16="http://schemas.microsoft.com/office/drawing/2014/main" id="{051DACE2-F9F7-4F07-90F8-572C9952F6A1}"/>
                </a:ext>
              </a:extLst>
            </p:cNvPr>
            <p:cNvSpPr/>
            <p:nvPr/>
          </p:nvSpPr>
          <p:spPr>
            <a:xfrm>
              <a:off x="5068982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461604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_16zu9Format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48AA68F-B887-4F04-8587-4C83C6DD9C2F}" vid="{B8A8D6D8-9724-410A-ACC1-F69B0F77F2D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SDQ_Presentation_Template_16_9</Template>
  <TotalTime>0</TotalTime>
  <Words>1278</Words>
  <Application>Microsoft Office PowerPoint</Application>
  <PresentationFormat>Breitbild</PresentationFormat>
  <Paragraphs>322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Cambria Math</vt:lpstr>
      <vt:lpstr>KIT-Master_16zu9Format</vt:lpstr>
      <vt:lpstr>PowerPoint-Präsentation</vt:lpstr>
      <vt:lpstr>Microservice Architecture</vt:lpstr>
      <vt:lpstr>PIBA</vt:lpstr>
      <vt:lpstr>Research Questions </vt:lpstr>
      <vt:lpstr>Literature Research</vt:lpstr>
      <vt:lpstr>State of the Art I</vt:lpstr>
      <vt:lpstr>State of the Art II</vt:lpstr>
      <vt:lpstr>Inspired by "Object-aware Identification of Microservices" [1]</vt:lpstr>
      <vt:lpstr>Approach</vt:lpstr>
      <vt:lpstr>Specify BPMN Models</vt:lpstr>
      <vt:lpstr>Extract Control Flow</vt:lpstr>
      <vt:lpstr>Extract Data Flow</vt:lpstr>
      <vt:lpstr>Create a weighted Graph using Control Flow</vt:lpstr>
      <vt:lpstr>Create a weighted Graph using Data Flow</vt:lpstr>
      <vt:lpstr>Identify Clusters</vt:lpstr>
      <vt:lpstr>Matching of Clusters</vt:lpstr>
      <vt:lpstr>Extract Microservice Candidates</vt:lpstr>
      <vt:lpstr>Evaluation</vt:lpstr>
      <vt:lpstr>Evaluation Design</vt:lpstr>
      <vt:lpstr>Evaluation Results</vt:lpstr>
      <vt:lpstr>Conclusion</vt:lpstr>
      <vt:lpstr>Limitations and Future Work</vt:lpstr>
      <vt:lpstr>Threads to validity?!</vt:lpstr>
      <vt:lpstr>Bibliography</vt:lpstr>
      <vt:lpstr>PowerPoint-Präsentation</vt:lpstr>
      <vt:lpstr>PIBA</vt:lpstr>
    </vt:vector>
  </TitlesOfParts>
  <Company>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Sandro Koch</dc:creator>
  <cp:lastModifiedBy>Niko Benkler</cp:lastModifiedBy>
  <cp:revision>59</cp:revision>
  <dcterms:created xsi:type="dcterms:W3CDTF">2018-04-13T14:20:48Z</dcterms:created>
  <dcterms:modified xsi:type="dcterms:W3CDTF">2019-04-19T13:18:24Z</dcterms:modified>
</cp:coreProperties>
</file>