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3" r:id="rId3"/>
    <p:sldId id="265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7" r:id="rId23"/>
    <p:sldId id="288" r:id="rId24"/>
    <p:sldId id="289" r:id="rId25"/>
    <p:sldId id="274" r:id="rId26"/>
    <p:sldId id="266" r:id="rId2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23/04/2019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9576" y="6422337"/>
            <a:ext cx="424845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Niko Benkler: An Approach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Microservices </a:t>
            </a:r>
            <a:r>
              <a:rPr lang="de-DE" sz="1200" dirty="0" err="1"/>
              <a:t>using</a:t>
            </a:r>
            <a:r>
              <a:rPr lang="de-DE" sz="1200" dirty="0"/>
              <a:t>	Clustering on Control Flow and Data Flow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An Approach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Identifying</a:t>
            </a:r>
            <a:r>
              <a:rPr lang="de-DE" sz="2933" b="1" dirty="0">
                <a:solidFill>
                  <a:schemeClr val="tx2"/>
                </a:solidFill>
              </a:rPr>
              <a:t> Microservices</a:t>
            </a:r>
            <a:br>
              <a:rPr lang="de-DE" sz="2933" b="1" dirty="0">
                <a:solidFill>
                  <a:schemeClr val="tx2"/>
                </a:solidFill>
              </a:rPr>
            </a:br>
            <a:r>
              <a:rPr lang="de-DE" sz="2933" b="1" dirty="0" err="1">
                <a:solidFill>
                  <a:schemeClr val="tx2"/>
                </a:solidFill>
              </a:rPr>
              <a:t>using</a:t>
            </a:r>
            <a:r>
              <a:rPr lang="de-DE" sz="2933" b="1" dirty="0">
                <a:solidFill>
                  <a:schemeClr val="tx2"/>
                </a:solidFill>
              </a:rPr>
              <a:t> Clustering on Control Flow and Data Flow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Supervisor: Dr. </a:t>
            </a:r>
            <a:r>
              <a:rPr lang="de-DE" sz="2133" b="1" dirty="0" err="1">
                <a:solidFill>
                  <a:srgbClr val="000000"/>
                </a:solidFill>
              </a:rPr>
              <a:t>rer</a:t>
            </a:r>
            <a:r>
              <a:rPr lang="de-DE" sz="2133" b="1" dirty="0">
                <a:solidFill>
                  <a:srgbClr val="000000"/>
                </a:solidFill>
              </a:rPr>
              <a:t>. nat. Robert Heinrich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Student: 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6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weighted</a:t>
            </a:r>
            <a:r>
              <a:rPr lang="de-DE" dirty="0"/>
              <a:t> Graph </a:t>
            </a:r>
            <a:r>
              <a:rPr lang="de-DE" dirty="0" err="1"/>
              <a:t>using</a:t>
            </a:r>
            <a:r>
              <a:rPr lang="de-DE" dirty="0"/>
              <a:t>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0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weighted</a:t>
            </a:r>
            <a:r>
              <a:rPr lang="de-DE" dirty="0"/>
              <a:t> Graph </a:t>
            </a:r>
            <a:r>
              <a:rPr lang="de-DE" dirty="0" err="1"/>
              <a:t>using</a:t>
            </a:r>
            <a:r>
              <a:rPr lang="de-DE" dirty="0"/>
              <a:t>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3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15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Match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6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Microservice </a:t>
            </a:r>
            <a:r>
              <a:rPr lang="de-DE" dirty="0" err="1"/>
              <a:t>Candidates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4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CoCoME</a:t>
            </a:r>
            <a:endParaRPr lang="de-DE" sz="2000" dirty="0"/>
          </a:p>
          <a:p>
            <a:r>
              <a:rPr lang="de-DE" sz="2000" dirty="0"/>
              <a:t>Outcome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3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Goals</a:t>
            </a:r>
          </a:p>
          <a:p>
            <a:r>
              <a:rPr lang="de-DE" sz="2000" dirty="0" err="1"/>
              <a:t>Metrics</a:t>
            </a:r>
            <a:endParaRPr lang="de-DE" sz="2000" dirty="0"/>
          </a:p>
          <a:p>
            <a:r>
              <a:rPr lang="de-DE" sz="2000" dirty="0"/>
              <a:t>Design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7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Resultate und Übereinstimmungen + kurze </a:t>
            </a:r>
            <a:r>
              <a:rPr lang="de-DE" sz="2000" dirty="0" err="1"/>
              <a:t>Diksussion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2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887725" cy="4530264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Availability, Resilience, Fault Isolation</a:t>
            </a:r>
          </a:p>
          <a:p>
            <a:pPr lvl="1"/>
            <a:r>
              <a:rPr lang="en-US" dirty="0"/>
              <a:t>Scalability, Resource </a:t>
            </a:r>
            <a:r>
              <a:rPr lang="en-GB" dirty="0"/>
              <a:t>Utilisation</a:t>
            </a:r>
          </a:p>
          <a:p>
            <a:pPr lvl="1"/>
            <a:r>
              <a:rPr lang="en-GB" dirty="0"/>
              <a:t>Neutral Development Technology</a:t>
            </a:r>
          </a:p>
          <a:p>
            <a:pPr marL="634984" lvl="1" indent="0">
              <a:buNone/>
            </a:pPr>
            <a:endParaRPr lang="en-GB" sz="2800" dirty="0"/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Expensive Communication</a:t>
            </a:r>
          </a:p>
          <a:p>
            <a:pPr lvl="1"/>
            <a:r>
              <a:rPr lang="en-GB" dirty="0"/>
              <a:t>Organizational Challenges</a:t>
            </a:r>
          </a:p>
          <a:p>
            <a:pPr lvl="1"/>
            <a:r>
              <a:rPr lang="en-GB" b="1" dirty="0"/>
              <a:t>Microservice Identification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076326-824B-4EEB-8743-1975FF75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44" y="1441634"/>
            <a:ext cx="5196408" cy="3033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Nochmal RQs beantworten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1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8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0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[1]  </a:t>
            </a:r>
            <a:r>
              <a:rPr lang="en-US" sz="1800" dirty="0"/>
              <a:t>M. J. Amiri. “Object-Aware Identification of Microservices”. In: (July 2018), pp. 253–</a:t>
            </a:r>
            <a:r>
              <a:rPr lang="it-IT" sz="1800" dirty="0"/>
              <a:t>256</a:t>
            </a:r>
            <a:endParaRPr lang="de-DE" sz="1800" dirty="0"/>
          </a:p>
          <a:p>
            <a:endParaRPr lang="de-DE" sz="18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4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://s2.quickmeme.com/img/52/529c9e0cd806e50f846bc6ea20c3e67144b5fc1e2d692cc66a5cd29a5f027a38.jpg">
            <a:extLst>
              <a:ext uri="{FF2B5EF4-FFF2-40B4-BE49-F238E27FC236}">
                <a16:creationId xmlns:a16="http://schemas.microsoft.com/office/drawing/2014/main" id="{4C41FC6D-5F08-466F-8D0E-81979E24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989325"/>
            <a:ext cx="5837373" cy="43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GB" sz="2000" dirty="0"/>
              <a:t>Identify</a:t>
            </a:r>
            <a:r>
              <a:rPr lang="de-DE" sz="2000" dirty="0"/>
              <a:t> Microservices form System </a:t>
            </a:r>
            <a:r>
              <a:rPr lang="en-GB" sz="2000" dirty="0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detailed</a:t>
            </a:r>
            <a:r>
              <a:rPr lang="de-DE" sz="2000" dirty="0"/>
              <a:t> </a:t>
            </a:r>
            <a:r>
              <a:rPr lang="de-DE" sz="2000" dirty="0" err="1"/>
              <a:t>know-how</a:t>
            </a:r>
            <a:r>
              <a:rPr lang="de-DE" sz="2000" dirty="0"/>
              <a:t> and </a:t>
            </a:r>
            <a:r>
              <a:rPr lang="de-DE" sz="2000" dirty="0" err="1"/>
              <a:t>manual</a:t>
            </a:r>
            <a:r>
              <a:rPr lang="de-DE" sz="2000" dirty="0"/>
              <a:t> </a:t>
            </a:r>
            <a:r>
              <a:rPr lang="de-DE" sz="2000" dirty="0" err="1"/>
              <a:t>effort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 err="1"/>
              <a:t>Idea</a:t>
            </a:r>
            <a:endParaRPr lang="de-DE" sz="2000" u="sng" dirty="0"/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Faster identification process 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??? Ja nein?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</a:t>
              </a:r>
              <a:r>
                <a:rPr lang="en-US" sz="1600" dirty="0"/>
                <a:t> </a:t>
              </a:r>
              <a:r>
                <a:rPr lang="en-US" sz="1600" b="1" dirty="0"/>
                <a:t>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09BA3833-8460-4547-A2F1-BF5CFF6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40" y="920208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8417BFD-D4AA-4610-9831-2CF8D171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5" y="995160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000" dirty="0"/>
              <a:t>Inspired by “Object-Aware Identification of Microservices” [1] 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49F7AE7-1797-4D31-8BAF-FAADFA63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3" y="1556792"/>
            <a:ext cx="11522628" cy="29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BPMN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 err="1"/>
              <a:t>Bla</a:t>
            </a:r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407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422</Words>
  <Application>Microsoft Office PowerPoint</Application>
  <PresentationFormat>Breitbild</PresentationFormat>
  <Paragraphs>221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Arial</vt:lpstr>
      <vt:lpstr>KIT-Master_16zu9Format</vt:lpstr>
      <vt:lpstr>PowerPoint-Präsentation</vt:lpstr>
      <vt:lpstr>Microservice Architecture</vt:lpstr>
      <vt:lpstr>PIBA</vt:lpstr>
      <vt:lpstr>Research Questions </vt:lpstr>
      <vt:lpstr>State of the Art I</vt:lpstr>
      <vt:lpstr>State of the Art II</vt:lpstr>
      <vt:lpstr>Basic Strategy</vt:lpstr>
      <vt:lpstr>Approach</vt:lpstr>
      <vt:lpstr>Specify BPMN Models</vt:lpstr>
      <vt:lpstr>Extract Control Flow</vt:lpstr>
      <vt:lpstr>Extract Data Flow</vt:lpstr>
      <vt:lpstr>Create a weighted Graph using Control Flow</vt:lpstr>
      <vt:lpstr>Create a weighted Graph using Data Flow</vt:lpstr>
      <vt:lpstr>Identify Clusters</vt:lpstr>
      <vt:lpstr>Match Clusters</vt:lpstr>
      <vt:lpstr>Extract Microservice Candidates</vt:lpstr>
      <vt:lpstr>Application of the Approach</vt:lpstr>
      <vt:lpstr>Evaluation</vt:lpstr>
      <vt:lpstr>Evaluation Results</vt:lpstr>
      <vt:lpstr>Conclusion</vt:lpstr>
      <vt:lpstr>Limitations and Future Work</vt:lpstr>
      <vt:lpstr>Text</vt:lpstr>
      <vt:lpstr>Text</vt:lpstr>
      <vt:lpstr>Text</vt:lpstr>
      <vt:lpstr>Bibliography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14</cp:revision>
  <dcterms:created xsi:type="dcterms:W3CDTF">2018-04-13T14:20:48Z</dcterms:created>
  <dcterms:modified xsi:type="dcterms:W3CDTF">2019-04-12T15:36:09Z</dcterms:modified>
</cp:coreProperties>
</file>