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64" r:id="rId2"/>
    <p:sldId id="265" r:id="rId3"/>
    <p:sldId id="266" r:id="rId4"/>
    <p:sldId id="267" r:id="rId5"/>
    <p:sldId id="268" r:id="rId6"/>
    <p:sldId id="269" r:id="rId7"/>
    <p:sldId id="271" r:id="rId8"/>
    <p:sldId id="270" r:id="rId9"/>
    <p:sldId id="272" r:id="rId10"/>
    <p:sldId id="273" r:id="rId11"/>
    <p:sldId id="274" r:id="rId12"/>
    <p:sldId id="275" r:id="rId13"/>
    <p:sldId id="276" r:id="rId14"/>
    <p:sldId id="277" r:id="rId15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AAE6"/>
    <a:srgbClr val="5A6EB4"/>
    <a:srgbClr val="A00078"/>
    <a:srgbClr val="A01E28"/>
    <a:srgbClr val="A08232"/>
    <a:srgbClr val="DCA01E"/>
    <a:srgbClr val="FA8214"/>
    <a:srgbClr val="82BE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>
      <p:cViewPr varScale="1">
        <p:scale>
          <a:sx n="98" d="100"/>
          <a:sy n="98" d="100"/>
        </p:scale>
        <p:origin x="888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</p:sldLst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-318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8.xml"/><Relationship Id="rId13" Type="http://schemas.openxmlformats.org/officeDocument/2006/relationships/slide" Target="slides/slide13.xml"/><Relationship Id="rId3" Type="http://schemas.openxmlformats.org/officeDocument/2006/relationships/slide" Target="slides/slide3.xml"/><Relationship Id="rId7" Type="http://schemas.openxmlformats.org/officeDocument/2006/relationships/slide" Target="slides/slide7.xml"/><Relationship Id="rId12" Type="http://schemas.openxmlformats.org/officeDocument/2006/relationships/slide" Target="slides/slide12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1" Type="http://schemas.openxmlformats.org/officeDocument/2006/relationships/slide" Target="slides/slide11.xml"/><Relationship Id="rId5" Type="http://schemas.openxmlformats.org/officeDocument/2006/relationships/slide" Target="slides/slide5.xml"/><Relationship Id="rId10" Type="http://schemas.openxmlformats.org/officeDocument/2006/relationships/slide" Target="slides/slide10.xml"/><Relationship Id="rId4" Type="http://schemas.openxmlformats.org/officeDocument/2006/relationships/slide" Target="slides/slide4.xml"/><Relationship Id="rId9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660775" y="468313"/>
            <a:ext cx="27590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de-DE"/>
              <a:t>Prof. Dr. Max Mustermann | Musterfakultät</a:t>
            </a:r>
          </a:p>
        </p:txBody>
      </p:sp>
      <p:sp>
        <p:nvSpPr>
          <p:cNvPr id="47111" name="Text Box 7"/>
          <p:cNvSpPr txBox="1">
            <a:spLocks noChangeArrowheads="1"/>
          </p:cNvSpPr>
          <p:nvPr/>
        </p:nvSpPr>
        <p:spPr bwMode="auto">
          <a:xfrm>
            <a:off x="541338" y="8532813"/>
            <a:ext cx="3103562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de-DE" sz="800" dirty="0"/>
              <a:t>KIT – The Research University  in the Helmholtz Association</a:t>
            </a:r>
          </a:p>
        </p:txBody>
      </p:sp>
      <p:pic>
        <p:nvPicPr>
          <p:cNvPr id="9223" name="Picture 11" descr="KIT-Logo-rgb_d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75" y="188913"/>
            <a:ext cx="1008063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05798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de-DE" altLang="de-DE"/>
              <a:t>Prof. Dr. Max Mustermann | </a:t>
            </a:r>
            <a:br>
              <a:rPr lang="de-DE" altLang="de-DE"/>
            </a:br>
            <a:r>
              <a:rPr lang="de-DE" altLang="de-DE"/>
              <a:t>Name of Faculty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5970BCF3-701C-4E03-9023-30B550218318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032367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979E7A81-31D7-4B57-9F14-622E491CAE4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lum bright="14000" contrast="-4000"/>
            <a:grayscl/>
          </a:blip>
          <a:srcRect t="20958" b="21313"/>
          <a:stretch>
            <a:fillRect/>
          </a:stretch>
        </p:blipFill>
        <p:spPr bwMode="auto">
          <a:xfrm>
            <a:off x="43656" y="3510644"/>
            <a:ext cx="9056687" cy="292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35" name="Picture 9" descr="II_rahmen_neu_tite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175"/>
            <a:ext cx="9144000" cy="687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Box 14"/>
          <p:cNvSpPr txBox="1">
            <a:spLocks noChangeArrowheads="1"/>
          </p:cNvSpPr>
          <p:nvPr/>
        </p:nvSpPr>
        <p:spPr bwMode="auto">
          <a:xfrm>
            <a:off x="396875" y="6598800"/>
            <a:ext cx="3670300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de-DE" sz="800" dirty="0"/>
              <a:t>KIT –  The Research University in the Helmholtz Association</a:t>
            </a:r>
            <a:r>
              <a:rPr lang="de-DE" altLang="de-DE" sz="800" dirty="0"/>
              <a:t> </a:t>
            </a:r>
            <a:endParaRPr lang="en-US" altLang="de-DE" sz="800" dirty="0"/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385763" y="3289400"/>
            <a:ext cx="699454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de-DE" sz="1000" dirty="0">
                <a:solidFill>
                  <a:schemeClr val="bg1"/>
                </a:solidFill>
                <a:latin typeface="Arial" pitchFamily="34" charset="0"/>
              </a:rPr>
              <a:t>SOFTWARE DESIGN AND QUALITY GROUP </a:t>
            </a:r>
            <a:br>
              <a:rPr lang="de-DE" sz="1000" dirty="0">
                <a:solidFill>
                  <a:schemeClr val="bg1"/>
                </a:solidFill>
                <a:latin typeface="Arial" pitchFamily="34" charset="0"/>
              </a:rPr>
            </a:br>
            <a:r>
              <a:rPr lang="de-DE" sz="1000" dirty="0">
                <a:solidFill>
                  <a:schemeClr val="bg1"/>
                </a:solidFill>
                <a:latin typeface="Arial" pitchFamily="34" charset="0"/>
              </a:rPr>
              <a:t>INSTITUTE FOR PROGRAM STRUCTURES AND DATA ORGANIZATION, FACULTY OF INFORMATICS</a:t>
            </a: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7318375" y="6497638"/>
            <a:ext cx="1727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>
              <a:defRPr/>
            </a:pPr>
            <a:r>
              <a:rPr lang="de-DE" sz="1600" b="1">
                <a:solidFill>
                  <a:schemeClr val="bg1"/>
                </a:solidFill>
                <a:latin typeface="Arial" charset="0"/>
              </a:rPr>
              <a:t>www.kit.edu</a:t>
            </a:r>
          </a:p>
        </p:txBody>
      </p:sp>
      <p:pic>
        <p:nvPicPr>
          <p:cNvPr id="26640" name="Picture 13" descr="KIT-Logo-rgb_e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333375"/>
            <a:ext cx="1619250" cy="74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5CDFCA41-929E-4A01-AE11-CFAC8C6F648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668344" y="345600"/>
            <a:ext cx="1124442" cy="5654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9B90C-F1F4-41D2-8EEE-A2460906CE98}" type="datetime1">
              <a:rPr lang="de-DE" smtClean="0"/>
              <a:pPr/>
              <a:t>04.02.2019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Name Firstname: Title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B473A-239F-4890-A548-2BF5A05C03D7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23908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59563" y="333375"/>
            <a:ext cx="2089150" cy="5759450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90525" y="333375"/>
            <a:ext cx="6116638" cy="57594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9B90C-F1F4-41D2-8EEE-A2460906CE98}" type="datetime1">
              <a:rPr lang="de-DE" smtClean="0"/>
              <a:pPr/>
              <a:t>04.02.2019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Name Firstname: Title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B473A-239F-4890-A548-2BF5A05C03D7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83593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9B90C-F1F4-41D2-8EEE-A2460906CE98}" type="datetime1">
              <a:rPr lang="de-DE" smtClean="0"/>
              <a:pPr/>
              <a:t>04.02.2019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Name Firstname: Title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B473A-239F-4890-A548-2BF5A05C03D7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94033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9B90C-F1F4-41D2-8EEE-A2460906CE98}" type="datetime1">
              <a:rPr lang="de-DE" smtClean="0"/>
              <a:pPr/>
              <a:t>04.02.2019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Name Firstname: Title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B473A-239F-4890-A548-2BF5A05C03D7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15522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21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9B90C-F1F4-41D2-8EEE-A2460906CE98}" type="datetime1">
              <a:rPr lang="de-DE" smtClean="0"/>
              <a:pPr/>
              <a:t>04.02.2019</a:t>
            </a:fld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Name Firstname: Title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B473A-239F-4890-A548-2BF5A05C03D7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0326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9B90C-F1F4-41D2-8EEE-A2460906CE98}" type="datetime1">
              <a:rPr lang="de-DE" smtClean="0"/>
              <a:pPr/>
              <a:t>04.02.2019</a:t>
            </a:fld>
            <a:endParaRPr lang="de-DE" dirty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Name Firstname: Title</a:t>
            </a:r>
            <a:endParaRPr lang="de-DE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B473A-239F-4890-A548-2BF5A05C03D7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6850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9B90C-F1F4-41D2-8EEE-A2460906CE98}" type="datetime1">
              <a:rPr lang="de-DE" smtClean="0"/>
              <a:pPr/>
              <a:t>04.02.2019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Name Firstname: Title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B473A-239F-4890-A548-2BF5A05C03D7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89466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9B90C-F1F4-41D2-8EEE-A2460906CE98}" type="datetime1">
              <a:rPr lang="de-DE" smtClean="0"/>
              <a:pPr/>
              <a:t>04.02.2019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Name Firstname: Title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B473A-239F-4890-A548-2BF5A05C03D7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18934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9B90C-F1F4-41D2-8EEE-A2460906CE98}" type="datetime1">
              <a:rPr lang="de-DE" smtClean="0"/>
              <a:pPr/>
              <a:t>04.02.2019</a:t>
            </a:fld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Name Firstname: Title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B473A-239F-4890-A548-2BF5A05C03D7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77935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9B90C-F1F4-41D2-8EEE-A2460906CE98}" type="datetime1">
              <a:rPr lang="de-DE" smtClean="0"/>
              <a:pPr/>
              <a:t>04.02.2019</a:t>
            </a:fld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Name Firstname: Title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B473A-239F-4890-A548-2BF5A05C03D7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69676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II_rahmen_neu_folge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0525" y="333375"/>
            <a:ext cx="691197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e-DE"/>
              <a:t>Click to add title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2113" y="1198563"/>
            <a:ext cx="8356600" cy="489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e-DE"/>
              <a:t>Click to add text</a:t>
            </a:r>
          </a:p>
          <a:p>
            <a:pPr lvl="1"/>
            <a:r>
              <a:rPr lang="en-US" altLang="de-DE"/>
              <a:t>Second level</a:t>
            </a:r>
          </a:p>
          <a:p>
            <a:pPr lvl="2"/>
            <a:r>
              <a:rPr lang="en-US" altLang="de-DE"/>
              <a:t>Third level</a:t>
            </a:r>
          </a:p>
          <a:p>
            <a:pPr lvl="3"/>
            <a:r>
              <a:rPr lang="en-US" altLang="de-DE"/>
              <a:t>Fourth level</a:t>
            </a:r>
          </a:p>
          <a:p>
            <a:pPr lvl="4"/>
            <a:r>
              <a:rPr lang="en-US" altLang="de-DE"/>
              <a:t>Fifth level</a:t>
            </a:r>
          </a:p>
        </p:txBody>
      </p:sp>
      <p:sp>
        <p:nvSpPr>
          <p:cNvPr id="1034" name="Text Box 10"/>
          <p:cNvSpPr txBox="1">
            <a:spLocks noChangeArrowheads="1"/>
          </p:cNvSpPr>
          <p:nvPr/>
        </p:nvSpPr>
        <p:spPr bwMode="auto">
          <a:xfrm>
            <a:off x="5343499" y="6453188"/>
            <a:ext cx="3405214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>
              <a:spcBef>
                <a:spcPct val="50000"/>
              </a:spcBef>
              <a:defRPr/>
            </a:pPr>
            <a:r>
              <a:rPr lang="en-US" sz="900" dirty="0">
                <a:solidFill>
                  <a:srgbClr val="000000"/>
                </a:solidFill>
                <a:latin typeface="Arial" pitchFamily="34" charset="0"/>
              </a:rPr>
              <a:t>Software Design and Quality Group</a:t>
            </a:r>
            <a:br>
              <a:rPr lang="en-US" sz="900" dirty="0">
                <a:solidFill>
                  <a:srgbClr val="000000"/>
                </a:solidFill>
                <a:latin typeface="Arial" pitchFamily="34" charset="0"/>
              </a:rPr>
            </a:br>
            <a:r>
              <a:rPr lang="en-US" sz="900" dirty="0">
                <a:solidFill>
                  <a:srgbClr val="000000"/>
                </a:solidFill>
                <a:latin typeface="Arial" pitchFamily="34" charset="0"/>
              </a:rPr>
              <a:t>Institute for Program Structures and Data Organization</a:t>
            </a:r>
          </a:p>
        </p:txBody>
      </p:sp>
      <p:pic>
        <p:nvPicPr>
          <p:cNvPr id="1037" name="Picture 9" descr="KITlogo_4c_frutiger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341313"/>
            <a:ext cx="108426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Datumsplatzhalter 9"/>
          <p:cNvSpPr>
            <a:spLocks noGrp="1"/>
          </p:cNvSpPr>
          <p:nvPr>
            <p:ph type="dt" sz="half" idx="2"/>
          </p:nvPr>
        </p:nvSpPr>
        <p:spPr>
          <a:xfrm>
            <a:off x="612000" y="643171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22C9B90C-F1F4-41D2-8EEE-A2460906CE98}" type="datetime1">
              <a:rPr lang="de-DE" smtClean="0"/>
              <a:pPr/>
              <a:t>04.02.2019</a:t>
            </a:fld>
            <a:endParaRPr lang="de-DE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1704656" y="6426586"/>
            <a:ext cx="4215106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Name Firstname: Title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48277" y="6426585"/>
            <a:ext cx="463723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900" b="1">
                <a:solidFill>
                  <a:schemeClr val="tx1"/>
                </a:solidFill>
              </a:defRPr>
            </a:lvl1pPr>
          </a:lstStyle>
          <a:p>
            <a:fld id="{6C4B473A-239F-4890-A548-2BF5A05C03D7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314325" indent="-314325" algn="l" rtl="0" eaLnBrk="1" fontAlgn="base" hangingPunct="1">
        <a:spcBef>
          <a:spcPct val="20000"/>
        </a:spcBef>
        <a:spcAft>
          <a:spcPct val="0"/>
        </a:spcAft>
        <a:buBlip>
          <a:blip r:embed="rId15"/>
        </a:buBlip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90575" indent="-314325" algn="l" rtl="0" eaLnBrk="1" fontAlgn="base" hangingPunct="1">
        <a:spcBef>
          <a:spcPct val="20000"/>
        </a:spcBef>
        <a:spcAft>
          <a:spcPct val="0"/>
        </a:spcAft>
        <a:buBlip>
          <a:blip r:embed="rId16"/>
        </a:buBlip>
        <a:defRPr>
          <a:solidFill>
            <a:schemeClr val="tx1"/>
          </a:solidFill>
          <a:latin typeface="+mn-lt"/>
        </a:defRPr>
      </a:lvl2pPr>
      <a:lvl3pPr marL="1209675" indent="-276225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sz="1600">
          <a:solidFill>
            <a:schemeClr val="tx1"/>
          </a:solidFill>
          <a:latin typeface="+mn-lt"/>
        </a:defRPr>
      </a:lvl3pPr>
      <a:lvl4pPr marL="1657350" indent="-276225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sz="1600">
          <a:solidFill>
            <a:schemeClr val="tx1"/>
          </a:solidFill>
          <a:latin typeface="+mn-lt"/>
        </a:defRPr>
      </a:lvl4pPr>
      <a:lvl5pPr marL="2095500" indent="-276225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8"/>
        </a:buBlip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8"/>
        </a:buBlip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8"/>
        </a:buBlip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8"/>
        </a:buBlip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8.png"/><Relationship Id="rId7" Type="http://schemas.openxmlformats.org/officeDocument/2006/relationships/image" Target="../media/image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ChangeArrowheads="1"/>
          </p:cNvSpPr>
          <p:nvPr/>
        </p:nvSpPr>
        <p:spPr bwMode="auto">
          <a:xfrm>
            <a:off x="395288" y="1412875"/>
            <a:ext cx="8389937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2400" b="1">
                <a:solidFill>
                  <a:schemeClr val="tx2"/>
                </a:solidFill>
                <a:latin typeface="Arial" pitchFamily="34" charset="0"/>
              </a:defRPr>
            </a:lvl1pPr>
            <a:lvl2pPr eaLnBrk="0" hangingPunct="0">
              <a:defRPr sz="2400" b="1">
                <a:solidFill>
                  <a:schemeClr val="tx2"/>
                </a:solidFill>
                <a:latin typeface="Arial" pitchFamily="34" charset="0"/>
              </a:defRPr>
            </a:lvl2pPr>
            <a:lvl3pPr eaLnBrk="0" hangingPunct="0">
              <a:defRPr sz="2400" b="1">
                <a:solidFill>
                  <a:schemeClr val="tx2"/>
                </a:solidFill>
                <a:latin typeface="Arial" pitchFamily="34" charset="0"/>
              </a:defRPr>
            </a:lvl3pPr>
            <a:lvl4pPr eaLnBrk="0" hangingPunct="0">
              <a:defRPr sz="2400" b="1">
                <a:solidFill>
                  <a:schemeClr val="tx2"/>
                </a:solidFill>
                <a:latin typeface="Arial" pitchFamily="34" charset="0"/>
              </a:defRPr>
            </a:lvl4pPr>
            <a:lvl5pPr eaLnBrk="0" hangingPunct="0">
              <a:defRPr sz="2400" b="1">
                <a:solidFill>
                  <a:schemeClr val="tx2"/>
                </a:solidFill>
                <a:latin typeface="Arial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de-DE" sz="2600" dirty="0"/>
              <a:t>Proposal: Microservice Identification</a:t>
            </a:r>
            <a:br>
              <a:rPr lang="en-US" altLang="de-DE" sz="2600" dirty="0"/>
            </a:br>
            <a:endParaRPr lang="en-US" altLang="de-DE" sz="2200" dirty="0"/>
          </a:p>
        </p:txBody>
      </p:sp>
      <p:sp>
        <p:nvSpPr>
          <p:cNvPr id="30725" name="Rectangle 3"/>
          <p:cNvSpPr>
            <a:spLocks noChangeArrowheads="1"/>
          </p:cNvSpPr>
          <p:nvPr/>
        </p:nvSpPr>
        <p:spPr bwMode="auto">
          <a:xfrm>
            <a:off x="396875" y="2349500"/>
            <a:ext cx="8370888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ctr" eaLnBrk="0" hangingPunct="0">
              <a:spcBef>
                <a:spcPct val="2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algn="ctr" eaLnBrk="0" hangingPunct="0">
              <a:spcBef>
                <a:spcPct val="20000"/>
              </a:spcBef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ctr" eaLnBrk="0" hangingPunct="0">
              <a:spcBef>
                <a:spcPct val="20000"/>
              </a:spcBef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ctr" eaLnBrk="0" hangingPunct="0">
              <a:spcBef>
                <a:spcPct val="20000"/>
              </a:spcBef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ctr" eaLnBrk="0" hangingPunct="0">
              <a:spcBef>
                <a:spcPct val="20000"/>
              </a:spcBef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en-US" altLang="de-DE" sz="1600" b="1" dirty="0">
                <a:solidFill>
                  <a:srgbClr val="000000"/>
                </a:solidFill>
              </a:rPr>
              <a:t>A formal clustering approach using structural and data object dependencies</a:t>
            </a:r>
          </a:p>
          <a:p>
            <a:pPr algn="l" eaLnBrk="1" hangingPunct="1">
              <a:spcBef>
                <a:spcPct val="0"/>
              </a:spcBef>
            </a:pPr>
            <a:endParaRPr lang="en-US" altLang="de-DE" sz="1600" b="1" dirty="0">
              <a:solidFill>
                <a:srgbClr val="000000"/>
              </a:solidFill>
            </a:endParaRPr>
          </a:p>
          <a:p>
            <a:pPr algn="l" eaLnBrk="1" hangingPunct="1">
              <a:spcBef>
                <a:spcPct val="0"/>
              </a:spcBef>
            </a:pPr>
            <a:r>
              <a:rPr lang="en-US" altLang="de-DE" sz="1600" b="1" dirty="0">
                <a:solidFill>
                  <a:srgbClr val="000000"/>
                </a:solidFill>
              </a:rPr>
              <a:t>Niko Benkler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/>
              <a:t>Weakness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2113" y="1198563"/>
            <a:ext cx="8212335" cy="1726381"/>
          </a:xfrm>
        </p:spPr>
        <p:txBody>
          <a:bodyPr/>
          <a:lstStyle/>
          <a:p>
            <a:r>
              <a:rPr lang="en-US" altLang="de-DE" dirty="0"/>
              <a:t>Aggregation lacks mathematical evidence</a:t>
            </a:r>
          </a:p>
          <a:p>
            <a:r>
              <a:rPr lang="en-US" altLang="de-DE" dirty="0"/>
              <a:t>Weighting for read/write access does not consider inter-/intra service calls</a:t>
            </a:r>
          </a:p>
          <a:p>
            <a:pPr lvl="1"/>
            <a:r>
              <a:rPr lang="en-US" altLang="de-DE" dirty="0"/>
              <a:t>Remote calls outweigh difference between read and write access</a:t>
            </a:r>
          </a:p>
          <a:p>
            <a:r>
              <a:rPr lang="en-US" altLang="de-DE" dirty="0"/>
              <a:t>Data flow only implicitly </a:t>
            </a:r>
          </a:p>
          <a:p>
            <a:pPr marL="0" indent="0">
              <a:buNone/>
            </a:pPr>
            <a:endParaRPr lang="en-US" altLang="de-DE" dirty="0"/>
          </a:p>
          <a:p>
            <a:endParaRPr lang="en-US" alt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612000" y="6444000"/>
            <a:ext cx="1044000" cy="360000"/>
          </a:xfrm>
        </p:spPr>
        <p:txBody>
          <a:bodyPr/>
          <a:lstStyle/>
          <a:p>
            <a:fld id="{671342AB-2D21-4183-8B98-98B52FD7365F}" type="datetime1">
              <a:rPr lang="de-DE" smtClean="0"/>
              <a:t>04.02.2019</a:t>
            </a:fld>
            <a:endParaRPr lang="de-DE" dirty="0"/>
          </a:p>
        </p:txBody>
      </p:sp>
      <p:grpSp>
        <p:nvGrpSpPr>
          <p:cNvPr id="6" name="Gruppieren 21">
            <a:extLst>
              <a:ext uri="{FF2B5EF4-FFF2-40B4-BE49-F238E27FC236}">
                <a16:creationId xmlns:a16="http://schemas.microsoft.com/office/drawing/2014/main" id="{0040E27B-FD00-4BB9-BF34-EAF5642F9005}"/>
              </a:ext>
            </a:extLst>
          </p:cNvPr>
          <p:cNvGrpSpPr/>
          <p:nvPr/>
        </p:nvGrpSpPr>
        <p:grpSpPr>
          <a:xfrm>
            <a:off x="25400" y="5986694"/>
            <a:ext cx="9072000" cy="507293"/>
            <a:chOff x="25400" y="5986694"/>
            <a:chExt cx="9072000" cy="507293"/>
          </a:xfrm>
        </p:grpSpPr>
        <p:sp>
          <p:nvSpPr>
            <p:cNvPr id="7" name="Textfeld 13">
              <a:extLst>
                <a:ext uri="{FF2B5EF4-FFF2-40B4-BE49-F238E27FC236}">
                  <a16:creationId xmlns:a16="http://schemas.microsoft.com/office/drawing/2014/main" id="{BAAA255A-DE4E-43FC-B6C9-980B8990A863}"/>
                </a:ext>
              </a:extLst>
            </p:cNvPr>
            <p:cNvSpPr txBox="1"/>
            <p:nvPr/>
          </p:nvSpPr>
          <p:spPr>
            <a:xfrm>
              <a:off x="1493183" y="6032322"/>
              <a:ext cx="950901" cy="46166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Foundation</a:t>
              </a:r>
            </a:p>
          </p:txBody>
        </p:sp>
        <p:sp>
          <p:nvSpPr>
            <p:cNvPr id="8" name="Textfeld 14">
              <a:extLst>
                <a:ext uri="{FF2B5EF4-FFF2-40B4-BE49-F238E27FC236}">
                  <a16:creationId xmlns:a16="http://schemas.microsoft.com/office/drawing/2014/main" id="{20453AA5-8267-4740-BB18-83B78262BD22}"/>
                </a:ext>
              </a:extLst>
            </p:cNvPr>
            <p:cNvSpPr txBox="1"/>
            <p:nvPr/>
          </p:nvSpPr>
          <p:spPr>
            <a:xfrm>
              <a:off x="6282440" y="6032325"/>
              <a:ext cx="89960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/>
                <a:t>Evaluation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0003065F-116A-4EB7-8459-D88042241914}"/>
                </a:ext>
              </a:extLst>
            </p:cNvPr>
            <p:cNvSpPr txBox="1"/>
            <p:nvPr/>
          </p:nvSpPr>
          <p:spPr>
            <a:xfrm>
              <a:off x="3028301" y="6032323"/>
              <a:ext cx="1111651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/>
                <a:t>Related Work</a:t>
              </a:r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A726C2C4-9F26-4857-993B-720F1DE49F35}"/>
                </a:ext>
              </a:extLst>
            </p:cNvPr>
            <p:cNvSpPr txBox="1"/>
            <p:nvPr/>
          </p:nvSpPr>
          <p:spPr>
            <a:xfrm>
              <a:off x="7763010" y="6032321"/>
              <a:ext cx="1278028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Summary</a:t>
              </a:r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AB277AF1-9FBE-44AB-A77E-54F4A3C24B2D}"/>
                </a:ext>
              </a:extLst>
            </p:cNvPr>
            <p:cNvSpPr txBox="1"/>
            <p:nvPr/>
          </p:nvSpPr>
          <p:spPr>
            <a:xfrm>
              <a:off x="179512" y="6032321"/>
              <a:ext cx="955711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Motivation</a:t>
              </a:r>
            </a:p>
          </p:txBody>
        </p:sp>
        <p:sp>
          <p:nvSpPr>
            <p:cNvPr id="12" name="Eingekerbter Richtungspfeil 23">
              <a:extLst>
                <a:ext uri="{FF2B5EF4-FFF2-40B4-BE49-F238E27FC236}">
                  <a16:creationId xmlns:a16="http://schemas.microsoft.com/office/drawing/2014/main" id="{05A79C9A-C2A8-47C9-A061-08591E151049}"/>
                </a:ext>
              </a:extLst>
            </p:cNvPr>
            <p:cNvSpPr/>
            <p:nvPr/>
          </p:nvSpPr>
          <p:spPr>
            <a:xfrm>
              <a:off x="1234955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3" name="Eingekerbter Richtungspfeil 24">
              <a:extLst>
                <a:ext uri="{FF2B5EF4-FFF2-40B4-BE49-F238E27FC236}">
                  <a16:creationId xmlns:a16="http://schemas.microsoft.com/office/drawing/2014/main" id="{93F73314-AFE2-4A7B-B351-D0D77AC858C3}"/>
                </a:ext>
              </a:extLst>
            </p:cNvPr>
            <p:cNvSpPr/>
            <p:nvPr/>
          </p:nvSpPr>
          <p:spPr>
            <a:xfrm>
              <a:off x="2577480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4" name="Eingekerbter Richtungspfeil 25">
              <a:extLst>
                <a:ext uri="{FF2B5EF4-FFF2-40B4-BE49-F238E27FC236}">
                  <a16:creationId xmlns:a16="http://schemas.microsoft.com/office/drawing/2014/main" id="{E51CB0DD-B40B-4DA3-9813-56079C531A80}"/>
                </a:ext>
              </a:extLst>
            </p:cNvPr>
            <p:cNvSpPr/>
            <p:nvPr/>
          </p:nvSpPr>
          <p:spPr>
            <a:xfrm>
              <a:off x="4269488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5C484D65-4E97-430B-9F41-F04C2D378E09}"/>
                </a:ext>
              </a:extLst>
            </p:cNvPr>
            <p:cNvSpPr txBox="1"/>
            <p:nvPr/>
          </p:nvSpPr>
          <p:spPr>
            <a:xfrm>
              <a:off x="4788024" y="6032324"/>
              <a:ext cx="902811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b="1" dirty="0"/>
                <a:t>Approach</a:t>
              </a:r>
            </a:p>
          </p:txBody>
        </p:sp>
        <p:sp>
          <p:nvSpPr>
            <p:cNvPr id="16" name="Eingekerbter Richtungspfeil 27">
              <a:extLst>
                <a:ext uri="{FF2B5EF4-FFF2-40B4-BE49-F238E27FC236}">
                  <a16:creationId xmlns:a16="http://schemas.microsoft.com/office/drawing/2014/main" id="{E768B783-C92B-40F8-9CF6-761F508F5A01}"/>
                </a:ext>
              </a:extLst>
            </p:cNvPr>
            <p:cNvSpPr/>
            <p:nvPr/>
          </p:nvSpPr>
          <p:spPr>
            <a:xfrm>
              <a:off x="7320057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17" name="Gerade Verbindung 28">
              <a:extLst>
                <a:ext uri="{FF2B5EF4-FFF2-40B4-BE49-F238E27FC236}">
                  <a16:creationId xmlns:a16="http://schemas.microsoft.com/office/drawing/2014/main" id="{BC764CA6-47FB-49B6-964C-7052FC337673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Eingekerbter Richtungspfeil 29">
              <a:extLst>
                <a:ext uri="{FF2B5EF4-FFF2-40B4-BE49-F238E27FC236}">
                  <a16:creationId xmlns:a16="http://schemas.microsoft.com/office/drawing/2014/main" id="{789A9915-BB3D-4F64-995D-EEE4479DB224}"/>
                </a:ext>
              </a:extLst>
            </p:cNvPr>
            <p:cNvSpPr/>
            <p:nvPr/>
          </p:nvSpPr>
          <p:spPr>
            <a:xfrm>
              <a:off x="5925672" y="609157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sp>
        <p:nvSpPr>
          <p:cNvPr id="19" name="Rectangle 3">
            <a:extLst>
              <a:ext uri="{FF2B5EF4-FFF2-40B4-BE49-F238E27FC236}">
                <a16:creationId xmlns:a16="http://schemas.microsoft.com/office/drawing/2014/main" id="{43EDB515-BF17-4660-8E22-80AEA76A17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3584" y="3598537"/>
            <a:ext cx="6198916" cy="90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1432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057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>
                <a:solidFill>
                  <a:schemeClr val="tx1"/>
                </a:solidFill>
                <a:latin typeface="+mn-lt"/>
              </a:defRPr>
            </a:lvl2pPr>
            <a:lvl3pPr marL="1209675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600">
                <a:solidFill>
                  <a:schemeClr val="tx1"/>
                </a:solidFill>
                <a:latin typeface="+mn-lt"/>
              </a:defRPr>
            </a:lvl3pPr>
            <a:lvl4pPr marL="165735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600">
                <a:solidFill>
                  <a:schemeClr val="tx1"/>
                </a:solidFill>
                <a:latin typeface="+mn-lt"/>
              </a:defRPr>
            </a:lvl4pPr>
            <a:lvl5pPr marL="209550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altLang="de-DE" kern="0" dirty="0"/>
              <a:t>Blurred data- and control flow</a:t>
            </a:r>
          </a:p>
        </p:txBody>
      </p:sp>
      <p:sp>
        <p:nvSpPr>
          <p:cNvPr id="20" name="Pfeil: nach rechts 19">
            <a:extLst>
              <a:ext uri="{FF2B5EF4-FFF2-40B4-BE49-F238E27FC236}">
                <a16:creationId xmlns:a16="http://schemas.microsoft.com/office/drawing/2014/main" id="{1E1DE8AF-D783-4577-A28D-5D4BF53FEADD}"/>
              </a:ext>
            </a:extLst>
          </p:cNvPr>
          <p:cNvSpPr/>
          <p:nvPr/>
        </p:nvSpPr>
        <p:spPr>
          <a:xfrm>
            <a:off x="457900" y="3517863"/>
            <a:ext cx="398934" cy="4644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3998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/>
              <a:t>Contributions</a:t>
            </a:r>
            <a:endParaRPr lang="de-DE" altLang="de-DE" dirty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2113" y="1198563"/>
            <a:ext cx="8356600" cy="4684836"/>
          </a:xfrm>
        </p:spPr>
        <p:txBody>
          <a:bodyPr/>
          <a:lstStyle/>
          <a:p>
            <a:r>
              <a:rPr lang="en-US" altLang="de-DE" dirty="0"/>
              <a:t>Separate data object dependency and structural dependency</a:t>
            </a:r>
          </a:p>
          <a:p>
            <a:pPr lvl="1"/>
            <a:r>
              <a:rPr lang="en-US" altLang="de-DE" dirty="0"/>
              <a:t>Cluster based on structural dependency as proposed</a:t>
            </a:r>
          </a:p>
          <a:p>
            <a:pPr lvl="1"/>
            <a:r>
              <a:rPr lang="en-US" altLang="de-DE" dirty="0"/>
              <a:t>Cluster for object dependency based on new </a:t>
            </a:r>
          </a:p>
          <a:p>
            <a:pPr lvl="1"/>
            <a:r>
              <a:rPr lang="en-US" altLang="de-DE" dirty="0"/>
              <a:t>Circumvent ambiguity of aggregation process</a:t>
            </a:r>
          </a:p>
          <a:p>
            <a:pPr marL="476250" lvl="1" indent="0">
              <a:buNone/>
            </a:pPr>
            <a:endParaRPr lang="en-US" altLang="de-DE" dirty="0"/>
          </a:p>
          <a:p>
            <a:r>
              <a:rPr lang="en-US" altLang="de-DE" dirty="0"/>
              <a:t>New approach for Object dependency:</a:t>
            </a:r>
          </a:p>
          <a:p>
            <a:pPr lvl="1"/>
            <a:r>
              <a:rPr lang="en-US" altLang="de-DE" dirty="0"/>
              <a:t>Distance Measure</a:t>
            </a:r>
          </a:p>
          <a:p>
            <a:pPr lvl="1"/>
            <a:r>
              <a:rPr lang="en-US" altLang="de-DE" dirty="0"/>
              <a:t>Amount activities that access pair of objects </a:t>
            </a:r>
          </a:p>
          <a:p>
            <a:pPr lvl="1"/>
            <a:r>
              <a:rPr lang="en-US" altLang="de-DE" dirty="0"/>
              <a:t>…</a:t>
            </a:r>
          </a:p>
          <a:p>
            <a:r>
              <a:rPr lang="en-US" altLang="de-DE" dirty="0"/>
              <a:t>Match both set of clusters</a:t>
            </a:r>
          </a:p>
          <a:p>
            <a:pPr lvl="1"/>
            <a:r>
              <a:rPr lang="en-US" altLang="de-DE" dirty="0"/>
              <a:t>Based on BPMN Model information</a:t>
            </a:r>
          </a:p>
          <a:p>
            <a:pPr lvl="1"/>
            <a:r>
              <a:rPr lang="en-US" altLang="de-DE" dirty="0"/>
              <a:t>Merge &amp; split possible</a:t>
            </a:r>
          </a:p>
          <a:p>
            <a:endParaRPr lang="en-US" alt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612000" y="6444000"/>
            <a:ext cx="1044000" cy="360000"/>
          </a:xfrm>
        </p:spPr>
        <p:txBody>
          <a:bodyPr/>
          <a:lstStyle/>
          <a:p>
            <a:fld id="{671342AB-2D21-4183-8B98-98B52FD7365F}" type="datetime1">
              <a:rPr lang="de-DE" smtClean="0"/>
              <a:t>04.02.2019</a:t>
            </a:fld>
            <a:endParaRPr lang="de-DE" dirty="0"/>
          </a:p>
        </p:txBody>
      </p:sp>
      <p:grpSp>
        <p:nvGrpSpPr>
          <p:cNvPr id="6" name="Gruppieren 21">
            <a:extLst>
              <a:ext uri="{FF2B5EF4-FFF2-40B4-BE49-F238E27FC236}">
                <a16:creationId xmlns:a16="http://schemas.microsoft.com/office/drawing/2014/main" id="{0040E27B-FD00-4BB9-BF34-EAF5642F9005}"/>
              </a:ext>
            </a:extLst>
          </p:cNvPr>
          <p:cNvGrpSpPr/>
          <p:nvPr/>
        </p:nvGrpSpPr>
        <p:grpSpPr>
          <a:xfrm>
            <a:off x="25400" y="5986694"/>
            <a:ext cx="9072000" cy="507293"/>
            <a:chOff x="25400" y="5986694"/>
            <a:chExt cx="9072000" cy="507293"/>
          </a:xfrm>
        </p:grpSpPr>
        <p:sp>
          <p:nvSpPr>
            <p:cNvPr id="7" name="Textfeld 13">
              <a:extLst>
                <a:ext uri="{FF2B5EF4-FFF2-40B4-BE49-F238E27FC236}">
                  <a16:creationId xmlns:a16="http://schemas.microsoft.com/office/drawing/2014/main" id="{BAAA255A-DE4E-43FC-B6C9-980B8990A863}"/>
                </a:ext>
              </a:extLst>
            </p:cNvPr>
            <p:cNvSpPr txBox="1"/>
            <p:nvPr/>
          </p:nvSpPr>
          <p:spPr>
            <a:xfrm>
              <a:off x="1493183" y="6032322"/>
              <a:ext cx="950901" cy="46166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Foundation</a:t>
              </a:r>
            </a:p>
          </p:txBody>
        </p:sp>
        <p:sp>
          <p:nvSpPr>
            <p:cNvPr id="8" name="Textfeld 14">
              <a:extLst>
                <a:ext uri="{FF2B5EF4-FFF2-40B4-BE49-F238E27FC236}">
                  <a16:creationId xmlns:a16="http://schemas.microsoft.com/office/drawing/2014/main" id="{20453AA5-8267-4740-BB18-83B78262BD22}"/>
                </a:ext>
              </a:extLst>
            </p:cNvPr>
            <p:cNvSpPr txBox="1"/>
            <p:nvPr/>
          </p:nvSpPr>
          <p:spPr>
            <a:xfrm>
              <a:off x="6282440" y="6032325"/>
              <a:ext cx="89960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/>
                <a:t>Evaluation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0003065F-116A-4EB7-8459-D88042241914}"/>
                </a:ext>
              </a:extLst>
            </p:cNvPr>
            <p:cNvSpPr txBox="1"/>
            <p:nvPr/>
          </p:nvSpPr>
          <p:spPr>
            <a:xfrm>
              <a:off x="3028301" y="6032323"/>
              <a:ext cx="1111651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/>
                <a:t>Related Work</a:t>
              </a:r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A726C2C4-9F26-4857-993B-720F1DE49F35}"/>
                </a:ext>
              </a:extLst>
            </p:cNvPr>
            <p:cNvSpPr txBox="1"/>
            <p:nvPr/>
          </p:nvSpPr>
          <p:spPr>
            <a:xfrm>
              <a:off x="7763010" y="6032321"/>
              <a:ext cx="1278028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Summary</a:t>
              </a:r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AB277AF1-9FBE-44AB-A77E-54F4A3C24B2D}"/>
                </a:ext>
              </a:extLst>
            </p:cNvPr>
            <p:cNvSpPr txBox="1"/>
            <p:nvPr/>
          </p:nvSpPr>
          <p:spPr>
            <a:xfrm>
              <a:off x="179512" y="6032321"/>
              <a:ext cx="955711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Motivation</a:t>
              </a:r>
            </a:p>
          </p:txBody>
        </p:sp>
        <p:sp>
          <p:nvSpPr>
            <p:cNvPr id="12" name="Eingekerbter Richtungspfeil 23">
              <a:extLst>
                <a:ext uri="{FF2B5EF4-FFF2-40B4-BE49-F238E27FC236}">
                  <a16:creationId xmlns:a16="http://schemas.microsoft.com/office/drawing/2014/main" id="{05A79C9A-C2A8-47C9-A061-08591E151049}"/>
                </a:ext>
              </a:extLst>
            </p:cNvPr>
            <p:cNvSpPr/>
            <p:nvPr/>
          </p:nvSpPr>
          <p:spPr>
            <a:xfrm>
              <a:off x="1234955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3" name="Eingekerbter Richtungspfeil 24">
              <a:extLst>
                <a:ext uri="{FF2B5EF4-FFF2-40B4-BE49-F238E27FC236}">
                  <a16:creationId xmlns:a16="http://schemas.microsoft.com/office/drawing/2014/main" id="{93F73314-AFE2-4A7B-B351-D0D77AC858C3}"/>
                </a:ext>
              </a:extLst>
            </p:cNvPr>
            <p:cNvSpPr/>
            <p:nvPr/>
          </p:nvSpPr>
          <p:spPr>
            <a:xfrm>
              <a:off x="2577480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4" name="Eingekerbter Richtungspfeil 25">
              <a:extLst>
                <a:ext uri="{FF2B5EF4-FFF2-40B4-BE49-F238E27FC236}">
                  <a16:creationId xmlns:a16="http://schemas.microsoft.com/office/drawing/2014/main" id="{E51CB0DD-B40B-4DA3-9813-56079C531A80}"/>
                </a:ext>
              </a:extLst>
            </p:cNvPr>
            <p:cNvSpPr/>
            <p:nvPr/>
          </p:nvSpPr>
          <p:spPr>
            <a:xfrm>
              <a:off x="4269488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5C484D65-4E97-430B-9F41-F04C2D378E09}"/>
                </a:ext>
              </a:extLst>
            </p:cNvPr>
            <p:cNvSpPr txBox="1"/>
            <p:nvPr/>
          </p:nvSpPr>
          <p:spPr>
            <a:xfrm>
              <a:off x="4788024" y="6032324"/>
              <a:ext cx="902811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b="1" dirty="0"/>
                <a:t>Approach</a:t>
              </a:r>
            </a:p>
          </p:txBody>
        </p:sp>
        <p:sp>
          <p:nvSpPr>
            <p:cNvPr id="16" name="Eingekerbter Richtungspfeil 27">
              <a:extLst>
                <a:ext uri="{FF2B5EF4-FFF2-40B4-BE49-F238E27FC236}">
                  <a16:creationId xmlns:a16="http://schemas.microsoft.com/office/drawing/2014/main" id="{E768B783-C92B-40F8-9CF6-761F508F5A01}"/>
                </a:ext>
              </a:extLst>
            </p:cNvPr>
            <p:cNvSpPr/>
            <p:nvPr/>
          </p:nvSpPr>
          <p:spPr>
            <a:xfrm>
              <a:off x="7320057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17" name="Gerade Verbindung 28">
              <a:extLst>
                <a:ext uri="{FF2B5EF4-FFF2-40B4-BE49-F238E27FC236}">
                  <a16:creationId xmlns:a16="http://schemas.microsoft.com/office/drawing/2014/main" id="{BC764CA6-47FB-49B6-964C-7052FC337673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Eingekerbter Richtungspfeil 29">
              <a:extLst>
                <a:ext uri="{FF2B5EF4-FFF2-40B4-BE49-F238E27FC236}">
                  <a16:creationId xmlns:a16="http://schemas.microsoft.com/office/drawing/2014/main" id="{789A9915-BB3D-4F64-995D-EEE4479DB224}"/>
                </a:ext>
              </a:extLst>
            </p:cNvPr>
            <p:cNvSpPr/>
            <p:nvPr/>
          </p:nvSpPr>
          <p:spPr>
            <a:xfrm>
              <a:off x="5925672" y="609157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sp>
        <p:nvSpPr>
          <p:cNvPr id="19" name="Pfeil: nach rechts 18">
            <a:extLst>
              <a:ext uri="{FF2B5EF4-FFF2-40B4-BE49-F238E27FC236}">
                <a16:creationId xmlns:a16="http://schemas.microsoft.com/office/drawing/2014/main" id="{4A51D768-C24B-41F8-9FCD-DE11788EF2AC}"/>
              </a:ext>
            </a:extLst>
          </p:cNvPr>
          <p:cNvSpPr/>
          <p:nvPr/>
        </p:nvSpPr>
        <p:spPr>
          <a:xfrm>
            <a:off x="827584" y="2204864"/>
            <a:ext cx="236534" cy="3204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4276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Evaluation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2113" y="1198563"/>
            <a:ext cx="4395911" cy="367847"/>
          </a:xfrm>
        </p:spPr>
        <p:txBody>
          <a:bodyPr/>
          <a:lstStyle/>
          <a:p>
            <a:r>
              <a:rPr lang="en-US" altLang="de-DE" dirty="0"/>
              <a:t>Apply to case study </a:t>
            </a:r>
            <a:r>
              <a:rPr lang="en-US" altLang="de-DE" i="1" dirty="0" err="1"/>
              <a:t>CoCoME</a:t>
            </a:r>
            <a:endParaRPr lang="en-US" alt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612000" y="6444000"/>
            <a:ext cx="1044000" cy="360000"/>
          </a:xfrm>
        </p:spPr>
        <p:txBody>
          <a:bodyPr/>
          <a:lstStyle/>
          <a:p>
            <a:fld id="{671342AB-2D21-4183-8B98-98B52FD7365F}" type="datetime1">
              <a:rPr lang="de-DE" smtClean="0"/>
              <a:t>04.02.2019</a:t>
            </a:fld>
            <a:endParaRPr lang="de-DE" dirty="0"/>
          </a:p>
        </p:txBody>
      </p:sp>
      <p:grpSp>
        <p:nvGrpSpPr>
          <p:cNvPr id="6" name="Gruppieren 21">
            <a:extLst>
              <a:ext uri="{FF2B5EF4-FFF2-40B4-BE49-F238E27FC236}">
                <a16:creationId xmlns:a16="http://schemas.microsoft.com/office/drawing/2014/main" id="{0040E27B-FD00-4BB9-BF34-EAF5642F9005}"/>
              </a:ext>
            </a:extLst>
          </p:cNvPr>
          <p:cNvGrpSpPr/>
          <p:nvPr/>
        </p:nvGrpSpPr>
        <p:grpSpPr>
          <a:xfrm>
            <a:off x="25400" y="5986694"/>
            <a:ext cx="9072000" cy="507293"/>
            <a:chOff x="25400" y="5986694"/>
            <a:chExt cx="9072000" cy="507293"/>
          </a:xfrm>
        </p:grpSpPr>
        <p:sp>
          <p:nvSpPr>
            <p:cNvPr id="7" name="Textfeld 13">
              <a:extLst>
                <a:ext uri="{FF2B5EF4-FFF2-40B4-BE49-F238E27FC236}">
                  <a16:creationId xmlns:a16="http://schemas.microsoft.com/office/drawing/2014/main" id="{BAAA255A-DE4E-43FC-B6C9-980B8990A863}"/>
                </a:ext>
              </a:extLst>
            </p:cNvPr>
            <p:cNvSpPr txBox="1"/>
            <p:nvPr/>
          </p:nvSpPr>
          <p:spPr>
            <a:xfrm>
              <a:off x="1493183" y="6032322"/>
              <a:ext cx="950901" cy="46166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Foundation</a:t>
              </a:r>
            </a:p>
          </p:txBody>
        </p:sp>
        <p:sp>
          <p:nvSpPr>
            <p:cNvPr id="8" name="Textfeld 14">
              <a:extLst>
                <a:ext uri="{FF2B5EF4-FFF2-40B4-BE49-F238E27FC236}">
                  <a16:creationId xmlns:a16="http://schemas.microsoft.com/office/drawing/2014/main" id="{20453AA5-8267-4740-BB18-83B78262BD22}"/>
                </a:ext>
              </a:extLst>
            </p:cNvPr>
            <p:cNvSpPr txBox="1"/>
            <p:nvPr/>
          </p:nvSpPr>
          <p:spPr>
            <a:xfrm>
              <a:off x="6282440" y="6032325"/>
              <a:ext cx="96372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b="1" dirty="0"/>
                <a:t>Evaluation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0003065F-116A-4EB7-8459-D88042241914}"/>
                </a:ext>
              </a:extLst>
            </p:cNvPr>
            <p:cNvSpPr txBox="1"/>
            <p:nvPr/>
          </p:nvSpPr>
          <p:spPr>
            <a:xfrm>
              <a:off x="3028301" y="6032323"/>
              <a:ext cx="1111651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/>
                <a:t>Related Work</a:t>
              </a:r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A726C2C4-9F26-4857-993B-720F1DE49F35}"/>
                </a:ext>
              </a:extLst>
            </p:cNvPr>
            <p:cNvSpPr txBox="1"/>
            <p:nvPr/>
          </p:nvSpPr>
          <p:spPr>
            <a:xfrm>
              <a:off x="7763010" y="6032321"/>
              <a:ext cx="1278028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Summary</a:t>
              </a:r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AB277AF1-9FBE-44AB-A77E-54F4A3C24B2D}"/>
                </a:ext>
              </a:extLst>
            </p:cNvPr>
            <p:cNvSpPr txBox="1"/>
            <p:nvPr/>
          </p:nvSpPr>
          <p:spPr>
            <a:xfrm>
              <a:off x="179512" y="6032321"/>
              <a:ext cx="955711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Motivation</a:t>
              </a:r>
            </a:p>
          </p:txBody>
        </p:sp>
        <p:sp>
          <p:nvSpPr>
            <p:cNvPr id="12" name="Eingekerbter Richtungspfeil 23">
              <a:extLst>
                <a:ext uri="{FF2B5EF4-FFF2-40B4-BE49-F238E27FC236}">
                  <a16:creationId xmlns:a16="http://schemas.microsoft.com/office/drawing/2014/main" id="{05A79C9A-C2A8-47C9-A061-08591E151049}"/>
                </a:ext>
              </a:extLst>
            </p:cNvPr>
            <p:cNvSpPr/>
            <p:nvPr/>
          </p:nvSpPr>
          <p:spPr>
            <a:xfrm>
              <a:off x="1234955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3" name="Eingekerbter Richtungspfeil 24">
              <a:extLst>
                <a:ext uri="{FF2B5EF4-FFF2-40B4-BE49-F238E27FC236}">
                  <a16:creationId xmlns:a16="http://schemas.microsoft.com/office/drawing/2014/main" id="{93F73314-AFE2-4A7B-B351-D0D77AC858C3}"/>
                </a:ext>
              </a:extLst>
            </p:cNvPr>
            <p:cNvSpPr/>
            <p:nvPr/>
          </p:nvSpPr>
          <p:spPr>
            <a:xfrm>
              <a:off x="2577480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4" name="Eingekerbter Richtungspfeil 25">
              <a:extLst>
                <a:ext uri="{FF2B5EF4-FFF2-40B4-BE49-F238E27FC236}">
                  <a16:creationId xmlns:a16="http://schemas.microsoft.com/office/drawing/2014/main" id="{E51CB0DD-B40B-4DA3-9813-56079C531A80}"/>
                </a:ext>
              </a:extLst>
            </p:cNvPr>
            <p:cNvSpPr/>
            <p:nvPr/>
          </p:nvSpPr>
          <p:spPr>
            <a:xfrm>
              <a:off x="4269488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5C484D65-4E97-430B-9F41-F04C2D378E09}"/>
                </a:ext>
              </a:extLst>
            </p:cNvPr>
            <p:cNvSpPr txBox="1"/>
            <p:nvPr/>
          </p:nvSpPr>
          <p:spPr>
            <a:xfrm>
              <a:off x="4788024" y="6032324"/>
              <a:ext cx="84029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/>
                <a:t>Approach</a:t>
              </a:r>
            </a:p>
          </p:txBody>
        </p:sp>
        <p:sp>
          <p:nvSpPr>
            <p:cNvPr id="16" name="Eingekerbter Richtungspfeil 27">
              <a:extLst>
                <a:ext uri="{FF2B5EF4-FFF2-40B4-BE49-F238E27FC236}">
                  <a16:creationId xmlns:a16="http://schemas.microsoft.com/office/drawing/2014/main" id="{E768B783-C92B-40F8-9CF6-761F508F5A01}"/>
                </a:ext>
              </a:extLst>
            </p:cNvPr>
            <p:cNvSpPr/>
            <p:nvPr/>
          </p:nvSpPr>
          <p:spPr>
            <a:xfrm>
              <a:off x="7320057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17" name="Gerade Verbindung 28">
              <a:extLst>
                <a:ext uri="{FF2B5EF4-FFF2-40B4-BE49-F238E27FC236}">
                  <a16:creationId xmlns:a16="http://schemas.microsoft.com/office/drawing/2014/main" id="{BC764CA6-47FB-49B6-964C-7052FC337673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Eingekerbter Richtungspfeil 29">
              <a:extLst>
                <a:ext uri="{FF2B5EF4-FFF2-40B4-BE49-F238E27FC236}">
                  <a16:creationId xmlns:a16="http://schemas.microsoft.com/office/drawing/2014/main" id="{789A9915-BB3D-4F64-995D-EEE4479DB224}"/>
                </a:ext>
              </a:extLst>
            </p:cNvPr>
            <p:cNvSpPr/>
            <p:nvPr/>
          </p:nvSpPr>
          <p:spPr>
            <a:xfrm>
              <a:off x="5925672" y="609157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pic>
        <p:nvPicPr>
          <p:cNvPr id="3" name="Grafik 2">
            <a:extLst>
              <a:ext uri="{FF2B5EF4-FFF2-40B4-BE49-F238E27FC236}">
                <a16:creationId xmlns:a16="http://schemas.microsoft.com/office/drawing/2014/main" id="{6D5FA16B-A87F-45DD-8218-6402924BA9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451" y="1881187"/>
            <a:ext cx="5067300" cy="3095625"/>
          </a:xfrm>
          <a:prstGeom prst="rect">
            <a:avLst/>
          </a:prstGeom>
        </p:spPr>
      </p:pic>
      <p:sp>
        <p:nvSpPr>
          <p:cNvPr id="19" name="Rectangle 3">
            <a:extLst>
              <a:ext uri="{FF2B5EF4-FFF2-40B4-BE49-F238E27FC236}">
                <a16:creationId xmlns:a16="http://schemas.microsoft.com/office/drawing/2014/main" id="{6947658D-16D1-41B5-A238-E521748F5F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9817" y="5204566"/>
            <a:ext cx="4395911" cy="367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1432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057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>
                <a:solidFill>
                  <a:schemeClr val="tx1"/>
                </a:solidFill>
                <a:latin typeface="+mn-lt"/>
              </a:defRPr>
            </a:lvl2pPr>
            <a:lvl3pPr marL="1209675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+mn-lt"/>
              </a:defRPr>
            </a:lvl3pPr>
            <a:lvl4pPr marL="165735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+mn-lt"/>
              </a:defRPr>
            </a:lvl4pPr>
            <a:lvl5pPr marL="209550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altLang="de-DE" sz="800" kern="0" dirty="0"/>
              <a:t>Source: </a:t>
            </a:r>
            <a:r>
              <a:rPr lang="en-US" sz="800" dirty="0"/>
              <a:t>Identifying Microservices Using Functional Decomposition, S. </a:t>
            </a:r>
            <a:r>
              <a:rPr lang="en-US" sz="800" dirty="0" err="1"/>
              <a:t>Tyszberowicz</a:t>
            </a:r>
            <a:r>
              <a:rPr lang="en-US" altLang="de-DE" sz="800" kern="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620403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Summary	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612000" y="6444000"/>
            <a:ext cx="1044000" cy="360000"/>
          </a:xfrm>
        </p:spPr>
        <p:txBody>
          <a:bodyPr/>
          <a:lstStyle/>
          <a:p>
            <a:fld id="{671342AB-2D21-4183-8B98-98B52FD7365F}" type="datetime1">
              <a:rPr lang="de-DE" smtClean="0"/>
              <a:t>04.02.2019</a:t>
            </a:fld>
            <a:endParaRPr lang="de-DE" dirty="0"/>
          </a:p>
        </p:txBody>
      </p:sp>
      <p:grpSp>
        <p:nvGrpSpPr>
          <p:cNvPr id="6" name="Gruppieren 21">
            <a:extLst>
              <a:ext uri="{FF2B5EF4-FFF2-40B4-BE49-F238E27FC236}">
                <a16:creationId xmlns:a16="http://schemas.microsoft.com/office/drawing/2014/main" id="{0040E27B-FD00-4BB9-BF34-EAF5642F9005}"/>
              </a:ext>
            </a:extLst>
          </p:cNvPr>
          <p:cNvGrpSpPr/>
          <p:nvPr/>
        </p:nvGrpSpPr>
        <p:grpSpPr>
          <a:xfrm>
            <a:off x="25400" y="5986694"/>
            <a:ext cx="9072000" cy="507293"/>
            <a:chOff x="25400" y="5986694"/>
            <a:chExt cx="9072000" cy="507293"/>
          </a:xfrm>
        </p:grpSpPr>
        <p:sp>
          <p:nvSpPr>
            <p:cNvPr id="7" name="Textfeld 13">
              <a:extLst>
                <a:ext uri="{FF2B5EF4-FFF2-40B4-BE49-F238E27FC236}">
                  <a16:creationId xmlns:a16="http://schemas.microsoft.com/office/drawing/2014/main" id="{BAAA255A-DE4E-43FC-B6C9-980B8990A863}"/>
                </a:ext>
              </a:extLst>
            </p:cNvPr>
            <p:cNvSpPr txBox="1"/>
            <p:nvPr/>
          </p:nvSpPr>
          <p:spPr>
            <a:xfrm>
              <a:off x="1493183" y="6032322"/>
              <a:ext cx="950901" cy="46166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Foundation</a:t>
              </a:r>
            </a:p>
          </p:txBody>
        </p:sp>
        <p:sp>
          <p:nvSpPr>
            <p:cNvPr id="8" name="Textfeld 14">
              <a:extLst>
                <a:ext uri="{FF2B5EF4-FFF2-40B4-BE49-F238E27FC236}">
                  <a16:creationId xmlns:a16="http://schemas.microsoft.com/office/drawing/2014/main" id="{20453AA5-8267-4740-BB18-83B78262BD22}"/>
                </a:ext>
              </a:extLst>
            </p:cNvPr>
            <p:cNvSpPr txBox="1"/>
            <p:nvPr/>
          </p:nvSpPr>
          <p:spPr>
            <a:xfrm>
              <a:off x="6282440" y="6032325"/>
              <a:ext cx="89960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/>
                <a:t>Evaluation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0003065F-116A-4EB7-8459-D88042241914}"/>
                </a:ext>
              </a:extLst>
            </p:cNvPr>
            <p:cNvSpPr txBox="1"/>
            <p:nvPr/>
          </p:nvSpPr>
          <p:spPr>
            <a:xfrm>
              <a:off x="3028301" y="6032323"/>
              <a:ext cx="1111651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/>
                <a:t>Related Work</a:t>
              </a:r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A726C2C4-9F26-4857-993B-720F1DE49F35}"/>
                </a:ext>
              </a:extLst>
            </p:cNvPr>
            <p:cNvSpPr txBox="1"/>
            <p:nvPr/>
          </p:nvSpPr>
          <p:spPr>
            <a:xfrm>
              <a:off x="7763010" y="6032321"/>
              <a:ext cx="1278028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b="1" dirty="0"/>
                <a:t>Summary</a:t>
              </a:r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AB277AF1-9FBE-44AB-A77E-54F4A3C24B2D}"/>
                </a:ext>
              </a:extLst>
            </p:cNvPr>
            <p:cNvSpPr txBox="1"/>
            <p:nvPr/>
          </p:nvSpPr>
          <p:spPr>
            <a:xfrm>
              <a:off x="179512" y="6032321"/>
              <a:ext cx="955711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Motivation</a:t>
              </a:r>
            </a:p>
          </p:txBody>
        </p:sp>
        <p:sp>
          <p:nvSpPr>
            <p:cNvPr id="12" name="Eingekerbter Richtungspfeil 23">
              <a:extLst>
                <a:ext uri="{FF2B5EF4-FFF2-40B4-BE49-F238E27FC236}">
                  <a16:creationId xmlns:a16="http://schemas.microsoft.com/office/drawing/2014/main" id="{05A79C9A-C2A8-47C9-A061-08591E151049}"/>
                </a:ext>
              </a:extLst>
            </p:cNvPr>
            <p:cNvSpPr/>
            <p:nvPr/>
          </p:nvSpPr>
          <p:spPr>
            <a:xfrm>
              <a:off x="1234955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3" name="Eingekerbter Richtungspfeil 24">
              <a:extLst>
                <a:ext uri="{FF2B5EF4-FFF2-40B4-BE49-F238E27FC236}">
                  <a16:creationId xmlns:a16="http://schemas.microsoft.com/office/drawing/2014/main" id="{93F73314-AFE2-4A7B-B351-D0D77AC858C3}"/>
                </a:ext>
              </a:extLst>
            </p:cNvPr>
            <p:cNvSpPr/>
            <p:nvPr/>
          </p:nvSpPr>
          <p:spPr>
            <a:xfrm>
              <a:off x="2577480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4" name="Eingekerbter Richtungspfeil 25">
              <a:extLst>
                <a:ext uri="{FF2B5EF4-FFF2-40B4-BE49-F238E27FC236}">
                  <a16:creationId xmlns:a16="http://schemas.microsoft.com/office/drawing/2014/main" id="{E51CB0DD-B40B-4DA3-9813-56079C531A80}"/>
                </a:ext>
              </a:extLst>
            </p:cNvPr>
            <p:cNvSpPr/>
            <p:nvPr/>
          </p:nvSpPr>
          <p:spPr>
            <a:xfrm>
              <a:off x="4269488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5C484D65-4E97-430B-9F41-F04C2D378E09}"/>
                </a:ext>
              </a:extLst>
            </p:cNvPr>
            <p:cNvSpPr txBox="1"/>
            <p:nvPr/>
          </p:nvSpPr>
          <p:spPr>
            <a:xfrm>
              <a:off x="4788024" y="6032324"/>
              <a:ext cx="84029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/>
                <a:t>Approach</a:t>
              </a:r>
            </a:p>
          </p:txBody>
        </p:sp>
        <p:sp>
          <p:nvSpPr>
            <p:cNvPr id="16" name="Eingekerbter Richtungspfeil 27">
              <a:extLst>
                <a:ext uri="{FF2B5EF4-FFF2-40B4-BE49-F238E27FC236}">
                  <a16:creationId xmlns:a16="http://schemas.microsoft.com/office/drawing/2014/main" id="{E768B783-C92B-40F8-9CF6-761F508F5A01}"/>
                </a:ext>
              </a:extLst>
            </p:cNvPr>
            <p:cNvSpPr/>
            <p:nvPr/>
          </p:nvSpPr>
          <p:spPr>
            <a:xfrm>
              <a:off x="7320057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17" name="Gerade Verbindung 28">
              <a:extLst>
                <a:ext uri="{FF2B5EF4-FFF2-40B4-BE49-F238E27FC236}">
                  <a16:creationId xmlns:a16="http://schemas.microsoft.com/office/drawing/2014/main" id="{BC764CA6-47FB-49B6-964C-7052FC337673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Eingekerbter Richtungspfeil 29">
              <a:extLst>
                <a:ext uri="{FF2B5EF4-FFF2-40B4-BE49-F238E27FC236}">
                  <a16:creationId xmlns:a16="http://schemas.microsoft.com/office/drawing/2014/main" id="{789A9915-BB3D-4F64-995D-EEE4479DB224}"/>
                </a:ext>
              </a:extLst>
            </p:cNvPr>
            <p:cNvSpPr/>
            <p:nvPr/>
          </p:nvSpPr>
          <p:spPr>
            <a:xfrm>
              <a:off x="5925672" y="609157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pic>
        <p:nvPicPr>
          <p:cNvPr id="4" name="Grafik 3">
            <a:extLst>
              <a:ext uri="{FF2B5EF4-FFF2-40B4-BE49-F238E27FC236}">
                <a16:creationId xmlns:a16="http://schemas.microsoft.com/office/drawing/2014/main" id="{1EAC131A-162F-4A6C-B396-BE035ACE6A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888" y="599437"/>
            <a:ext cx="4298127" cy="5077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8218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DD1665E-A4E0-42FC-BFBA-43FC08EB7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9B90C-F1F4-41D2-8EEE-A2460906CE98}" type="datetime1">
              <a:rPr lang="de-DE" smtClean="0"/>
              <a:pPr/>
              <a:t>04.02.2019</a:t>
            </a:fld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DF8FAD5-566B-4D5F-879C-8ECA87A571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920749"/>
            <a:ext cx="6601916" cy="4951437"/>
          </a:xfrm>
          <a:prstGeom prst="rect">
            <a:avLst/>
          </a:prstGeom>
        </p:spPr>
      </p:pic>
      <p:sp>
        <p:nvSpPr>
          <p:cNvPr id="10" name="Rectangle 3">
            <a:extLst>
              <a:ext uri="{FF2B5EF4-FFF2-40B4-BE49-F238E27FC236}">
                <a16:creationId xmlns:a16="http://schemas.microsoft.com/office/drawing/2014/main" id="{9651F5D6-9D29-4193-992B-7483516A94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8520" y="6003192"/>
            <a:ext cx="3171775" cy="360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1432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057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>
                <a:solidFill>
                  <a:schemeClr val="tx1"/>
                </a:solidFill>
                <a:latin typeface="+mn-lt"/>
              </a:defRPr>
            </a:lvl2pPr>
            <a:lvl3pPr marL="1209675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+mn-lt"/>
              </a:defRPr>
            </a:lvl3pPr>
            <a:lvl4pPr marL="165735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+mn-lt"/>
              </a:defRPr>
            </a:lvl4pPr>
            <a:lvl5pPr marL="209550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altLang="de-DE" sz="800" i="1" kern="0" dirty="0"/>
              <a:t>Source: https://twitter.com/shanselman/status/785985307816493057</a:t>
            </a:r>
          </a:p>
        </p:txBody>
      </p:sp>
    </p:spTree>
    <p:extLst>
      <p:ext uri="{BB962C8B-B14F-4D97-AF65-F5344CB8AC3E}">
        <p14:creationId xmlns:p14="http://schemas.microsoft.com/office/powerpoint/2010/main" val="3063361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612000" y="6444000"/>
            <a:ext cx="1044000" cy="360000"/>
          </a:xfrm>
        </p:spPr>
        <p:txBody>
          <a:bodyPr/>
          <a:lstStyle/>
          <a:p>
            <a:fld id="{671342AB-2D21-4183-8B98-98B52FD7365F}" type="datetime1">
              <a:rPr lang="de-DE" smtClean="0"/>
              <a:t>04.02.2019</a:t>
            </a:fld>
            <a:endParaRPr lang="de-DE" dirty="0"/>
          </a:p>
        </p:txBody>
      </p:sp>
      <p:grpSp>
        <p:nvGrpSpPr>
          <p:cNvPr id="6" name="Gruppieren 21">
            <a:extLst>
              <a:ext uri="{FF2B5EF4-FFF2-40B4-BE49-F238E27FC236}">
                <a16:creationId xmlns:a16="http://schemas.microsoft.com/office/drawing/2014/main" id="{0040E27B-FD00-4BB9-BF34-EAF5642F9005}"/>
              </a:ext>
            </a:extLst>
          </p:cNvPr>
          <p:cNvGrpSpPr/>
          <p:nvPr/>
        </p:nvGrpSpPr>
        <p:grpSpPr>
          <a:xfrm>
            <a:off x="25400" y="5986694"/>
            <a:ext cx="9072000" cy="507293"/>
            <a:chOff x="25400" y="5986694"/>
            <a:chExt cx="9072000" cy="507293"/>
          </a:xfrm>
        </p:grpSpPr>
        <p:sp>
          <p:nvSpPr>
            <p:cNvPr id="7" name="Textfeld 13">
              <a:extLst>
                <a:ext uri="{FF2B5EF4-FFF2-40B4-BE49-F238E27FC236}">
                  <a16:creationId xmlns:a16="http://schemas.microsoft.com/office/drawing/2014/main" id="{BAAA255A-DE4E-43FC-B6C9-980B8990A863}"/>
                </a:ext>
              </a:extLst>
            </p:cNvPr>
            <p:cNvSpPr txBox="1"/>
            <p:nvPr/>
          </p:nvSpPr>
          <p:spPr>
            <a:xfrm>
              <a:off x="1493183" y="6032322"/>
              <a:ext cx="950901" cy="46166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Foundation</a:t>
              </a:r>
            </a:p>
          </p:txBody>
        </p:sp>
        <p:sp>
          <p:nvSpPr>
            <p:cNvPr id="8" name="Textfeld 14">
              <a:extLst>
                <a:ext uri="{FF2B5EF4-FFF2-40B4-BE49-F238E27FC236}">
                  <a16:creationId xmlns:a16="http://schemas.microsoft.com/office/drawing/2014/main" id="{20453AA5-8267-4740-BB18-83B78262BD22}"/>
                </a:ext>
              </a:extLst>
            </p:cNvPr>
            <p:cNvSpPr txBox="1"/>
            <p:nvPr/>
          </p:nvSpPr>
          <p:spPr>
            <a:xfrm>
              <a:off x="6282440" y="6032325"/>
              <a:ext cx="89960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/>
                <a:t>Evaluation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0003065F-116A-4EB7-8459-D88042241914}"/>
                </a:ext>
              </a:extLst>
            </p:cNvPr>
            <p:cNvSpPr txBox="1"/>
            <p:nvPr/>
          </p:nvSpPr>
          <p:spPr>
            <a:xfrm>
              <a:off x="3028301" y="6032323"/>
              <a:ext cx="1111651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/>
                <a:t>Related Work</a:t>
              </a:r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A726C2C4-9F26-4857-993B-720F1DE49F35}"/>
                </a:ext>
              </a:extLst>
            </p:cNvPr>
            <p:cNvSpPr txBox="1"/>
            <p:nvPr/>
          </p:nvSpPr>
          <p:spPr>
            <a:xfrm>
              <a:off x="7763010" y="6032321"/>
              <a:ext cx="1278028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Summary</a:t>
              </a:r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AB277AF1-9FBE-44AB-A77E-54F4A3C24B2D}"/>
                </a:ext>
              </a:extLst>
            </p:cNvPr>
            <p:cNvSpPr txBox="1"/>
            <p:nvPr/>
          </p:nvSpPr>
          <p:spPr>
            <a:xfrm>
              <a:off x="179512" y="6032321"/>
              <a:ext cx="955711" cy="46166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b="1" dirty="0"/>
                <a:t>Motivation</a:t>
              </a:r>
            </a:p>
          </p:txBody>
        </p:sp>
        <p:sp>
          <p:nvSpPr>
            <p:cNvPr id="12" name="Eingekerbter Richtungspfeil 23">
              <a:extLst>
                <a:ext uri="{FF2B5EF4-FFF2-40B4-BE49-F238E27FC236}">
                  <a16:creationId xmlns:a16="http://schemas.microsoft.com/office/drawing/2014/main" id="{05A79C9A-C2A8-47C9-A061-08591E151049}"/>
                </a:ext>
              </a:extLst>
            </p:cNvPr>
            <p:cNvSpPr/>
            <p:nvPr/>
          </p:nvSpPr>
          <p:spPr>
            <a:xfrm>
              <a:off x="1234955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3" name="Eingekerbter Richtungspfeil 24">
              <a:extLst>
                <a:ext uri="{FF2B5EF4-FFF2-40B4-BE49-F238E27FC236}">
                  <a16:creationId xmlns:a16="http://schemas.microsoft.com/office/drawing/2014/main" id="{93F73314-AFE2-4A7B-B351-D0D77AC858C3}"/>
                </a:ext>
              </a:extLst>
            </p:cNvPr>
            <p:cNvSpPr/>
            <p:nvPr/>
          </p:nvSpPr>
          <p:spPr>
            <a:xfrm>
              <a:off x="2577480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4" name="Eingekerbter Richtungspfeil 25">
              <a:extLst>
                <a:ext uri="{FF2B5EF4-FFF2-40B4-BE49-F238E27FC236}">
                  <a16:creationId xmlns:a16="http://schemas.microsoft.com/office/drawing/2014/main" id="{E51CB0DD-B40B-4DA3-9813-56079C531A80}"/>
                </a:ext>
              </a:extLst>
            </p:cNvPr>
            <p:cNvSpPr/>
            <p:nvPr/>
          </p:nvSpPr>
          <p:spPr>
            <a:xfrm>
              <a:off x="4269488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5C484D65-4E97-430B-9F41-F04C2D378E09}"/>
                </a:ext>
              </a:extLst>
            </p:cNvPr>
            <p:cNvSpPr txBox="1"/>
            <p:nvPr/>
          </p:nvSpPr>
          <p:spPr>
            <a:xfrm>
              <a:off x="4788024" y="6032324"/>
              <a:ext cx="84029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/>
                <a:t>Approach</a:t>
              </a:r>
            </a:p>
          </p:txBody>
        </p:sp>
        <p:sp>
          <p:nvSpPr>
            <p:cNvPr id="16" name="Eingekerbter Richtungspfeil 27">
              <a:extLst>
                <a:ext uri="{FF2B5EF4-FFF2-40B4-BE49-F238E27FC236}">
                  <a16:creationId xmlns:a16="http://schemas.microsoft.com/office/drawing/2014/main" id="{E768B783-C92B-40F8-9CF6-761F508F5A01}"/>
                </a:ext>
              </a:extLst>
            </p:cNvPr>
            <p:cNvSpPr/>
            <p:nvPr/>
          </p:nvSpPr>
          <p:spPr>
            <a:xfrm>
              <a:off x="7320057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Gerade Verbindung 28">
              <a:extLst>
                <a:ext uri="{FF2B5EF4-FFF2-40B4-BE49-F238E27FC236}">
                  <a16:creationId xmlns:a16="http://schemas.microsoft.com/office/drawing/2014/main" id="{BC764CA6-47FB-49B6-964C-7052FC337673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Eingekerbter Richtungspfeil 29">
              <a:extLst>
                <a:ext uri="{FF2B5EF4-FFF2-40B4-BE49-F238E27FC236}">
                  <a16:creationId xmlns:a16="http://schemas.microsoft.com/office/drawing/2014/main" id="{789A9915-BB3D-4F64-995D-EEE4479DB224}"/>
                </a:ext>
              </a:extLst>
            </p:cNvPr>
            <p:cNvSpPr/>
            <p:nvPr/>
          </p:nvSpPr>
          <p:spPr>
            <a:xfrm>
              <a:off x="5925672" y="609157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</p:grpSp>
      <p:pic>
        <p:nvPicPr>
          <p:cNvPr id="22" name="Grafik 21">
            <a:extLst>
              <a:ext uri="{FF2B5EF4-FFF2-40B4-BE49-F238E27FC236}">
                <a16:creationId xmlns:a16="http://schemas.microsoft.com/office/drawing/2014/main" id="{FE175488-3D0F-4AA0-8D67-28946B91CDF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298017"/>
            <a:ext cx="7812870" cy="4376504"/>
          </a:xfrm>
          <a:prstGeom prst="rect">
            <a:avLst/>
          </a:prstGeom>
        </p:spPr>
      </p:pic>
      <p:sp>
        <p:nvSpPr>
          <p:cNvPr id="24" name="Titel 23">
            <a:extLst>
              <a:ext uri="{FF2B5EF4-FFF2-40B4-BE49-F238E27FC236}">
                <a16:creationId xmlns:a16="http://schemas.microsoft.com/office/drawing/2014/main" id="{1476EED4-6735-466F-A687-A4A73E753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Introductory Example: Spotify</a:t>
            </a:r>
          </a:p>
        </p:txBody>
      </p:sp>
      <p:sp>
        <p:nvSpPr>
          <p:cNvPr id="27" name="Rectangle 3">
            <a:extLst>
              <a:ext uri="{FF2B5EF4-FFF2-40B4-BE49-F238E27FC236}">
                <a16:creationId xmlns:a16="http://schemas.microsoft.com/office/drawing/2014/main" id="{83B5E472-67FC-448C-AD55-CB0E339FBF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5344" y="5773194"/>
            <a:ext cx="3840452" cy="258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1432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057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>
                <a:solidFill>
                  <a:schemeClr val="tx1"/>
                </a:solidFill>
                <a:latin typeface="+mn-lt"/>
              </a:defRPr>
            </a:lvl2pPr>
            <a:lvl3pPr marL="1209675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+mn-lt"/>
              </a:defRPr>
            </a:lvl3pPr>
            <a:lvl4pPr marL="165735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+mn-lt"/>
              </a:defRPr>
            </a:lvl4pPr>
            <a:lvl5pPr marL="209550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de-DE" altLang="de-DE" sz="800" i="1" kern="0" dirty="0"/>
              <a:t>Source: Screenshot,  Account </a:t>
            </a:r>
            <a:r>
              <a:rPr lang="de-DE" altLang="de-DE" sz="800" i="1" kern="0" dirty="0" err="1"/>
              <a:t>of</a:t>
            </a:r>
            <a:r>
              <a:rPr lang="de-DE" altLang="de-DE" sz="800" i="1" kern="0" dirty="0"/>
              <a:t> </a:t>
            </a:r>
            <a:r>
              <a:rPr lang="de-DE" altLang="de-DE" sz="800" i="1" kern="0" dirty="0" err="1"/>
              <a:t>author</a:t>
            </a:r>
            <a:endParaRPr lang="de-DE" altLang="de-DE" sz="800" i="1" kern="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The Architecture - Monolith vs. Microservices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7572" y="4953669"/>
            <a:ext cx="3840452" cy="258644"/>
          </a:xfrm>
        </p:spPr>
        <p:txBody>
          <a:bodyPr/>
          <a:lstStyle/>
          <a:p>
            <a:pPr marL="0" indent="0">
              <a:buNone/>
            </a:pPr>
            <a:r>
              <a:rPr lang="de-DE" altLang="de-DE" sz="800" i="1" dirty="0"/>
              <a:t>Source: https://www.redhat.com/en/topics/microservices/what-are-microservices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612000" y="6444000"/>
            <a:ext cx="1044000" cy="360000"/>
          </a:xfrm>
        </p:spPr>
        <p:txBody>
          <a:bodyPr/>
          <a:lstStyle/>
          <a:p>
            <a:fld id="{671342AB-2D21-4183-8B98-98B52FD7365F}" type="datetime1">
              <a:rPr lang="de-DE" smtClean="0"/>
              <a:t>04.02.2019</a:t>
            </a:fld>
            <a:endParaRPr lang="de-DE" dirty="0"/>
          </a:p>
        </p:txBody>
      </p:sp>
      <p:grpSp>
        <p:nvGrpSpPr>
          <p:cNvPr id="6" name="Gruppieren 21">
            <a:extLst>
              <a:ext uri="{FF2B5EF4-FFF2-40B4-BE49-F238E27FC236}">
                <a16:creationId xmlns:a16="http://schemas.microsoft.com/office/drawing/2014/main" id="{0040E27B-FD00-4BB9-BF34-EAF5642F9005}"/>
              </a:ext>
            </a:extLst>
          </p:cNvPr>
          <p:cNvGrpSpPr/>
          <p:nvPr/>
        </p:nvGrpSpPr>
        <p:grpSpPr>
          <a:xfrm>
            <a:off x="25400" y="5986694"/>
            <a:ext cx="9072000" cy="507293"/>
            <a:chOff x="25400" y="5986694"/>
            <a:chExt cx="9072000" cy="507293"/>
          </a:xfrm>
        </p:grpSpPr>
        <p:sp>
          <p:nvSpPr>
            <p:cNvPr id="7" name="Textfeld 13">
              <a:extLst>
                <a:ext uri="{FF2B5EF4-FFF2-40B4-BE49-F238E27FC236}">
                  <a16:creationId xmlns:a16="http://schemas.microsoft.com/office/drawing/2014/main" id="{BAAA255A-DE4E-43FC-B6C9-980B8990A863}"/>
                </a:ext>
              </a:extLst>
            </p:cNvPr>
            <p:cNvSpPr txBox="1"/>
            <p:nvPr/>
          </p:nvSpPr>
          <p:spPr>
            <a:xfrm>
              <a:off x="1493183" y="6032322"/>
              <a:ext cx="950901" cy="46166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Foundation</a:t>
              </a:r>
            </a:p>
          </p:txBody>
        </p:sp>
        <p:sp>
          <p:nvSpPr>
            <p:cNvPr id="8" name="Textfeld 14">
              <a:extLst>
                <a:ext uri="{FF2B5EF4-FFF2-40B4-BE49-F238E27FC236}">
                  <a16:creationId xmlns:a16="http://schemas.microsoft.com/office/drawing/2014/main" id="{20453AA5-8267-4740-BB18-83B78262BD22}"/>
                </a:ext>
              </a:extLst>
            </p:cNvPr>
            <p:cNvSpPr txBox="1"/>
            <p:nvPr/>
          </p:nvSpPr>
          <p:spPr>
            <a:xfrm>
              <a:off x="6282440" y="6032325"/>
              <a:ext cx="89960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/>
                <a:t>Evaluation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0003065F-116A-4EB7-8459-D88042241914}"/>
                </a:ext>
              </a:extLst>
            </p:cNvPr>
            <p:cNvSpPr txBox="1"/>
            <p:nvPr/>
          </p:nvSpPr>
          <p:spPr>
            <a:xfrm>
              <a:off x="3028301" y="6032323"/>
              <a:ext cx="1111651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/>
                <a:t>Related Work</a:t>
              </a:r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A726C2C4-9F26-4857-993B-720F1DE49F35}"/>
                </a:ext>
              </a:extLst>
            </p:cNvPr>
            <p:cNvSpPr txBox="1"/>
            <p:nvPr/>
          </p:nvSpPr>
          <p:spPr>
            <a:xfrm>
              <a:off x="7763010" y="6032321"/>
              <a:ext cx="1278028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Summary</a:t>
              </a:r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AB277AF1-9FBE-44AB-A77E-54F4A3C24B2D}"/>
                </a:ext>
              </a:extLst>
            </p:cNvPr>
            <p:cNvSpPr txBox="1"/>
            <p:nvPr/>
          </p:nvSpPr>
          <p:spPr>
            <a:xfrm>
              <a:off x="179512" y="6032321"/>
              <a:ext cx="955711" cy="46166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b="1" dirty="0"/>
                <a:t>Motivation</a:t>
              </a:r>
            </a:p>
          </p:txBody>
        </p:sp>
        <p:sp>
          <p:nvSpPr>
            <p:cNvPr id="12" name="Eingekerbter Richtungspfeil 23">
              <a:extLst>
                <a:ext uri="{FF2B5EF4-FFF2-40B4-BE49-F238E27FC236}">
                  <a16:creationId xmlns:a16="http://schemas.microsoft.com/office/drawing/2014/main" id="{05A79C9A-C2A8-47C9-A061-08591E151049}"/>
                </a:ext>
              </a:extLst>
            </p:cNvPr>
            <p:cNvSpPr/>
            <p:nvPr/>
          </p:nvSpPr>
          <p:spPr>
            <a:xfrm>
              <a:off x="1234955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3" name="Eingekerbter Richtungspfeil 24">
              <a:extLst>
                <a:ext uri="{FF2B5EF4-FFF2-40B4-BE49-F238E27FC236}">
                  <a16:creationId xmlns:a16="http://schemas.microsoft.com/office/drawing/2014/main" id="{93F73314-AFE2-4A7B-B351-D0D77AC858C3}"/>
                </a:ext>
              </a:extLst>
            </p:cNvPr>
            <p:cNvSpPr/>
            <p:nvPr/>
          </p:nvSpPr>
          <p:spPr>
            <a:xfrm>
              <a:off x="2577480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4" name="Eingekerbter Richtungspfeil 25">
              <a:extLst>
                <a:ext uri="{FF2B5EF4-FFF2-40B4-BE49-F238E27FC236}">
                  <a16:creationId xmlns:a16="http://schemas.microsoft.com/office/drawing/2014/main" id="{E51CB0DD-B40B-4DA3-9813-56079C531A80}"/>
                </a:ext>
              </a:extLst>
            </p:cNvPr>
            <p:cNvSpPr/>
            <p:nvPr/>
          </p:nvSpPr>
          <p:spPr>
            <a:xfrm>
              <a:off x="4269488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5C484D65-4E97-430B-9F41-F04C2D378E09}"/>
                </a:ext>
              </a:extLst>
            </p:cNvPr>
            <p:cNvSpPr txBox="1"/>
            <p:nvPr/>
          </p:nvSpPr>
          <p:spPr>
            <a:xfrm>
              <a:off x="4788024" y="6032324"/>
              <a:ext cx="84029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/>
                <a:t>Approach</a:t>
              </a:r>
            </a:p>
          </p:txBody>
        </p:sp>
        <p:sp>
          <p:nvSpPr>
            <p:cNvPr id="16" name="Eingekerbter Richtungspfeil 27">
              <a:extLst>
                <a:ext uri="{FF2B5EF4-FFF2-40B4-BE49-F238E27FC236}">
                  <a16:creationId xmlns:a16="http://schemas.microsoft.com/office/drawing/2014/main" id="{E768B783-C92B-40F8-9CF6-761F508F5A01}"/>
                </a:ext>
              </a:extLst>
            </p:cNvPr>
            <p:cNvSpPr/>
            <p:nvPr/>
          </p:nvSpPr>
          <p:spPr>
            <a:xfrm>
              <a:off x="7320057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Gerade Verbindung 28">
              <a:extLst>
                <a:ext uri="{FF2B5EF4-FFF2-40B4-BE49-F238E27FC236}">
                  <a16:creationId xmlns:a16="http://schemas.microsoft.com/office/drawing/2014/main" id="{BC764CA6-47FB-49B6-964C-7052FC337673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Eingekerbter Richtungspfeil 29">
              <a:extLst>
                <a:ext uri="{FF2B5EF4-FFF2-40B4-BE49-F238E27FC236}">
                  <a16:creationId xmlns:a16="http://schemas.microsoft.com/office/drawing/2014/main" id="{789A9915-BB3D-4F64-995D-EEE4479DB224}"/>
                </a:ext>
              </a:extLst>
            </p:cNvPr>
            <p:cNvSpPr/>
            <p:nvPr/>
          </p:nvSpPr>
          <p:spPr>
            <a:xfrm>
              <a:off x="5925672" y="609157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</p:grpSp>
      <p:pic>
        <p:nvPicPr>
          <p:cNvPr id="1026" name="Picture 2" descr="Bildergebnis fÃ¼r monolith vs microservices">
            <a:extLst>
              <a:ext uri="{FF2B5EF4-FFF2-40B4-BE49-F238E27FC236}">
                <a16:creationId xmlns:a16="http://schemas.microsoft.com/office/drawing/2014/main" id="{B882C261-62D9-43CA-8143-B98AFA6771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035" y="1119064"/>
            <a:ext cx="6911975" cy="3759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4348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noProof="0" dirty="0"/>
              <a:t>Microservices</a:t>
            </a:r>
            <a:r>
              <a:rPr lang="de-DE" altLang="de-DE" dirty="0"/>
              <a:t>: </a:t>
            </a:r>
            <a:r>
              <a:rPr lang="en-US" altLang="de-DE" dirty="0"/>
              <a:t>Benefits and Challenges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7536" y="1322521"/>
            <a:ext cx="4179887" cy="1855826"/>
          </a:xfrm>
        </p:spPr>
        <p:txBody>
          <a:bodyPr/>
          <a:lstStyle/>
          <a:p>
            <a:pPr marL="0" indent="0">
              <a:buNone/>
            </a:pPr>
            <a:r>
              <a:rPr lang="en-US" altLang="de-DE" u="sng" dirty="0"/>
              <a:t>Benefits</a:t>
            </a:r>
          </a:p>
          <a:p>
            <a:r>
              <a:rPr lang="en-US" altLang="de-DE" dirty="0"/>
              <a:t>Independent Deployment</a:t>
            </a:r>
          </a:p>
          <a:p>
            <a:r>
              <a:rPr lang="en-US" altLang="de-DE" dirty="0"/>
              <a:t>Resilience &amp; Fault Isolation</a:t>
            </a:r>
          </a:p>
          <a:p>
            <a:r>
              <a:rPr lang="en-US" altLang="de-DE" dirty="0"/>
              <a:t>Improved Scalability</a:t>
            </a:r>
          </a:p>
          <a:p>
            <a:r>
              <a:rPr lang="en-US" altLang="de-DE" dirty="0"/>
              <a:t>Neutral development Technology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612000" y="6444000"/>
            <a:ext cx="1044000" cy="360000"/>
          </a:xfrm>
        </p:spPr>
        <p:txBody>
          <a:bodyPr/>
          <a:lstStyle/>
          <a:p>
            <a:fld id="{671342AB-2D21-4183-8B98-98B52FD7365F}" type="datetime1">
              <a:rPr lang="de-DE" smtClean="0"/>
              <a:t>04.02.2019</a:t>
            </a:fld>
            <a:endParaRPr lang="de-DE" dirty="0"/>
          </a:p>
        </p:txBody>
      </p:sp>
      <p:grpSp>
        <p:nvGrpSpPr>
          <p:cNvPr id="6" name="Gruppieren 21">
            <a:extLst>
              <a:ext uri="{FF2B5EF4-FFF2-40B4-BE49-F238E27FC236}">
                <a16:creationId xmlns:a16="http://schemas.microsoft.com/office/drawing/2014/main" id="{0040E27B-FD00-4BB9-BF34-EAF5642F9005}"/>
              </a:ext>
            </a:extLst>
          </p:cNvPr>
          <p:cNvGrpSpPr/>
          <p:nvPr/>
        </p:nvGrpSpPr>
        <p:grpSpPr>
          <a:xfrm>
            <a:off x="25400" y="5986694"/>
            <a:ext cx="9072000" cy="322630"/>
            <a:chOff x="25400" y="5986694"/>
            <a:chExt cx="9072000" cy="322630"/>
          </a:xfrm>
        </p:grpSpPr>
        <p:sp>
          <p:nvSpPr>
            <p:cNvPr id="7" name="Textfeld 13">
              <a:extLst>
                <a:ext uri="{FF2B5EF4-FFF2-40B4-BE49-F238E27FC236}">
                  <a16:creationId xmlns:a16="http://schemas.microsoft.com/office/drawing/2014/main" id="{BAAA255A-DE4E-43FC-B6C9-980B8990A863}"/>
                </a:ext>
              </a:extLst>
            </p:cNvPr>
            <p:cNvSpPr txBox="1"/>
            <p:nvPr/>
          </p:nvSpPr>
          <p:spPr>
            <a:xfrm>
              <a:off x="1493183" y="6032322"/>
              <a:ext cx="1111651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b="1" dirty="0"/>
                <a:t>Foundation</a:t>
              </a:r>
            </a:p>
          </p:txBody>
        </p:sp>
        <p:sp>
          <p:nvSpPr>
            <p:cNvPr id="8" name="Textfeld 14">
              <a:extLst>
                <a:ext uri="{FF2B5EF4-FFF2-40B4-BE49-F238E27FC236}">
                  <a16:creationId xmlns:a16="http://schemas.microsoft.com/office/drawing/2014/main" id="{20453AA5-8267-4740-BB18-83B78262BD22}"/>
                </a:ext>
              </a:extLst>
            </p:cNvPr>
            <p:cNvSpPr txBox="1"/>
            <p:nvPr/>
          </p:nvSpPr>
          <p:spPr>
            <a:xfrm>
              <a:off x="6282440" y="6032325"/>
              <a:ext cx="89960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/>
                <a:t>Evaluation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0003065F-116A-4EB7-8459-D88042241914}"/>
                </a:ext>
              </a:extLst>
            </p:cNvPr>
            <p:cNvSpPr txBox="1"/>
            <p:nvPr/>
          </p:nvSpPr>
          <p:spPr>
            <a:xfrm>
              <a:off x="3028301" y="6032323"/>
              <a:ext cx="1111651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/>
                <a:t>Related Work</a:t>
              </a:r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A726C2C4-9F26-4857-993B-720F1DE49F35}"/>
                </a:ext>
              </a:extLst>
            </p:cNvPr>
            <p:cNvSpPr txBox="1"/>
            <p:nvPr/>
          </p:nvSpPr>
          <p:spPr>
            <a:xfrm>
              <a:off x="7763010" y="6032321"/>
              <a:ext cx="1278028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Summary</a:t>
              </a:r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AB277AF1-9FBE-44AB-A77E-54F4A3C24B2D}"/>
                </a:ext>
              </a:extLst>
            </p:cNvPr>
            <p:cNvSpPr txBox="1"/>
            <p:nvPr/>
          </p:nvSpPr>
          <p:spPr>
            <a:xfrm>
              <a:off x="179512" y="6032321"/>
              <a:ext cx="955711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Motivation</a:t>
              </a:r>
            </a:p>
          </p:txBody>
        </p:sp>
        <p:sp>
          <p:nvSpPr>
            <p:cNvPr id="12" name="Eingekerbter Richtungspfeil 23">
              <a:extLst>
                <a:ext uri="{FF2B5EF4-FFF2-40B4-BE49-F238E27FC236}">
                  <a16:creationId xmlns:a16="http://schemas.microsoft.com/office/drawing/2014/main" id="{05A79C9A-C2A8-47C9-A061-08591E151049}"/>
                </a:ext>
              </a:extLst>
            </p:cNvPr>
            <p:cNvSpPr/>
            <p:nvPr/>
          </p:nvSpPr>
          <p:spPr>
            <a:xfrm>
              <a:off x="1234955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3" name="Eingekerbter Richtungspfeil 24">
              <a:extLst>
                <a:ext uri="{FF2B5EF4-FFF2-40B4-BE49-F238E27FC236}">
                  <a16:creationId xmlns:a16="http://schemas.microsoft.com/office/drawing/2014/main" id="{93F73314-AFE2-4A7B-B351-D0D77AC858C3}"/>
                </a:ext>
              </a:extLst>
            </p:cNvPr>
            <p:cNvSpPr/>
            <p:nvPr/>
          </p:nvSpPr>
          <p:spPr>
            <a:xfrm>
              <a:off x="2577480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4" name="Eingekerbter Richtungspfeil 25">
              <a:extLst>
                <a:ext uri="{FF2B5EF4-FFF2-40B4-BE49-F238E27FC236}">
                  <a16:creationId xmlns:a16="http://schemas.microsoft.com/office/drawing/2014/main" id="{E51CB0DD-B40B-4DA3-9813-56079C531A80}"/>
                </a:ext>
              </a:extLst>
            </p:cNvPr>
            <p:cNvSpPr/>
            <p:nvPr/>
          </p:nvSpPr>
          <p:spPr>
            <a:xfrm>
              <a:off x="4269488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5C484D65-4E97-430B-9F41-F04C2D378E09}"/>
                </a:ext>
              </a:extLst>
            </p:cNvPr>
            <p:cNvSpPr txBox="1"/>
            <p:nvPr/>
          </p:nvSpPr>
          <p:spPr>
            <a:xfrm>
              <a:off x="4788024" y="6032324"/>
              <a:ext cx="84029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/>
                <a:t>Approach</a:t>
              </a:r>
            </a:p>
          </p:txBody>
        </p:sp>
        <p:sp>
          <p:nvSpPr>
            <p:cNvPr id="16" name="Eingekerbter Richtungspfeil 27">
              <a:extLst>
                <a:ext uri="{FF2B5EF4-FFF2-40B4-BE49-F238E27FC236}">
                  <a16:creationId xmlns:a16="http://schemas.microsoft.com/office/drawing/2014/main" id="{E768B783-C92B-40F8-9CF6-761F508F5A01}"/>
                </a:ext>
              </a:extLst>
            </p:cNvPr>
            <p:cNvSpPr/>
            <p:nvPr/>
          </p:nvSpPr>
          <p:spPr>
            <a:xfrm>
              <a:off x="7320057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Gerade Verbindung 28">
              <a:extLst>
                <a:ext uri="{FF2B5EF4-FFF2-40B4-BE49-F238E27FC236}">
                  <a16:creationId xmlns:a16="http://schemas.microsoft.com/office/drawing/2014/main" id="{BC764CA6-47FB-49B6-964C-7052FC337673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Eingekerbter Richtungspfeil 29">
              <a:extLst>
                <a:ext uri="{FF2B5EF4-FFF2-40B4-BE49-F238E27FC236}">
                  <a16:creationId xmlns:a16="http://schemas.microsoft.com/office/drawing/2014/main" id="{789A9915-BB3D-4F64-995D-EEE4479DB224}"/>
                </a:ext>
              </a:extLst>
            </p:cNvPr>
            <p:cNvSpPr/>
            <p:nvPr/>
          </p:nvSpPr>
          <p:spPr>
            <a:xfrm>
              <a:off x="5925672" y="609157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Rectangle 3">
            <a:extLst>
              <a:ext uri="{FF2B5EF4-FFF2-40B4-BE49-F238E27FC236}">
                <a16:creationId xmlns:a16="http://schemas.microsoft.com/office/drawing/2014/main" id="{7E64DE17-796F-4A54-99D4-0EB258FA24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7634" y="3178347"/>
            <a:ext cx="4179887" cy="25549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1432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057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>
                <a:solidFill>
                  <a:schemeClr val="tx1"/>
                </a:solidFill>
                <a:latin typeface="+mn-lt"/>
              </a:defRPr>
            </a:lvl2pPr>
            <a:lvl3pPr marL="1209675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600">
                <a:solidFill>
                  <a:schemeClr val="tx1"/>
                </a:solidFill>
                <a:latin typeface="+mn-lt"/>
              </a:defRPr>
            </a:lvl3pPr>
            <a:lvl4pPr marL="165735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600">
                <a:solidFill>
                  <a:schemeClr val="tx1"/>
                </a:solidFill>
                <a:latin typeface="+mn-lt"/>
              </a:defRPr>
            </a:lvl4pPr>
            <a:lvl5pPr marL="209550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altLang="de-DE" u="sng" kern="0" dirty="0"/>
              <a:t>Challenges</a:t>
            </a:r>
          </a:p>
          <a:p>
            <a:r>
              <a:rPr lang="en-US" altLang="de-DE" kern="0" dirty="0"/>
              <a:t>Expensive Communication</a:t>
            </a:r>
          </a:p>
          <a:p>
            <a:r>
              <a:rPr lang="en-US" altLang="de-DE" kern="0" dirty="0"/>
              <a:t>Infrastructure Automation</a:t>
            </a:r>
          </a:p>
          <a:p>
            <a:r>
              <a:rPr lang="en-US" altLang="de-DE" kern="0" dirty="0"/>
              <a:t>Organizational Restructuring</a:t>
            </a:r>
          </a:p>
          <a:p>
            <a:r>
              <a:rPr lang="en-US" altLang="de-DE" kern="0" dirty="0"/>
              <a:t>Data Consistency</a:t>
            </a:r>
          </a:p>
          <a:p>
            <a:r>
              <a:rPr lang="en-US" altLang="de-DE" kern="0" dirty="0"/>
              <a:t>Microservice Identification </a:t>
            </a:r>
          </a:p>
        </p:txBody>
      </p:sp>
    </p:spTree>
    <p:extLst>
      <p:ext uri="{BB962C8B-B14F-4D97-AF65-F5344CB8AC3E}">
        <p14:creationId xmlns:p14="http://schemas.microsoft.com/office/powerpoint/2010/main" val="1795747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/>
              <a:t>Microservice Identification … so far!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2113" y="1198563"/>
            <a:ext cx="8356600" cy="1283217"/>
          </a:xfrm>
        </p:spPr>
        <p:txBody>
          <a:bodyPr/>
          <a:lstStyle/>
          <a:p>
            <a:r>
              <a:rPr lang="en-US" altLang="de-DE" dirty="0"/>
              <a:t>Complex and highly manual task </a:t>
            </a:r>
          </a:p>
          <a:p>
            <a:r>
              <a:rPr lang="en-US" altLang="de-DE" dirty="0"/>
              <a:t>Needs experienced system architects and domain experts</a:t>
            </a:r>
          </a:p>
          <a:p>
            <a:pPr marL="0" indent="0">
              <a:buNone/>
            </a:pPr>
            <a:r>
              <a:rPr lang="en-US" altLang="de-DE" dirty="0"/>
              <a:t>	Mainly intuitively and based on experience/knowledge</a:t>
            </a:r>
          </a:p>
          <a:p>
            <a:endParaRPr lang="en-US" alt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612000" y="6444000"/>
            <a:ext cx="1044000" cy="360000"/>
          </a:xfrm>
        </p:spPr>
        <p:txBody>
          <a:bodyPr/>
          <a:lstStyle/>
          <a:p>
            <a:fld id="{671342AB-2D21-4183-8B98-98B52FD7365F}" type="datetime1">
              <a:rPr lang="de-DE" smtClean="0"/>
              <a:t>04.02.2019</a:t>
            </a:fld>
            <a:endParaRPr lang="de-DE" dirty="0"/>
          </a:p>
        </p:txBody>
      </p:sp>
      <p:grpSp>
        <p:nvGrpSpPr>
          <p:cNvPr id="6" name="Gruppieren 21">
            <a:extLst>
              <a:ext uri="{FF2B5EF4-FFF2-40B4-BE49-F238E27FC236}">
                <a16:creationId xmlns:a16="http://schemas.microsoft.com/office/drawing/2014/main" id="{0040E27B-FD00-4BB9-BF34-EAF5642F9005}"/>
              </a:ext>
            </a:extLst>
          </p:cNvPr>
          <p:cNvGrpSpPr/>
          <p:nvPr/>
        </p:nvGrpSpPr>
        <p:grpSpPr>
          <a:xfrm>
            <a:off x="25400" y="5986694"/>
            <a:ext cx="9072000" cy="322630"/>
            <a:chOff x="25400" y="5986694"/>
            <a:chExt cx="9072000" cy="322630"/>
          </a:xfrm>
        </p:grpSpPr>
        <p:sp>
          <p:nvSpPr>
            <p:cNvPr id="7" name="Textfeld 13">
              <a:extLst>
                <a:ext uri="{FF2B5EF4-FFF2-40B4-BE49-F238E27FC236}">
                  <a16:creationId xmlns:a16="http://schemas.microsoft.com/office/drawing/2014/main" id="{BAAA255A-DE4E-43FC-B6C9-980B8990A863}"/>
                </a:ext>
              </a:extLst>
            </p:cNvPr>
            <p:cNvSpPr txBox="1"/>
            <p:nvPr/>
          </p:nvSpPr>
          <p:spPr>
            <a:xfrm>
              <a:off x="1493183" y="6032322"/>
              <a:ext cx="1044000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b="1" dirty="0"/>
                <a:t>Foundation</a:t>
              </a:r>
            </a:p>
          </p:txBody>
        </p:sp>
        <p:sp>
          <p:nvSpPr>
            <p:cNvPr id="8" name="Textfeld 14">
              <a:extLst>
                <a:ext uri="{FF2B5EF4-FFF2-40B4-BE49-F238E27FC236}">
                  <a16:creationId xmlns:a16="http://schemas.microsoft.com/office/drawing/2014/main" id="{20453AA5-8267-4740-BB18-83B78262BD22}"/>
                </a:ext>
              </a:extLst>
            </p:cNvPr>
            <p:cNvSpPr txBox="1"/>
            <p:nvPr/>
          </p:nvSpPr>
          <p:spPr>
            <a:xfrm>
              <a:off x="6282440" y="6032325"/>
              <a:ext cx="89960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/>
                <a:t>Evaluation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0003065F-116A-4EB7-8459-D88042241914}"/>
                </a:ext>
              </a:extLst>
            </p:cNvPr>
            <p:cNvSpPr txBox="1"/>
            <p:nvPr/>
          </p:nvSpPr>
          <p:spPr>
            <a:xfrm>
              <a:off x="3028301" y="6032323"/>
              <a:ext cx="1111651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/>
                <a:t>Related Work</a:t>
              </a:r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A726C2C4-9F26-4857-993B-720F1DE49F35}"/>
                </a:ext>
              </a:extLst>
            </p:cNvPr>
            <p:cNvSpPr txBox="1"/>
            <p:nvPr/>
          </p:nvSpPr>
          <p:spPr>
            <a:xfrm>
              <a:off x="7763010" y="6032321"/>
              <a:ext cx="1278028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Summary</a:t>
              </a:r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AB277AF1-9FBE-44AB-A77E-54F4A3C24B2D}"/>
                </a:ext>
              </a:extLst>
            </p:cNvPr>
            <p:cNvSpPr txBox="1"/>
            <p:nvPr/>
          </p:nvSpPr>
          <p:spPr>
            <a:xfrm>
              <a:off x="179512" y="6032321"/>
              <a:ext cx="955711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Motivation</a:t>
              </a:r>
            </a:p>
          </p:txBody>
        </p:sp>
        <p:sp>
          <p:nvSpPr>
            <p:cNvPr id="12" name="Eingekerbter Richtungspfeil 23">
              <a:extLst>
                <a:ext uri="{FF2B5EF4-FFF2-40B4-BE49-F238E27FC236}">
                  <a16:creationId xmlns:a16="http://schemas.microsoft.com/office/drawing/2014/main" id="{05A79C9A-C2A8-47C9-A061-08591E151049}"/>
                </a:ext>
              </a:extLst>
            </p:cNvPr>
            <p:cNvSpPr/>
            <p:nvPr/>
          </p:nvSpPr>
          <p:spPr>
            <a:xfrm>
              <a:off x="1234955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3" name="Eingekerbter Richtungspfeil 24">
              <a:extLst>
                <a:ext uri="{FF2B5EF4-FFF2-40B4-BE49-F238E27FC236}">
                  <a16:creationId xmlns:a16="http://schemas.microsoft.com/office/drawing/2014/main" id="{93F73314-AFE2-4A7B-B351-D0D77AC858C3}"/>
                </a:ext>
              </a:extLst>
            </p:cNvPr>
            <p:cNvSpPr/>
            <p:nvPr/>
          </p:nvSpPr>
          <p:spPr>
            <a:xfrm>
              <a:off x="2577480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4" name="Eingekerbter Richtungspfeil 25">
              <a:extLst>
                <a:ext uri="{FF2B5EF4-FFF2-40B4-BE49-F238E27FC236}">
                  <a16:creationId xmlns:a16="http://schemas.microsoft.com/office/drawing/2014/main" id="{E51CB0DD-B40B-4DA3-9813-56079C531A80}"/>
                </a:ext>
              </a:extLst>
            </p:cNvPr>
            <p:cNvSpPr/>
            <p:nvPr/>
          </p:nvSpPr>
          <p:spPr>
            <a:xfrm>
              <a:off x="4269488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5C484D65-4E97-430B-9F41-F04C2D378E09}"/>
                </a:ext>
              </a:extLst>
            </p:cNvPr>
            <p:cNvSpPr txBox="1"/>
            <p:nvPr/>
          </p:nvSpPr>
          <p:spPr>
            <a:xfrm>
              <a:off x="4788024" y="6032324"/>
              <a:ext cx="84029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/>
                <a:t>Approach</a:t>
              </a:r>
            </a:p>
          </p:txBody>
        </p:sp>
        <p:sp>
          <p:nvSpPr>
            <p:cNvPr id="16" name="Eingekerbter Richtungspfeil 27">
              <a:extLst>
                <a:ext uri="{FF2B5EF4-FFF2-40B4-BE49-F238E27FC236}">
                  <a16:creationId xmlns:a16="http://schemas.microsoft.com/office/drawing/2014/main" id="{E768B783-C92B-40F8-9CF6-761F508F5A01}"/>
                </a:ext>
              </a:extLst>
            </p:cNvPr>
            <p:cNvSpPr/>
            <p:nvPr/>
          </p:nvSpPr>
          <p:spPr>
            <a:xfrm>
              <a:off x="7320057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Gerade Verbindung 28">
              <a:extLst>
                <a:ext uri="{FF2B5EF4-FFF2-40B4-BE49-F238E27FC236}">
                  <a16:creationId xmlns:a16="http://schemas.microsoft.com/office/drawing/2014/main" id="{BC764CA6-47FB-49B6-964C-7052FC337673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Eingekerbter Richtungspfeil 29">
              <a:extLst>
                <a:ext uri="{FF2B5EF4-FFF2-40B4-BE49-F238E27FC236}">
                  <a16:creationId xmlns:a16="http://schemas.microsoft.com/office/drawing/2014/main" id="{789A9915-BB3D-4F64-995D-EEE4479DB224}"/>
                </a:ext>
              </a:extLst>
            </p:cNvPr>
            <p:cNvSpPr/>
            <p:nvPr/>
          </p:nvSpPr>
          <p:spPr>
            <a:xfrm>
              <a:off x="5925672" y="609157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Rectangle 3">
            <a:extLst>
              <a:ext uri="{FF2B5EF4-FFF2-40B4-BE49-F238E27FC236}">
                <a16:creationId xmlns:a16="http://schemas.microsoft.com/office/drawing/2014/main" id="{9A997E92-874D-43B4-A49A-C5976B7E2A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684" y="2951019"/>
            <a:ext cx="8356600" cy="1283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1432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057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>
                <a:solidFill>
                  <a:schemeClr val="tx1"/>
                </a:solidFill>
                <a:latin typeface="+mn-lt"/>
              </a:defRPr>
            </a:lvl2pPr>
            <a:lvl3pPr marL="1209675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600">
                <a:solidFill>
                  <a:schemeClr val="tx1"/>
                </a:solidFill>
                <a:latin typeface="+mn-lt"/>
              </a:defRPr>
            </a:lvl3pPr>
            <a:lvl4pPr marL="165735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600">
                <a:solidFill>
                  <a:schemeClr val="tx1"/>
                </a:solidFill>
                <a:latin typeface="+mn-lt"/>
              </a:defRPr>
            </a:lvl4pPr>
            <a:lvl5pPr marL="209550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altLang="de-DE" u="sng" kern="0" dirty="0"/>
              <a:t>Risks:</a:t>
            </a:r>
          </a:p>
          <a:p>
            <a:r>
              <a:rPr lang="en-US" altLang="de-DE" kern="0" dirty="0"/>
              <a:t>Too fine grained: Inefficient due to expensive inter-service calls</a:t>
            </a:r>
          </a:p>
          <a:p>
            <a:r>
              <a:rPr lang="en-US" altLang="de-DE" kern="0" dirty="0"/>
              <a:t>Too coarse grained: Loss of scalability and Independence</a:t>
            </a:r>
          </a:p>
        </p:txBody>
      </p:sp>
      <p:sp>
        <p:nvSpPr>
          <p:cNvPr id="3" name="Pfeil: nach rechts 2">
            <a:extLst>
              <a:ext uri="{FF2B5EF4-FFF2-40B4-BE49-F238E27FC236}">
                <a16:creationId xmlns:a16="http://schemas.microsoft.com/office/drawing/2014/main" id="{0E5168B0-426F-4F60-BC16-7093791DC395}"/>
              </a:ext>
            </a:extLst>
          </p:cNvPr>
          <p:cNvSpPr/>
          <p:nvPr/>
        </p:nvSpPr>
        <p:spPr>
          <a:xfrm>
            <a:off x="865524" y="1930774"/>
            <a:ext cx="268476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feil: nach rechts 19">
            <a:extLst>
              <a:ext uri="{FF2B5EF4-FFF2-40B4-BE49-F238E27FC236}">
                <a16:creationId xmlns:a16="http://schemas.microsoft.com/office/drawing/2014/main" id="{6A534B77-FB0D-40F5-B6DF-E8B88B1151BD}"/>
              </a:ext>
            </a:extLst>
          </p:cNvPr>
          <p:cNvSpPr/>
          <p:nvPr/>
        </p:nvSpPr>
        <p:spPr>
          <a:xfrm>
            <a:off x="1259213" y="4599044"/>
            <a:ext cx="268476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3">
            <a:extLst>
              <a:ext uri="{FF2B5EF4-FFF2-40B4-BE49-F238E27FC236}">
                <a16:creationId xmlns:a16="http://schemas.microsoft.com/office/drawing/2014/main" id="{FEED9B7E-87C6-420D-9BF8-1AC5378718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9226" y="4595403"/>
            <a:ext cx="6069579" cy="456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1432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057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>
                <a:solidFill>
                  <a:schemeClr val="tx1"/>
                </a:solidFill>
                <a:latin typeface="+mn-lt"/>
              </a:defRPr>
            </a:lvl2pPr>
            <a:lvl3pPr marL="1209675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600">
                <a:solidFill>
                  <a:schemeClr val="tx1"/>
                </a:solidFill>
                <a:latin typeface="+mn-lt"/>
              </a:defRPr>
            </a:lvl3pPr>
            <a:lvl4pPr marL="165735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600">
                <a:solidFill>
                  <a:schemeClr val="tx1"/>
                </a:solidFill>
                <a:latin typeface="+mn-lt"/>
              </a:defRPr>
            </a:lvl4pPr>
            <a:lvl5pPr marL="209550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altLang="de-DE" kern="0" dirty="0"/>
              <a:t>Formal approach to identify microservices is required</a:t>
            </a:r>
          </a:p>
        </p:txBody>
      </p:sp>
    </p:spTree>
    <p:extLst>
      <p:ext uri="{BB962C8B-B14F-4D97-AF65-F5344CB8AC3E}">
        <p14:creationId xmlns:p14="http://schemas.microsoft.com/office/powerpoint/2010/main" val="2747803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Research Questions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2113" y="1198563"/>
            <a:ext cx="8356600" cy="4684836"/>
          </a:xfrm>
        </p:spPr>
        <p:txBody>
          <a:bodyPr/>
          <a:lstStyle/>
          <a:p>
            <a:r>
              <a:rPr lang="en-US" b="1" dirty="0"/>
              <a:t>RQ1: Which is the most appropriate strategy to extract microservices from a monolithic system?</a:t>
            </a:r>
          </a:p>
          <a:p>
            <a:pPr lvl="1"/>
            <a:r>
              <a:rPr lang="en-US" altLang="de-DE" dirty="0"/>
              <a:t>Literature research, compare based on criteria</a:t>
            </a:r>
          </a:p>
          <a:p>
            <a:pPr marL="476250" lvl="1" indent="0">
              <a:buNone/>
            </a:pPr>
            <a:endParaRPr lang="en-US" altLang="de-DE" dirty="0"/>
          </a:p>
          <a:p>
            <a:r>
              <a:rPr lang="en-US" b="1" dirty="0"/>
              <a:t>RQ2: What formal approach can be constructed to perform the extraction process without detailed know-how and manual effort?</a:t>
            </a:r>
          </a:p>
          <a:p>
            <a:pPr lvl="1"/>
            <a:r>
              <a:rPr lang="en-US" altLang="de-DE" dirty="0"/>
              <a:t>Use most adequate strategy from RQ1 as basis for new approach</a:t>
            </a:r>
          </a:p>
          <a:p>
            <a:pPr marL="476250" lvl="1" indent="0">
              <a:buNone/>
            </a:pPr>
            <a:endParaRPr lang="en-US" altLang="de-DE" dirty="0"/>
          </a:p>
          <a:p>
            <a:r>
              <a:rPr lang="en-US" b="1" dirty="0"/>
              <a:t>RQ3: What is the quality of the microservices recommended by the approach?</a:t>
            </a:r>
          </a:p>
          <a:p>
            <a:pPr lvl="1"/>
            <a:r>
              <a:rPr lang="en-US" altLang="de-DE" dirty="0"/>
              <a:t>Apply to </a:t>
            </a:r>
            <a:r>
              <a:rPr lang="en-US" altLang="de-DE" dirty="0" err="1"/>
              <a:t>CoCoME</a:t>
            </a:r>
            <a:r>
              <a:rPr lang="en-US" altLang="de-DE" dirty="0"/>
              <a:t> and compare with manual decomposition and paper</a:t>
            </a:r>
            <a:endParaRPr lang="de-DE" alt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612000" y="6444000"/>
            <a:ext cx="1044000" cy="360000"/>
          </a:xfrm>
        </p:spPr>
        <p:txBody>
          <a:bodyPr/>
          <a:lstStyle/>
          <a:p>
            <a:fld id="{671342AB-2D21-4183-8B98-98B52FD7365F}" type="datetime1">
              <a:rPr lang="de-DE" smtClean="0"/>
              <a:t>04.02.2019</a:t>
            </a:fld>
            <a:endParaRPr lang="de-DE" dirty="0"/>
          </a:p>
        </p:txBody>
      </p:sp>
      <p:grpSp>
        <p:nvGrpSpPr>
          <p:cNvPr id="6" name="Gruppieren 21">
            <a:extLst>
              <a:ext uri="{FF2B5EF4-FFF2-40B4-BE49-F238E27FC236}">
                <a16:creationId xmlns:a16="http://schemas.microsoft.com/office/drawing/2014/main" id="{0040E27B-FD00-4BB9-BF34-EAF5642F9005}"/>
              </a:ext>
            </a:extLst>
          </p:cNvPr>
          <p:cNvGrpSpPr/>
          <p:nvPr/>
        </p:nvGrpSpPr>
        <p:grpSpPr>
          <a:xfrm>
            <a:off x="25400" y="5986694"/>
            <a:ext cx="9072000" cy="322630"/>
            <a:chOff x="25400" y="5986694"/>
            <a:chExt cx="9072000" cy="322630"/>
          </a:xfrm>
        </p:grpSpPr>
        <p:sp>
          <p:nvSpPr>
            <p:cNvPr id="7" name="Textfeld 13">
              <a:extLst>
                <a:ext uri="{FF2B5EF4-FFF2-40B4-BE49-F238E27FC236}">
                  <a16:creationId xmlns:a16="http://schemas.microsoft.com/office/drawing/2014/main" id="{BAAA255A-DE4E-43FC-B6C9-980B8990A863}"/>
                </a:ext>
              </a:extLst>
            </p:cNvPr>
            <p:cNvSpPr txBox="1"/>
            <p:nvPr/>
          </p:nvSpPr>
          <p:spPr>
            <a:xfrm>
              <a:off x="1493183" y="6032322"/>
              <a:ext cx="1044000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b="1" dirty="0"/>
                <a:t>Foundation</a:t>
              </a:r>
            </a:p>
          </p:txBody>
        </p:sp>
        <p:sp>
          <p:nvSpPr>
            <p:cNvPr id="8" name="Textfeld 14">
              <a:extLst>
                <a:ext uri="{FF2B5EF4-FFF2-40B4-BE49-F238E27FC236}">
                  <a16:creationId xmlns:a16="http://schemas.microsoft.com/office/drawing/2014/main" id="{20453AA5-8267-4740-BB18-83B78262BD22}"/>
                </a:ext>
              </a:extLst>
            </p:cNvPr>
            <p:cNvSpPr txBox="1"/>
            <p:nvPr/>
          </p:nvSpPr>
          <p:spPr>
            <a:xfrm>
              <a:off x="6282440" y="6032325"/>
              <a:ext cx="89960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/>
                <a:t>Evaluation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0003065F-116A-4EB7-8459-D88042241914}"/>
                </a:ext>
              </a:extLst>
            </p:cNvPr>
            <p:cNvSpPr txBox="1"/>
            <p:nvPr/>
          </p:nvSpPr>
          <p:spPr>
            <a:xfrm>
              <a:off x="3028301" y="6032323"/>
              <a:ext cx="1111651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/>
                <a:t>Related Work</a:t>
              </a:r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A726C2C4-9F26-4857-993B-720F1DE49F35}"/>
                </a:ext>
              </a:extLst>
            </p:cNvPr>
            <p:cNvSpPr txBox="1"/>
            <p:nvPr/>
          </p:nvSpPr>
          <p:spPr>
            <a:xfrm>
              <a:off x="7763010" y="6032321"/>
              <a:ext cx="1278028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Summary</a:t>
              </a:r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AB277AF1-9FBE-44AB-A77E-54F4A3C24B2D}"/>
                </a:ext>
              </a:extLst>
            </p:cNvPr>
            <p:cNvSpPr txBox="1"/>
            <p:nvPr/>
          </p:nvSpPr>
          <p:spPr>
            <a:xfrm>
              <a:off x="179512" y="6032321"/>
              <a:ext cx="955711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Motivation</a:t>
              </a:r>
            </a:p>
          </p:txBody>
        </p:sp>
        <p:sp>
          <p:nvSpPr>
            <p:cNvPr id="12" name="Eingekerbter Richtungspfeil 23">
              <a:extLst>
                <a:ext uri="{FF2B5EF4-FFF2-40B4-BE49-F238E27FC236}">
                  <a16:creationId xmlns:a16="http://schemas.microsoft.com/office/drawing/2014/main" id="{05A79C9A-C2A8-47C9-A061-08591E151049}"/>
                </a:ext>
              </a:extLst>
            </p:cNvPr>
            <p:cNvSpPr/>
            <p:nvPr/>
          </p:nvSpPr>
          <p:spPr>
            <a:xfrm>
              <a:off x="1234955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3" name="Eingekerbter Richtungspfeil 24">
              <a:extLst>
                <a:ext uri="{FF2B5EF4-FFF2-40B4-BE49-F238E27FC236}">
                  <a16:creationId xmlns:a16="http://schemas.microsoft.com/office/drawing/2014/main" id="{93F73314-AFE2-4A7B-B351-D0D77AC858C3}"/>
                </a:ext>
              </a:extLst>
            </p:cNvPr>
            <p:cNvSpPr/>
            <p:nvPr/>
          </p:nvSpPr>
          <p:spPr>
            <a:xfrm>
              <a:off x="2577480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4" name="Eingekerbter Richtungspfeil 25">
              <a:extLst>
                <a:ext uri="{FF2B5EF4-FFF2-40B4-BE49-F238E27FC236}">
                  <a16:creationId xmlns:a16="http://schemas.microsoft.com/office/drawing/2014/main" id="{E51CB0DD-B40B-4DA3-9813-56079C531A80}"/>
                </a:ext>
              </a:extLst>
            </p:cNvPr>
            <p:cNvSpPr/>
            <p:nvPr/>
          </p:nvSpPr>
          <p:spPr>
            <a:xfrm>
              <a:off x="4269488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5C484D65-4E97-430B-9F41-F04C2D378E09}"/>
                </a:ext>
              </a:extLst>
            </p:cNvPr>
            <p:cNvSpPr txBox="1"/>
            <p:nvPr/>
          </p:nvSpPr>
          <p:spPr>
            <a:xfrm>
              <a:off x="4788024" y="6032324"/>
              <a:ext cx="84029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/>
                <a:t>Approach</a:t>
              </a:r>
            </a:p>
          </p:txBody>
        </p:sp>
        <p:sp>
          <p:nvSpPr>
            <p:cNvPr id="16" name="Eingekerbter Richtungspfeil 27">
              <a:extLst>
                <a:ext uri="{FF2B5EF4-FFF2-40B4-BE49-F238E27FC236}">
                  <a16:creationId xmlns:a16="http://schemas.microsoft.com/office/drawing/2014/main" id="{E768B783-C92B-40F8-9CF6-761F508F5A01}"/>
                </a:ext>
              </a:extLst>
            </p:cNvPr>
            <p:cNvSpPr/>
            <p:nvPr/>
          </p:nvSpPr>
          <p:spPr>
            <a:xfrm>
              <a:off x="7320057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17" name="Gerade Verbindung 28">
              <a:extLst>
                <a:ext uri="{FF2B5EF4-FFF2-40B4-BE49-F238E27FC236}">
                  <a16:creationId xmlns:a16="http://schemas.microsoft.com/office/drawing/2014/main" id="{BC764CA6-47FB-49B6-964C-7052FC337673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Eingekerbter Richtungspfeil 29">
              <a:extLst>
                <a:ext uri="{FF2B5EF4-FFF2-40B4-BE49-F238E27FC236}">
                  <a16:creationId xmlns:a16="http://schemas.microsoft.com/office/drawing/2014/main" id="{789A9915-BB3D-4F64-995D-EEE4479DB224}"/>
                </a:ext>
              </a:extLst>
            </p:cNvPr>
            <p:cNvSpPr/>
            <p:nvPr/>
          </p:nvSpPr>
          <p:spPr>
            <a:xfrm>
              <a:off x="5925672" y="609157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0486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/>
              <a:t>Approaches</a:t>
            </a:r>
            <a:r>
              <a:rPr lang="de-DE" altLang="de-DE" dirty="0"/>
              <a:t> I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612000" y="6444000"/>
            <a:ext cx="1044000" cy="360000"/>
          </a:xfrm>
        </p:spPr>
        <p:txBody>
          <a:bodyPr/>
          <a:lstStyle/>
          <a:p>
            <a:fld id="{671342AB-2D21-4183-8B98-98B52FD7365F}" type="datetime1">
              <a:rPr lang="de-DE" smtClean="0"/>
              <a:t>04.02.2019</a:t>
            </a:fld>
            <a:endParaRPr lang="de-DE" dirty="0"/>
          </a:p>
        </p:txBody>
      </p:sp>
      <p:grpSp>
        <p:nvGrpSpPr>
          <p:cNvPr id="6" name="Gruppieren 21">
            <a:extLst>
              <a:ext uri="{FF2B5EF4-FFF2-40B4-BE49-F238E27FC236}">
                <a16:creationId xmlns:a16="http://schemas.microsoft.com/office/drawing/2014/main" id="{0040E27B-FD00-4BB9-BF34-EAF5642F9005}"/>
              </a:ext>
            </a:extLst>
          </p:cNvPr>
          <p:cNvGrpSpPr/>
          <p:nvPr/>
        </p:nvGrpSpPr>
        <p:grpSpPr>
          <a:xfrm>
            <a:off x="25400" y="5986694"/>
            <a:ext cx="9072000" cy="322630"/>
            <a:chOff x="25400" y="5986694"/>
            <a:chExt cx="9072000" cy="322630"/>
          </a:xfrm>
        </p:grpSpPr>
        <p:sp>
          <p:nvSpPr>
            <p:cNvPr id="7" name="Textfeld 13">
              <a:extLst>
                <a:ext uri="{FF2B5EF4-FFF2-40B4-BE49-F238E27FC236}">
                  <a16:creationId xmlns:a16="http://schemas.microsoft.com/office/drawing/2014/main" id="{BAAA255A-DE4E-43FC-B6C9-980B8990A863}"/>
                </a:ext>
              </a:extLst>
            </p:cNvPr>
            <p:cNvSpPr txBox="1"/>
            <p:nvPr/>
          </p:nvSpPr>
          <p:spPr>
            <a:xfrm>
              <a:off x="1493183" y="6032322"/>
              <a:ext cx="1111651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Foundation</a:t>
              </a:r>
            </a:p>
          </p:txBody>
        </p:sp>
        <p:sp>
          <p:nvSpPr>
            <p:cNvPr id="8" name="Textfeld 14">
              <a:extLst>
                <a:ext uri="{FF2B5EF4-FFF2-40B4-BE49-F238E27FC236}">
                  <a16:creationId xmlns:a16="http://schemas.microsoft.com/office/drawing/2014/main" id="{20453AA5-8267-4740-BB18-83B78262BD22}"/>
                </a:ext>
              </a:extLst>
            </p:cNvPr>
            <p:cNvSpPr txBox="1"/>
            <p:nvPr/>
          </p:nvSpPr>
          <p:spPr>
            <a:xfrm>
              <a:off x="6282440" y="6032325"/>
              <a:ext cx="89960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/>
                <a:t>Evaluation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0003065F-116A-4EB7-8459-D88042241914}"/>
                </a:ext>
              </a:extLst>
            </p:cNvPr>
            <p:cNvSpPr txBox="1"/>
            <p:nvPr/>
          </p:nvSpPr>
          <p:spPr>
            <a:xfrm>
              <a:off x="3028301" y="6032323"/>
              <a:ext cx="1164550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b="1" dirty="0"/>
                <a:t>Related Work</a:t>
              </a:r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A726C2C4-9F26-4857-993B-720F1DE49F35}"/>
                </a:ext>
              </a:extLst>
            </p:cNvPr>
            <p:cNvSpPr txBox="1"/>
            <p:nvPr/>
          </p:nvSpPr>
          <p:spPr>
            <a:xfrm>
              <a:off x="7763010" y="6032321"/>
              <a:ext cx="1278028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Summary</a:t>
              </a:r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AB277AF1-9FBE-44AB-A77E-54F4A3C24B2D}"/>
                </a:ext>
              </a:extLst>
            </p:cNvPr>
            <p:cNvSpPr txBox="1"/>
            <p:nvPr/>
          </p:nvSpPr>
          <p:spPr>
            <a:xfrm>
              <a:off x="179512" y="6032321"/>
              <a:ext cx="955711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Motivation</a:t>
              </a:r>
            </a:p>
          </p:txBody>
        </p:sp>
        <p:sp>
          <p:nvSpPr>
            <p:cNvPr id="12" name="Eingekerbter Richtungspfeil 23">
              <a:extLst>
                <a:ext uri="{FF2B5EF4-FFF2-40B4-BE49-F238E27FC236}">
                  <a16:creationId xmlns:a16="http://schemas.microsoft.com/office/drawing/2014/main" id="{05A79C9A-C2A8-47C9-A061-08591E151049}"/>
                </a:ext>
              </a:extLst>
            </p:cNvPr>
            <p:cNvSpPr/>
            <p:nvPr/>
          </p:nvSpPr>
          <p:spPr>
            <a:xfrm>
              <a:off x="1234955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3" name="Eingekerbter Richtungspfeil 24">
              <a:extLst>
                <a:ext uri="{FF2B5EF4-FFF2-40B4-BE49-F238E27FC236}">
                  <a16:creationId xmlns:a16="http://schemas.microsoft.com/office/drawing/2014/main" id="{93F73314-AFE2-4A7B-B351-D0D77AC858C3}"/>
                </a:ext>
              </a:extLst>
            </p:cNvPr>
            <p:cNvSpPr/>
            <p:nvPr/>
          </p:nvSpPr>
          <p:spPr>
            <a:xfrm>
              <a:off x="2577480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4" name="Eingekerbter Richtungspfeil 25">
              <a:extLst>
                <a:ext uri="{FF2B5EF4-FFF2-40B4-BE49-F238E27FC236}">
                  <a16:creationId xmlns:a16="http://schemas.microsoft.com/office/drawing/2014/main" id="{E51CB0DD-B40B-4DA3-9813-56079C531A80}"/>
                </a:ext>
              </a:extLst>
            </p:cNvPr>
            <p:cNvSpPr/>
            <p:nvPr/>
          </p:nvSpPr>
          <p:spPr>
            <a:xfrm>
              <a:off x="4269488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5C484D65-4E97-430B-9F41-F04C2D378E09}"/>
                </a:ext>
              </a:extLst>
            </p:cNvPr>
            <p:cNvSpPr txBox="1"/>
            <p:nvPr/>
          </p:nvSpPr>
          <p:spPr>
            <a:xfrm>
              <a:off x="4788024" y="6032324"/>
              <a:ext cx="84029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/>
                <a:t>Approach</a:t>
              </a:r>
            </a:p>
          </p:txBody>
        </p:sp>
        <p:sp>
          <p:nvSpPr>
            <p:cNvPr id="16" name="Eingekerbter Richtungspfeil 27">
              <a:extLst>
                <a:ext uri="{FF2B5EF4-FFF2-40B4-BE49-F238E27FC236}">
                  <a16:creationId xmlns:a16="http://schemas.microsoft.com/office/drawing/2014/main" id="{E768B783-C92B-40F8-9CF6-761F508F5A01}"/>
                </a:ext>
              </a:extLst>
            </p:cNvPr>
            <p:cNvSpPr/>
            <p:nvPr/>
          </p:nvSpPr>
          <p:spPr>
            <a:xfrm>
              <a:off x="7320057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17" name="Gerade Verbindung 28">
              <a:extLst>
                <a:ext uri="{FF2B5EF4-FFF2-40B4-BE49-F238E27FC236}">
                  <a16:creationId xmlns:a16="http://schemas.microsoft.com/office/drawing/2014/main" id="{BC764CA6-47FB-49B6-964C-7052FC337673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Eingekerbter Richtungspfeil 29">
              <a:extLst>
                <a:ext uri="{FF2B5EF4-FFF2-40B4-BE49-F238E27FC236}">
                  <a16:creationId xmlns:a16="http://schemas.microsoft.com/office/drawing/2014/main" id="{789A9915-BB3D-4F64-995D-EEE4479DB224}"/>
                </a:ext>
              </a:extLst>
            </p:cNvPr>
            <p:cNvSpPr/>
            <p:nvPr/>
          </p:nvSpPr>
          <p:spPr>
            <a:xfrm>
              <a:off x="5925672" y="609157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pic>
        <p:nvPicPr>
          <p:cNvPr id="4" name="Grafik 3">
            <a:extLst>
              <a:ext uri="{FF2B5EF4-FFF2-40B4-BE49-F238E27FC236}">
                <a16:creationId xmlns:a16="http://schemas.microsoft.com/office/drawing/2014/main" id="{E6466EDB-C3CC-4EEF-AF0C-C8BA48646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558" y="998641"/>
            <a:ext cx="7607860" cy="4783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845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/>
              <a:t>Approaches</a:t>
            </a:r>
            <a:r>
              <a:rPr lang="de-DE" altLang="de-DE" dirty="0"/>
              <a:t> II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612000" y="6444000"/>
            <a:ext cx="1044000" cy="360000"/>
          </a:xfrm>
        </p:spPr>
        <p:txBody>
          <a:bodyPr/>
          <a:lstStyle/>
          <a:p>
            <a:fld id="{671342AB-2D21-4183-8B98-98B52FD7365F}" type="datetime1">
              <a:rPr lang="de-DE" smtClean="0"/>
              <a:t>04.02.2019</a:t>
            </a:fld>
            <a:endParaRPr lang="de-DE" dirty="0"/>
          </a:p>
        </p:txBody>
      </p:sp>
      <p:grpSp>
        <p:nvGrpSpPr>
          <p:cNvPr id="6" name="Gruppieren 21">
            <a:extLst>
              <a:ext uri="{FF2B5EF4-FFF2-40B4-BE49-F238E27FC236}">
                <a16:creationId xmlns:a16="http://schemas.microsoft.com/office/drawing/2014/main" id="{0040E27B-FD00-4BB9-BF34-EAF5642F9005}"/>
              </a:ext>
            </a:extLst>
          </p:cNvPr>
          <p:cNvGrpSpPr/>
          <p:nvPr/>
        </p:nvGrpSpPr>
        <p:grpSpPr>
          <a:xfrm>
            <a:off x="25400" y="5986694"/>
            <a:ext cx="9072000" cy="322630"/>
            <a:chOff x="25400" y="5986694"/>
            <a:chExt cx="9072000" cy="322630"/>
          </a:xfrm>
        </p:grpSpPr>
        <p:sp>
          <p:nvSpPr>
            <p:cNvPr id="7" name="Textfeld 13">
              <a:extLst>
                <a:ext uri="{FF2B5EF4-FFF2-40B4-BE49-F238E27FC236}">
                  <a16:creationId xmlns:a16="http://schemas.microsoft.com/office/drawing/2014/main" id="{BAAA255A-DE4E-43FC-B6C9-980B8990A863}"/>
                </a:ext>
              </a:extLst>
            </p:cNvPr>
            <p:cNvSpPr txBox="1"/>
            <p:nvPr/>
          </p:nvSpPr>
          <p:spPr>
            <a:xfrm>
              <a:off x="1493183" y="6032322"/>
              <a:ext cx="1084297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Foundation</a:t>
              </a:r>
            </a:p>
          </p:txBody>
        </p:sp>
        <p:sp>
          <p:nvSpPr>
            <p:cNvPr id="8" name="Textfeld 14">
              <a:extLst>
                <a:ext uri="{FF2B5EF4-FFF2-40B4-BE49-F238E27FC236}">
                  <a16:creationId xmlns:a16="http://schemas.microsoft.com/office/drawing/2014/main" id="{20453AA5-8267-4740-BB18-83B78262BD22}"/>
                </a:ext>
              </a:extLst>
            </p:cNvPr>
            <p:cNvSpPr txBox="1"/>
            <p:nvPr/>
          </p:nvSpPr>
          <p:spPr>
            <a:xfrm>
              <a:off x="6282440" y="6032325"/>
              <a:ext cx="89960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/>
                <a:t>Evaluation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0003065F-116A-4EB7-8459-D88042241914}"/>
                </a:ext>
              </a:extLst>
            </p:cNvPr>
            <p:cNvSpPr txBox="1"/>
            <p:nvPr/>
          </p:nvSpPr>
          <p:spPr>
            <a:xfrm>
              <a:off x="3028301" y="6032323"/>
              <a:ext cx="1164550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b="1" dirty="0"/>
                <a:t>Related Work</a:t>
              </a:r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A726C2C4-9F26-4857-993B-720F1DE49F35}"/>
                </a:ext>
              </a:extLst>
            </p:cNvPr>
            <p:cNvSpPr txBox="1"/>
            <p:nvPr/>
          </p:nvSpPr>
          <p:spPr>
            <a:xfrm>
              <a:off x="7763010" y="6032321"/>
              <a:ext cx="1278028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Summary</a:t>
              </a:r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AB277AF1-9FBE-44AB-A77E-54F4A3C24B2D}"/>
                </a:ext>
              </a:extLst>
            </p:cNvPr>
            <p:cNvSpPr txBox="1"/>
            <p:nvPr/>
          </p:nvSpPr>
          <p:spPr>
            <a:xfrm>
              <a:off x="179512" y="6032321"/>
              <a:ext cx="955711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Motivation</a:t>
              </a:r>
            </a:p>
          </p:txBody>
        </p:sp>
        <p:sp>
          <p:nvSpPr>
            <p:cNvPr id="12" name="Eingekerbter Richtungspfeil 23">
              <a:extLst>
                <a:ext uri="{FF2B5EF4-FFF2-40B4-BE49-F238E27FC236}">
                  <a16:creationId xmlns:a16="http://schemas.microsoft.com/office/drawing/2014/main" id="{05A79C9A-C2A8-47C9-A061-08591E151049}"/>
                </a:ext>
              </a:extLst>
            </p:cNvPr>
            <p:cNvSpPr/>
            <p:nvPr/>
          </p:nvSpPr>
          <p:spPr>
            <a:xfrm>
              <a:off x="1234955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3" name="Eingekerbter Richtungspfeil 24">
              <a:extLst>
                <a:ext uri="{FF2B5EF4-FFF2-40B4-BE49-F238E27FC236}">
                  <a16:creationId xmlns:a16="http://schemas.microsoft.com/office/drawing/2014/main" id="{93F73314-AFE2-4A7B-B351-D0D77AC858C3}"/>
                </a:ext>
              </a:extLst>
            </p:cNvPr>
            <p:cNvSpPr/>
            <p:nvPr/>
          </p:nvSpPr>
          <p:spPr>
            <a:xfrm>
              <a:off x="2577480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4" name="Eingekerbter Richtungspfeil 25">
              <a:extLst>
                <a:ext uri="{FF2B5EF4-FFF2-40B4-BE49-F238E27FC236}">
                  <a16:creationId xmlns:a16="http://schemas.microsoft.com/office/drawing/2014/main" id="{E51CB0DD-B40B-4DA3-9813-56079C531A80}"/>
                </a:ext>
              </a:extLst>
            </p:cNvPr>
            <p:cNvSpPr/>
            <p:nvPr/>
          </p:nvSpPr>
          <p:spPr>
            <a:xfrm>
              <a:off x="4269488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5C484D65-4E97-430B-9F41-F04C2D378E09}"/>
                </a:ext>
              </a:extLst>
            </p:cNvPr>
            <p:cNvSpPr txBox="1"/>
            <p:nvPr/>
          </p:nvSpPr>
          <p:spPr>
            <a:xfrm>
              <a:off x="4788024" y="6032324"/>
              <a:ext cx="84029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/>
                <a:t>Approach</a:t>
              </a:r>
            </a:p>
          </p:txBody>
        </p:sp>
        <p:sp>
          <p:nvSpPr>
            <p:cNvPr id="16" name="Eingekerbter Richtungspfeil 27">
              <a:extLst>
                <a:ext uri="{FF2B5EF4-FFF2-40B4-BE49-F238E27FC236}">
                  <a16:creationId xmlns:a16="http://schemas.microsoft.com/office/drawing/2014/main" id="{E768B783-C92B-40F8-9CF6-761F508F5A01}"/>
                </a:ext>
              </a:extLst>
            </p:cNvPr>
            <p:cNvSpPr/>
            <p:nvPr/>
          </p:nvSpPr>
          <p:spPr>
            <a:xfrm>
              <a:off x="7320057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17" name="Gerade Verbindung 28">
              <a:extLst>
                <a:ext uri="{FF2B5EF4-FFF2-40B4-BE49-F238E27FC236}">
                  <a16:creationId xmlns:a16="http://schemas.microsoft.com/office/drawing/2014/main" id="{BC764CA6-47FB-49B6-964C-7052FC337673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Eingekerbter Richtungspfeil 29">
              <a:extLst>
                <a:ext uri="{FF2B5EF4-FFF2-40B4-BE49-F238E27FC236}">
                  <a16:creationId xmlns:a16="http://schemas.microsoft.com/office/drawing/2014/main" id="{789A9915-BB3D-4F64-995D-EEE4479DB224}"/>
                </a:ext>
              </a:extLst>
            </p:cNvPr>
            <p:cNvSpPr/>
            <p:nvPr/>
          </p:nvSpPr>
          <p:spPr>
            <a:xfrm>
              <a:off x="5925672" y="609157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pic>
        <p:nvPicPr>
          <p:cNvPr id="4" name="Grafik 3">
            <a:extLst>
              <a:ext uri="{FF2B5EF4-FFF2-40B4-BE49-F238E27FC236}">
                <a16:creationId xmlns:a16="http://schemas.microsoft.com/office/drawing/2014/main" id="{E39DE80E-7251-4EF2-8E6B-8CD766402A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589" y="1065163"/>
            <a:ext cx="7884789" cy="4772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174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/>
              <a:t>Basic Approach: </a:t>
            </a:r>
            <a:r>
              <a:rPr lang="en-US" altLang="de-DE" i="1" dirty="0"/>
              <a:t>Object-aware Identification of Microservices</a:t>
            </a:r>
            <a:endParaRPr lang="en-US" alt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612000" y="6444000"/>
            <a:ext cx="1044000" cy="360000"/>
          </a:xfrm>
        </p:spPr>
        <p:txBody>
          <a:bodyPr/>
          <a:lstStyle/>
          <a:p>
            <a:fld id="{671342AB-2D21-4183-8B98-98B52FD7365F}" type="datetime1">
              <a:rPr lang="de-DE" smtClean="0"/>
              <a:t>04.02.2019</a:t>
            </a:fld>
            <a:endParaRPr lang="de-DE" dirty="0"/>
          </a:p>
        </p:txBody>
      </p:sp>
      <p:grpSp>
        <p:nvGrpSpPr>
          <p:cNvPr id="6" name="Gruppieren 21">
            <a:extLst>
              <a:ext uri="{FF2B5EF4-FFF2-40B4-BE49-F238E27FC236}">
                <a16:creationId xmlns:a16="http://schemas.microsoft.com/office/drawing/2014/main" id="{0040E27B-FD00-4BB9-BF34-EAF5642F9005}"/>
              </a:ext>
            </a:extLst>
          </p:cNvPr>
          <p:cNvGrpSpPr/>
          <p:nvPr/>
        </p:nvGrpSpPr>
        <p:grpSpPr>
          <a:xfrm>
            <a:off x="25400" y="5986694"/>
            <a:ext cx="9072000" cy="507293"/>
            <a:chOff x="25400" y="5986694"/>
            <a:chExt cx="9072000" cy="507293"/>
          </a:xfrm>
        </p:grpSpPr>
        <p:sp>
          <p:nvSpPr>
            <p:cNvPr id="7" name="Textfeld 13">
              <a:extLst>
                <a:ext uri="{FF2B5EF4-FFF2-40B4-BE49-F238E27FC236}">
                  <a16:creationId xmlns:a16="http://schemas.microsoft.com/office/drawing/2014/main" id="{BAAA255A-DE4E-43FC-B6C9-980B8990A863}"/>
                </a:ext>
              </a:extLst>
            </p:cNvPr>
            <p:cNvSpPr txBox="1"/>
            <p:nvPr/>
          </p:nvSpPr>
          <p:spPr>
            <a:xfrm>
              <a:off x="1493183" y="6032322"/>
              <a:ext cx="950901" cy="46166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Foundation</a:t>
              </a:r>
            </a:p>
          </p:txBody>
        </p:sp>
        <p:sp>
          <p:nvSpPr>
            <p:cNvPr id="8" name="Textfeld 14">
              <a:extLst>
                <a:ext uri="{FF2B5EF4-FFF2-40B4-BE49-F238E27FC236}">
                  <a16:creationId xmlns:a16="http://schemas.microsoft.com/office/drawing/2014/main" id="{20453AA5-8267-4740-BB18-83B78262BD22}"/>
                </a:ext>
              </a:extLst>
            </p:cNvPr>
            <p:cNvSpPr txBox="1"/>
            <p:nvPr/>
          </p:nvSpPr>
          <p:spPr>
            <a:xfrm>
              <a:off x="6282440" y="6032325"/>
              <a:ext cx="89960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/>
                <a:t>Evaluation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0003065F-116A-4EB7-8459-D88042241914}"/>
                </a:ext>
              </a:extLst>
            </p:cNvPr>
            <p:cNvSpPr txBox="1"/>
            <p:nvPr/>
          </p:nvSpPr>
          <p:spPr>
            <a:xfrm>
              <a:off x="3028301" y="6032323"/>
              <a:ext cx="1111651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/>
                <a:t>Related Work</a:t>
              </a:r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A726C2C4-9F26-4857-993B-720F1DE49F35}"/>
                </a:ext>
              </a:extLst>
            </p:cNvPr>
            <p:cNvSpPr txBox="1"/>
            <p:nvPr/>
          </p:nvSpPr>
          <p:spPr>
            <a:xfrm>
              <a:off x="7763010" y="6032321"/>
              <a:ext cx="1278028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Summary</a:t>
              </a:r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AB277AF1-9FBE-44AB-A77E-54F4A3C24B2D}"/>
                </a:ext>
              </a:extLst>
            </p:cNvPr>
            <p:cNvSpPr txBox="1"/>
            <p:nvPr/>
          </p:nvSpPr>
          <p:spPr>
            <a:xfrm>
              <a:off x="179512" y="6032321"/>
              <a:ext cx="955711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Motivation</a:t>
              </a:r>
            </a:p>
          </p:txBody>
        </p:sp>
        <p:sp>
          <p:nvSpPr>
            <p:cNvPr id="12" name="Eingekerbter Richtungspfeil 23">
              <a:extLst>
                <a:ext uri="{FF2B5EF4-FFF2-40B4-BE49-F238E27FC236}">
                  <a16:creationId xmlns:a16="http://schemas.microsoft.com/office/drawing/2014/main" id="{05A79C9A-C2A8-47C9-A061-08591E151049}"/>
                </a:ext>
              </a:extLst>
            </p:cNvPr>
            <p:cNvSpPr/>
            <p:nvPr/>
          </p:nvSpPr>
          <p:spPr>
            <a:xfrm>
              <a:off x="1234955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3" name="Eingekerbter Richtungspfeil 24">
              <a:extLst>
                <a:ext uri="{FF2B5EF4-FFF2-40B4-BE49-F238E27FC236}">
                  <a16:creationId xmlns:a16="http://schemas.microsoft.com/office/drawing/2014/main" id="{93F73314-AFE2-4A7B-B351-D0D77AC858C3}"/>
                </a:ext>
              </a:extLst>
            </p:cNvPr>
            <p:cNvSpPr/>
            <p:nvPr/>
          </p:nvSpPr>
          <p:spPr>
            <a:xfrm>
              <a:off x="2577480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4" name="Eingekerbter Richtungspfeil 25">
              <a:extLst>
                <a:ext uri="{FF2B5EF4-FFF2-40B4-BE49-F238E27FC236}">
                  <a16:creationId xmlns:a16="http://schemas.microsoft.com/office/drawing/2014/main" id="{E51CB0DD-B40B-4DA3-9813-56079C531A80}"/>
                </a:ext>
              </a:extLst>
            </p:cNvPr>
            <p:cNvSpPr/>
            <p:nvPr/>
          </p:nvSpPr>
          <p:spPr>
            <a:xfrm>
              <a:off x="4269488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5C484D65-4E97-430B-9F41-F04C2D378E09}"/>
                </a:ext>
              </a:extLst>
            </p:cNvPr>
            <p:cNvSpPr txBox="1"/>
            <p:nvPr/>
          </p:nvSpPr>
          <p:spPr>
            <a:xfrm>
              <a:off x="4788024" y="6032324"/>
              <a:ext cx="902811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b="1" dirty="0"/>
                <a:t>Approach</a:t>
              </a:r>
            </a:p>
          </p:txBody>
        </p:sp>
        <p:sp>
          <p:nvSpPr>
            <p:cNvPr id="16" name="Eingekerbter Richtungspfeil 27">
              <a:extLst>
                <a:ext uri="{FF2B5EF4-FFF2-40B4-BE49-F238E27FC236}">
                  <a16:creationId xmlns:a16="http://schemas.microsoft.com/office/drawing/2014/main" id="{E768B783-C92B-40F8-9CF6-761F508F5A01}"/>
                </a:ext>
              </a:extLst>
            </p:cNvPr>
            <p:cNvSpPr/>
            <p:nvPr/>
          </p:nvSpPr>
          <p:spPr>
            <a:xfrm>
              <a:off x="7320057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17" name="Gerade Verbindung 28">
              <a:extLst>
                <a:ext uri="{FF2B5EF4-FFF2-40B4-BE49-F238E27FC236}">
                  <a16:creationId xmlns:a16="http://schemas.microsoft.com/office/drawing/2014/main" id="{BC764CA6-47FB-49B6-964C-7052FC337673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Eingekerbter Richtungspfeil 29">
              <a:extLst>
                <a:ext uri="{FF2B5EF4-FFF2-40B4-BE49-F238E27FC236}">
                  <a16:creationId xmlns:a16="http://schemas.microsoft.com/office/drawing/2014/main" id="{789A9915-BB3D-4F64-995D-EEE4479DB224}"/>
                </a:ext>
              </a:extLst>
            </p:cNvPr>
            <p:cNvSpPr/>
            <p:nvPr/>
          </p:nvSpPr>
          <p:spPr>
            <a:xfrm>
              <a:off x="5925672" y="609157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pic>
        <p:nvPicPr>
          <p:cNvPr id="4" name="Grafik 3">
            <a:extLst>
              <a:ext uri="{FF2B5EF4-FFF2-40B4-BE49-F238E27FC236}">
                <a16:creationId xmlns:a16="http://schemas.microsoft.com/office/drawing/2014/main" id="{14DB6A31-3B71-480F-9744-5360540A77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1403" y="777868"/>
            <a:ext cx="4757539" cy="1158404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84EF4BD5-DD04-4627-8514-F2087597CA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1588" y="1990813"/>
            <a:ext cx="1993896" cy="1269370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0D180BB6-6921-48E2-AD6C-52EAA57522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2700" y="1935865"/>
            <a:ext cx="2171901" cy="1269369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32EDE56F-DF26-4A66-A527-0DA54FD0D4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61588" y="3486317"/>
            <a:ext cx="1993896" cy="1263016"/>
          </a:xfrm>
          <a:prstGeom prst="rect">
            <a:avLst/>
          </a:prstGeom>
        </p:spPr>
      </p:pic>
      <p:sp>
        <p:nvSpPr>
          <p:cNvPr id="23" name="Rectangle 3">
            <a:extLst>
              <a:ext uri="{FF2B5EF4-FFF2-40B4-BE49-F238E27FC236}">
                <a16:creationId xmlns:a16="http://schemas.microsoft.com/office/drawing/2014/main" id="{92BA64B6-6D64-4BB5-80D7-DBDD0169F8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081" y="1336365"/>
            <a:ext cx="1993896" cy="356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1432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057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>
                <a:solidFill>
                  <a:schemeClr val="tx1"/>
                </a:solidFill>
                <a:latin typeface="+mn-lt"/>
              </a:defRPr>
            </a:lvl2pPr>
            <a:lvl3pPr marL="1209675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8"/>
              </a:buBlip>
              <a:defRPr sz="1600">
                <a:solidFill>
                  <a:schemeClr val="tx1"/>
                </a:solidFill>
                <a:latin typeface="+mn-lt"/>
              </a:defRPr>
            </a:lvl3pPr>
            <a:lvl4pPr marL="165735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8"/>
              </a:buBlip>
              <a:defRPr sz="1600">
                <a:solidFill>
                  <a:schemeClr val="tx1"/>
                </a:solidFill>
                <a:latin typeface="+mn-lt"/>
              </a:defRPr>
            </a:lvl4pPr>
            <a:lvl5pPr marL="209550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8"/>
              </a:buBlip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9"/>
              </a:buBlip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9"/>
              </a:buBlip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9"/>
              </a:buBlip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9"/>
              </a:buBlip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sz="1200" kern="0" dirty="0"/>
              <a:t>BPMN Graph:</a:t>
            </a:r>
          </a:p>
        </p:txBody>
      </p:sp>
      <p:sp>
        <p:nvSpPr>
          <p:cNvPr id="24" name="Rectangle 3">
            <a:extLst>
              <a:ext uri="{FF2B5EF4-FFF2-40B4-BE49-F238E27FC236}">
                <a16:creationId xmlns:a16="http://schemas.microsoft.com/office/drawing/2014/main" id="{35EED49E-6D67-46BA-9D89-4637E47ACC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412" y="2268995"/>
            <a:ext cx="1255176" cy="356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1432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057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>
                <a:solidFill>
                  <a:schemeClr val="tx1"/>
                </a:solidFill>
                <a:latin typeface="+mn-lt"/>
              </a:defRPr>
            </a:lvl2pPr>
            <a:lvl3pPr marL="1209675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8"/>
              </a:buBlip>
              <a:defRPr sz="1600">
                <a:solidFill>
                  <a:schemeClr val="tx1"/>
                </a:solidFill>
                <a:latin typeface="+mn-lt"/>
              </a:defRPr>
            </a:lvl3pPr>
            <a:lvl4pPr marL="165735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8"/>
              </a:buBlip>
              <a:defRPr sz="1600">
                <a:solidFill>
                  <a:schemeClr val="tx1"/>
                </a:solidFill>
                <a:latin typeface="+mn-lt"/>
              </a:defRPr>
            </a:lvl4pPr>
            <a:lvl5pPr marL="209550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8"/>
              </a:buBlip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9"/>
              </a:buBlip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9"/>
              </a:buBlip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9"/>
              </a:buBlip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9"/>
              </a:buBlip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de-DE" sz="1200" kern="0" dirty="0"/>
              <a:t>Structural Dependency</a:t>
            </a:r>
          </a:p>
        </p:txBody>
      </p:sp>
      <p:sp>
        <p:nvSpPr>
          <p:cNvPr id="25" name="Rectangle 3">
            <a:extLst>
              <a:ext uri="{FF2B5EF4-FFF2-40B4-BE49-F238E27FC236}">
                <a16:creationId xmlns:a16="http://schemas.microsoft.com/office/drawing/2014/main" id="{2B0E5A71-846D-49D1-B0CE-5BD1DE80A1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1504" y="2250655"/>
            <a:ext cx="1255176" cy="356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1432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057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>
                <a:solidFill>
                  <a:schemeClr val="tx1"/>
                </a:solidFill>
                <a:latin typeface="+mn-lt"/>
              </a:defRPr>
            </a:lvl2pPr>
            <a:lvl3pPr marL="1209675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8"/>
              </a:buBlip>
              <a:defRPr sz="1600">
                <a:solidFill>
                  <a:schemeClr val="tx1"/>
                </a:solidFill>
                <a:latin typeface="+mn-lt"/>
              </a:defRPr>
            </a:lvl3pPr>
            <a:lvl4pPr marL="165735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8"/>
              </a:buBlip>
              <a:defRPr sz="1600">
                <a:solidFill>
                  <a:schemeClr val="tx1"/>
                </a:solidFill>
                <a:latin typeface="+mn-lt"/>
              </a:defRPr>
            </a:lvl4pPr>
            <a:lvl5pPr marL="209550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8"/>
              </a:buBlip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9"/>
              </a:buBlip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9"/>
              </a:buBlip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9"/>
              </a:buBlip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9"/>
              </a:buBlip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de-DE" sz="1200" kern="0" dirty="0"/>
              <a:t>Data Object Dependency</a:t>
            </a:r>
          </a:p>
        </p:txBody>
      </p:sp>
      <p:sp>
        <p:nvSpPr>
          <p:cNvPr id="26" name="Rectangle 3">
            <a:extLst>
              <a:ext uri="{FF2B5EF4-FFF2-40B4-BE49-F238E27FC236}">
                <a16:creationId xmlns:a16="http://schemas.microsoft.com/office/drawing/2014/main" id="{3651AEB5-DA57-4E6D-A14E-A0A6B55E63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412" y="4117825"/>
            <a:ext cx="1255176" cy="356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1432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057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>
                <a:solidFill>
                  <a:schemeClr val="tx1"/>
                </a:solidFill>
                <a:latin typeface="+mn-lt"/>
              </a:defRPr>
            </a:lvl2pPr>
            <a:lvl3pPr marL="1209675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8"/>
              </a:buBlip>
              <a:defRPr sz="1600">
                <a:solidFill>
                  <a:schemeClr val="tx1"/>
                </a:solidFill>
                <a:latin typeface="+mn-lt"/>
              </a:defRPr>
            </a:lvl3pPr>
            <a:lvl4pPr marL="165735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8"/>
              </a:buBlip>
              <a:defRPr sz="1600">
                <a:solidFill>
                  <a:schemeClr val="tx1"/>
                </a:solidFill>
                <a:latin typeface="+mn-lt"/>
              </a:defRPr>
            </a:lvl4pPr>
            <a:lvl5pPr marL="209550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8"/>
              </a:buBlip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9"/>
              </a:buBlip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9"/>
              </a:buBlip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9"/>
              </a:buBlip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9"/>
              </a:buBlip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de-DE" sz="1200" kern="0" dirty="0"/>
              <a:t>Aggregation</a:t>
            </a:r>
          </a:p>
        </p:txBody>
      </p:sp>
      <p:sp>
        <p:nvSpPr>
          <p:cNvPr id="27" name="Rectangle 3">
            <a:extLst>
              <a:ext uri="{FF2B5EF4-FFF2-40B4-BE49-F238E27FC236}">
                <a16:creationId xmlns:a16="http://schemas.microsoft.com/office/drawing/2014/main" id="{6D9E3CF6-DFC5-4901-851B-C5F51B6F99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9116" y="3990567"/>
            <a:ext cx="1993894" cy="46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1432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057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>
                <a:solidFill>
                  <a:schemeClr val="tx1"/>
                </a:solidFill>
                <a:latin typeface="+mn-lt"/>
              </a:defRPr>
            </a:lvl2pPr>
            <a:lvl3pPr marL="1209675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8"/>
              </a:buBlip>
              <a:defRPr sz="1600">
                <a:solidFill>
                  <a:schemeClr val="tx1"/>
                </a:solidFill>
                <a:latin typeface="+mn-lt"/>
              </a:defRPr>
            </a:lvl3pPr>
            <a:lvl4pPr marL="165735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8"/>
              </a:buBlip>
              <a:defRPr sz="1600">
                <a:solidFill>
                  <a:schemeClr val="tx1"/>
                </a:solidFill>
                <a:latin typeface="+mn-lt"/>
              </a:defRPr>
            </a:lvl4pPr>
            <a:lvl5pPr marL="209550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8"/>
              </a:buBlip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9"/>
              </a:buBlip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9"/>
              </a:buBlip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9"/>
              </a:buBlip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9"/>
              </a:buBlip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altLang="de-DE" kern="0" dirty="0"/>
              <a:t>Microservice candidates</a:t>
            </a:r>
          </a:p>
        </p:txBody>
      </p:sp>
      <p:sp>
        <p:nvSpPr>
          <p:cNvPr id="28" name="Pfeil: nach rechts 27">
            <a:extLst>
              <a:ext uri="{FF2B5EF4-FFF2-40B4-BE49-F238E27FC236}">
                <a16:creationId xmlns:a16="http://schemas.microsoft.com/office/drawing/2014/main" id="{F4E1E910-B2E3-47AF-979C-9F80C123DCF4}"/>
              </a:ext>
            </a:extLst>
          </p:cNvPr>
          <p:cNvSpPr/>
          <p:nvPr/>
        </p:nvSpPr>
        <p:spPr>
          <a:xfrm>
            <a:off x="4611726" y="4018064"/>
            <a:ext cx="398934" cy="4644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3">
            <a:extLst>
              <a:ext uri="{FF2B5EF4-FFF2-40B4-BE49-F238E27FC236}">
                <a16:creationId xmlns:a16="http://schemas.microsoft.com/office/drawing/2014/main" id="{319A306F-8460-4325-88E4-4C1A3F71E7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7984" y="3794346"/>
            <a:ext cx="947431" cy="240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1432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057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>
                <a:solidFill>
                  <a:schemeClr val="tx1"/>
                </a:solidFill>
                <a:latin typeface="+mn-lt"/>
              </a:defRPr>
            </a:lvl2pPr>
            <a:lvl3pPr marL="1209675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8"/>
              </a:buBlip>
              <a:defRPr sz="1600">
                <a:solidFill>
                  <a:schemeClr val="tx1"/>
                </a:solidFill>
                <a:latin typeface="+mn-lt"/>
              </a:defRPr>
            </a:lvl3pPr>
            <a:lvl4pPr marL="165735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8"/>
              </a:buBlip>
              <a:defRPr sz="1600">
                <a:solidFill>
                  <a:schemeClr val="tx1"/>
                </a:solidFill>
                <a:latin typeface="+mn-lt"/>
              </a:defRPr>
            </a:lvl4pPr>
            <a:lvl5pPr marL="209550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8"/>
              </a:buBlip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9"/>
              </a:buBlip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9"/>
              </a:buBlip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9"/>
              </a:buBlip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9"/>
              </a:buBlip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altLang="de-DE" sz="1200" kern="0" dirty="0"/>
              <a:t>Clustering</a:t>
            </a:r>
          </a:p>
        </p:txBody>
      </p:sp>
      <p:sp>
        <p:nvSpPr>
          <p:cNvPr id="30" name="Rectangle 3">
            <a:extLst>
              <a:ext uri="{FF2B5EF4-FFF2-40B4-BE49-F238E27FC236}">
                <a16:creationId xmlns:a16="http://schemas.microsoft.com/office/drawing/2014/main" id="{437627A2-6960-4DF1-9EE9-8905AE343B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367" y="4964928"/>
            <a:ext cx="2762506" cy="246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1432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057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>
                <a:solidFill>
                  <a:schemeClr val="tx1"/>
                </a:solidFill>
                <a:latin typeface="+mn-lt"/>
              </a:defRPr>
            </a:lvl2pPr>
            <a:lvl3pPr marL="1209675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8"/>
              </a:buBlip>
              <a:defRPr sz="1600">
                <a:solidFill>
                  <a:schemeClr val="tx1"/>
                </a:solidFill>
                <a:latin typeface="+mn-lt"/>
              </a:defRPr>
            </a:lvl3pPr>
            <a:lvl4pPr marL="165735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8"/>
              </a:buBlip>
              <a:defRPr sz="1600">
                <a:solidFill>
                  <a:schemeClr val="tx1"/>
                </a:solidFill>
                <a:latin typeface="+mn-lt"/>
              </a:defRPr>
            </a:lvl4pPr>
            <a:lvl5pPr marL="209550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8"/>
              </a:buBlip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9"/>
              </a:buBlip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9"/>
              </a:buBlip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9"/>
              </a:buBlip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9"/>
              </a:buBlip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altLang="de-DE" sz="800" i="1" kern="0" dirty="0"/>
              <a:t>Sources: Object-aware Identification, M.J. Amiri</a:t>
            </a:r>
          </a:p>
        </p:txBody>
      </p:sp>
    </p:spTree>
    <p:extLst>
      <p:ext uri="{BB962C8B-B14F-4D97-AF65-F5344CB8AC3E}">
        <p14:creationId xmlns:p14="http://schemas.microsoft.com/office/powerpoint/2010/main" val="1467332463"/>
      </p:ext>
    </p:extLst>
  </p:cSld>
  <p:clrMapOvr>
    <a:masterClrMapping/>
  </p:clrMapOvr>
</p:sld>
</file>

<file path=ppt/theme/theme1.xml><?xml version="1.0" encoding="utf-8"?>
<a:theme xmlns:a="http://schemas.openxmlformats.org/drawingml/2006/main" name="KIT-PPT_Master_en_2016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D9D9D9"/>
      </a:lt2>
      <a:accent1>
        <a:srgbClr val="009682"/>
      </a:accent1>
      <a:accent2>
        <a:srgbClr val="4664AA"/>
      </a:accent2>
      <a:accent3>
        <a:srgbClr val="FFFFFF"/>
      </a:accent3>
      <a:accent4>
        <a:srgbClr val="000000"/>
      </a:accent4>
      <a:accent5>
        <a:srgbClr val="AAC9C1"/>
      </a:accent5>
      <a:accent6>
        <a:srgbClr val="3F5A9A"/>
      </a:accent6>
      <a:hlink>
        <a:srgbClr val="808080"/>
      </a:hlink>
      <a:folHlink>
        <a:srgbClr val="7D92C3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D9D9D9"/>
        </a:lt2>
        <a:accent1>
          <a:srgbClr val="009682"/>
        </a:accent1>
        <a:accent2>
          <a:srgbClr val="4664AA"/>
        </a:accent2>
        <a:accent3>
          <a:srgbClr val="FFFFFF"/>
        </a:accent3>
        <a:accent4>
          <a:srgbClr val="000000"/>
        </a:accent4>
        <a:accent5>
          <a:srgbClr val="AAC9C1"/>
        </a:accent5>
        <a:accent6>
          <a:srgbClr val="3F5A9A"/>
        </a:accent6>
        <a:hlink>
          <a:srgbClr val="808080"/>
        </a:hlink>
        <a:folHlink>
          <a:srgbClr val="7D92C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olienmaster.potx" id="{C18506EF-D076-4907-8E19-A8294FA488C8}" vid="{A6CA3453-97D5-4782-8624-43074CCE9F74}"/>
    </a:ext>
  </a:ext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SDQ_Presentation_Template_4_3</Template>
  <TotalTime>0</TotalTime>
  <Words>460</Words>
  <Application>Microsoft Office PowerPoint</Application>
  <PresentationFormat>Bildschirmpräsentation (4:3)</PresentationFormat>
  <Paragraphs>156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6" baseType="lpstr">
      <vt:lpstr>Arial</vt:lpstr>
      <vt:lpstr>KIT-PPT_Master_en_2016</vt:lpstr>
      <vt:lpstr>PowerPoint-Präsentation</vt:lpstr>
      <vt:lpstr>Introductory Example: Spotify</vt:lpstr>
      <vt:lpstr>The Architecture - Monolith vs. Microservices</vt:lpstr>
      <vt:lpstr>Microservices: Benefits and Challenges</vt:lpstr>
      <vt:lpstr>Microservice Identification … so far!</vt:lpstr>
      <vt:lpstr>Research Questions</vt:lpstr>
      <vt:lpstr>Approaches I</vt:lpstr>
      <vt:lpstr>Approaches II</vt:lpstr>
      <vt:lpstr>Basic Approach: Object-aware Identification of Microservices</vt:lpstr>
      <vt:lpstr>Weakness</vt:lpstr>
      <vt:lpstr>Contributions</vt:lpstr>
      <vt:lpstr>Evaluation</vt:lpstr>
      <vt:lpstr>Summary </vt:lpstr>
      <vt:lpstr>PowerPoint-Präsentation</vt:lpstr>
    </vt:vector>
  </TitlesOfParts>
  <Company>FZI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Niko Benkler</dc:creator>
  <cp:lastModifiedBy>Niko Benkler</cp:lastModifiedBy>
  <cp:revision>32</cp:revision>
  <dcterms:created xsi:type="dcterms:W3CDTF">2019-02-03T09:52:37Z</dcterms:created>
  <dcterms:modified xsi:type="dcterms:W3CDTF">2019-02-04T21:51:14Z</dcterms:modified>
</cp:coreProperties>
</file>