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3" r:id="rId3"/>
    <p:sldId id="265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80" r:id="rId15"/>
    <p:sldId id="279" r:id="rId16"/>
    <p:sldId id="278" r:id="rId17"/>
    <p:sldId id="283" r:id="rId18"/>
    <p:sldId id="281" r:id="rId19"/>
    <p:sldId id="282" r:id="rId20"/>
    <p:sldId id="284" r:id="rId21"/>
    <p:sldId id="285" r:id="rId22"/>
    <p:sldId id="274" r:id="rId23"/>
    <p:sldId id="266" r:id="rId2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howGuides="1">
      <p:cViewPr varScale="1">
        <p:scale>
          <a:sx n="94" d="100"/>
          <a:sy n="94" d="100"/>
        </p:scale>
        <p:origin x="108" y="18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23/04/2019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9576" y="6422337"/>
            <a:ext cx="424845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Niko Benkler: An Approach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Identifying</a:t>
            </a:r>
            <a:r>
              <a:rPr lang="de-DE" sz="1200" dirty="0"/>
              <a:t> Microservices </a:t>
            </a:r>
            <a:r>
              <a:rPr lang="de-DE" sz="1200" dirty="0" err="1"/>
              <a:t>using</a:t>
            </a:r>
            <a:r>
              <a:rPr lang="de-DE" sz="1200" dirty="0"/>
              <a:t>	Clustering on Control Flow and Data Flow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spiros/bunc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An Approach </a:t>
            </a:r>
            <a:r>
              <a:rPr lang="de-DE" sz="2933" b="1" dirty="0" err="1">
                <a:solidFill>
                  <a:schemeClr val="tx2"/>
                </a:solidFill>
              </a:rPr>
              <a:t>for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Identifying</a:t>
            </a:r>
            <a:r>
              <a:rPr lang="de-DE" sz="2933" b="1" dirty="0">
                <a:solidFill>
                  <a:schemeClr val="tx2"/>
                </a:solidFill>
              </a:rPr>
              <a:t> Microservices</a:t>
            </a:r>
            <a:br>
              <a:rPr lang="de-DE" sz="2933" b="1" dirty="0">
                <a:solidFill>
                  <a:schemeClr val="tx2"/>
                </a:solidFill>
              </a:rPr>
            </a:br>
            <a:r>
              <a:rPr lang="de-DE" sz="2933" b="1" dirty="0" err="1">
                <a:solidFill>
                  <a:schemeClr val="tx2"/>
                </a:solidFill>
              </a:rPr>
              <a:t>using</a:t>
            </a:r>
            <a:r>
              <a:rPr lang="de-DE" sz="2933" b="1" dirty="0">
                <a:solidFill>
                  <a:schemeClr val="tx2"/>
                </a:solidFill>
              </a:rPr>
              <a:t> Clustering on Control Flow and Data Flow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Supervisor: Dr. </a:t>
            </a:r>
            <a:r>
              <a:rPr lang="de-DE" sz="2133" b="1" dirty="0" err="1">
                <a:solidFill>
                  <a:srgbClr val="000000"/>
                </a:solidFill>
              </a:rPr>
              <a:t>rer</a:t>
            </a:r>
            <a:r>
              <a:rPr lang="de-DE" sz="2133" b="1" dirty="0">
                <a:solidFill>
                  <a:srgbClr val="000000"/>
                </a:solidFill>
              </a:rPr>
              <a:t>. nat. Robert Heinrich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Student: 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765791"/>
            <a:ext cx="2707953" cy="5171742"/>
          </a:xfrm>
        </p:spPr>
        <p:txBody>
          <a:bodyPr/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Delete Data Objects and </a:t>
            </a:r>
            <a:r>
              <a:rPr lang="de-DE" sz="2000" dirty="0" err="1"/>
              <a:t>accompanying</a:t>
            </a:r>
            <a:r>
              <a:rPr lang="de-DE" sz="2000" dirty="0"/>
              <a:t> </a:t>
            </a:r>
            <a:r>
              <a:rPr lang="de-DE" sz="2000" dirty="0" err="1"/>
              <a:t>associations</a:t>
            </a:r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FB4D310-D19D-46C4-8296-15BAA7D6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14" y="1036769"/>
            <a:ext cx="6220081" cy="15302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C8EC8C-9F7D-4E3D-9FFA-24D740E2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62" y="2799087"/>
            <a:ext cx="9187861" cy="215586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BA09A67-40D2-416D-9933-A9FC204D3152}"/>
              </a:ext>
            </a:extLst>
          </p:cNvPr>
          <p:cNvSpPr txBox="1"/>
          <p:nvPr/>
        </p:nvSpPr>
        <p:spPr>
          <a:xfrm>
            <a:off x="3917794" y="1893803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256190E-CE9F-4F48-831C-27EA4F6EACEE}"/>
              </a:ext>
            </a:extLst>
          </p:cNvPr>
          <p:cNvSpPr txBox="1"/>
          <p:nvPr/>
        </p:nvSpPr>
        <p:spPr>
          <a:xfrm>
            <a:off x="759811" y="3723398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Control Flow:</a:t>
            </a:r>
          </a:p>
        </p:txBody>
      </p:sp>
    </p:spTree>
    <p:extLst>
      <p:ext uri="{BB962C8B-B14F-4D97-AF65-F5344CB8AC3E}">
        <p14:creationId xmlns:p14="http://schemas.microsoft.com/office/powerpoint/2010/main" val="405964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9C4EDD-C421-421B-BC37-0D7917A1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005656"/>
            <a:ext cx="6782510" cy="220249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715" y="687462"/>
            <a:ext cx="3869078" cy="478268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Approximate Data Flow</a:t>
            </a:r>
          </a:p>
          <a:p>
            <a:r>
              <a:rPr lang="en-US" sz="2000" dirty="0"/>
              <a:t>Delete control flow related parts</a:t>
            </a:r>
          </a:p>
          <a:p>
            <a:r>
              <a:rPr lang="en-US" sz="2000" dirty="0"/>
              <a:t>Connect pair of tasks if connected by control flow arc</a:t>
            </a:r>
          </a:p>
          <a:p>
            <a:r>
              <a:rPr lang="en-US" sz="2000" dirty="0"/>
              <a:t>Replace Gates</a:t>
            </a:r>
          </a:p>
          <a:p>
            <a:pPr lvl="1"/>
            <a:r>
              <a:rPr lang="en-US" sz="1600" dirty="0"/>
              <a:t>Replace by two data flow arcs</a:t>
            </a:r>
          </a:p>
          <a:p>
            <a:pPr lvl="1"/>
            <a:r>
              <a:rPr lang="en-US" sz="1600" dirty="0"/>
              <a:t>No distinction between XOR and parallel Gateway</a:t>
            </a:r>
          </a:p>
          <a:p>
            <a:r>
              <a:rPr lang="en-US" sz="2000" dirty="0"/>
              <a:t>Delete unnecessary tasks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40AD0D3-F730-4188-90C8-1A0000AF3608}"/>
              </a:ext>
            </a:extLst>
          </p:cNvPr>
          <p:cNvSpPr txBox="1"/>
          <p:nvPr/>
        </p:nvSpPr>
        <p:spPr>
          <a:xfrm>
            <a:off x="4430181" y="2433308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FD3F21-C402-48B5-9B2C-B0FBA0D07318}"/>
              </a:ext>
            </a:extLst>
          </p:cNvPr>
          <p:cNvSpPr txBox="1"/>
          <p:nvPr/>
        </p:nvSpPr>
        <p:spPr>
          <a:xfrm>
            <a:off x="5523143" y="4214187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Data Flow: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6F82864-30CA-4090-8621-C610D363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078803"/>
            <a:ext cx="3512898" cy="19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EFCB7CA-6E6D-4C39-91AA-5C2E624F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22" y="1340768"/>
            <a:ext cx="7326213" cy="156253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3986891" cy="4782683"/>
          </a:xfrm>
        </p:spPr>
        <p:txBody>
          <a:bodyPr/>
          <a:lstStyle/>
          <a:p>
            <a:r>
              <a:rPr lang="en-US" sz="2000" dirty="0"/>
              <a:t>Generate one Graph by using all BPMN models</a:t>
            </a:r>
          </a:p>
          <a:p>
            <a:r>
              <a:rPr lang="en-US" sz="2000" dirty="0"/>
              <a:t>Connect pair of activities </a:t>
            </a:r>
          </a:p>
          <a:p>
            <a:pPr lvl="1"/>
            <a:r>
              <a:rPr lang="en-US" sz="1600" dirty="0"/>
              <a:t>if directly connected in BPMN models</a:t>
            </a:r>
          </a:p>
          <a:p>
            <a:pPr lvl="1"/>
            <a:r>
              <a:rPr lang="en-US" sz="1600" dirty="0"/>
              <a:t>if only gateways in between</a:t>
            </a:r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9E065C7-AD68-43C9-82D8-31C01D5A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59" y="3007733"/>
            <a:ext cx="4174453" cy="22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9DD5DC-7666-4A72-AB52-0856374B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75" y="989325"/>
            <a:ext cx="4894447" cy="2863251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2" y="1083873"/>
            <a:ext cx="6651188" cy="4782683"/>
          </a:xfrm>
        </p:spPr>
        <p:txBody>
          <a:bodyPr/>
          <a:lstStyle/>
          <a:p>
            <a:r>
              <a:rPr lang="en-US" sz="2000" dirty="0"/>
              <a:t>Generate one Graph by using all BPMN models</a:t>
            </a:r>
          </a:p>
          <a:p>
            <a:r>
              <a:rPr lang="en-US" sz="2000" dirty="0"/>
              <a:t>Connect pair of data objects </a:t>
            </a:r>
          </a:p>
          <a:p>
            <a:pPr lvl="1"/>
            <a:r>
              <a:rPr lang="en-US" sz="1600" dirty="0"/>
              <a:t>if both data objects are read by the same task</a:t>
            </a:r>
          </a:p>
          <a:p>
            <a:pPr lvl="1"/>
            <a:r>
              <a:rPr lang="en-US" sz="1600" dirty="0"/>
              <a:t>if a data object is used to update another data object          </a:t>
            </a:r>
          </a:p>
          <a:p>
            <a:pPr marL="634984" lvl="1" indent="0">
              <a:buNone/>
            </a:pPr>
            <a:r>
              <a:rPr lang="en-US" sz="1600" dirty="0"/>
              <a:t>max. </a:t>
            </a:r>
            <a:r>
              <a:rPr lang="en-US" sz="1600" b="1" i="1" dirty="0"/>
              <a:t>n </a:t>
            </a:r>
            <a:r>
              <a:rPr lang="en-US" sz="1600" dirty="0"/>
              <a:t>tasks in between a task that reads the first data object and another tasks that updates the other data object</a:t>
            </a:r>
          </a:p>
          <a:p>
            <a:r>
              <a:rPr lang="en-US" sz="2000" dirty="0"/>
              <a:t>Determine parameter </a:t>
            </a:r>
            <a:r>
              <a:rPr lang="en-US" sz="2000" b="1" i="1" dirty="0"/>
              <a:t>n</a:t>
            </a:r>
            <a:r>
              <a:rPr lang="en-US" sz="2000" dirty="0"/>
              <a:t> depending on the granularity of the </a:t>
            </a:r>
            <a:r>
              <a:rPr lang="en-US" sz="2000" i="1" dirty="0"/>
              <a:t>BPMN</a:t>
            </a:r>
            <a:r>
              <a:rPr lang="en-US" sz="2000" dirty="0"/>
              <a:t> models</a:t>
            </a:r>
            <a:r>
              <a:rPr lang="en-US" sz="2000" b="1" i="1" dirty="0"/>
              <a:t> </a:t>
            </a:r>
            <a:endParaRPr lang="en-US" sz="2000" dirty="0"/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CD091B3-A4C4-444D-8E4E-94142F08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29" y="3598097"/>
            <a:ext cx="3312440" cy="2130186"/>
          </a:xfrm>
          <a:prstGeom prst="rect">
            <a:avLst/>
          </a:prstGeom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AFFA85D9-170C-407F-B9F0-924D00ED2032}"/>
              </a:ext>
            </a:extLst>
          </p:cNvPr>
          <p:cNvSpPr/>
          <p:nvPr/>
        </p:nvSpPr>
        <p:spPr>
          <a:xfrm>
            <a:off x="623392" y="2411043"/>
            <a:ext cx="432048" cy="19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8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634963" cy="4782683"/>
          </a:xfrm>
        </p:spPr>
        <p:txBody>
          <a:bodyPr/>
          <a:lstStyle/>
          <a:p>
            <a:r>
              <a:rPr lang="en-US" sz="2000" i="1" dirty="0"/>
              <a:t>Bunch Software [3]</a:t>
            </a:r>
          </a:p>
          <a:p>
            <a:pPr lvl="1"/>
            <a:r>
              <a:rPr lang="en-US" sz="1600" dirty="0"/>
              <a:t>Genetic Algorithm: Randomly picks k cluster</a:t>
            </a:r>
          </a:p>
          <a:p>
            <a:pPr lvl="1"/>
            <a:r>
              <a:rPr lang="en-US" sz="1600" dirty="0"/>
              <a:t>Fitness Function: </a:t>
            </a:r>
            <a:r>
              <a:rPr lang="en-US" sz="1600" i="1" dirty="0"/>
              <a:t>Turbo-MQ</a:t>
            </a:r>
          </a:p>
          <a:p>
            <a:pPr lvl="1"/>
            <a:r>
              <a:rPr lang="en-US" sz="1600" dirty="0"/>
              <a:t>Cluster Factor: Rewards intra-cluster coupling</a:t>
            </a:r>
          </a:p>
          <a:p>
            <a:r>
              <a:rPr lang="en-US" sz="2000" dirty="0"/>
              <a:t>Input: List of edges with weights</a:t>
            </a:r>
          </a:p>
          <a:p>
            <a:r>
              <a:rPr lang="en-US" sz="2000" dirty="0"/>
              <a:t>Output: </a:t>
            </a:r>
            <a:r>
              <a:rPr lang="en-US" sz="2000" i="1" dirty="0"/>
              <a:t>DOT</a:t>
            </a:r>
            <a:r>
              <a:rPr lang="en-US" sz="2000" dirty="0"/>
              <a:t> format</a:t>
            </a:r>
          </a:p>
          <a:p>
            <a:r>
              <a:rPr lang="en-US" sz="2000" dirty="0"/>
              <a:t>Visualization: </a:t>
            </a:r>
            <a:r>
              <a:rPr lang="en-US" sz="2000" i="1" dirty="0" err="1"/>
              <a:t>GraphViz</a:t>
            </a:r>
            <a:r>
              <a:rPr lang="en-US" sz="2000" dirty="0"/>
              <a:t> [4]</a:t>
            </a:r>
          </a:p>
          <a:p>
            <a:r>
              <a:rPr lang="en-US" sz="2000" dirty="0"/>
              <a:t>Two sets of cluster</a:t>
            </a:r>
          </a:p>
          <a:p>
            <a:pPr lvl="1"/>
            <a:r>
              <a:rPr lang="en-US" sz="1600" dirty="0"/>
              <a:t>Activity cluster</a:t>
            </a:r>
          </a:p>
          <a:p>
            <a:pPr lvl="1"/>
            <a:r>
              <a:rPr lang="en-US" sz="1600" dirty="0"/>
              <a:t>Data Object Cluster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B6A6168-4F4A-483E-BA6B-A5D59110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41" y="1063696"/>
            <a:ext cx="5937890" cy="11521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36CA34-9185-45D9-A8EC-BBE4D0AE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218240"/>
            <a:ext cx="4298489" cy="33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of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346931" cy="4782683"/>
          </a:xfrm>
        </p:spPr>
        <p:txBody>
          <a:bodyPr/>
          <a:lstStyle/>
          <a:p>
            <a:r>
              <a:rPr lang="en-US" sz="2000" dirty="0"/>
              <a:t>Count data object access between activity clusters and data object cluster </a:t>
            </a:r>
          </a:p>
          <a:p>
            <a:r>
              <a:rPr lang="en-US" sz="2000" dirty="0"/>
              <a:t>Use amount as weight</a:t>
            </a:r>
          </a:p>
          <a:p>
            <a:r>
              <a:rPr lang="en-US" sz="2000" dirty="0"/>
              <a:t>Use </a:t>
            </a:r>
            <a:r>
              <a:rPr lang="en-US" sz="2000" i="1" dirty="0"/>
              <a:t>Bunch</a:t>
            </a:r>
            <a:r>
              <a:rPr lang="en-US" sz="2000" dirty="0"/>
              <a:t> to identify compound cluster 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870BC7E-1429-4EDB-B226-EF8B02E8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700808"/>
            <a:ext cx="6987918" cy="22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Microservice </a:t>
            </a:r>
            <a:r>
              <a:rPr lang="de-DE" dirty="0" err="1"/>
              <a:t>Candidates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F8308C9-50B7-44F6-9AC1-FA76361F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5" y="2132856"/>
            <a:ext cx="9578776" cy="3200198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F302BE70-4A3C-49BF-AD45-74568DE7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50" y="1097833"/>
            <a:ext cx="9959818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Each compound cluster correspond to a microservice candidate</a:t>
            </a:r>
          </a:p>
          <a:p>
            <a:pPr marL="0" indent="0">
              <a:buFontTx/>
              <a:buNone/>
            </a:pPr>
            <a:r>
              <a:rPr lang="en-US" sz="2000" kern="0" dirty="0"/>
              <a:t>   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8815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the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000" dirty="0"/>
              <a:t>Besser </a:t>
            </a:r>
            <a:r>
              <a:rPr lang="en-US" sz="2000" dirty="0" err="1"/>
              <a:t>implizit</a:t>
            </a:r>
            <a:r>
              <a:rPr lang="en-US" sz="2000" dirty="0"/>
              <a:t> </a:t>
            </a:r>
            <a:r>
              <a:rPr lang="en-US" sz="2000" dirty="0" err="1"/>
              <a:t>bei</a:t>
            </a:r>
            <a:r>
              <a:rPr lang="en-US" sz="2000" dirty="0"/>
              <a:t> der Evaluation!?????   </a:t>
            </a:r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93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6363155" cy="4782683"/>
          </a:xfrm>
        </p:spPr>
        <p:txBody>
          <a:bodyPr/>
          <a:lstStyle/>
          <a:p>
            <a:r>
              <a:rPr lang="en-US" sz="2000" dirty="0"/>
              <a:t>Goal: Determine the accuracy of the approach</a:t>
            </a:r>
          </a:p>
          <a:p>
            <a:r>
              <a:rPr lang="en-US" sz="2000" i="1" dirty="0" err="1"/>
              <a:t>CoCoME</a:t>
            </a:r>
            <a:r>
              <a:rPr lang="en-US" sz="2000" dirty="0"/>
              <a:t> as running example</a:t>
            </a:r>
          </a:p>
          <a:p>
            <a:r>
              <a:rPr lang="en-US" sz="2000" dirty="0"/>
              <a:t>Comparison to two Reference Sets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Decomposition by approach in “Identifying Microservices Using Functional Decomposition” [4]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Manual Decomposition</a:t>
            </a:r>
          </a:p>
          <a:p>
            <a:r>
              <a:rPr lang="en-US" sz="2000" dirty="0"/>
              <a:t>Questions: What is the </a:t>
            </a:r>
            <a:r>
              <a:rPr lang="en-US" sz="2000" i="1" dirty="0"/>
              <a:t>Precision and Recall</a:t>
            </a:r>
            <a:r>
              <a:rPr lang="en-US" sz="2000" dirty="0"/>
              <a:t> regarding the identified</a:t>
            </a:r>
          </a:p>
          <a:p>
            <a:pPr lvl="1"/>
            <a:r>
              <a:rPr lang="en-US" sz="1800" dirty="0"/>
              <a:t>microservices?</a:t>
            </a:r>
          </a:p>
          <a:p>
            <a:pPr lvl="1"/>
            <a:r>
              <a:rPr lang="en-US" sz="1800" dirty="0"/>
              <a:t>functionalities of the microservices?</a:t>
            </a:r>
          </a:p>
          <a:p>
            <a:pPr lvl="1"/>
            <a:r>
              <a:rPr lang="en-US" sz="1800" dirty="0"/>
              <a:t>data objects of the microservices?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31BB79C4-7F8E-4B93-BF54-AF90B47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50" y="1059360"/>
            <a:ext cx="4856217" cy="40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Results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</p:spPr>
            <p:txBody>
              <a:bodyPr/>
              <a:lstStyle/>
              <a:p>
                <a:r>
                  <a:rPr lang="en-US" sz="2000" dirty="0"/>
                  <a:t>Reference Set 1 does not contain all functionalities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focus is on Reference Set 2 (Manual Decomposition)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No </a:t>
                </a:r>
                <a:r>
                  <a:rPr lang="en-US" sz="2000" i="1"/>
                  <a:t>false positive</a:t>
                </a:r>
                <a:r>
                  <a:rPr lang="en-US" sz="2000" b="1" i="1"/>
                  <a:t> </a:t>
                </a:r>
                <a:r>
                  <a:rPr lang="en-US" sz="2000"/>
                  <a:t>microservices</a:t>
                </a:r>
                <a:endParaRPr lang="en-US" sz="2000" dirty="0"/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 = 0.75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 = 1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000" dirty="0"/>
                  <a:t> ≈ 0.67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≈ 0.92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Satisfying results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  <a:blipFill>
                <a:blip r:embed="rId2"/>
                <a:stretch>
                  <a:fillRect t="-1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D01D558-9A35-4668-B691-18FBEABF0738}"/>
              </a:ext>
            </a:extLst>
          </p:cNvPr>
          <p:cNvSpPr/>
          <p:nvPr/>
        </p:nvSpPr>
        <p:spPr>
          <a:xfrm>
            <a:off x="839416" y="148478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24322F7-E1B3-4465-B8C3-D986EF947E52}"/>
              </a:ext>
            </a:extLst>
          </p:cNvPr>
          <p:cNvSpPr/>
          <p:nvPr/>
        </p:nvSpPr>
        <p:spPr>
          <a:xfrm>
            <a:off x="1019436" y="486916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887725" cy="4530264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Availability, Resilience, Fault Isolation</a:t>
            </a:r>
          </a:p>
          <a:p>
            <a:pPr lvl="1"/>
            <a:r>
              <a:rPr lang="en-US" dirty="0"/>
              <a:t>Scalability, Resource </a:t>
            </a:r>
            <a:r>
              <a:rPr lang="en-GB" dirty="0"/>
              <a:t>Utilisation</a:t>
            </a:r>
          </a:p>
          <a:p>
            <a:pPr lvl="1"/>
            <a:r>
              <a:rPr lang="en-GB" dirty="0"/>
              <a:t>Neutral Development Technology</a:t>
            </a:r>
          </a:p>
          <a:p>
            <a:pPr marL="634984" lvl="1" indent="0">
              <a:buNone/>
            </a:pPr>
            <a:endParaRPr lang="en-GB" sz="2800" dirty="0"/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Expensive Communication</a:t>
            </a:r>
          </a:p>
          <a:p>
            <a:pPr lvl="1"/>
            <a:r>
              <a:rPr lang="en-GB" dirty="0"/>
              <a:t>Organizational Challenges</a:t>
            </a:r>
          </a:p>
          <a:p>
            <a:pPr lvl="1"/>
            <a:r>
              <a:rPr lang="en-GB" b="1" dirty="0"/>
              <a:t>Microservice Identification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C076326-824B-4EEB-8743-1975FF75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44" y="1441634"/>
            <a:ext cx="5196408" cy="30339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000" dirty="0"/>
              <a:t>State of the Art </a:t>
            </a:r>
          </a:p>
          <a:p>
            <a:r>
              <a:rPr lang="en-US" sz="2000" dirty="0"/>
              <a:t>Strategy inspired by "Object-Aware Identification of Microservices" [1] </a:t>
            </a:r>
          </a:p>
          <a:p>
            <a:pPr lvl="1"/>
            <a:r>
              <a:rPr lang="en-US" sz="1800" dirty="0"/>
              <a:t>Acquired: Using control flow information to identify clusters of highly cohesive activities</a:t>
            </a:r>
          </a:p>
          <a:p>
            <a:pPr lvl="1"/>
            <a:r>
              <a:rPr lang="en-US" sz="1800" dirty="0"/>
              <a:t>Added: Using data flow information to identify clusters of highly cohesive data objects</a:t>
            </a:r>
          </a:p>
          <a:p>
            <a:r>
              <a:rPr lang="en-US" sz="2000" dirty="0"/>
              <a:t>Approach elaborated</a:t>
            </a:r>
          </a:p>
          <a:p>
            <a:pPr lvl="1"/>
            <a:r>
              <a:rPr lang="en-US" sz="1800" dirty="0"/>
              <a:t>Using clustering on control flow and data flow</a:t>
            </a:r>
          </a:p>
          <a:p>
            <a:pPr lvl="1"/>
            <a:r>
              <a:rPr lang="en-US" sz="1800" dirty="0"/>
              <a:t>Input: System specifications in form of BPMN models</a:t>
            </a:r>
          </a:p>
          <a:p>
            <a:r>
              <a:rPr lang="en-US" sz="2000" dirty="0"/>
              <a:t>Evaluation conducted</a:t>
            </a:r>
          </a:p>
          <a:p>
            <a:pPr lvl="1"/>
            <a:r>
              <a:rPr lang="en-US" sz="1800" dirty="0"/>
              <a:t>Approach applied to </a:t>
            </a:r>
            <a:r>
              <a:rPr lang="en-US" sz="1800" dirty="0" err="1"/>
              <a:t>CoCoME</a:t>
            </a:r>
            <a:endParaRPr lang="en-US" sz="1800" dirty="0"/>
          </a:p>
          <a:p>
            <a:pPr lvl="1"/>
            <a:r>
              <a:rPr lang="en-US" sz="1800" dirty="0"/>
              <a:t>Precision and Recall to determine accuracy of the approach</a:t>
            </a:r>
          </a:p>
          <a:p>
            <a:pPr lvl="1"/>
            <a:r>
              <a:rPr lang="en-US" sz="1800" dirty="0"/>
              <a:t>Satisfying results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1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Limitations</a:t>
            </a:r>
          </a:p>
          <a:p>
            <a:pPr lvl="1"/>
            <a:r>
              <a:rPr lang="en-US" sz="1800" dirty="0"/>
              <a:t>Transformation of system specifications into BPMN models not trivial</a:t>
            </a:r>
          </a:p>
          <a:p>
            <a:pPr lvl="1"/>
            <a:r>
              <a:rPr lang="en-US" sz="1800" dirty="0"/>
              <a:t>Same granularity for all BPMN models required</a:t>
            </a:r>
          </a:p>
          <a:p>
            <a:pPr lvl="1"/>
            <a:r>
              <a:rPr lang="en-US" sz="1800" dirty="0"/>
              <a:t>Parameter </a:t>
            </a:r>
            <a:r>
              <a:rPr lang="en-US" sz="1800" i="1" dirty="0"/>
              <a:t>n </a:t>
            </a:r>
            <a:r>
              <a:rPr lang="en-US" sz="1800" dirty="0"/>
              <a:t>needs knowledge about granularity</a:t>
            </a:r>
          </a:p>
          <a:p>
            <a:pPr lvl="1"/>
            <a:endParaRPr lang="en-US" sz="1800" dirty="0"/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dirty="0"/>
              <a:t>Future Work</a:t>
            </a:r>
          </a:p>
          <a:p>
            <a:pPr lvl="1"/>
            <a:r>
              <a:rPr lang="en-US" sz="1800" dirty="0"/>
              <a:t>Additional data flow diagram needed?</a:t>
            </a:r>
          </a:p>
          <a:p>
            <a:pPr lvl="1"/>
            <a:r>
              <a:rPr lang="en-US" sz="1800" dirty="0"/>
              <a:t>Different clustering algorithms to achieve variable microservice sizes</a:t>
            </a:r>
          </a:p>
          <a:p>
            <a:pPr lvl="1"/>
            <a:r>
              <a:rPr lang="en-US" sz="1800" dirty="0"/>
              <a:t>Approach capable of identifying different microservice sizes?</a:t>
            </a:r>
          </a:p>
          <a:p>
            <a:pPr lvl="1"/>
            <a:r>
              <a:rPr lang="en-US" sz="1800" dirty="0"/>
              <a:t>Cluster matching: Elaborate </a:t>
            </a:r>
            <a:r>
              <a:rPr lang="en-US" sz="1800" i="1" dirty="0"/>
              <a:t>white box </a:t>
            </a:r>
            <a:r>
              <a:rPr lang="en-US" sz="1800" dirty="0"/>
              <a:t>approach</a:t>
            </a:r>
          </a:p>
          <a:p>
            <a:pPr lvl="1"/>
            <a:r>
              <a:rPr lang="en-US" sz="1800" dirty="0"/>
              <a:t>Apply on other systems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8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58" y="1083874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[1]  </a:t>
            </a:r>
            <a:r>
              <a:rPr lang="en-US" sz="1800" dirty="0"/>
              <a:t>M. J. Amiri. “Object-Aware Identification of Microservices”. In: (July 2018), pp. 253–</a:t>
            </a:r>
            <a:r>
              <a:rPr lang="it-IT" sz="1800" dirty="0"/>
              <a:t>256</a:t>
            </a:r>
          </a:p>
          <a:p>
            <a:pPr marL="0" indent="0">
              <a:buNone/>
            </a:pPr>
            <a:r>
              <a:rPr lang="it-IT" sz="1800" dirty="0"/>
              <a:t>[2]  </a:t>
            </a:r>
            <a:r>
              <a:rPr lang="en-US" sz="1800" dirty="0"/>
              <a:t>D. Lubke, K. Schneider, and M. </a:t>
            </a:r>
            <a:r>
              <a:rPr lang="en-US" sz="1800" dirty="0" err="1"/>
              <a:t>Weidlich</a:t>
            </a:r>
            <a:r>
              <a:rPr lang="en-US" sz="1800" dirty="0"/>
              <a:t>. “Visualizing Use Case Sets as BPMN </a:t>
            </a:r>
            <a:r>
              <a:rPr lang="en-GB" sz="1800" dirty="0"/>
              <a:t>Processes”</a:t>
            </a:r>
          </a:p>
          <a:p>
            <a:pPr marL="0" indent="0">
              <a:buNone/>
            </a:pPr>
            <a:r>
              <a:rPr lang="en-GB" sz="1800" dirty="0"/>
              <a:t>[3] Bunch Software, </a:t>
            </a:r>
            <a:r>
              <a:rPr lang="de-DE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https://www.cs.drexel.edu/~spiros/bunch/</a:t>
            </a:r>
            <a:r>
              <a:rPr lang="de-DE" sz="1800" dirty="0"/>
              <a:t>, </a:t>
            </a:r>
            <a:r>
              <a:rPr lang="en-US" sz="1800" dirty="0"/>
              <a:t>Accessed</a:t>
            </a:r>
            <a:r>
              <a:rPr lang="de-DE" sz="1800" dirty="0"/>
              <a:t> on 15.04.2019</a:t>
            </a:r>
          </a:p>
          <a:p>
            <a:pPr marL="0" indent="0">
              <a:buNone/>
            </a:pPr>
            <a:r>
              <a:rPr lang="de-DE" sz="1800" dirty="0"/>
              <a:t>[4] </a:t>
            </a:r>
            <a:r>
              <a:rPr lang="en-GB" sz="1800" dirty="0"/>
              <a:t>Shmuel </a:t>
            </a:r>
            <a:r>
              <a:rPr lang="en-GB" sz="1800" dirty="0" err="1"/>
              <a:t>Tyszberowicz</a:t>
            </a:r>
            <a:r>
              <a:rPr lang="en-GB" sz="1800" dirty="0"/>
              <a:t> et al. “Identifying Microservices Using Functional Decomposition”</a:t>
            </a:r>
          </a:p>
          <a:p>
            <a:pPr marL="0" indent="0">
              <a:buNone/>
            </a:pPr>
            <a:r>
              <a:rPr lang="en-GB" sz="1800" dirty="0"/>
              <a:t>[5] </a:t>
            </a:r>
            <a:r>
              <a:rPr lang="en-US" sz="1800" dirty="0" err="1"/>
              <a:t>Raaele</a:t>
            </a:r>
            <a:r>
              <a:rPr lang="en-US" sz="1800" dirty="0"/>
              <a:t> </a:t>
            </a:r>
            <a:r>
              <a:rPr lang="en-US" sz="1800" dirty="0" err="1"/>
              <a:t>Conforti</a:t>
            </a:r>
            <a:r>
              <a:rPr lang="en-US" sz="1800" dirty="0"/>
              <a:t> et al. “BPMN Miner: Automated discovery of BPMN process</a:t>
            </a:r>
            <a:r>
              <a:rPr lang="en-GB" sz="1800" dirty="0"/>
              <a:t>models with hierarchical structure”</a:t>
            </a:r>
            <a:endParaRPr lang="de-DE" sz="1800" dirty="0"/>
          </a:p>
          <a:p>
            <a:endParaRPr lang="de-DE" sz="18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4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ttp://s2.quickmeme.com/img/52/529c9e0cd806e50f846bc6ea20c3e67144b5fc1e2d692cc66a5cd29a5f027a38.jpg">
            <a:extLst>
              <a:ext uri="{FF2B5EF4-FFF2-40B4-BE49-F238E27FC236}">
                <a16:creationId xmlns:a16="http://schemas.microsoft.com/office/drawing/2014/main" id="{4C41FC6D-5F08-466F-8D0E-81979E24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989325"/>
            <a:ext cx="5837373" cy="43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GB" sz="2000" dirty="0"/>
              <a:t>Identify</a:t>
            </a:r>
            <a:r>
              <a:rPr lang="de-DE" sz="2000" dirty="0"/>
              <a:t> Microservices form System </a:t>
            </a:r>
            <a:r>
              <a:rPr lang="en-GB" sz="2000" dirty="0"/>
              <a:t>requirements</a:t>
            </a:r>
            <a:r>
              <a:rPr lang="de-DE" sz="2000" dirty="0"/>
              <a:t> </a:t>
            </a:r>
            <a:r>
              <a:rPr lang="en-GB" sz="2000" dirty="0"/>
              <a:t>without</a:t>
            </a:r>
            <a:r>
              <a:rPr lang="de-DE" sz="2000" dirty="0"/>
              <a:t> </a:t>
            </a:r>
            <a:r>
              <a:rPr lang="de-DE" sz="2000" dirty="0" err="1"/>
              <a:t>detailed</a:t>
            </a:r>
            <a:r>
              <a:rPr lang="de-DE" sz="2000" dirty="0"/>
              <a:t> </a:t>
            </a:r>
            <a:r>
              <a:rPr lang="de-DE" sz="2000" dirty="0" err="1"/>
              <a:t>knowledge</a:t>
            </a:r>
            <a:r>
              <a:rPr lang="de-DE" sz="2000" dirty="0"/>
              <a:t> and </a:t>
            </a:r>
            <a:r>
              <a:rPr lang="de-DE" sz="2000" dirty="0" err="1"/>
              <a:t>manual</a:t>
            </a:r>
            <a:r>
              <a:rPr lang="de-DE" sz="2000" dirty="0"/>
              <a:t> </a:t>
            </a:r>
            <a:r>
              <a:rPr lang="de-DE" sz="2000" dirty="0" err="1"/>
              <a:t>effort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 err="1"/>
              <a:t>Idea</a:t>
            </a:r>
            <a:endParaRPr lang="de-DE" sz="2000" u="sng" dirty="0"/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Faster identification process 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??? Ja nein?</a:t>
            </a:r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119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Related</a:t>
              </a:r>
              <a:r>
                <a:rPr lang="en-US" sz="1600" dirty="0"/>
                <a:t> </a:t>
              </a:r>
              <a:r>
                <a:rPr lang="en-US" sz="1600" b="1" dirty="0"/>
                <a:t>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09BA3833-8460-4547-A2F1-BF5CFF68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40" y="920208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II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119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8417BFD-D4AA-4610-9831-2CF8D171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5" y="995160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Inspired by “Object-Aware Identification of Microservices” [1]</a:t>
            </a:r>
          </a:p>
          <a:p>
            <a:pPr lvl="1"/>
            <a:r>
              <a:rPr lang="en-US" sz="1800" dirty="0"/>
              <a:t>Clustering on structural and data object dependencies </a:t>
            </a:r>
          </a:p>
          <a:p>
            <a:pPr lvl="1"/>
            <a:r>
              <a:rPr lang="en-US" sz="1800" dirty="0"/>
              <a:t>Aggregation of dependencies vague</a:t>
            </a:r>
          </a:p>
          <a:p>
            <a:pPr lvl="1"/>
            <a:r>
              <a:rPr lang="en-US" sz="1800" dirty="0"/>
              <a:t>Results highly influenced if large amount of data accesses </a:t>
            </a:r>
          </a:p>
          <a:p>
            <a:pPr lvl="1"/>
            <a:r>
              <a:rPr lang="en-US" sz="1800" dirty="0"/>
              <a:t>Data flow only implicitly </a:t>
            </a:r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dirty="0"/>
              <a:t>Strategy: </a:t>
            </a:r>
          </a:p>
          <a:p>
            <a:pPr lvl="1"/>
            <a:r>
              <a:rPr lang="en-US" sz="1800" dirty="0"/>
              <a:t>Extract control flow and data flow from business process models</a:t>
            </a:r>
          </a:p>
          <a:p>
            <a:pPr lvl="1"/>
            <a:r>
              <a:rPr lang="en-US" sz="1800" dirty="0"/>
              <a:t>Create two separate sets of clusters (activity and data object clusters)</a:t>
            </a:r>
          </a:p>
          <a:p>
            <a:pPr lvl="1"/>
            <a:r>
              <a:rPr lang="en-US" sz="1800" dirty="0"/>
              <a:t>Match clusters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4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49F7AE7-1797-4D31-8BAF-FAADFA63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6" y="1916832"/>
            <a:ext cx="9102007" cy="2350849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D3E9439E-331B-42E6-8EC6-777E9DC8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3" y="1037658"/>
            <a:ext cx="5234082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Divided in nine steps</a:t>
            </a:r>
            <a:endParaRPr lang="en-US" sz="1600" kern="0" dirty="0"/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694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Specify</a:t>
            </a:r>
            <a:r>
              <a:rPr lang="de-DE" dirty="0"/>
              <a:t> BPMN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000" dirty="0"/>
              <a:t>System </a:t>
            </a:r>
            <a:r>
              <a:rPr lang="de-DE" sz="2000" dirty="0" err="1"/>
              <a:t>requirements</a:t>
            </a:r>
            <a:r>
              <a:rPr lang="de-DE" sz="2000" dirty="0"/>
              <a:t> in </a:t>
            </a:r>
            <a:r>
              <a:rPr lang="de-DE" sz="2000" dirty="0" err="1"/>
              <a:t>various</a:t>
            </a:r>
            <a:r>
              <a:rPr lang="de-DE" sz="2000" dirty="0"/>
              <a:t> </a:t>
            </a:r>
            <a:r>
              <a:rPr lang="de-DE" sz="2000" dirty="0" err="1"/>
              <a:t>forms</a:t>
            </a:r>
            <a:r>
              <a:rPr lang="de-DE" sz="2000" dirty="0"/>
              <a:t> </a:t>
            </a:r>
          </a:p>
          <a:p>
            <a:r>
              <a:rPr lang="de-DE" sz="2000" dirty="0"/>
              <a:t>Transformation </a:t>
            </a:r>
            <a:r>
              <a:rPr lang="de-DE" sz="2000" dirty="0" err="1"/>
              <a:t>into</a:t>
            </a:r>
            <a:r>
              <a:rPr lang="de-DE" sz="2000" dirty="0"/>
              <a:t> BPMN </a:t>
            </a:r>
            <a:r>
              <a:rPr lang="de-DE" sz="2000" dirty="0" err="1"/>
              <a:t>models</a:t>
            </a:r>
            <a:endParaRPr lang="de-DE" sz="2000" dirty="0"/>
          </a:p>
          <a:p>
            <a:pPr lvl="1"/>
            <a:r>
              <a:rPr lang="de-DE" sz="1600" dirty="0"/>
              <a:t>Workshops</a:t>
            </a:r>
          </a:p>
          <a:p>
            <a:pPr lvl="1"/>
            <a:r>
              <a:rPr lang="de-DE" sz="1600" dirty="0"/>
              <a:t>Use Case Transformation</a:t>
            </a:r>
          </a:p>
          <a:p>
            <a:pPr lvl="1"/>
            <a:r>
              <a:rPr lang="de-DE" sz="1600" dirty="0" err="1"/>
              <a:t>Others</a:t>
            </a:r>
            <a:r>
              <a:rPr lang="de-DE" sz="1600" dirty="0"/>
              <a:t>: BPMN Miner[5] …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634984" lvl="1" indent="0">
              <a:buNone/>
            </a:pPr>
            <a:r>
              <a:rPr lang="de-DE" sz="1600" dirty="0"/>
              <a:t>                                                                                                                   </a:t>
            </a:r>
            <a:r>
              <a:rPr lang="de-DE" sz="1000" dirty="0"/>
              <a:t>Use Case Transformation </a:t>
            </a:r>
            <a:r>
              <a:rPr lang="de-DE" sz="1000" dirty="0" err="1"/>
              <a:t>based</a:t>
            </a:r>
            <a:r>
              <a:rPr lang="de-DE" sz="1000" dirty="0"/>
              <a:t> on [2]</a:t>
            </a:r>
            <a:endParaRPr lang="de-DE" sz="1600" dirty="0"/>
          </a:p>
          <a:p>
            <a:endParaRPr lang="de-DE" sz="2000" dirty="0"/>
          </a:p>
          <a:p>
            <a:endParaRPr lang="de-DE" sz="2000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57"/>
            <a:ext cx="12096000" cy="399396"/>
            <a:chOff x="25400" y="5986694"/>
            <a:chExt cx="9072000" cy="299547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Foundation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3028301" y="6032323"/>
              <a:ext cx="106745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Related Work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788024" y="603232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B0F643AE-372C-4384-A272-3F9D248C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2852936"/>
            <a:ext cx="7991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4073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1050</Words>
  <Application>Microsoft Office PowerPoint</Application>
  <PresentationFormat>Breitbild</PresentationFormat>
  <Paragraphs>297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KIT-Master_16zu9Format</vt:lpstr>
      <vt:lpstr>PowerPoint-Präsentation</vt:lpstr>
      <vt:lpstr>Microservice Architecture</vt:lpstr>
      <vt:lpstr>PIBA</vt:lpstr>
      <vt:lpstr>Research Questions </vt:lpstr>
      <vt:lpstr>State of the Art I</vt:lpstr>
      <vt:lpstr>State of the Art II</vt:lpstr>
      <vt:lpstr>Basic Strategy</vt:lpstr>
      <vt:lpstr>Approach</vt:lpstr>
      <vt:lpstr>Specify BPMN Models</vt:lpstr>
      <vt:lpstr>Extract Control Flow</vt:lpstr>
      <vt:lpstr>Extract Data Flow</vt:lpstr>
      <vt:lpstr>Create a weighted Graph using Control Flow</vt:lpstr>
      <vt:lpstr>Create a weighted Graph using Data Flow</vt:lpstr>
      <vt:lpstr>Identify Clusters</vt:lpstr>
      <vt:lpstr>Matching of Clusters</vt:lpstr>
      <vt:lpstr>Extract Microservice Candidates</vt:lpstr>
      <vt:lpstr>Application of the Approach</vt:lpstr>
      <vt:lpstr>Evaluation</vt:lpstr>
      <vt:lpstr>Evaluation Results</vt:lpstr>
      <vt:lpstr>Conclusion</vt:lpstr>
      <vt:lpstr>Limitations and Future Work</vt:lpstr>
      <vt:lpstr>Bibliography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43</cp:revision>
  <dcterms:created xsi:type="dcterms:W3CDTF">2018-04-13T14:20:48Z</dcterms:created>
  <dcterms:modified xsi:type="dcterms:W3CDTF">2019-04-16T08:56:22Z</dcterms:modified>
</cp:coreProperties>
</file>