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5" r:id="rId3"/>
    <p:sldId id="266" r:id="rId4"/>
    <p:sldId id="267" r:id="rId5"/>
    <p:sldId id="278" r:id="rId6"/>
    <p:sldId id="268" r:id="rId7"/>
    <p:sldId id="269" r:id="rId8"/>
    <p:sldId id="271" r:id="rId9"/>
    <p:sldId id="270" r:id="rId10"/>
    <p:sldId id="272" r:id="rId11"/>
    <p:sldId id="273" r:id="rId12"/>
    <p:sldId id="274" r:id="rId13"/>
    <p:sldId id="275" r:id="rId14"/>
    <p:sldId id="279" r:id="rId15"/>
    <p:sldId id="276" r:id="rId16"/>
    <p:sldId id="277" r:id="rId1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04" autoAdjust="0"/>
    <p:restoredTop sz="86410" autoAdjust="0"/>
  </p:normalViewPr>
  <p:slideViewPr>
    <p:cSldViewPr>
      <p:cViewPr varScale="1">
        <p:scale>
          <a:sx n="103" d="100"/>
          <a:sy n="103" d="100"/>
        </p:scale>
        <p:origin x="214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79E7A81-31D7-4B57-9F14-622E491CAE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43656" y="3510644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598800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 The Research University in the Helmholtz Association</a:t>
            </a:r>
            <a:r>
              <a:rPr lang="de-DE" altLang="de-DE" sz="800" dirty="0"/>
              <a:t> </a:t>
            </a:r>
            <a:endParaRPr lang="en-US" altLang="de-DE" sz="80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289400"/>
            <a:ext cx="69945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SOFTWARE DESIGN AND QUALITY GROUP 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INSTITUTE FOR PROGRAM STRUCTURES AND DATA ORGANIZATION, FACULTY OF INFORMATICS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latin typeface="Arial" charset="0"/>
              </a:rPr>
              <a:t>www.kit.edu</a:t>
            </a: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DFCA41-929E-4A01-AE11-CFAC8C6F64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8344" y="345600"/>
            <a:ext cx="1124442" cy="5654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10.02.2019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10.02.2019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10.02.2019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10.02.2019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10.02.2019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10.02.2019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10.02.2019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10.02.2019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10.02.2019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10.02.2019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343499" y="6453188"/>
            <a:ext cx="3405214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Software Design and Quality Group</a:t>
            </a:r>
            <a:br>
              <a:rPr lang="en-US" sz="9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Institute for Program Structures and Data Organization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3171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22C9B90C-F1F4-41D2-8EEE-A2460906CE98}" type="datetime1">
              <a:rPr lang="de-DE" smtClean="0"/>
              <a:pPr/>
              <a:t>10.02.2019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704656" y="6426586"/>
            <a:ext cx="4215106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Name Firstname: Title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48277" y="6426585"/>
            <a:ext cx="46372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14337" y="1916832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600" dirty="0"/>
              <a:t>Proposal: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e-DE" sz="2600" dirty="0"/>
              <a:t>An approach for identifying microservices using clustering on control flow and data flow</a:t>
            </a:r>
            <a:br>
              <a:rPr lang="en-US" altLang="de-DE" sz="2600" dirty="0"/>
            </a:br>
            <a:endParaRPr lang="en-US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423861" y="2420888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de-DE" sz="1600" b="1" dirty="0">
              <a:solidFill>
                <a:srgbClr val="000000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de-DE" sz="1600" b="1" dirty="0">
                <a:solidFill>
                  <a:srgbClr val="000000"/>
                </a:solidFill>
              </a:rPr>
              <a:t>Niko Benkler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Basic Approach: </a:t>
            </a:r>
            <a:r>
              <a:rPr lang="en-US" altLang="de-DE" i="1" dirty="0"/>
              <a:t>Object-aware Identification of Microservices</a:t>
            </a:r>
            <a:endParaRPr lang="en-US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10.02.2019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9028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14DB6A31-3B71-480F-9744-5360540A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03" y="777868"/>
            <a:ext cx="4757539" cy="115840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4EF4BD5-DD04-4627-8514-F2087597C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88" y="1990813"/>
            <a:ext cx="1993896" cy="126937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D180BB6-6921-48E2-AD6C-52EAA5752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700" y="1935865"/>
            <a:ext cx="2171901" cy="126936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2EDE56F-DF26-4A66-A527-0DA54FD0D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588" y="3486317"/>
            <a:ext cx="1993896" cy="1263016"/>
          </a:xfrm>
          <a:prstGeom prst="rect">
            <a:avLst/>
          </a:prstGeom>
        </p:spPr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92BA64B6-6D64-4BB5-80D7-DBDD0169F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81" y="1336365"/>
            <a:ext cx="1993896" cy="35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1200" kern="0" dirty="0"/>
              <a:t>BPMN Graph: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35EED49E-6D67-46BA-9D89-4637E47AC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2" y="2268995"/>
            <a:ext cx="1255176" cy="35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200" kern="0" dirty="0"/>
              <a:t>Structural Dependency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B0E5A71-846D-49D1-B0CE-5BD1DE80A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504" y="2250655"/>
            <a:ext cx="1255176" cy="35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200" kern="0" dirty="0"/>
              <a:t>Data Object Dependency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3651AEB5-DA57-4E6D-A14E-A0A6B55E6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2" y="4117825"/>
            <a:ext cx="1255176" cy="35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200" kern="0" dirty="0"/>
              <a:t>Aggregation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6D9E3CF6-DFC5-4901-851B-C5F51B6F9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116" y="3990567"/>
            <a:ext cx="1993894" cy="46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kern="0" dirty="0"/>
              <a:t>Microservice candidates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F4E1E910-B2E3-47AF-979C-9F80C123DCF4}"/>
              </a:ext>
            </a:extLst>
          </p:cNvPr>
          <p:cNvSpPr/>
          <p:nvPr/>
        </p:nvSpPr>
        <p:spPr>
          <a:xfrm>
            <a:off x="4611726" y="4018064"/>
            <a:ext cx="398934" cy="464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319A306F-8460-4325-88E4-4C1A3F71E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3794346"/>
            <a:ext cx="947431" cy="24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1200" kern="0" dirty="0"/>
              <a:t>Clustering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437627A2-6960-4DF1-9EE9-8905AE343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67" y="4964928"/>
            <a:ext cx="2762506" cy="24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800" i="1" kern="0" dirty="0"/>
              <a:t>Sources: Object-aware Identification, M.J. Amiri</a:t>
            </a:r>
          </a:p>
        </p:txBody>
      </p:sp>
    </p:spTree>
    <p:extLst>
      <p:ext uri="{BB962C8B-B14F-4D97-AF65-F5344CB8AC3E}">
        <p14:creationId xmlns:p14="http://schemas.microsoft.com/office/powerpoint/2010/main" val="146733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Weakness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212335" cy="1726381"/>
          </a:xfrm>
        </p:spPr>
        <p:txBody>
          <a:bodyPr/>
          <a:lstStyle/>
          <a:p>
            <a:r>
              <a:rPr lang="en-US" altLang="de-DE" dirty="0"/>
              <a:t>Aggregation lacks mathematical evidence</a:t>
            </a:r>
          </a:p>
          <a:p>
            <a:r>
              <a:rPr lang="en-US" altLang="de-DE" dirty="0"/>
              <a:t>Weighting for read/write access does not consider inter-/intra service calls</a:t>
            </a:r>
          </a:p>
          <a:p>
            <a:pPr lvl="1"/>
            <a:r>
              <a:rPr lang="en-US" altLang="de-DE" dirty="0"/>
              <a:t>Remote calls outweigh difference between read and write access</a:t>
            </a:r>
          </a:p>
          <a:p>
            <a:r>
              <a:rPr lang="en-US" altLang="de-DE" dirty="0"/>
              <a:t>Data flow only implicitly </a:t>
            </a:r>
          </a:p>
          <a:p>
            <a:pPr marL="0" indent="0">
              <a:buNone/>
            </a:pPr>
            <a:endParaRPr lang="en-US" altLang="de-DE" dirty="0"/>
          </a:p>
          <a:p>
            <a:endParaRPr lang="en-US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10.02.2019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9028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43EDB515-BF17-4660-8E22-80AEA76A1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584" y="3598537"/>
            <a:ext cx="6198916" cy="90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kern="0" dirty="0"/>
              <a:t>Blurred data- and control flow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1E1DE8AF-D783-4577-A28D-5D4BF53FEADD}"/>
              </a:ext>
            </a:extLst>
          </p:cNvPr>
          <p:cNvSpPr/>
          <p:nvPr/>
        </p:nvSpPr>
        <p:spPr>
          <a:xfrm>
            <a:off x="457900" y="3517863"/>
            <a:ext cx="398934" cy="464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Contributions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4684836"/>
          </a:xfrm>
        </p:spPr>
        <p:txBody>
          <a:bodyPr/>
          <a:lstStyle/>
          <a:p>
            <a:r>
              <a:rPr lang="en-US" altLang="de-DE" dirty="0"/>
              <a:t>Separate data object dependency and structural dependency</a:t>
            </a:r>
          </a:p>
          <a:p>
            <a:pPr lvl="1"/>
            <a:r>
              <a:rPr lang="en-US" altLang="de-DE" dirty="0"/>
              <a:t>Cluster based on structural dependency as proposed</a:t>
            </a:r>
          </a:p>
          <a:p>
            <a:pPr lvl="1"/>
            <a:r>
              <a:rPr lang="en-US" altLang="de-DE" dirty="0"/>
              <a:t>Cluster for object dependency based on new </a:t>
            </a:r>
          </a:p>
          <a:p>
            <a:pPr lvl="1"/>
            <a:r>
              <a:rPr lang="en-US" altLang="de-DE" dirty="0"/>
              <a:t>Circumvent ambiguity of aggregation process</a:t>
            </a:r>
          </a:p>
          <a:p>
            <a:pPr marL="476250" lvl="1" indent="0">
              <a:buNone/>
            </a:pPr>
            <a:endParaRPr lang="en-US" altLang="de-DE" dirty="0"/>
          </a:p>
          <a:p>
            <a:r>
              <a:rPr lang="en-US" altLang="de-DE" dirty="0"/>
              <a:t>New approach for Object dependency:</a:t>
            </a:r>
          </a:p>
          <a:p>
            <a:pPr lvl="1"/>
            <a:r>
              <a:rPr lang="en-US" altLang="de-DE" dirty="0"/>
              <a:t>Distance Measure</a:t>
            </a:r>
          </a:p>
          <a:p>
            <a:pPr lvl="1"/>
            <a:r>
              <a:rPr lang="en-US" altLang="de-DE" dirty="0"/>
              <a:t>Amount activities that access pair of objects </a:t>
            </a:r>
          </a:p>
          <a:p>
            <a:pPr lvl="1"/>
            <a:r>
              <a:rPr lang="en-US" altLang="de-DE" dirty="0"/>
              <a:t>…</a:t>
            </a:r>
          </a:p>
          <a:p>
            <a:r>
              <a:rPr lang="en-US" altLang="de-DE" dirty="0"/>
              <a:t>Match both set of clusters</a:t>
            </a:r>
          </a:p>
          <a:p>
            <a:pPr lvl="1"/>
            <a:r>
              <a:rPr lang="en-US" altLang="de-DE" dirty="0"/>
              <a:t>Based on BPMN Model information</a:t>
            </a:r>
          </a:p>
          <a:p>
            <a:pPr lvl="1"/>
            <a:r>
              <a:rPr lang="en-US" altLang="de-DE" dirty="0"/>
              <a:t>Merge &amp; split possible</a:t>
            </a:r>
          </a:p>
          <a:p>
            <a:endParaRPr lang="en-US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10.02.2019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9028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4A51D768-C24B-41F8-9FCD-DE11788EF2AC}"/>
              </a:ext>
            </a:extLst>
          </p:cNvPr>
          <p:cNvSpPr/>
          <p:nvPr/>
        </p:nvSpPr>
        <p:spPr>
          <a:xfrm>
            <a:off x="827584" y="2204864"/>
            <a:ext cx="236534" cy="320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2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Evaluation: GQM-Plan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10.02.2019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96372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6947658D-16D1-41B5-A238-E521748F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17" y="5204566"/>
            <a:ext cx="4395911" cy="3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800" kern="0" dirty="0"/>
              <a:t>Source: </a:t>
            </a:r>
            <a:r>
              <a:rPr lang="en-US" sz="800" dirty="0"/>
              <a:t>Identifying Microservices Using Functional Decomposition, S. </a:t>
            </a:r>
            <a:r>
              <a:rPr lang="en-US" sz="800" dirty="0" err="1"/>
              <a:t>Tyszberowicz</a:t>
            </a:r>
            <a:r>
              <a:rPr lang="en-US" altLang="de-DE" sz="800" kern="0" dirty="0"/>
              <a:t> 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706EF35A-E31E-4BB4-A237-5A5346726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267" y="1070209"/>
            <a:ext cx="8653466" cy="336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4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Evaluation: </a:t>
            </a:r>
            <a:r>
              <a:rPr lang="de-DE" altLang="de-DE" dirty="0" err="1"/>
              <a:t>Results</a:t>
            </a:r>
            <a:endParaRPr lang="de-DE" alt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4090435" cy="4163537"/>
          </a:xfrm>
        </p:spPr>
        <p:txBody>
          <a:bodyPr/>
          <a:lstStyle/>
          <a:p>
            <a:r>
              <a:rPr lang="en-US" altLang="de-DE" dirty="0"/>
              <a:t>Apply to case study </a:t>
            </a:r>
            <a:r>
              <a:rPr lang="en-US" altLang="de-DE" i="1" dirty="0" err="1"/>
              <a:t>CoCoME</a:t>
            </a:r>
            <a:endParaRPr lang="en-US" altLang="de-DE" i="1" dirty="0"/>
          </a:p>
          <a:p>
            <a:r>
              <a:rPr lang="en-US" altLang="de-DE" dirty="0"/>
              <a:t>Evaluate results</a:t>
            </a:r>
          </a:p>
          <a:p>
            <a:pPr lvl="1"/>
            <a:r>
              <a:rPr lang="en-US" altLang="de-DE" dirty="0"/>
              <a:t>Amount of similar microservices</a:t>
            </a:r>
          </a:p>
          <a:p>
            <a:pPr lvl="1"/>
            <a:r>
              <a:rPr lang="en-US" altLang="de-DE" dirty="0"/>
              <a:t>Assess the quality of the other identified services</a:t>
            </a:r>
          </a:p>
          <a:p>
            <a:r>
              <a:rPr lang="en-US" altLang="de-DE" dirty="0"/>
              <a:t>Evaluate limitations</a:t>
            </a:r>
          </a:p>
          <a:p>
            <a:r>
              <a:rPr lang="en-US" altLang="de-DE" dirty="0"/>
              <a:t>Provide outlook</a:t>
            </a:r>
          </a:p>
          <a:p>
            <a:endParaRPr lang="en-US" altLang="de-DE" dirty="0"/>
          </a:p>
          <a:p>
            <a:pPr lvl="1"/>
            <a:endParaRPr lang="en-US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10.02.2019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96372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6D5FA16B-A87F-45DD-8218-6402924BA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154520"/>
            <a:ext cx="4598817" cy="2809427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6947658D-16D1-41B5-A238-E521748F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1400" y="4111284"/>
            <a:ext cx="4395911" cy="3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800" kern="0" dirty="0"/>
              <a:t>Source: </a:t>
            </a:r>
            <a:r>
              <a:rPr lang="en-US" sz="800" dirty="0"/>
              <a:t>Identifying Microservices Using Functional Decomposition, S. </a:t>
            </a:r>
            <a:r>
              <a:rPr lang="en-US" sz="800" dirty="0" err="1"/>
              <a:t>Tyszberowicz</a:t>
            </a:r>
            <a:r>
              <a:rPr lang="en-US" altLang="de-DE" sz="800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38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C424668-780B-4D7D-9584-7D01C96A0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85" y="196352"/>
            <a:ext cx="4173390" cy="5895221"/>
          </a:xfrm>
          <a:prstGeom prst="rect">
            <a:avLst/>
          </a:prstGeom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Summary	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10.02.2019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82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D1665E-A4E0-42FC-BFBA-43FC08EB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10.02.2019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DF8FAD5-566B-4D5F-879C-8ECA87A57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20749"/>
            <a:ext cx="6601916" cy="495143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9651F5D6-9D29-4193-992B-7483516A9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520" y="6003192"/>
            <a:ext cx="3171775" cy="36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800" i="1" kern="0" dirty="0"/>
              <a:t>Source: https://twitter.com/shanselman/status/785985307816493057</a:t>
            </a:r>
          </a:p>
        </p:txBody>
      </p:sp>
    </p:spTree>
    <p:extLst>
      <p:ext uri="{BB962C8B-B14F-4D97-AF65-F5344CB8AC3E}">
        <p14:creationId xmlns:p14="http://schemas.microsoft.com/office/powerpoint/2010/main" val="30633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10.02.2019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FE175488-3D0F-4AA0-8D67-28946B91CD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98017"/>
            <a:ext cx="7812870" cy="4376504"/>
          </a:xfrm>
          <a:prstGeom prst="rect">
            <a:avLst/>
          </a:prstGeom>
        </p:spPr>
      </p:pic>
      <p:sp>
        <p:nvSpPr>
          <p:cNvPr id="24" name="Titel 23">
            <a:extLst>
              <a:ext uri="{FF2B5EF4-FFF2-40B4-BE49-F238E27FC236}">
                <a16:creationId xmlns:a16="http://schemas.microsoft.com/office/drawing/2014/main" id="{1476EED4-6735-466F-A687-A4A73E75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Example: Spotify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83B5E472-67FC-448C-AD55-CB0E339FB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344" y="5773194"/>
            <a:ext cx="3840452" cy="25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altLang="de-DE" sz="800" i="1" kern="0" dirty="0"/>
              <a:t>Source: Screenshot,  Account </a:t>
            </a:r>
            <a:r>
              <a:rPr lang="de-DE" altLang="de-DE" sz="800" i="1" kern="0" dirty="0" err="1"/>
              <a:t>of</a:t>
            </a:r>
            <a:r>
              <a:rPr lang="de-DE" altLang="de-DE" sz="800" i="1" kern="0" dirty="0"/>
              <a:t> </a:t>
            </a:r>
            <a:r>
              <a:rPr lang="de-DE" altLang="de-DE" sz="800" i="1" kern="0" dirty="0" err="1"/>
              <a:t>author</a:t>
            </a:r>
            <a:endParaRPr lang="de-DE" altLang="de-DE" sz="800" i="1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The Architecture - Monolith vs. Microservices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10.02.2019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F50C5E88-970F-441A-8754-622267C1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22948"/>
            <a:ext cx="7556728" cy="441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4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noProof="0" dirty="0"/>
              <a:t>Microservices</a:t>
            </a:r>
            <a:r>
              <a:rPr lang="de-DE" altLang="de-DE" dirty="0"/>
              <a:t>: </a:t>
            </a:r>
            <a:r>
              <a:rPr lang="en-US" altLang="de-DE" dirty="0"/>
              <a:t>Benefits and Challenges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536" y="1322521"/>
            <a:ext cx="4179887" cy="1855826"/>
          </a:xfrm>
        </p:spPr>
        <p:txBody>
          <a:bodyPr/>
          <a:lstStyle/>
          <a:p>
            <a:pPr marL="0" indent="0">
              <a:buNone/>
            </a:pPr>
            <a:r>
              <a:rPr lang="en-US" altLang="de-DE" u="sng" dirty="0"/>
              <a:t>Benefits</a:t>
            </a:r>
          </a:p>
          <a:p>
            <a:r>
              <a:rPr lang="en-US" altLang="de-DE" dirty="0"/>
              <a:t>Independent Deployment</a:t>
            </a:r>
          </a:p>
          <a:p>
            <a:r>
              <a:rPr lang="en-US" altLang="de-DE" dirty="0"/>
              <a:t>Resilience &amp; Fault Isolation</a:t>
            </a:r>
          </a:p>
          <a:p>
            <a:r>
              <a:rPr lang="en-US" altLang="de-DE" dirty="0"/>
              <a:t>Improved Scalability</a:t>
            </a:r>
          </a:p>
          <a:p>
            <a:r>
              <a:rPr lang="en-US" altLang="de-DE" dirty="0"/>
              <a:t>Neutral development Technology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10.02.2019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11116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7E64DE17-796F-4A54-99D4-0EB258FA2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7634" y="3178347"/>
            <a:ext cx="4179887" cy="255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u="sng" kern="0" dirty="0"/>
              <a:t>Challenges</a:t>
            </a:r>
          </a:p>
          <a:p>
            <a:r>
              <a:rPr lang="en-US" altLang="de-DE" kern="0" dirty="0"/>
              <a:t>Expensive Communication</a:t>
            </a:r>
          </a:p>
          <a:p>
            <a:r>
              <a:rPr lang="en-US" altLang="de-DE" kern="0" dirty="0"/>
              <a:t>Infrastructure Automation</a:t>
            </a:r>
          </a:p>
          <a:p>
            <a:r>
              <a:rPr lang="en-US" altLang="de-DE" kern="0" dirty="0"/>
              <a:t>Organizational Restructuring</a:t>
            </a:r>
          </a:p>
          <a:p>
            <a:r>
              <a:rPr lang="en-US" altLang="de-DE" kern="0" dirty="0"/>
              <a:t>Data Consistency</a:t>
            </a:r>
          </a:p>
          <a:p>
            <a:r>
              <a:rPr lang="en-US" altLang="de-DE" kern="0" dirty="0"/>
              <a:t>Microservice Identification </a:t>
            </a:r>
          </a:p>
        </p:txBody>
      </p:sp>
    </p:spTree>
    <p:extLst>
      <p:ext uri="{BB962C8B-B14F-4D97-AF65-F5344CB8AC3E}">
        <p14:creationId xmlns:p14="http://schemas.microsoft.com/office/powerpoint/2010/main" val="179574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noProof="0" dirty="0"/>
              <a:t>PIBA</a:t>
            </a:r>
            <a:endParaRPr lang="en-US" alt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2501" y="1089281"/>
            <a:ext cx="8404944" cy="4604922"/>
          </a:xfrm>
        </p:spPr>
        <p:txBody>
          <a:bodyPr/>
          <a:lstStyle/>
          <a:p>
            <a:pPr marL="0" indent="0">
              <a:buNone/>
            </a:pPr>
            <a:r>
              <a:rPr lang="en-US" altLang="de-DE" u="sng" dirty="0"/>
              <a:t>Problem</a:t>
            </a:r>
          </a:p>
          <a:p>
            <a:r>
              <a:rPr lang="en-US" altLang="de-DE" dirty="0"/>
              <a:t>Migrate a monolithic architecture to a microservice-based system</a:t>
            </a:r>
          </a:p>
          <a:p>
            <a:pPr marL="0" indent="0">
              <a:buNone/>
            </a:pPr>
            <a:r>
              <a:rPr lang="en-US" altLang="de-DE" u="sng" dirty="0"/>
              <a:t>Idea</a:t>
            </a:r>
          </a:p>
          <a:p>
            <a:r>
              <a:rPr lang="en-US" altLang="de-DE" dirty="0"/>
              <a:t>Identify microservices using clustering on control flow and data flow</a:t>
            </a:r>
          </a:p>
          <a:p>
            <a:pPr marL="0" indent="0">
              <a:buNone/>
            </a:pPr>
            <a:r>
              <a:rPr lang="en-US" altLang="de-DE" u="sng" dirty="0"/>
              <a:t>Benefit</a:t>
            </a:r>
          </a:p>
          <a:p>
            <a:r>
              <a:rPr lang="en-US" altLang="de-DE" dirty="0"/>
              <a:t>Faster identification process </a:t>
            </a:r>
          </a:p>
          <a:p>
            <a:r>
              <a:rPr lang="en-US" altLang="de-DE" dirty="0"/>
              <a:t>Reduce required expertise and manual effort</a:t>
            </a:r>
          </a:p>
          <a:p>
            <a:r>
              <a:rPr lang="en-US" altLang="de-DE" dirty="0"/>
              <a:t>Create more adequate microservices</a:t>
            </a:r>
          </a:p>
          <a:p>
            <a:pPr marL="0" indent="0">
              <a:buNone/>
            </a:pPr>
            <a:r>
              <a:rPr lang="en-US" altLang="de-DE" u="sng" dirty="0"/>
              <a:t>Action</a:t>
            </a:r>
          </a:p>
          <a:p>
            <a:r>
              <a:rPr lang="en-US" altLang="de-DE" dirty="0"/>
              <a:t>Identify possible structural and data object dependencies</a:t>
            </a:r>
          </a:p>
          <a:p>
            <a:r>
              <a:rPr lang="en-US" altLang="de-DE" dirty="0"/>
              <a:t>Create separate clusters by using the dependencies as weights</a:t>
            </a:r>
          </a:p>
          <a:p>
            <a:r>
              <a:rPr lang="en-US" altLang="de-DE" dirty="0"/>
              <a:t>Match set of clusters to generate possible microservice candidates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1342AB-2D21-4183-8B98-98B52FD7365F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10.02.2019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11116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74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Microservice Identification … so far!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1283217"/>
          </a:xfrm>
        </p:spPr>
        <p:txBody>
          <a:bodyPr/>
          <a:lstStyle/>
          <a:p>
            <a:r>
              <a:rPr lang="en-US" altLang="de-DE" dirty="0"/>
              <a:t>Complex and highly manual task </a:t>
            </a:r>
          </a:p>
          <a:p>
            <a:r>
              <a:rPr lang="en-US" altLang="de-DE" dirty="0"/>
              <a:t>Needs experienced system architects and domain experts</a:t>
            </a:r>
          </a:p>
          <a:p>
            <a:pPr marL="0" indent="0">
              <a:buNone/>
            </a:pPr>
            <a:r>
              <a:rPr lang="en-US" altLang="de-DE" dirty="0"/>
              <a:t>	Mainly intuitively and based on experience/knowledge</a:t>
            </a:r>
          </a:p>
          <a:p>
            <a:endParaRPr lang="en-US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10.02.2019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104400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9A997E92-874D-43B4-A49A-C5976B7E2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4" y="2951019"/>
            <a:ext cx="8356600" cy="128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u="sng" kern="0" dirty="0"/>
              <a:t>Risks:</a:t>
            </a:r>
          </a:p>
          <a:p>
            <a:r>
              <a:rPr lang="en-US" altLang="de-DE" kern="0" dirty="0"/>
              <a:t>Too fine grained: Inefficient due to expensive inter-service calls</a:t>
            </a:r>
          </a:p>
          <a:p>
            <a:r>
              <a:rPr lang="en-US" altLang="de-DE" kern="0" dirty="0"/>
              <a:t>Too coarse grained: Loss of scalability and Independence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0E5168B0-426F-4F60-BC16-7093791DC395}"/>
              </a:ext>
            </a:extLst>
          </p:cNvPr>
          <p:cNvSpPr/>
          <p:nvPr/>
        </p:nvSpPr>
        <p:spPr>
          <a:xfrm>
            <a:off x="865524" y="1930774"/>
            <a:ext cx="26847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6A534B77-FB0D-40F5-B6DF-E8B88B1151BD}"/>
              </a:ext>
            </a:extLst>
          </p:cNvPr>
          <p:cNvSpPr/>
          <p:nvPr/>
        </p:nvSpPr>
        <p:spPr>
          <a:xfrm>
            <a:off x="1259213" y="4599044"/>
            <a:ext cx="26847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FEED9B7E-87C6-420D-9BF8-1AC537871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226" y="4595403"/>
            <a:ext cx="6069579" cy="45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kern="0" dirty="0"/>
              <a:t>Formal approach to identify microservices is required</a:t>
            </a:r>
          </a:p>
        </p:txBody>
      </p:sp>
    </p:spTree>
    <p:extLst>
      <p:ext uri="{BB962C8B-B14F-4D97-AF65-F5344CB8AC3E}">
        <p14:creationId xmlns:p14="http://schemas.microsoft.com/office/powerpoint/2010/main" val="274780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Research Questions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4684836"/>
          </a:xfrm>
        </p:spPr>
        <p:txBody>
          <a:bodyPr/>
          <a:lstStyle/>
          <a:p>
            <a:r>
              <a:rPr lang="en-US" b="1" dirty="0"/>
              <a:t>RQ1: Which is the most appropriate strategy to extract microservices from a monolithic system?</a:t>
            </a:r>
          </a:p>
          <a:p>
            <a:pPr lvl="1"/>
            <a:r>
              <a:rPr lang="en-US" altLang="de-DE" dirty="0"/>
              <a:t>Literature research, compare based on criteria</a:t>
            </a:r>
          </a:p>
          <a:p>
            <a:pPr marL="476250" lvl="1" indent="0">
              <a:buNone/>
            </a:pPr>
            <a:endParaRPr lang="en-US" altLang="de-DE" dirty="0"/>
          </a:p>
          <a:p>
            <a:r>
              <a:rPr lang="en-US" b="1" dirty="0"/>
              <a:t>RQ2: What formal approach can be constructed to perform the extraction process without detailed know-how and manual effort?</a:t>
            </a:r>
          </a:p>
          <a:p>
            <a:pPr lvl="1"/>
            <a:r>
              <a:rPr lang="en-US" altLang="de-DE" dirty="0"/>
              <a:t>Use most adequate strategy from RQ1 as basis for new approach</a:t>
            </a:r>
          </a:p>
          <a:p>
            <a:pPr lvl="1"/>
            <a:r>
              <a:rPr lang="en-US" altLang="de-DE" dirty="0"/>
              <a:t>Elaborate new approach</a:t>
            </a:r>
          </a:p>
          <a:p>
            <a:pPr marL="476250" lvl="1" indent="0">
              <a:buNone/>
            </a:pPr>
            <a:endParaRPr lang="en-US" altLang="de-DE" dirty="0"/>
          </a:p>
          <a:p>
            <a:r>
              <a:rPr lang="en-US" b="1" dirty="0"/>
              <a:t>RQ3: What is the quality of the microservices recommended by the approach?</a:t>
            </a:r>
          </a:p>
          <a:p>
            <a:pPr lvl="1"/>
            <a:r>
              <a:rPr lang="en-US" altLang="de-DE" dirty="0"/>
              <a:t>Apply to </a:t>
            </a:r>
            <a:r>
              <a:rPr lang="en-US" altLang="de-DE" dirty="0" err="1"/>
              <a:t>CoCoME</a:t>
            </a:r>
            <a:r>
              <a:rPr lang="en-US" altLang="de-DE" dirty="0"/>
              <a:t> and compare with manual decomposition and paper</a:t>
            </a:r>
            <a:endParaRPr lang="de-DE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10.02.2019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104400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48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Approaches</a:t>
            </a:r>
            <a:r>
              <a:rPr lang="de-DE" altLang="de-DE" dirty="0"/>
              <a:t> I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10.02.2019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11116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64550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E6466EDB-C3CC-4EEF-AF0C-C8BA48646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58" y="998641"/>
            <a:ext cx="7607860" cy="47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4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Approaches</a:t>
            </a:r>
            <a:r>
              <a:rPr lang="de-DE" altLang="de-DE" dirty="0"/>
              <a:t> II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10.02.2019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10842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64550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E39DE80E-7251-4EF2-8E6B-8CD76640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89" y="1065163"/>
            <a:ext cx="7884789" cy="47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4238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olienmaster.potx" id="{C18506EF-D076-4907-8E19-A8294FA488C8}" vid="{A6CA3453-97D5-4782-8624-43074CCE9F74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SDQ_Presentation_Template_4_3</Template>
  <TotalTime>0</TotalTime>
  <Words>558</Words>
  <Application>Microsoft Office PowerPoint</Application>
  <PresentationFormat>Bildschirmpräsentation (4:3)</PresentationFormat>
  <Paragraphs>190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Arial</vt:lpstr>
      <vt:lpstr>KIT-PPT_Master_en_2016</vt:lpstr>
      <vt:lpstr>PowerPoint-Präsentation</vt:lpstr>
      <vt:lpstr>Introductory Example: Spotify</vt:lpstr>
      <vt:lpstr>The Architecture - Monolith vs. Microservices</vt:lpstr>
      <vt:lpstr>Microservices: Benefits and Challenges</vt:lpstr>
      <vt:lpstr>PIBA</vt:lpstr>
      <vt:lpstr>Microservice Identification … so far!</vt:lpstr>
      <vt:lpstr>Research Questions</vt:lpstr>
      <vt:lpstr>Approaches I</vt:lpstr>
      <vt:lpstr>Approaches II</vt:lpstr>
      <vt:lpstr>Basic Approach: Object-aware Identification of Microservices</vt:lpstr>
      <vt:lpstr>Weakness</vt:lpstr>
      <vt:lpstr>Contributions</vt:lpstr>
      <vt:lpstr>Evaluation: GQM-Plan</vt:lpstr>
      <vt:lpstr>Evaluation: Results</vt:lpstr>
      <vt:lpstr>Summary </vt:lpstr>
      <vt:lpstr>PowerPoint-Präsentation</vt:lpstr>
    </vt:vector>
  </TitlesOfParts>
  <Company>FZI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Niko Benkler</dc:creator>
  <cp:lastModifiedBy>Niko Benkler</cp:lastModifiedBy>
  <cp:revision>44</cp:revision>
  <dcterms:created xsi:type="dcterms:W3CDTF">2019-02-03T09:52:37Z</dcterms:created>
  <dcterms:modified xsi:type="dcterms:W3CDTF">2019-02-10T09:11:54Z</dcterms:modified>
</cp:coreProperties>
</file>