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2" r:id="rId12"/>
    <p:sldId id="276" r:id="rId13"/>
    <p:sldId id="273" r:id="rId14"/>
    <p:sldId id="283" r:id="rId15"/>
    <p:sldId id="277" r:id="rId16"/>
    <p:sldId id="284" r:id="rId17"/>
    <p:sldId id="278" r:id="rId18"/>
    <p:sldId id="285" r:id="rId19"/>
    <p:sldId id="279" r:id="rId20"/>
    <p:sldId id="286" r:id="rId21"/>
    <p:sldId id="280" r:id="rId22"/>
    <p:sldId id="281" r:id="rId23"/>
    <p:sldId id="282" r:id="rId24"/>
    <p:sldId id="287" r:id="rId25"/>
    <p:sldId id="274" r:id="rId26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howGuides="1">
      <p:cViewPr>
        <p:scale>
          <a:sx n="75" d="100"/>
          <a:sy n="75" d="100"/>
        </p:scale>
        <p:origin x="828" y="588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5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The</a:t>
            </a:r>
            <a:r>
              <a:rPr lang="de-DE" sz="1067" baseline="0" dirty="0"/>
              <a:t> Research University in </a:t>
            </a:r>
            <a:r>
              <a:rPr lang="de-DE" sz="1067" baseline="0" dirty="0" err="1"/>
              <a:t>the</a:t>
            </a:r>
            <a:r>
              <a:rPr lang="de-DE" sz="1067" baseline="0" dirty="0"/>
              <a:t> Helmholtz </a:t>
            </a:r>
            <a:r>
              <a:rPr lang="de-DE" sz="1067" baseline="0" dirty="0" err="1"/>
              <a:t>Association</a:t>
            </a:r>
            <a:endParaRPr lang="de-DE" sz="1067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365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60800"/>
            <a:ext cx="214134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baseline="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 baseline="0"/>
            </a:lvl1pPr>
            <a:lvl2pPr>
              <a:defRPr sz="3733" baseline="0"/>
            </a:lvl2pPr>
            <a:lvl3pPr>
              <a:defRPr sz="3200" baseline="0"/>
            </a:lvl3pPr>
            <a:lvl4pPr>
              <a:defRPr sz="2667" baseline="0"/>
            </a:lvl4pPr>
            <a:lvl5pPr>
              <a:defRPr sz="2667" baseline="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728182" y="6422337"/>
            <a:ext cx="393676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1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31/08/2017</a:t>
            </a:r>
          </a:p>
          <a:p>
            <a:endParaRPr lang="de-DE" sz="12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00" y="331200"/>
            <a:ext cx="1439555" cy="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Name Firstname: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baseline="0"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ds.co.in/blog/what-is-saas-cloud-truth/#sthash.8g8OOefH.dpbs" TargetMode="External"/><Relationship Id="rId2" Type="http://schemas.openxmlformats.org/officeDocument/2006/relationships/hyperlink" Target="https://de.wikipedia.org/wiki/Cloud_Compu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933" b="1" dirty="0">
                <a:solidFill>
                  <a:schemeClr val="tx2"/>
                </a:solidFill>
              </a:rPr>
              <a:t>QoS-Aware </a:t>
            </a:r>
            <a:r>
              <a:rPr lang="de-DE" sz="2933" b="1" dirty="0" err="1">
                <a:solidFill>
                  <a:schemeClr val="tx2"/>
                </a:solidFill>
              </a:rPr>
              <a:t>Configuration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of</a:t>
            </a:r>
            <a:r>
              <a:rPr lang="de-DE" sz="2933" b="1" dirty="0">
                <a:solidFill>
                  <a:schemeClr val="tx2"/>
                </a:solidFill>
              </a:rPr>
              <a:t> Auto-</a:t>
            </a:r>
            <a:r>
              <a:rPr lang="de-DE" sz="2933" b="1" dirty="0" err="1">
                <a:solidFill>
                  <a:schemeClr val="tx2"/>
                </a:solidFill>
              </a:rPr>
              <a:t>Scaler</a:t>
            </a:r>
            <a:endParaRPr lang="de-DE" sz="2933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2133" b="1" dirty="0">
                <a:solidFill>
                  <a:srgbClr val="000000"/>
                </a:solidFill>
              </a:rPr>
              <a:t>Praktikum: Werkzeuge für Agile Modellierung</a:t>
            </a:r>
          </a:p>
          <a:p>
            <a:r>
              <a:rPr lang="de-DE" sz="2133" b="1" dirty="0">
                <a:solidFill>
                  <a:srgbClr val="000000"/>
                </a:solidFill>
              </a:rPr>
              <a:t>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5357158" cy="2649782"/>
          </a:xfrm>
        </p:spPr>
        <p:txBody>
          <a:bodyPr/>
          <a:lstStyle/>
          <a:p>
            <a:r>
              <a:rPr lang="en-US" dirty="0"/>
              <a:t>Processes arriving tasks</a:t>
            </a:r>
          </a:p>
          <a:p>
            <a:r>
              <a:rPr lang="en-US" dirty="0"/>
              <a:t>Handle Workload changes</a:t>
            </a:r>
          </a:p>
          <a:p>
            <a:r>
              <a:rPr lang="en-US" dirty="0"/>
              <a:t>Handle scaling decisions</a:t>
            </a:r>
          </a:p>
          <a:p>
            <a:r>
              <a:rPr lang="en-US" dirty="0"/>
              <a:t>Publish state </a:t>
            </a:r>
          </a:p>
          <a:p>
            <a:r>
              <a:rPr lang="en-US" dirty="0"/>
              <a:t>Configuration: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6A893549-D948-4C39-B3C8-93564D14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44" y="1223076"/>
            <a:ext cx="4836864" cy="319857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18AE98C-4CC5-4DA9-B712-7206D5F6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2" y="3848346"/>
            <a:ext cx="6062804" cy="18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23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3"/>
            <a:ext cx="7805429" cy="2232643"/>
          </a:xfrm>
        </p:spPr>
        <p:txBody>
          <a:bodyPr/>
          <a:lstStyle/>
          <a:p>
            <a:r>
              <a:rPr lang="en-US" dirty="0"/>
              <a:t>Enqueue arriving tasks</a:t>
            </a:r>
          </a:p>
          <a:p>
            <a:r>
              <a:rPr lang="en-US" dirty="0"/>
              <a:t>Dequeue tasks and pass to infrastructure</a:t>
            </a:r>
          </a:p>
          <a:p>
            <a:r>
              <a:rPr lang="en-US" dirty="0"/>
              <a:t>Acts as buffer if infrastructure is used to capacity</a:t>
            </a:r>
          </a:p>
          <a:p>
            <a:r>
              <a:rPr lang="en-US" dirty="0"/>
              <a:t>Configuration: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57A67B92-B9D6-47D8-8B75-783FAF13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1916832"/>
            <a:ext cx="2257524" cy="27997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377E9F6-7673-49EA-8118-317C7DE6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59" y="3861048"/>
            <a:ext cx="6760161" cy="12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9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54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Workload Handler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7373381" cy="4530264"/>
          </a:xfrm>
        </p:spPr>
        <p:txBody>
          <a:bodyPr/>
          <a:lstStyle/>
          <a:p>
            <a:r>
              <a:rPr lang="en-US" dirty="0"/>
              <a:t>Processes workload information</a:t>
            </a:r>
          </a:p>
          <a:p>
            <a:r>
              <a:rPr lang="en-US" dirty="0"/>
              <a:t>Pass information to Infrastructure</a:t>
            </a:r>
          </a:p>
          <a:p>
            <a:r>
              <a:rPr lang="en-US" dirty="0"/>
              <a:t>Amount of tasks that arrive between two workload changes</a:t>
            </a:r>
          </a:p>
          <a:p>
            <a:r>
              <a:rPr lang="en-US" dirty="0"/>
              <a:t>Configuration: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E05DF04F-7FF0-41D6-A3CD-38EEBF8A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56" y="1700808"/>
            <a:ext cx="2275961" cy="25118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21E56CF-8BCB-4DEE-9000-F9A32C18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80" y="3789040"/>
            <a:ext cx="6004599" cy="16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96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Tracker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5923347" cy="4530264"/>
          </a:xfrm>
        </p:spPr>
        <p:txBody>
          <a:bodyPr/>
          <a:lstStyle/>
          <a:p>
            <a:r>
              <a:rPr lang="en-US" dirty="0"/>
              <a:t>Process Infrastructure and Queue State</a:t>
            </a:r>
          </a:p>
          <a:p>
            <a:r>
              <a:rPr lang="en-US" dirty="0"/>
              <a:t>Convert to CSV-Format and write to file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AA905F93-F941-4F5A-A870-B947E3AB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916832"/>
            <a:ext cx="4158233" cy="22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6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39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Controller and Metric Source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6269562" cy="4530264"/>
          </a:xfrm>
        </p:spPr>
        <p:txBody>
          <a:bodyPr/>
          <a:lstStyle/>
          <a:p>
            <a:r>
              <a:rPr lang="en-US" dirty="0"/>
              <a:t>Scaling Controller is interface for new scaling decisions</a:t>
            </a:r>
          </a:p>
          <a:p>
            <a:r>
              <a:rPr lang="en-US" dirty="0"/>
              <a:t>Metric source listens provides metric for Auto-Scaler</a:t>
            </a:r>
          </a:p>
          <a:p>
            <a:pPr lvl="1"/>
            <a:r>
              <a:rPr lang="en-US" dirty="0"/>
              <a:t>CPU-Utilization (VMs)</a:t>
            </a:r>
          </a:p>
          <a:p>
            <a:pPr lvl="1"/>
            <a:r>
              <a:rPr lang="en-US" dirty="0"/>
              <a:t>Queue-Length</a:t>
            </a:r>
          </a:p>
          <a:p>
            <a:pPr lvl="1"/>
            <a:r>
              <a:rPr lang="en-US" dirty="0"/>
              <a:t>Active VMs </a:t>
            </a:r>
          </a:p>
          <a:p>
            <a:pPr lvl="1"/>
            <a:r>
              <a:rPr lang="en-US" dirty="0"/>
              <a:t>…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185E62B2-784B-4C4F-87B1-EA357683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81" y="1628800"/>
            <a:ext cx="487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4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 Computing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15" y="1188053"/>
            <a:ext cx="6827369" cy="2774532"/>
          </a:xfrm>
        </p:spPr>
        <p:txBody>
          <a:bodyPr/>
          <a:lstStyle/>
          <a:p>
            <a:r>
              <a:rPr lang="en-US" dirty="0"/>
              <a:t>On-demand availability of computer system resources</a:t>
            </a:r>
          </a:p>
          <a:p>
            <a:r>
              <a:rPr lang="en-US" dirty="0"/>
              <a:t>No active management by user</a:t>
            </a:r>
          </a:p>
          <a:p>
            <a:r>
              <a:rPr lang="en-US" dirty="0"/>
              <a:t>Different service models (SaaS,…) adapted to customer needs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Bildergebnis fÃ¼r Cloud-Computing">
            <a:extLst>
              <a:ext uri="{FF2B5EF4-FFF2-40B4-BE49-F238E27FC236}">
                <a16:creationId xmlns:a16="http://schemas.microsoft.com/office/drawing/2014/main" id="{59A51287-8068-43C4-A463-492A0CE6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51" y="936240"/>
            <a:ext cx="4640964" cy="42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5476A26-B75E-4635-B4E2-FC38BE132204}"/>
              </a:ext>
            </a:extLst>
          </p:cNvPr>
          <p:cNvSpPr txBox="1"/>
          <p:nvPr/>
        </p:nvSpPr>
        <p:spPr>
          <a:xfrm>
            <a:off x="10646360" y="4721722"/>
            <a:ext cx="147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[1]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6269562" cy="2440109"/>
          </a:xfrm>
        </p:spPr>
        <p:txBody>
          <a:bodyPr/>
          <a:lstStyle/>
          <a:p>
            <a:r>
              <a:rPr lang="en-US" dirty="0"/>
              <a:t>Uses provided interfaces </a:t>
            </a:r>
          </a:p>
          <a:p>
            <a:r>
              <a:rPr lang="en-US" dirty="0"/>
              <a:t>Can be replaced easily</a:t>
            </a:r>
          </a:p>
          <a:p>
            <a:r>
              <a:rPr lang="en-US" dirty="0"/>
              <a:t>Need to be triggered either by Clock or externally</a:t>
            </a:r>
          </a:p>
          <a:p>
            <a:r>
              <a:rPr lang="en-US" dirty="0"/>
              <a:t>Configuration: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185E62B2-784B-4C4F-87B1-EA357683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81" y="1628800"/>
            <a:ext cx="4876800" cy="304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4039475-65AE-44B5-A1C2-5B899234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74" y="3638673"/>
            <a:ext cx="5906987" cy="19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6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Setup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275114"/>
            <a:ext cx="10685749" cy="4453714"/>
          </a:xfrm>
        </p:spPr>
        <p:txBody>
          <a:bodyPr/>
          <a:lstStyle/>
          <a:p>
            <a:r>
              <a:rPr lang="en-US" dirty="0"/>
              <a:t>Experiments on real infrastructure</a:t>
            </a:r>
          </a:p>
          <a:p>
            <a:r>
              <a:rPr lang="en-US" dirty="0"/>
              <a:t>Workload-Service (Producer on a VM)</a:t>
            </a:r>
          </a:p>
          <a:p>
            <a:r>
              <a:rPr lang="en-US" dirty="0"/>
              <a:t>Message-Broker RabbitMQ forwards Jobs to Consumer</a:t>
            </a:r>
          </a:p>
          <a:p>
            <a:r>
              <a:rPr lang="en-US" dirty="0"/>
              <a:t>Python-Consumer as scalable Microservice on Bosh IoT Cloud</a:t>
            </a:r>
          </a:p>
          <a:p>
            <a:r>
              <a:rPr lang="en-US" dirty="0"/>
              <a:t>Auto-Scaler retrieves Metrics directly from Infrastructure</a:t>
            </a:r>
          </a:p>
          <a:p>
            <a:pPr lvl="1"/>
            <a:r>
              <a:rPr lang="en-US" dirty="0"/>
              <a:t>CPU Monitoring and Tracking</a:t>
            </a:r>
          </a:p>
          <a:p>
            <a:pPr lvl="1"/>
            <a:r>
              <a:rPr lang="en-US" dirty="0"/>
              <a:t>Queue Monitoring and Tracking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AF7E93FC-4F22-4A8C-B5DB-06EE487A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56" y="3909156"/>
            <a:ext cx="5751087" cy="167373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5DA255E-6450-4A5D-94A2-5601091E006E}"/>
              </a:ext>
            </a:extLst>
          </p:cNvPr>
          <p:cNvSpPr txBox="1"/>
          <p:nvPr/>
        </p:nvSpPr>
        <p:spPr>
          <a:xfrm>
            <a:off x="10382645" y="52824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Quelle: [3]</a:t>
            </a:r>
          </a:p>
        </p:txBody>
      </p:sp>
    </p:spTree>
    <p:extLst>
      <p:ext uri="{BB962C8B-B14F-4D97-AF65-F5344CB8AC3E}">
        <p14:creationId xmlns:p14="http://schemas.microsoft.com/office/powerpoint/2010/main" val="94481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- Infrastructure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3" y="1200681"/>
            <a:ext cx="3832247" cy="4530264"/>
          </a:xfrm>
        </p:spPr>
        <p:txBody>
          <a:bodyPr/>
          <a:lstStyle/>
          <a:p>
            <a:r>
              <a:rPr lang="en-US" dirty="0"/>
              <a:t>Simulation is close to reals behavior</a:t>
            </a:r>
          </a:p>
          <a:p>
            <a:r>
              <a:rPr lang="en-US" dirty="0"/>
              <a:t>No </a:t>
            </a:r>
            <a:r>
              <a:rPr lang="en-US" dirty="0" err="1"/>
              <a:t>ressources</a:t>
            </a:r>
            <a:r>
              <a:rPr lang="en-US" dirty="0"/>
              <a:t> needed</a:t>
            </a:r>
          </a:p>
          <a:p>
            <a:r>
              <a:rPr lang="en-US" dirty="0"/>
              <a:t>Real execution time: 7 Minutes</a:t>
            </a:r>
          </a:p>
          <a:p>
            <a:r>
              <a:rPr lang="en-US" dirty="0"/>
              <a:t>Simulation time:      &lt;5 Seconds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1E735-4058-4F7C-8F18-6C7728B8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31" y="1208810"/>
            <a:ext cx="7322592" cy="2227954"/>
          </a:xfrm>
          <a:prstGeom prst="rect">
            <a:avLst/>
          </a:prstGeom>
        </p:spPr>
      </p:pic>
      <p:pic>
        <p:nvPicPr>
          <p:cNvPr id="18" name="Grafik 1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EE973D-ACCE-42CF-BD89-D62485F6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59" y="3644596"/>
            <a:ext cx="7322592" cy="22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1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Results</a:t>
            </a:r>
            <a:r>
              <a:rPr lang="de-DE" dirty="0"/>
              <a:t> -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4277038" cy="4530264"/>
          </a:xfrm>
        </p:spPr>
        <p:txBody>
          <a:bodyPr/>
          <a:lstStyle/>
          <a:p>
            <a:r>
              <a:rPr lang="en-US" dirty="0"/>
              <a:t>Arrival and Departure Rate also very similar</a:t>
            </a:r>
          </a:p>
          <a:p>
            <a:r>
              <a:rPr lang="en-US" dirty="0"/>
              <a:t>Queue Length slightly different but peaks are still present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BC5DE8BB-2F80-49EC-9901-86B9615E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51" y="1198564"/>
            <a:ext cx="7040737" cy="2115869"/>
          </a:xfrm>
          <a:prstGeom prst="rect">
            <a:avLst/>
          </a:prstGeom>
        </p:spPr>
      </p:pic>
      <p:pic>
        <p:nvPicPr>
          <p:cNvPr id="18" name="Grafik 1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947E9C-E3B2-4702-879B-F95D82D9F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51" y="3635922"/>
            <a:ext cx="6918098" cy="211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5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74B0C-F5A3-45DD-9C92-2A0C8EC7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C2838-AE91-42A5-B9E0-8C3F43D1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Cloud Computing needs dynamic scaling mechanisms to exploit its advantages</a:t>
            </a:r>
          </a:p>
          <a:p>
            <a:r>
              <a:rPr lang="en-GB" dirty="0"/>
              <a:t>Auto-Scaler Evaluation on real infrastructure to resource and time consuming</a:t>
            </a:r>
          </a:p>
          <a:p>
            <a:r>
              <a:rPr lang="en-GB" dirty="0"/>
              <a:t>Testbench to simulate infrastructure implemented</a:t>
            </a:r>
          </a:p>
          <a:p>
            <a:r>
              <a:rPr lang="en-GB" dirty="0"/>
              <a:t>Interface for Auto-Scaler Evaluation available</a:t>
            </a:r>
          </a:p>
          <a:p>
            <a:r>
              <a:rPr lang="en-GB" dirty="0"/>
              <a:t>Evaluation conducted with </a:t>
            </a:r>
            <a:r>
              <a:rPr lang="en-GB"/>
              <a:t>satisfactory results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23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sz="1400" u="sng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de-DE" sz="1400" u="sng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https://de.wikipedia.org/wiki/Cloud_Computing</a:t>
            </a:r>
            <a:endParaRPr lang="de-DE" sz="1400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u="sng" dirty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de-DE" sz="1400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https://www.esds.co.in/blog/what-is-saas-cloud-truth/#sthash.8g8OOefH.dpbs</a:t>
            </a:r>
            <a:endParaRPr lang="de-DE" sz="1400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u="sng" dirty="0">
                <a:solidFill>
                  <a:schemeClr val="bg1">
                    <a:lumMod val="50000"/>
                  </a:schemeClr>
                </a:solidFill>
              </a:rPr>
              <a:t>[3] https://www.orkork.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de/development/was-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ist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eigentlich-rabbitmq</a:t>
            </a:r>
            <a:endParaRPr lang="en-GB" sz="1400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[4] Niko Benkler. Git-Hub Repository 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Praktikum:Werkzeuge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für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 agile 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Modellierung.Accessed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 on</a:t>
            </a:r>
          </a:p>
          <a:p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21.07.2019. url: https://github.com/Benkler/PraktikumWerzeugeAgileModellierung.</a:t>
            </a:r>
          </a:p>
          <a:p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[5] M. </a:t>
            </a:r>
            <a:r>
              <a:rPr lang="en-US" sz="1400" u="sng" dirty="0" err="1">
                <a:solidFill>
                  <a:schemeClr val="bg1">
                    <a:lumMod val="50000"/>
                  </a:schemeClr>
                </a:solidFill>
              </a:rPr>
              <a:t>Jelassi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, C. Ghazel und L. A. </a:t>
            </a:r>
            <a:r>
              <a:rPr lang="en-US" sz="1400" u="sng" dirty="0" err="1">
                <a:solidFill>
                  <a:schemeClr val="bg1">
                    <a:lumMod val="50000"/>
                  </a:schemeClr>
                </a:solidFill>
              </a:rPr>
              <a:t>Saïdane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. “A survey on quality of service in cloud computing”. In: 2017 3rd International Conference on Frontiers of Signal Processing (ICFSP). Sep. 2017, </a:t>
            </a:r>
            <a:r>
              <a:rPr lang="fr-FR" sz="1400" u="sng" dirty="0">
                <a:solidFill>
                  <a:schemeClr val="bg1">
                    <a:lumMod val="50000"/>
                  </a:schemeClr>
                </a:solidFill>
              </a:rPr>
              <a:t>S. 63–67. </a:t>
            </a:r>
            <a:r>
              <a:rPr lang="fr-FR" sz="1400" u="sng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fr-FR" sz="1400" u="sng" dirty="0">
                <a:solidFill>
                  <a:schemeClr val="bg1">
                    <a:lumMod val="50000"/>
                  </a:schemeClr>
                </a:solidFill>
              </a:rPr>
              <a:t>: 10.1109/ICFSP.2017.8097142.</a:t>
            </a:r>
          </a:p>
          <a:p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[6] Tania 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Lorido-Botrán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, Jose Miguel-Alonso und Jose Antonio Lozano. “A Review of Autoscaling 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Techniques for Elastic Applications in Cloud Environments”. In: Journal of Grid </a:t>
            </a:r>
            <a:r>
              <a:rPr lang="pt-BR" sz="1400" u="sng" dirty="0">
                <a:solidFill>
                  <a:schemeClr val="bg1">
                    <a:lumMod val="50000"/>
                  </a:schemeClr>
                </a:solidFill>
              </a:rPr>
              <a:t>Computing 12 (Dez. 2014). doi: 10.1007/s10723-014-9314-7.</a:t>
            </a:r>
          </a:p>
          <a:p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[7] Alessandro Papadopoulos u. a. “PEAS: A Performance Evaluation Framework for Auto-</a:t>
            </a:r>
          </a:p>
          <a:p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Scaling Strategies in Cloud Applications”. In: ACM Transactions on Modeling and Performance Evaluation of Computing Systems 1 (Aug. 2016), </a:t>
            </a:r>
            <a:endParaRPr lang="de-DE" sz="14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8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Scalability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81239"/>
            <a:ext cx="5294584" cy="4744035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i="1" dirty="0"/>
              <a:t>dynamic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Resource demands ≈ Provided resources</a:t>
            </a:r>
          </a:p>
          <a:p>
            <a:pPr lvl="1"/>
            <a:r>
              <a:rPr lang="en-US" dirty="0"/>
              <a:t>Scaling needed!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Improvement in availability</a:t>
            </a:r>
          </a:p>
          <a:p>
            <a:pPr lvl="1"/>
            <a:r>
              <a:rPr lang="en-US" dirty="0"/>
              <a:t>Economic advantages</a:t>
            </a:r>
          </a:p>
          <a:p>
            <a:pPr lvl="1"/>
            <a:r>
              <a:rPr lang="en-US" dirty="0"/>
              <a:t>Ecologic advantages</a:t>
            </a:r>
          </a:p>
          <a:p>
            <a:r>
              <a:rPr lang="en-US" b="1" dirty="0"/>
              <a:t>But:</a:t>
            </a:r>
            <a:r>
              <a:rPr lang="en-US" dirty="0"/>
              <a:t> Efficient scaling mechanisms needed!</a:t>
            </a:r>
            <a:endParaRPr lang="en-US" b="1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https://www.esds.co.in/blog/wp-content/uploads/2011/06/What-Is-SaaS-Cloud-Truth1.jpg">
            <a:extLst>
              <a:ext uri="{FF2B5EF4-FFF2-40B4-BE49-F238E27FC236}">
                <a16:creationId xmlns:a16="http://schemas.microsoft.com/office/drawing/2014/main" id="{1F31D1B5-86AA-46D7-9A40-DDE3861A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984" y="1203976"/>
            <a:ext cx="5211341" cy="35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4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Auto-</a:t>
            </a:r>
            <a:r>
              <a:rPr lang="de-DE" dirty="0" err="1"/>
              <a:t>Scaler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en-US" dirty="0"/>
              <a:t>Scaling decisions based on metrics such as </a:t>
            </a:r>
          </a:p>
          <a:p>
            <a:pPr lvl="1"/>
            <a:r>
              <a:rPr lang="en-US" dirty="0"/>
              <a:t>CPU Utilization</a:t>
            </a:r>
          </a:p>
          <a:p>
            <a:pPr lvl="1"/>
            <a:r>
              <a:rPr lang="en-US" dirty="0"/>
              <a:t>Arrival rate vs. current capacity</a:t>
            </a:r>
          </a:p>
          <a:p>
            <a:pPr lvl="1"/>
            <a:r>
              <a:rPr lang="en-US" dirty="0"/>
              <a:t>Queuing delay and queue length </a:t>
            </a:r>
          </a:p>
          <a:p>
            <a:r>
              <a:rPr lang="en-US" dirty="0"/>
              <a:t>Over-Provisioning: Resources are idle         costs money!</a:t>
            </a:r>
          </a:p>
          <a:p>
            <a:r>
              <a:rPr lang="en-US" dirty="0"/>
              <a:t>Under-Provisioning: QoS-Agreements are not met        annoys customers </a:t>
            </a:r>
          </a:p>
          <a:p>
            <a:r>
              <a:rPr lang="en-US" dirty="0"/>
              <a:t>"Good" Auto-Scalers needed!</a:t>
            </a:r>
          </a:p>
          <a:p>
            <a:pPr lvl="1"/>
            <a:r>
              <a:rPr lang="en-US" dirty="0"/>
              <a:t>Evaluation necessary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143D2E7-4591-42CF-8D71-1227ED85CC44}"/>
              </a:ext>
            </a:extLst>
          </p:cNvPr>
          <p:cNvSpPr/>
          <p:nvPr/>
        </p:nvSpPr>
        <p:spPr>
          <a:xfrm>
            <a:off x="7176120" y="3190330"/>
            <a:ext cx="4892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BABB60B-ECE2-4C3E-BABD-91E402D5F864}"/>
              </a:ext>
            </a:extLst>
          </p:cNvPr>
          <p:cNvSpPr/>
          <p:nvPr/>
        </p:nvSpPr>
        <p:spPr>
          <a:xfrm>
            <a:off x="9008748" y="3645024"/>
            <a:ext cx="4892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Auto-</a:t>
            </a:r>
            <a:r>
              <a:rPr lang="de-DE" dirty="0" err="1"/>
              <a:t>Scalers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en-US" dirty="0"/>
              <a:t>First attempt: Test behavior under real conditions</a:t>
            </a:r>
          </a:p>
          <a:p>
            <a:pPr lvl="1"/>
            <a:r>
              <a:rPr lang="en-US" dirty="0"/>
              <a:t>Resources required (Allocation of Virtual Machines, …)</a:t>
            </a:r>
          </a:p>
          <a:p>
            <a:pPr lvl="1"/>
            <a:r>
              <a:rPr lang="en-US" dirty="0"/>
              <a:t>Time intensive</a:t>
            </a:r>
          </a:p>
          <a:p>
            <a:pPr lvl="1"/>
            <a:r>
              <a:rPr lang="en-US" dirty="0"/>
              <a:t>Workload needed</a:t>
            </a:r>
          </a:p>
          <a:p>
            <a:pPr marL="634984" lvl="1" indent="0">
              <a:buNone/>
            </a:pPr>
            <a:r>
              <a:rPr lang="en-US" dirty="0"/>
              <a:t>        Costs money!</a:t>
            </a:r>
          </a:p>
          <a:p>
            <a:pPr marL="634984" lvl="1" indent="0">
              <a:buNone/>
            </a:pPr>
            <a:endParaRPr lang="en-US" dirty="0"/>
          </a:p>
          <a:p>
            <a:r>
              <a:rPr lang="en-US" dirty="0"/>
              <a:t>Second attempt: Time discrete simulation</a:t>
            </a:r>
          </a:p>
          <a:p>
            <a:pPr lvl="1"/>
            <a:r>
              <a:rPr lang="en-US" dirty="0"/>
              <a:t>Simulate Cloud-Infrastructure to reduce costs</a:t>
            </a:r>
          </a:p>
          <a:p>
            <a:pPr lvl="1"/>
            <a:r>
              <a:rPr lang="en-US" dirty="0" err="1"/>
              <a:t>Discritification</a:t>
            </a:r>
            <a:r>
              <a:rPr lang="en-US" dirty="0"/>
              <a:t> reduces time</a:t>
            </a:r>
          </a:p>
          <a:p>
            <a:pPr marL="634984" lvl="1" indent="0">
              <a:buNone/>
            </a:pPr>
            <a:r>
              <a:rPr lang="en-US" dirty="0"/>
              <a:t>        Testbench required!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34984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E4595303-5E13-471D-BFC3-FFA8507A541F}"/>
              </a:ext>
            </a:extLst>
          </p:cNvPr>
          <p:cNvSpPr/>
          <p:nvPr/>
        </p:nvSpPr>
        <p:spPr>
          <a:xfrm>
            <a:off x="1178330" y="3082318"/>
            <a:ext cx="4892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34E15FD-4F99-431C-8AD7-6B082663C8BB}"/>
              </a:ext>
            </a:extLst>
          </p:cNvPr>
          <p:cNvSpPr/>
          <p:nvPr/>
        </p:nvSpPr>
        <p:spPr>
          <a:xfrm>
            <a:off x="1178330" y="5402224"/>
            <a:ext cx="4892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8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163868"/>
            <a:ext cx="5571067" cy="4530264"/>
          </a:xfrm>
        </p:spPr>
        <p:txBody>
          <a:bodyPr/>
          <a:lstStyle/>
          <a:p>
            <a:r>
              <a:rPr lang="en-US" dirty="0"/>
              <a:t>Based on Queuing Theory which is similar to reality</a:t>
            </a:r>
          </a:p>
          <a:p>
            <a:r>
              <a:rPr lang="en-US" dirty="0"/>
              <a:t>Three main components</a:t>
            </a:r>
          </a:p>
          <a:p>
            <a:pPr lvl="1"/>
            <a:r>
              <a:rPr lang="en-US" dirty="0"/>
              <a:t>Queue: Handle arriving jobs</a:t>
            </a:r>
          </a:p>
          <a:p>
            <a:pPr lvl="1"/>
            <a:r>
              <a:rPr lang="en-US" dirty="0"/>
              <a:t>Infrastructure: Process Jobs</a:t>
            </a:r>
          </a:p>
          <a:p>
            <a:pPr lvl="1"/>
            <a:r>
              <a:rPr lang="en-US" dirty="0"/>
              <a:t>Tracking: Track behavior</a:t>
            </a:r>
          </a:p>
          <a:p>
            <a:r>
              <a:rPr lang="en-US" dirty="0"/>
              <a:t>Desires</a:t>
            </a:r>
          </a:p>
          <a:p>
            <a:pPr lvl="1"/>
            <a:r>
              <a:rPr lang="en-US" dirty="0"/>
              <a:t>Configurable infrastructure</a:t>
            </a:r>
          </a:p>
          <a:p>
            <a:pPr lvl="1"/>
            <a:r>
              <a:rPr lang="en-US" dirty="0"/>
              <a:t>Interface for Auto-Scaler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0" name="Grafik 59">
            <a:extLst>
              <a:ext uri="{FF2B5EF4-FFF2-40B4-BE49-F238E27FC236}">
                <a16:creationId xmlns:a16="http://schemas.microsoft.com/office/drawing/2014/main" id="{3D90C8E6-E5E4-4B3E-8800-817DDE62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3" y="1493810"/>
            <a:ext cx="6010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6050540" cy="4530264"/>
          </a:xfrm>
        </p:spPr>
        <p:txBody>
          <a:bodyPr/>
          <a:lstStyle/>
          <a:p>
            <a:r>
              <a:rPr lang="en-US" dirty="0"/>
              <a:t>Event-based architecture</a:t>
            </a:r>
          </a:p>
          <a:p>
            <a:r>
              <a:rPr lang="en-US" dirty="0"/>
              <a:t>Components do not need to know each other</a:t>
            </a:r>
          </a:p>
          <a:p>
            <a:r>
              <a:rPr lang="en-US" dirty="0"/>
              <a:t>Add additional Tracker or other components via Listeners</a:t>
            </a:r>
          </a:p>
          <a:p>
            <a:r>
              <a:rPr lang="en-US" dirty="0"/>
              <a:t>Synchronous Events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F3EEF250-2C42-416D-9B35-41E592F9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58" y="1198564"/>
            <a:ext cx="4870780" cy="25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2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49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Clock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8453501" cy="2575657"/>
          </a:xfrm>
        </p:spPr>
        <p:txBody>
          <a:bodyPr/>
          <a:lstStyle/>
          <a:p>
            <a:r>
              <a:rPr lang="en-US" dirty="0"/>
              <a:t>Clock generator for discrete simulation</a:t>
            </a:r>
          </a:p>
          <a:p>
            <a:r>
              <a:rPr lang="en-US" dirty="0"/>
              <a:t>Fires Events in predefined order</a:t>
            </a:r>
          </a:p>
          <a:p>
            <a:pPr lvl="1"/>
            <a:r>
              <a:rPr lang="en-US" dirty="0"/>
              <a:t>Trigger Workload Handler</a:t>
            </a:r>
          </a:p>
          <a:p>
            <a:pPr lvl="1"/>
            <a:r>
              <a:rPr lang="en-US" dirty="0"/>
              <a:t>Trigger Auto-Scaler and Infrastructure</a:t>
            </a:r>
          </a:p>
          <a:p>
            <a:pPr lvl="1"/>
            <a:r>
              <a:rPr lang="en-US" dirty="0"/>
              <a:t>Trigger to publish queue state and infrastructure state</a:t>
            </a:r>
          </a:p>
          <a:p>
            <a:r>
              <a:rPr lang="en-US" dirty="0"/>
              <a:t>Configuration: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1D7791C9-12D6-4CDF-A246-3F5E8FB8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14" y="1700808"/>
            <a:ext cx="1728245" cy="30754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384BD5-50C6-4F93-B971-E1F9E03B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44" y="4164274"/>
            <a:ext cx="5991975" cy="1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9816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SDQ_Presentation_Template_16_9</Template>
  <TotalTime>0</TotalTime>
  <Words>882</Words>
  <Application>Microsoft Office PowerPoint</Application>
  <PresentationFormat>Breitbild</PresentationFormat>
  <Paragraphs>269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7" baseType="lpstr">
      <vt:lpstr>Arial</vt:lpstr>
      <vt:lpstr>KIT-Master_16zu9Format</vt:lpstr>
      <vt:lpstr>PowerPoint-Präsentation</vt:lpstr>
      <vt:lpstr>Cloud Computing</vt:lpstr>
      <vt:lpstr>Dynamic Scalability</vt:lpstr>
      <vt:lpstr>Auto-Scaler</vt:lpstr>
      <vt:lpstr>Evaluation of Auto-Scalers</vt:lpstr>
      <vt:lpstr>Basic Idea</vt:lpstr>
      <vt:lpstr>Application Architecture</vt:lpstr>
      <vt:lpstr>Components</vt:lpstr>
      <vt:lpstr>Clock</vt:lpstr>
      <vt:lpstr>Components</vt:lpstr>
      <vt:lpstr>Infrastructure</vt:lpstr>
      <vt:lpstr>Components</vt:lpstr>
      <vt:lpstr>Queue</vt:lpstr>
      <vt:lpstr>Components</vt:lpstr>
      <vt:lpstr>Workload Handler</vt:lpstr>
      <vt:lpstr>Components</vt:lpstr>
      <vt:lpstr>Tracker</vt:lpstr>
      <vt:lpstr>Components</vt:lpstr>
      <vt:lpstr>Scaling Controller and Metric Source</vt:lpstr>
      <vt:lpstr>Auto-Scaler</vt:lpstr>
      <vt:lpstr>Evaluation Setup</vt:lpstr>
      <vt:lpstr>Evaluation Results - Infrastructure</vt:lpstr>
      <vt:lpstr>Evaluation Results - Queue</vt:lpstr>
      <vt:lpstr>Summary</vt:lpstr>
      <vt:lpstr>Quellen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Koch</dc:creator>
  <cp:lastModifiedBy>Niko Benkler</cp:lastModifiedBy>
  <cp:revision>19</cp:revision>
  <dcterms:created xsi:type="dcterms:W3CDTF">2018-04-13T14:20:48Z</dcterms:created>
  <dcterms:modified xsi:type="dcterms:W3CDTF">2019-07-21T19:17:13Z</dcterms:modified>
</cp:coreProperties>
</file>