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88" r:id="rId10"/>
    <p:sldId id="271" r:id="rId11"/>
    <p:sldId id="276" r:id="rId12"/>
    <p:sldId id="273" r:id="rId13"/>
    <p:sldId id="275" r:id="rId14"/>
    <p:sldId id="272" r:id="rId15"/>
    <p:sldId id="283" r:id="rId16"/>
    <p:sldId id="277" r:id="rId17"/>
    <p:sldId id="284" r:id="rId18"/>
    <p:sldId id="278" r:id="rId19"/>
    <p:sldId id="285" r:id="rId20"/>
    <p:sldId id="279" r:id="rId21"/>
    <p:sldId id="289" r:id="rId22"/>
    <p:sldId id="286" r:id="rId23"/>
    <p:sldId id="280" r:id="rId24"/>
    <p:sldId id="281" r:id="rId25"/>
    <p:sldId id="282" r:id="rId26"/>
    <p:sldId id="290" r:id="rId27"/>
    <p:sldId id="274" r:id="rId2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796" autoAdjust="0"/>
    <p:restoredTop sz="64277" autoAdjust="0"/>
  </p:normalViewPr>
  <p:slideViewPr>
    <p:cSldViewPr showGuides="1">
      <p:cViewPr varScale="1">
        <p:scale>
          <a:sx n="73" d="100"/>
          <a:sy n="73" d="100"/>
        </p:scale>
        <p:origin x="894" y="66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Resourcen</a:t>
            </a:r>
            <a:r>
              <a:rPr lang="en-GB" baseline="0" dirty="0"/>
              <a:t> warden auf </a:t>
            </a:r>
            <a:r>
              <a:rPr lang="en-GB" baseline="0" dirty="0" err="1"/>
              <a:t>Nachfrage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Verfügung</a:t>
            </a:r>
            <a:r>
              <a:rPr lang="en-GB" baseline="0" dirty="0"/>
              <a:t> </a:t>
            </a:r>
            <a:r>
              <a:rPr lang="en-GB" baseline="0" dirty="0" err="1"/>
              <a:t>gestellt</a:t>
            </a:r>
            <a:r>
              <a:rPr lang="en-GB" baseline="0" dirty="0"/>
              <a:t>, </a:t>
            </a:r>
            <a:r>
              <a:rPr lang="en-GB" baseline="0" dirty="0" err="1"/>
              <a:t>ohne</a:t>
            </a:r>
            <a:r>
              <a:rPr lang="en-GB" baseline="0" dirty="0"/>
              <a:t> </a:t>
            </a:r>
            <a:r>
              <a:rPr lang="en-GB" baseline="0" dirty="0" err="1"/>
              <a:t>dass</a:t>
            </a:r>
            <a:r>
              <a:rPr lang="en-GB" baseline="0" dirty="0"/>
              <a:t> der </a:t>
            </a:r>
            <a:r>
              <a:rPr lang="en-GB" baseline="0" dirty="0" err="1"/>
              <a:t>Benutzer</a:t>
            </a:r>
            <a:r>
              <a:rPr lang="en-GB" baseline="0" dirty="0"/>
              <a:t> </a:t>
            </a:r>
            <a:r>
              <a:rPr lang="en-GB" baseline="0" dirty="0" err="1"/>
              <a:t>aktiv</a:t>
            </a:r>
            <a:r>
              <a:rPr lang="en-GB" baseline="0" dirty="0"/>
              <a:t> </a:t>
            </a:r>
            <a:r>
              <a:rPr lang="en-GB" baseline="0" dirty="0" err="1"/>
              <a:t>eingreifen</a:t>
            </a:r>
            <a:r>
              <a:rPr lang="en-GB" baseline="0" dirty="0"/>
              <a:t> muss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Dabei</a:t>
            </a:r>
            <a:r>
              <a:rPr lang="en-GB" baseline="0" dirty="0"/>
              <a:t>:  </a:t>
            </a:r>
            <a:r>
              <a:rPr lang="en-GB" baseline="0" dirty="0" err="1"/>
              <a:t>Benutzer</a:t>
            </a:r>
            <a:r>
              <a:rPr lang="en-GB" baseline="0" dirty="0"/>
              <a:t>/Kunde </a:t>
            </a:r>
            <a:r>
              <a:rPr lang="en-GB" baseline="0" dirty="0" err="1"/>
              <a:t>sind</a:t>
            </a:r>
            <a:r>
              <a:rPr lang="en-GB" baseline="0" dirty="0"/>
              <a:t> die </a:t>
            </a:r>
            <a:r>
              <a:rPr lang="en-GB" baseline="0" dirty="0" err="1"/>
              <a:t>Inhaber</a:t>
            </a:r>
            <a:r>
              <a:rPr lang="en-GB" baseline="0" dirty="0"/>
              <a:t> der </a:t>
            </a:r>
            <a:r>
              <a:rPr lang="en-GB" baseline="0" dirty="0" err="1"/>
              <a:t>Applikationen</a:t>
            </a:r>
            <a:r>
              <a:rPr lang="en-GB" baseline="0" dirty="0"/>
              <a:t> </a:t>
            </a:r>
            <a:r>
              <a:rPr lang="en-GB" baseline="0" dirty="0" err="1"/>
              <a:t>bzw</a:t>
            </a:r>
            <a:r>
              <a:rPr lang="en-GB" baseline="0" dirty="0"/>
              <a:t>. Der Services, die auf der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laufen</a:t>
            </a:r>
            <a:r>
              <a:rPr lang="en-GB" baseline="0" dirty="0"/>
              <a:t>  </a:t>
            </a:r>
          </a:p>
          <a:p>
            <a:r>
              <a:rPr lang="en-GB" baseline="0" dirty="0"/>
              <a:t>-</a:t>
            </a:r>
          </a:p>
          <a:p>
            <a:endParaRPr lang="en-GB" baseline="0" dirty="0"/>
          </a:p>
          <a:p>
            <a:r>
              <a:rPr lang="en-GB" baseline="0" dirty="0"/>
              <a:t>-Nun: </a:t>
            </a:r>
            <a:r>
              <a:rPr lang="en-GB" baseline="0" dirty="0" err="1"/>
              <a:t>Verfügbarkeit</a:t>
            </a:r>
            <a:r>
              <a:rPr lang="en-GB" baseline="0" dirty="0"/>
              <a:t> </a:t>
            </a:r>
            <a:r>
              <a:rPr lang="en-GB" baseline="0" dirty="0" err="1"/>
              <a:t>bzw</a:t>
            </a:r>
            <a:r>
              <a:rPr lang="en-GB" baseline="0" dirty="0"/>
              <a:t> </a:t>
            </a:r>
            <a:r>
              <a:rPr lang="en-GB" baseline="0" dirty="0" err="1"/>
              <a:t>Bereitstellung</a:t>
            </a:r>
            <a:r>
              <a:rPr lang="en-GB" baseline="0" dirty="0"/>
              <a:t> der </a:t>
            </a:r>
            <a:r>
              <a:rPr lang="en-GB" baseline="0" dirty="0" err="1"/>
              <a:t>Resourcen</a:t>
            </a:r>
            <a:r>
              <a:rPr lang="en-GB" baseline="0" dirty="0"/>
              <a:t>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Betreiber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regeln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-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intelligentes</a:t>
            </a:r>
            <a:r>
              <a:rPr lang="en-GB" baseline="0" dirty="0"/>
              <a:t> </a:t>
            </a:r>
            <a:r>
              <a:rPr lang="en-GB" baseline="0" dirty="0" err="1"/>
              <a:t>skalieren</a:t>
            </a:r>
            <a:r>
              <a:rPr lang="en-GB" baseline="0" dirty="0"/>
              <a:t>: </a:t>
            </a:r>
            <a:r>
              <a:rPr lang="en-GB" baseline="0" dirty="0" err="1"/>
              <a:t>Dynamisches</a:t>
            </a:r>
            <a:r>
              <a:rPr lang="en-GB" baseline="0" dirty="0"/>
              <a:t> </a:t>
            </a:r>
            <a:r>
              <a:rPr lang="en-GB" baseline="0" dirty="0" err="1"/>
              <a:t>Hinzufügen</a:t>
            </a:r>
            <a:r>
              <a:rPr lang="en-GB" baseline="0" dirty="0"/>
              <a:t>, </a:t>
            </a:r>
            <a:r>
              <a:rPr lang="en-GB" baseline="0" dirty="0" err="1"/>
              <a:t>wegnehmen</a:t>
            </a:r>
            <a:r>
              <a:rPr lang="en-GB" baseline="0" dirty="0"/>
              <a:t> von </a:t>
            </a:r>
            <a:r>
              <a:rPr lang="en-GB" baseline="0" dirty="0" err="1"/>
              <a:t>ressourcen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Kosten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den </a:t>
            </a:r>
            <a:r>
              <a:rPr lang="en-GB" baseline="0" dirty="0" err="1"/>
              <a:t>Betrieb</a:t>
            </a:r>
            <a:r>
              <a:rPr lang="en-GB" baseline="0" dirty="0"/>
              <a:t> </a:t>
            </a:r>
            <a:r>
              <a:rPr lang="en-GB" baseline="0" dirty="0" err="1"/>
              <a:t>reduziert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Andererseits</a:t>
            </a:r>
            <a:r>
              <a:rPr lang="en-GB" baseline="0" dirty="0"/>
              <a:t> </a:t>
            </a:r>
            <a:r>
              <a:rPr lang="en-GB" baseline="0" dirty="0" err="1"/>
              <a:t>ausreichend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Anwendung</a:t>
            </a:r>
            <a:r>
              <a:rPr lang="en-GB" baseline="0" dirty="0"/>
              <a:t> </a:t>
            </a:r>
            <a:r>
              <a:rPr lang="en-GB" baseline="0" dirty="0" err="1"/>
              <a:t>bereitstellt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0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Workload Handler </a:t>
            </a:r>
            <a:r>
              <a:rPr lang="en-GB" dirty="0" err="1"/>
              <a:t>liest</a:t>
            </a:r>
            <a:r>
              <a:rPr lang="en-GB" dirty="0"/>
              <a:t> die Workload-</a:t>
            </a:r>
            <a:r>
              <a:rPr lang="en-GB" dirty="0" err="1"/>
              <a:t>Informationen</a:t>
            </a:r>
            <a:r>
              <a:rPr lang="en-GB" dirty="0"/>
              <a:t>, also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Anfragen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welchem</a:t>
            </a:r>
            <a:r>
              <a:rPr lang="en-GB" baseline="0" dirty="0"/>
              <a:t> </a:t>
            </a:r>
            <a:r>
              <a:rPr lang="en-GB" baseline="0" dirty="0" err="1"/>
              <a:t>Zeitpunkt</a:t>
            </a:r>
            <a:r>
              <a:rPr lang="en-GB" baseline="0" dirty="0"/>
              <a:t> von der </a:t>
            </a:r>
            <a:r>
              <a:rPr lang="en-GB" baseline="0" dirty="0" err="1"/>
              <a:t>Applikation</a:t>
            </a:r>
            <a:r>
              <a:rPr lang="en-GB" baseline="0" dirty="0"/>
              <a:t> </a:t>
            </a:r>
            <a:r>
              <a:rPr lang="en-GB" baseline="0" dirty="0" err="1"/>
              <a:t>verarbeitet</a:t>
            </a:r>
            <a:r>
              <a:rPr lang="en-GB" baseline="0" dirty="0"/>
              <a:t> </a:t>
            </a:r>
            <a:r>
              <a:rPr lang="en-GB" baseline="0" dirty="0" err="1"/>
              <a:t>werden</a:t>
            </a:r>
            <a:r>
              <a:rPr lang="en-GB" baseline="0" dirty="0"/>
              <a:t> </a:t>
            </a:r>
            <a:r>
              <a:rPr lang="en-GB" baseline="0" dirty="0" err="1"/>
              <a:t>müssen</a:t>
            </a:r>
            <a:r>
              <a:rPr lang="en-GB" baseline="0" dirty="0"/>
              <a:t> --&gt; </a:t>
            </a:r>
            <a:r>
              <a:rPr lang="en-GB" baseline="0" dirty="0" err="1"/>
              <a:t>reicht</a:t>
            </a:r>
            <a:r>
              <a:rPr lang="en-GB" baseline="0" dirty="0"/>
              <a:t> das an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weiter</a:t>
            </a:r>
            <a:endParaRPr lang="en-GB" baseline="0" dirty="0"/>
          </a:p>
          <a:p>
            <a:r>
              <a:rPr lang="en-GB" baseline="0" dirty="0"/>
              <a:t> 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Diese</a:t>
            </a:r>
            <a:r>
              <a:rPr lang="en-GB" baseline="0" dirty="0"/>
              <a:t> </a:t>
            </a:r>
            <a:r>
              <a:rPr lang="en-GB" baseline="0" dirty="0" err="1"/>
              <a:t>Anzahl</a:t>
            </a:r>
            <a:r>
              <a:rPr lang="en-GB" baseline="0" dirty="0"/>
              <a:t> </a:t>
            </a:r>
            <a:r>
              <a:rPr lang="en-GB" baseline="0" dirty="0" err="1"/>
              <a:t>varriert</a:t>
            </a:r>
            <a:r>
              <a:rPr lang="en-GB" baseline="0" dirty="0"/>
              <a:t> </a:t>
            </a:r>
            <a:r>
              <a:rPr lang="en-GB" baseline="0" dirty="0" err="1"/>
              <a:t>Aufgrund</a:t>
            </a:r>
            <a:r>
              <a:rPr lang="en-GB" baseline="0" dirty="0"/>
              <a:t> der in der </a:t>
            </a:r>
            <a:r>
              <a:rPr lang="en-GB" baseline="0" dirty="0" err="1"/>
              <a:t>Realität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</a:t>
            </a:r>
            <a:r>
              <a:rPr lang="en-GB" baseline="0" dirty="0" err="1"/>
              <a:t>ständig</a:t>
            </a:r>
            <a:r>
              <a:rPr lang="en-GB" baseline="0" dirty="0"/>
              <a:t> </a:t>
            </a:r>
            <a:r>
              <a:rPr lang="en-GB" baseline="0" dirty="0" err="1"/>
              <a:t>ändernden</a:t>
            </a:r>
            <a:r>
              <a:rPr lang="en-GB" baseline="0" dirty="0"/>
              <a:t> Last</a:t>
            </a:r>
          </a:p>
          <a:p>
            <a:endParaRPr lang="en-GB" baseline="0" dirty="0"/>
          </a:p>
          <a:p>
            <a:r>
              <a:rPr lang="en-GB" baseline="0" dirty="0"/>
              <a:t>- In der </a:t>
            </a:r>
            <a:r>
              <a:rPr lang="en-GB" baseline="0" dirty="0" err="1"/>
              <a:t>Configurationsdatei</a:t>
            </a:r>
            <a:r>
              <a:rPr lang="en-GB" baseline="0" dirty="0"/>
              <a:t> </a:t>
            </a:r>
            <a:r>
              <a:rPr lang="en-GB" baseline="0" dirty="0" err="1"/>
              <a:t>beschreibt</a:t>
            </a:r>
            <a:r>
              <a:rPr lang="en-GB" baseline="0" dirty="0"/>
              <a:t> </a:t>
            </a:r>
            <a:r>
              <a:rPr lang="en-GB" baseline="0" dirty="0" err="1"/>
              <a:t>somit</a:t>
            </a:r>
            <a:r>
              <a:rPr lang="en-GB" baseline="0" dirty="0"/>
              <a:t> die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simulierdende</a:t>
            </a:r>
            <a:r>
              <a:rPr lang="en-GB" baseline="0" dirty="0"/>
              <a:t> Workload </a:t>
            </a:r>
            <a:r>
              <a:rPr lang="en-GB" baseline="0" dirty="0" err="1"/>
              <a:t>übe</a:t>
            </a:r>
            <a:r>
              <a:rPr lang="en-GB" baseline="0" dirty="0"/>
              <a:t> die Zeit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095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Um </a:t>
            </a:r>
            <a:r>
              <a:rPr lang="en-GB" dirty="0" err="1"/>
              <a:t>Später</a:t>
            </a:r>
            <a:r>
              <a:rPr lang="en-GB" dirty="0"/>
              <a:t> das </a:t>
            </a:r>
            <a:r>
              <a:rPr lang="en-GB" dirty="0" err="1"/>
              <a:t>Verhalten</a:t>
            </a:r>
            <a:r>
              <a:rPr lang="en-GB" dirty="0"/>
              <a:t> des Auto-Scalers </a:t>
            </a:r>
            <a:r>
              <a:rPr lang="en-GB" dirty="0" err="1"/>
              <a:t>analysieren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</a:t>
            </a:r>
            <a:r>
              <a:rPr lang="en-GB" dirty="0" err="1"/>
              <a:t>notwendig</a:t>
            </a:r>
            <a:r>
              <a:rPr lang="en-GB" dirty="0"/>
              <a:t> den </a:t>
            </a:r>
            <a:r>
              <a:rPr lang="en-GB" dirty="0" err="1"/>
              <a:t>Zustand</a:t>
            </a:r>
            <a:r>
              <a:rPr lang="en-GB" dirty="0"/>
              <a:t> der </a:t>
            </a:r>
            <a:r>
              <a:rPr lang="en-GB" dirty="0" err="1"/>
              <a:t>jeweiligen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tracken</a:t>
            </a:r>
            <a:r>
              <a:rPr lang="en-GB" dirty="0"/>
              <a:t>.</a:t>
            </a:r>
            <a:r>
              <a:rPr lang="en-GB" baseline="0" dirty="0"/>
              <a:t> </a:t>
            </a:r>
          </a:p>
          <a:p>
            <a:r>
              <a:rPr lang="en-GB" baseline="0" dirty="0"/>
              <a:t>- Evaluations-</a:t>
            </a:r>
            <a:r>
              <a:rPr lang="en-GB" baseline="0" dirty="0" err="1"/>
              <a:t>Metriken</a:t>
            </a:r>
            <a:r>
              <a:rPr lang="en-GB" baseline="0" dirty="0"/>
              <a:t>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Anzahl</a:t>
            </a:r>
            <a:r>
              <a:rPr lang="en-GB" baseline="0" dirty="0"/>
              <a:t> der </a:t>
            </a:r>
            <a:r>
              <a:rPr lang="en-GB" baseline="0" dirty="0" err="1"/>
              <a:t>verworfenen</a:t>
            </a:r>
            <a:r>
              <a:rPr lang="en-GB" baseline="0" dirty="0"/>
              <a:t> Jobs </a:t>
            </a:r>
            <a:r>
              <a:rPr lang="en-GB" baseline="0" dirty="0" err="1"/>
              <a:t>wegen</a:t>
            </a:r>
            <a:r>
              <a:rPr lang="en-GB" baseline="0" dirty="0"/>
              <a:t> </a:t>
            </a:r>
            <a:r>
              <a:rPr lang="en-GB" baseline="0" dirty="0" err="1"/>
              <a:t>Überbelastung</a:t>
            </a:r>
            <a:r>
              <a:rPr lang="en-GB" baseline="0" dirty="0"/>
              <a:t> der </a:t>
            </a:r>
            <a:r>
              <a:rPr lang="en-GB" baseline="0" dirty="0" err="1"/>
              <a:t>Infrastruktur</a:t>
            </a:r>
            <a:r>
              <a:rPr lang="en-GB" baseline="0" dirty="0"/>
              <a:t> warden also </a:t>
            </a:r>
            <a:r>
              <a:rPr lang="en-GB" baseline="0" dirty="0" err="1"/>
              <a:t>mitgeschnitten</a:t>
            </a:r>
            <a:r>
              <a:rPr lang="en-GB" baseline="0" dirty="0"/>
              <a:t> und in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Datei</a:t>
            </a:r>
            <a:r>
              <a:rPr lang="en-GB" baseline="0" dirty="0"/>
              <a:t> </a:t>
            </a:r>
            <a:r>
              <a:rPr lang="en-GB" baseline="0" dirty="0" err="1"/>
              <a:t>gespeichert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Nach</a:t>
            </a:r>
            <a:r>
              <a:rPr lang="en-GB" baseline="0" dirty="0"/>
              <a:t> der Simulation </a:t>
            </a:r>
            <a:r>
              <a:rPr lang="en-GB" baseline="0" dirty="0" err="1"/>
              <a:t>können</a:t>
            </a:r>
            <a:r>
              <a:rPr lang="en-GB" baseline="0" dirty="0"/>
              <a:t> </a:t>
            </a:r>
            <a:r>
              <a:rPr lang="en-GB" baseline="0" dirty="0" err="1"/>
              <a:t>diese</a:t>
            </a:r>
            <a:r>
              <a:rPr lang="en-GB" baseline="0" dirty="0"/>
              <a:t> </a:t>
            </a:r>
            <a:r>
              <a:rPr lang="en-GB" baseline="0" dirty="0" err="1"/>
              <a:t>dann</a:t>
            </a:r>
            <a:r>
              <a:rPr lang="en-GB" baseline="0" dirty="0"/>
              <a:t> </a:t>
            </a:r>
            <a:r>
              <a:rPr lang="en-GB" baseline="0" dirty="0" err="1"/>
              <a:t>visualisiert</a:t>
            </a:r>
            <a:r>
              <a:rPr lang="en-GB" baseline="0" dirty="0"/>
              <a:t> </a:t>
            </a:r>
            <a:r>
              <a:rPr lang="en-GB" baseline="0" dirty="0" err="1"/>
              <a:t>werden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69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Scaling Controller  und Metric Source </a:t>
            </a:r>
            <a:r>
              <a:rPr lang="en-GB" dirty="0" err="1"/>
              <a:t>bieten</a:t>
            </a:r>
            <a:r>
              <a:rPr lang="en-GB" baseline="0" dirty="0"/>
              <a:t> </a:t>
            </a:r>
            <a:r>
              <a:rPr lang="en-GB" baseline="0" dirty="0" err="1"/>
              <a:t>Schnittstellen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den Auto Scaler</a:t>
            </a:r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Dabei</a:t>
            </a:r>
            <a:r>
              <a:rPr lang="en-GB" baseline="0" dirty="0"/>
              <a:t> </a:t>
            </a:r>
            <a:r>
              <a:rPr lang="en-GB" baseline="0" dirty="0" err="1"/>
              <a:t>kann</a:t>
            </a:r>
            <a:r>
              <a:rPr lang="en-GB" baseline="0" dirty="0"/>
              <a:t> </a:t>
            </a:r>
            <a:r>
              <a:rPr lang="en-GB" baseline="0"/>
              <a:t>der Auto-Scaler die </a:t>
            </a:r>
            <a:r>
              <a:rPr lang="en-GB" baseline="0" dirty="0" err="1"/>
              <a:t>Metriken</a:t>
            </a:r>
            <a:r>
              <a:rPr lang="en-GB" baseline="0" dirty="0"/>
              <a:t> der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über</a:t>
            </a:r>
            <a:r>
              <a:rPr lang="en-GB" baseline="0" dirty="0"/>
              <a:t> die Metric Source </a:t>
            </a:r>
            <a:r>
              <a:rPr lang="en-GB" baseline="0" dirty="0" err="1"/>
              <a:t>abrufen</a:t>
            </a:r>
            <a:r>
              <a:rPr lang="en-GB" baseline="0" dirty="0"/>
              <a:t> und </a:t>
            </a:r>
            <a:r>
              <a:rPr lang="en-GB" baseline="0" dirty="0" err="1"/>
              <a:t>Skalierentscheidungen</a:t>
            </a:r>
            <a:r>
              <a:rPr lang="en-GB" baseline="0" dirty="0"/>
              <a:t> an den Controller </a:t>
            </a:r>
            <a:r>
              <a:rPr lang="en-GB" baseline="0" dirty="0" err="1"/>
              <a:t>weitergeben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84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Auto</a:t>
            </a:r>
            <a:r>
              <a:rPr lang="en-GB" baseline="0" dirty="0"/>
              <a:t> – Scaler </a:t>
            </a:r>
            <a:r>
              <a:rPr lang="en-GB" baseline="0" dirty="0" err="1"/>
              <a:t>selbst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keine</a:t>
            </a:r>
            <a:r>
              <a:rPr lang="en-GB" baseline="0" dirty="0"/>
              <a:t> </a:t>
            </a:r>
            <a:r>
              <a:rPr lang="en-GB" baseline="0" dirty="0" err="1"/>
              <a:t>Komponente</a:t>
            </a:r>
            <a:r>
              <a:rPr lang="en-GB" baseline="0" dirty="0"/>
              <a:t> der Testbench per se</a:t>
            </a:r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die </a:t>
            </a:r>
            <a:r>
              <a:rPr lang="en-GB" baseline="0" dirty="0" err="1"/>
              <a:t>implementierung</a:t>
            </a:r>
            <a:r>
              <a:rPr lang="en-GB" baseline="0" dirty="0"/>
              <a:t> des in </a:t>
            </a:r>
            <a:r>
              <a:rPr lang="en-GB" baseline="0" dirty="0" err="1"/>
              <a:t>echt</a:t>
            </a:r>
            <a:r>
              <a:rPr lang="en-GB" baseline="0" dirty="0"/>
              <a:t> </a:t>
            </a:r>
            <a:r>
              <a:rPr lang="en-GB" baseline="0" dirty="0" err="1"/>
              <a:t>verwendeten</a:t>
            </a:r>
            <a:r>
              <a:rPr lang="en-GB" baseline="0" dirty="0"/>
              <a:t> und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testenden</a:t>
            </a:r>
            <a:r>
              <a:rPr lang="en-GB" baseline="0" dirty="0"/>
              <a:t> Auto-</a:t>
            </a:r>
            <a:r>
              <a:rPr lang="en-GB" baseline="0" dirty="0" err="1"/>
              <a:t>Skalierers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- Daher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diese</a:t>
            </a:r>
            <a:r>
              <a:rPr lang="en-GB" baseline="0" dirty="0"/>
              <a:t> </a:t>
            </a:r>
            <a:r>
              <a:rPr lang="en-GB" baseline="0" dirty="0" err="1"/>
              <a:t>Komponente</a:t>
            </a:r>
            <a:r>
              <a:rPr lang="en-GB" baseline="0" dirty="0"/>
              <a:t> </a:t>
            </a:r>
            <a:r>
              <a:rPr lang="en-GB" baseline="0" dirty="0" err="1"/>
              <a:t>austauschbar</a:t>
            </a:r>
            <a:r>
              <a:rPr lang="en-GB" baseline="0" dirty="0"/>
              <a:t> und </a:t>
            </a:r>
            <a:r>
              <a:rPr lang="en-GB" baseline="0" dirty="0" err="1"/>
              <a:t>kann</a:t>
            </a:r>
            <a:r>
              <a:rPr lang="en-GB" baseline="0" dirty="0"/>
              <a:t> </a:t>
            </a:r>
            <a:r>
              <a:rPr lang="en-GB" baseline="0" dirty="0" err="1"/>
              <a:t>ggf</a:t>
            </a:r>
            <a:r>
              <a:rPr lang="en-GB" baseline="0" dirty="0"/>
              <a:t>.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andere</a:t>
            </a:r>
            <a:r>
              <a:rPr lang="en-GB" baseline="0" dirty="0"/>
              <a:t> </a:t>
            </a:r>
            <a:r>
              <a:rPr lang="en-GB" baseline="0" dirty="0" err="1"/>
              <a:t>Implementierung</a:t>
            </a:r>
            <a:r>
              <a:rPr lang="en-GB" baseline="0" dirty="0"/>
              <a:t> </a:t>
            </a:r>
            <a:r>
              <a:rPr lang="en-GB" baseline="0" dirty="0" err="1"/>
              <a:t>eines</a:t>
            </a:r>
            <a:r>
              <a:rPr lang="en-GB" baseline="0" dirty="0"/>
              <a:t> Scalers </a:t>
            </a:r>
            <a:r>
              <a:rPr lang="en-GB" baseline="0" dirty="0" err="1"/>
              <a:t>ersetzt</a:t>
            </a:r>
            <a:r>
              <a:rPr lang="en-GB" baseline="0" dirty="0"/>
              <a:t> </a:t>
            </a:r>
            <a:r>
              <a:rPr lang="en-GB" baseline="0" dirty="0" err="1"/>
              <a:t>werden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09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Um die Testbench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evaluieren</a:t>
            </a:r>
            <a:r>
              <a:rPr lang="en-GB" baseline="0" dirty="0"/>
              <a:t> </a:t>
            </a:r>
            <a:r>
              <a:rPr lang="en-GB" baseline="0" dirty="0" err="1"/>
              <a:t>wurde</a:t>
            </a:r>
            <a:r>
              <a:rPr lang="en-GB" baseline="0" dirty="0"/>
              <a:t> </a:t>
            </a:r>
            <a:r>
              <a:rPr lang="en-GB" baseline="0" dirty="0" err="1"/>
              <a:t>zunächst</a:t>
            </a:r>
            <a:r>
              <a:rPr lang="en-GB" baseline="0" dirty="0"/>
              <a:t> der Auto Scaler auf realer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getetstet</a:t>
            </a:r>
            <a:r>
              <a:rPr lang="en-GB" baseline="0" dirty="0"/>
              <a:t> und </a:t>
            </a:r>
            <a:r>
              <a:rPr lang="en-GB" baseline="0" dirty="0" err="1"/>
              <a:t>dessen</a:t>
            </a:r>
            <a:r>
              <a:rPr lang="en-GB" baseline="0" dirty="0"/>
              <a:t> </a:t>
            </a:r>
            <a:r>
              <a:rPr lang="en-GB" baseline="0" dirty="0" err="1"/>
              <a:t>Verhalten</a:t>
            </a:r>
            <a:r>
              <a:rPr lang="en-GB" baseline="0" dirty="0"/>
              <a:t>, </a:t>
            </a:r>
            <a:r>
              <a:rPr lang="en-GB" baseline="0" dirty="0" err="1"/>
              <a:t>bzw</a:t>
            </a:r>
            <a:r>
              <a:rPr lang="en-GB" baseline="0" dirty="0"/>
              <a:t> die </a:t>
            </a:r>
            <a:r>
              <a:rPr lang="en-GB" baseline="0" dirty="0" err="1"/>
              <a:t>relevanten</a:t>
            </a:r>
            <a:r>
              <a:rPr lang="en-GB" baseline="0" dirty="0"/>
              <a:t> </a:t>
            </a:r>
            <a:r>
              <a:rPr lang="en-GB" baseline="0" dirty="0" err="1"/>
              <a:t>Metriken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</a:t>
            </a:r>
            <a:r>
              <a:rPr lang="en-GB" baseline="0" dirty="0" err="1"/>
              <a:t>einen</a:t>
            </a:r>
            <a:r>
              <a:rPr lang="en-GB" baseline="0" dirty="0"/>
              <a:t> </a:t>
            </a:r>
            <a:r>
              <a:rPr lang="en-GB" baseline="0" dirty="0" err="1"/>
              <a:t>Vergleich</a:t>
            </a:r>
            <a:r>
              <a:rPr lang="en-GB" baseline="0" dirty="0"/>
              <a:t> </a:t>
            </a:r>
            <a:r>
              <a:rPr lang="en-GB" baseline="0" dirty="0" err="1"/>
              <a:t>mitgeschnitte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Evluationsaufbau</a:t>
            </a:r>
            <a:r>
              <a:rPr lang="en-GB" baseline="0" dirty="0"/>
              <a:t>…</a:t>
            </a:r>
            <a:endParaRPr lang="en-GB" dirty="0"/>
          </a:p>
          <a:p>
            <a:endParaRPr lang="en-GB" dirty="0"/>
          </a:p>
          <a:p>
            <a:r>
              <a:rPr lang="en-GB" dirty="0"/>
              <a:t>- Die Parameter des Experiments</a:t>
            </a:r>
            <a:r>
              <a:rPr lang="en-GB" baseline="0" dirty="0"/>
              <a:t>, </a:t>
            </a:r>
            <a:r>
              <a:rPr lang="en-GB" baseline="0" dirty="0" err="1"/>
              <a:t>wie</a:t>
            </a:r>
            <a:r>
              <a:rPr lang="en-GB" baseline="0" dirty="0"/>
              <a:t> Zeit </a:t>
            </a:r>
            <a:r>
              <a:rPr lang="en-GB" baseline="0" dirty="0" err="1"/>
              <a:t>wischen</a:t>
            </a:r>
            <a:r>
              <a:rPr lang="en-GB" baseline="0" dirty="0"/>
              <a:t> </a:t>
            </a:r>
            <a:r>
              <a:rPr lang="en-GB" baseline="0" dirty="0" err="1"/>
              <a:t>Skalierentscheidungen</a:t>
            </a:r>
            <a:r>
              <a:rPr lang="en-GB" baseline="0" dirty="0"/>
              <a:t>, </a:t>
            </a:r>
            <a:r>
              <a:rPr lang="en-GB" baseline="0" dirty="0" err="1"/>
              <a:t>Verarbeitungsrate</a:t>
            </a:r>
            <a:r>
              <a:rPr lang="en-GB" baseline="0" dirty="0"/>
              <a:t> der </a:t>
            </a:r>
            <a:r>
              <a:rPr lang="en-GB" baseline="0" dirty="0" err="1"/>
              <a:t>einzelnenen</a:t>
            </a:r>
            <a:r>
              <a:rPr lang="en-GB" baseline="0" dirty="0"/>
              <a:t> VMs </a:t>
            </a:r>
            <a:r>
              <a:rPr lang="en-GB" baseline="0" dirty="0" err="1"/>
              <a:t>wurden</a:t>
            </a:r>
            <a:r>
              <a:rPr lang="en-GB" baseline="0" dirty="0"/>
              <a:t> </a:t>
            </a:r>
            <a:r>
              <a:rPr lang="en-GB" baseline="0" dirty="0" err="1"/>
              <a:t>extrahiert</a:t>
            </a:r>
            <a:r>
              <a:rPr lang="en-GB" baseline="0" dirty="0"/>
              <a:t> und </a:t>
            </a:r>
            <a:r>
              <a:rPr lang="en-GB" baseline="0" dirty="0" err="1"/>
              <a:t>als</a:t>
            </a:r>
            <a:r>
              <a:rPr lang="en-GB" baseline="0" dirty="0"/>
              <a:t> Input </a:t>
            </a:r>
            <a:r>
              <a:rPr lang="en-GB" baseline="0" dirty="0" err="1"/>
              <a:t>für</a:t>
            </a:r>
            <a:r>
              <a:rPr lang="en-GB" baseline="0" dirty="0"/>
              <a:t> die Simulation </a:t>
            </a:r>
            <a:r>
              <a:rPr lang="en-GB" baseline="0" dirty="0" err="1"/>
              <a:t>verwendet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folgenden</a:t>
            </a:r>
            <a:r>
              <a:rPr lang="en-GB" baseline="0" dirty="0"/>
              <a:t> </a:t>
            </a:r>
            <a:r>
              <a:rPr lang="en-GB" baseline="0" dirty="0" err="1"/>
              <a:t>Ergebnissen</a:t>
            </a:r>
            <a:r>
              <a:rPr lang="en-GB" baseline="0" dirty="0"/>
              <a:t>: ….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3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Dynamisch</a:t>
            </a:r>
            <a:r>
              <a:rPr lang="en-GB" dirty="0"/>
              <a:t>:</a:t>
            </a:r>
            <a:r>
              <a:rPr lang="en-GB" baseline="0" dirty="0"/>
              <a:t> </a:t>
            </a:r>
            <a:r>
              <a:rPr lang="en-GB" baseline="0" dirty="0" err="1"/>
              <a:t>Angebot</a:t>
            </a:r>
            <a:r>
              <a:rPr lang="en-GB" baseline="0" dirty="0"/>
              <a:t> </a:t>
            </a:r>
            <a:r>
              <a:rPr lang="en-GB" baseline="0" dirty="0" err="1"/>
              <a:t>entspricht</a:t>
            </a:r>
            <a:r>
              <a:rPr lang="en-GB" baseline="0" dirty="0"/>
              <a:t> der </a:t>
            </a:r>
            <a:r>
              <a:rPr lang="en-GB" baseline="0" dirty="0" err="1"/>
              <a:t>Nachfrage</a:t>
            </a:r>
            <a:r>
              <a:rPr lang="en-GB" baseline="0" dirty="0"/>
              <a:t>, also </a:t>
            </a:r>
            <a:r>
              <a:rPr lang="en-GB" baseline="0" dirty="0" err="1"/>
              <a:t>genug</a:t>
            </a:r>
            <a:r>
              <a:rPr lang="en-GB" baseline="0" dirty="0"/>
              <a:t> </a:t>
            </a:r>
            <a:r>
              <a:rPr lang="en-GB" baseline="0" dirty="0" err="1"/>
              <a:t>Resourcen</a:t>
            </a:r>
            <a:r>
              <a:rPr lang="en-GB" baseline="0" dirty="0"/>
              <a:t> </a:t>
            </a:r>
            <a:r>
              <a:rPr lang="en-GB" baseline="0" dirty="0" err="1"/>
              <a:t>bereitgestellt</a:t>
            </a:r>
            <a:r>
              <a:rPr lang="en-GB" baseline="0" dirty="0"/>
              <a:t> und </a:t>
            </a:r>
            <a:r>
              <a:rPr lang="en-GB" baseline="0" dirty="0" err="1"/>
              <a:t>anliegende</a:t>
            </a:r>
            <a:r>
              <a:rPr lang="en-GB" baseline="0" dirty="0"/>
              <a:t> Last </a:t>
            </a:r>
            <a:r>
              <a:rPr lang="en-GB" baseline="0" dirty="0" err="1"/>
              <a:t>bewältigen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könne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Schwankunen</a:t>
            </a:r>
            <a:r>
              <a:rPr lang="en-GB" baseline="0" dirty="0"/>
              <a:t>!  Man </a:t>
            </a:r>
            <a:r>
              <a:rPr lang="en-GB" baseline="0" dirty="0" err="1"/>
              <a:t>betrachte</a:t>
            </a:r>
            <a:r>
              <a:rPr lang="en-GB" baseline="0" dirty="0"/>
              <a:t> Netflix: In der Regel </a:t>
            </a:r>
            <a:r>
              <a:rPr lang="en-GB" baseline="0" dirty="0" err="1"/>
              <a:t>Schwankungen</a:t>
            </a:r>
            <a:r>
              <a:rPr lang="en-GB" baseline="0" dirty="0"/>
              <a:t> </a:t>
            </a:r>
            <a:r>
              <a:rPr lang="en-GB" baseline="0" dirty="0" err="1"/>
              <a:t>im</a:t>
            </a:r>
            <a:r>
              <a:rPr lang="en-GB" baseline="0" dirty="0"/>
              <a:t> </a:t>
            </a:r>
            <a:r>
              <a:rPr lang="en-GB" baseline="0" dirty="0" err="1"/>
              <a:t>Tagesverlauf</a:t>
            </a:r>
            <a:r>
              <a:rPr lang="en-GB" baseline="0" dirty="0"/>
              <a:t> --&gt; Abends </a:t>
            </a:r>
            <a:r>
              <a:rPr lang="en-GB" baseline="0" dirty="0" err="1"/>
              <a:t>Auslaustung</a:t>
            </a:r>
            <a:r>
              <a:rPr lang="en-GB" baseline="0" dirty="0"/>
              <a:t> etc…</a:t>
            </a:r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Kurve</a:t>
            </a:r>
            <a:r>
              <a:rPr lang="en-GB" baseline="0" dirty="0"/>
              <a:t> </a:t>
            </a:r>
            <a:r>
              <a:rPr lang="en-GB" baseline="0" dirty="0" err="1"/>
              <a:t>beschreiben</a:t>
            </a:r>
            <a:r>
              <a:rPr lang="en-GB" baseline="0" dirty="0"/>
              <a:t>: </a:t>
            </a:r>
          </a:p>
          <a:p>
            <a:r>
              <a:rPr lang="en-GB" baseline="0" dirty="0"/>
              <a:t>       - Rot: Demand</a:t>
            </a:r>
          </a:p>
          <a:p>
            <a:r>
              <a:rPr lang="en-GB" baseline="0" dirty="0"/>
              <a:t>        - </a:t>
            </a:r>
            <a:r>
              <a:rPr lang="en-GB" baseline="0" dirty="0" err="1"/>
              <a:t>Grün</a:t>
            </a:r>
            <a:r>
              <a:rPr lang="en-GB" baseline="0" dirty="0"/>
              <a:t>: Zu </a:t>
            </a:r>
            <a:r>
              <a:rPr lang="en-GB" baseline="0" dirty="0" err="1"/>
              <a:t>Verfügung</a:t>
            </a:r>
            <a:r>
              <a:rPr lang="en-GB" baseline="0" dirty="0"/>
              <a:t> </a:t>
            </a:r>
            <a:r>
              <a:rPr lang="en-GB" baseline="0" dirty="0" err="1"/>
              <a:t>gestellt</a:t>
            </a:r>
            <a:endParaRPr lang="en-GB" baseline="0" dirty="0"/>
          </a:p>
          <a:p>
            <a:r>
              <a:rPr lang="en-GB" baseline="0" dirty="0"/>
              <a:t>        -  </a:t>
            </a:r>
            <a:r>
              <a:rPr lang="en-GB" baseline="0" dirty="0" err="1"/>
              <a:t>Ziel</a:t>
            </a:r>
            <a:r>
              <a:rPr lang="en-GB" baseline="0" dirty="0"/>
              <a:t>: </a:t>
            </a:r>
            <a:r>
              <a:rPr lang="en-GB" baseline="0" dirty="0" err="1"/>
              <a:t>Grün</a:t>
            </a:r>
            <a:r>
              <a:rPr lang="en-GB" baseline="0" dirty="0"/>
              <a:t> </a:t>
            </a:r>
            <a:r>
              <a:rPr lang="en-GB" baseline="0" dirty="0" err="1"/>
              <a:t>immer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leicht</a:t>
            </a:r>
            <a:r>
              <a:rPr lang="en-GB" baseline="0" dirty="0"/>
              <a:t> </a:t>
            </a:r>
            <a:r>
              <a:rPr lang="en-GB" baseline="0" dirty="0" err="1"/>
              <a:t>über</a:t>
            </a:r>
            <a:r>
              <a:rPr lang="en-GB" baseline="0" dirty="0"/>
              <a:t> rot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haben</a:t>
            </a:r>
            <a:r>
              <a:rPr lang="en-GB" baseline="0" dirty="0"/>
              <a:t>!</a:t>
            </a:r>
          </a:p>
          <a:p>
            <a:endParaRPr lang="en-GB" baseline="0" dirty="0"/>
          </a:p>
          <a:p>
            <a:r>
              <a:rPr lang="en-GB" baseline="0" dirty="0"/>
              <a:t>-</a:t>
            </a:r>
            <a:r>
              <a:rPr lang="en-GB" baseline="0" dirty="0" err="1"/>
              <a:t>Vorteile</a:t>
            </a:r>
            <a:r>
              <a:rPr lang="en-GB" baseline="0" dirty="0"/>
              <a:t>:…</a:t>
            </a:r>
          </a:p>
          <a:p>
            <a:endParaRPr lang="en-GB" baseline="0" dirty="0"/>
          </a:p>
          <a:p>
            <a:r>
              <a:rPr lang="en-GB" baseline="0" dirty="0"/>
              <a:t>-Um das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erreichen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</a:t>
            </a:r>
            <a:r>
              <a:rPr lang="en-GB" baseline="0" dirty="0" err="1"/>
              <a:t>dynamische</a:t>
            </a:r>
            <a:r>
              <a:rPr lang="en-GB" baseline="0" dirty="0"/>
              <a:t> Scaling-</a:t>
            </a:r>
            <a:r>
              <a:rPr lang="en-GB" baseline="0" dirty="0" err="1"/>
              <a:t>Mechanismen</a:t>
            </a:r>
            <a:r>
              <a:rPr lang="en-GB" baseline="0" dirty="0"/>
              <a:t> von </a:t>
            </a:r>
            <a:r>
              <a:rPr lang="en-GB" baseline="0" dirty="0" err="1"/>
              <a:t>Nöten</a:t>
            </a:r>
            <a:r>
              <a:rPr lang="en-GB" baseline="0" dirty="0"/>
              <a:t> --&gt; Auto-Scaler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8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r>
              <a:rPr lang="en-GB" baseline="0" dirty="0"/>
              <a:t>Auto-</a:t>
            </a:r>
            <a:r>
              <a:rPr lang="en-GB" baseline="0" dirty="0" err="1"/>
              <a:t>Skalierer</a:t>
            </a:r>
            <a:r>
              <a:rPr lang="en-GB" baseline="0" dirty="0"/>
              <a:t>: </a:t>
            </a:r>
            <a:r>
              <a:rPr lang="en-GB" baseline="0" dirty="0" err="1"/>
              <a:t>Verschiedenste</a:t>
            </a:r>
            <a:r>
              <a:rPr lang="en-GB" baseline="0" dirty="0"/>
              <a:t> </a:t>
            </a:r>
            <a:r>
              <a:rPr lang="en-GB" baseline="0" dirty="0" err="1"/>
              <a:t>Ansätze</a:t>
            </a:r>
            <a:r>
              <a:rPr lang="en-GB" baseline="0" dirty="0"/>
              <a:t> </a:t>
            </a:r>
            <a:r>
              <a:rPr lang="en-GB" baseline="0" dirty="0" err="1"/>
              <a:t>wie</a:t>
            </a:r>
            <a:r>
              <a:rPr lang="en-GB" baseline="0" dirty="0"/>
              <a:t> man </a:t>
            </a:r>
            <a:r>
              <a:rPr lang="en-GB" baseline="0" dirty="0" err="1"/>
              <a:t>skalieren</a:t>
            </a:r>
            <a:r>
              <a:rPr lang="en-GB" baseline="0" dirty="0"/>
              <a:t> </a:t>
            </a:r>
            <a:r>
              <a:rPr lang="en-GB" baseline="0" dirty="0" err="1"/>
              <a:t>kann</a:t>
            </a:r>
            <a:r>
              <a:rPr lang="en-GB" baseline="0" dirty="0"/>
              <a:t> (</a:t>
            </a:r>
            <a:r>
              <a:rPr lang="en-GB" baseline="0" dirty="0" err="1"/>
              <a:t>Wahrscheinlichkeitstheorie</a:t>
            </a:r>
            <a:r>
              <a:rPr lang="en-GB" baseline="0" dirty="0"/>
              <a:t>, Pro-</a:t>
            </a:r>
            <a:r>
              <a:rPr lang="en-GB" baseline="0" dirty="0" err="1"/>
              <a:t>Aktives</a:t>
            </a:r>
            <a:r>
              <a:rPr lang="en-GB" baseline="0" dirty="0"/>
              <a:t> </a:t>
            </a:r>
            <a:r>
              <a:rPr lang="en-GB" baseline="0" dirty="0" err="1"/>
              <a:t>Skaling</a:t>
            </a:r>
            <a:r>
              <a:rPr lang="en-GB" baseline="0" dirty="0"/>
              <a:t>…) --&gt; </a:t>
            </a:r>
            <a:r>
              <a:rPr lang="en-GB" baseline="0" dirty="0" err="1"/>
              <a:t>Nicht</a:t>
            </a:r>
            <a:r>
              <a:rPr lang="en-GB" baseline="0" dirty="0"/>
              <a:t> Scope des </a:t>
            </a:r>
            <a:r>
              <a:rPr lang="en-GB" baseline="0" dirty="0" err="1"/>
              <a:t>Prakitkums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4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Produzieren</a:t>
            </a:r>
            <a:r>
              <a:rPr lang="en-GB" dirty="0"/>
              <a:t> WL die </a:t>
            </a:r>
            <a:r>
              <a:rPr lang="en-GB" dirty="0" err="1"/>
              <a:t>Schwankunge</a:t>
            </a:r>
            <a:r>
              <a:rPr lang="en-GB" dirty="0"/>
              <a:t> </a:t>
            </a:r>
            <a:r>
              <a:rPr lang="en-GB" dirty="0" err="1"/>
              <a:t>unterliegt</a:t>
            </a:r>
            <a:r>
              <a:rPr lang="en-GB" dirty="0"/>
              <a:t>:</a:t>
            </a:r>
            <a:r>
              <a:rPr lang="en-GB" baseline="0" dirty="0"/>
              <a:t> </a:t>
            </a:r>
            <a:r>
              <a:rPr lang="en-GB" baseline="0" dirty="0" err="1"/>
              <a:t>Entweder</a:t>
            </a:r>
            <a:r>
              <a:rPr lang="en-GB" baseline="0" dirty="0"/>
              <a:t>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Aufzeichnen</a:t>
            </a:r>
            <a:r>
              <a:rPr lang="en-GB" baseline="0" dirty="0"/>
              <a:t> und </a:t>
            </a:r>
            <a:r>
              <a:rPr lang="en-GB" baseline="0" dirty="0" err="1"/>
              <a:t>replizieren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realen</a:t>
            </a:r>
            <a:r>
              <a:rPr lang="en-GB" baseline="0" dirty="0"/>
              <a:t> Workload </a:t>
            </a:r>
            <a:r>
              <a:rPr lang="en-GB" baseline="0" dirty="0" err="1"/>
              <a:t>oder</a:t>
            </a:r>
            <a:r>
              <a:rPr lang="en-GB" baseline="0" dirty="0"/>
              <a:t>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approximativer</a:t>
            </a:r>
            <a:r>
              <a:rPr lang="en-GB" baseline="0" dirty="0"/>
              <a:t> </a:t>
            </a:r>
            <a:r>
              <a:rPr lang="en-GB" baseline="0" dirty="0" err="1"/>
              <a:t>Erstellen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fiktiven</a:t>
            </a:r>
            <a:r>
              <a:rPr lang="en-GB" baseline="0" dirty="0"/>
              <a:t> Workload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AutoScaler</a:t>
            </a:r>
            <a:r>
              <a:rPr lang="en-GB" dirty="0"/>
              <a:t> </a:t>
            </a:r>
            <a:r>
              <a:rPr lang="en-GB" dirty="0" err="1"/>
              <a:t>skaliert</a:t>
            </a:r>
            <a:r>
              <a:rPr lang="en-GB" baseline="0" dirty="0"/>
              <a:t> und </a:t>
            </a:r>
            <a:r>
              <a:rPr lang="en-GB" baseline="0" dirty="0" err="1"/>
              <a:t>wir</a:t>
            </a:r>
            <a:r>
              <a:rPr lang="en-GB" baseline="0" dirty="0"/>
              <a:t> </a:t>
            </a:r>
            <a:r>
              <a:rPr lang="en-GB" baseline="0" dirty="0" err="1"/>
              <a:t>zeichnen</a:t>
            </a:r>
            <a:r>
              <a:rPr lang="en-GB" baseline="0" dirty="0"/>
              <a:t> sein </a:t>
            </a:r>
            <a:r>
              <a:rPr lang="en-GB" baseline="0" dirty="0" err="1"/>
              <a:t>Verhalten</a:t>
            </a:r>
            <a:r>
              <a:rPr lang="en-GB" baseline="0" dirty="0"/>
              <a:t> auf!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2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-Event-</a:t>
            </a:r>
            <a:r>
              <a:rPr lang="en-GB" dirty="0" err="1"/>
              <a:t>basierte</a:t>
            </a:r>
            <a:r>
              <a:rPr lang="en-GB" dirty="0"/>
              <a:t> </a:t>
            </a:r>
            <a:r>
              <a:rPr lang="en-GB" dirty="0" err="1"/>
              <a:t>Architektur</a:t>
            </a:r>
            <a:r>
              <a:rPr lang="en-GB" dirty="0"/>
              <a:t> </a:t>
            </a:r>
            <a:r>
              <a:rPr lang="en-GB" dirty="0" err="1"/>
              <a:t>entschieden</a:t>
            </a:r>
            <a:endParaRPr lang="en-GB" dirty="0"/>
          </a:p>
          <a:p>
            <a:r>
              <a:rPr lang="en-GB" dirty="0"/>
              <a:t>-</a:t>
            </a:r>
            <a:r>
              <a:rPr lang="en-GB" baseline="0" dirty="0"/>
              <a:t> </a:t>
            </a:r>
            <a:r>
              <a:rPr lang="en-GB" baseline="0" dirty="0" err="1"/>
              <a:t>Bietet</a:t>
            </a:r>
            <a:r>
              <a:rPr lang="en-GB" baseline="0" dirty="0"/>
              <a:t> die  </a:t>
            </a:r>
            <a:r>
              <a:rPr lang="en-GB" baseline="0" dirty="0" err="1"/>
              <a:t>Möglichkeit</a:t>
            </a:r>
            <a:r>
              <a:rPr lang="en-GB" baseline="0" dirty="0"/>
              <a:t> </a:t>
            </a:r>
            <a:r>
              <a:rPr lang="en-GB" baseline="0" dirty="0" err="1"/>
              <a:t>weitere</a:t>
            </a:r>
            <a:r>
              <a:rPr lang="en-GB" baseline="0" dirty="0"/>
              <a:t> </a:t>
            </a:r>
            <a:r>
              <a:rPr lang="en-GB" baseline="0" dirty="0" err="1"/>
              <a:t>Komponentent</a:t>
            </a:r>
            <a:r>
              <a:rPr lang="en-GB" baseline="0" dirty="0"/>
              <a:t> </a:t>
            </a:r>
            <a:r>
              <a:rPr lang="en-GB" baseline="0" dirty="0" err="1"/>
              <a:t>hinzuzufügen</a:t>
            </a:r>
            <a:r>
              <a:rPr lang="en-GB" baseline="0" dirty="0"/>
              <a:t>, </a:t>
            </a:r>
            <a:r>
              <a:rPr lang="en-GB" baseline="0" dirty="0" err="1"/>
              <a:t>bspw</a:t>
            </a:r>
            <a:r>
              <a:rPr lang="en-GB" baseline="0" dirty="0"/>
              <a:t> Tracker der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Metrik</a:t>
            </a:r>
            <a:r>
              <a:rPr lang="en-GB" baseline="0" dirty="0"/>
              <a:t> </a:t>
            </a:r>
            <a:r>
              <a:rPr lang="en-GB" baseline="0" dirty="0" err="1"/>
              <a:t>aufzeichnet</a:t>
            </a:r>
            <a:r>
              <a:rPr lang="en-GB" baseline="0" dirty="0"/>
              <a:t>, die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nicht</a:t>
            </a:r>
            <a:r>
              <a:rPr lang="en-GB" baseline="0" dirty="0"/>
              <a:t> </a:t>
            </a:r>
            <a:r>
              <a:rPr lang="en-GB" baseline="0" dirty="0" err="1"/>
              <a:t>spezifiziert</a:t>
            </a:r>
            <a:r>
              <a:rPr lang="en-GB" baseline="0" dirty="0"/>
              <a:t> </a:t>
            </a:r>
            <a:r>
              <a:rPr lang="en-GB" baseline="0" dirty="0" err="1"/>
              <a:t>wurde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- Auch war es </a:t>
            </a:r>
            <a:r>
              <a:rPr lang="en-GB" baseline="0" dirty="0" err="1"/>
              <a:t>klar</a:t>
            </a:r>
            <a:r>
              <a:rPr lang="en-GB" baseline="0" dirty="0"/>
              <a:t>, </a:t>
            </a:r>
            <a:r>
              <a:rPr lang="en-GB" baseline="0" dirty="0" err="1"/>
              <a:t>dass</a:t>
            </a:r>
            <a:r>
              <a:rPr lang="en-GB" baseline="0" dirty="0"/>
              <a:t> die </a:t>
            </a:r>
            <a:r>
              <a:rPr lang="en-GB" baseline="0" dirty="0" err="1"/>
              <a:t>gleiche</a:t>
            </a:r>
            <a:r>
              <a:rPr lang="en-GB" baseline="0" dirty="0"/>
              <a:t> </a:t>
            </a:r>
            <a:r>
              <a:rPr lang="en-GB" baseline="0" dirty="0" err="1"/>
              <a:t>Nachricht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Informationsquelle</a:t>
            </a:r>
            <a:r>
              <a:rPr lang="en-GB" baseline="0" dirty="0"/>
              <a:t> an </a:t>
            </a:r>
            <a:r>
              <a:rPr lang="en-GB" baseline="0" dirty="0" err="1"/>
              <a:t>verschiedene</a:t>
            </a:r>
            <a:r>
              <a:rPr lang="en-GB" baseline="0" dirty="0"/>
              <a:t> </a:t>
            </a:r>
            <a:r>
              <a:rPr lang="en-GB" baseline="0" dirty="0" err="1"/>
              <a:t>Informationssenken</a:t>
            </a:r>
            <a:r>
              <a:rPr lang="en-GB" baseline="0" dirty="0"/>
              <a:t> </a:t>
            </a:r>
            <a:r>
              <a:rPr lang="en-GB" baseline="0" dirty="0" err="1"/>
              <a:t>geschickt</a:t>
            </a:r>
            <a:r>
              <a:rPr lang="en-GB" baseline="0" dirty="0"/>
              <a:t> warden muss</a:t>
            </a:r>
          </a:p>
          <a:p>
            <a:r>
              <a:rPr lang="en-GB" baseline="0" dirty="0"/>
              <a:t>   --&gt; Um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vermeiden</a:t>
            </a:r>
            <a:r>
              <a:rPr lang="en-GB" baseline="0" dirty="0"/>
              <a:t>, </a:t>
            </a:r>
            <a:r>
              <a:rPr lang="en-GB" baseline="0" dirty="0" err="1"/>
              <a:t>dass</a:t>
            </a:r>
            <a:r>
              <a:rPr lang="en-GB" baseline="0" dirty="0"/>
              <a:t> die </a:t>
            </a:r>
            <a:r>
              <a:rPr lang="en-GB" baseline="0" dirty="0" err="1"/>
              <a:t>jeweilige</a:t>
            </a:r>
            <a:r>
              <a:rPr lang="en-GB" baseline="0" dirty="0"/>
              <a:t> Quelle </a:t>
            </a:r>
            <a:r>
              <a:rPr lang="en-GB" baseline="0" dirty="0" err="1"/>
              <a:t>alle</a:t>
            </a:r>
            <a:r>
              <a:rPr lang="en-GB" baseline="0" dirty="0"/>
              <a:t>  </a:t>
            </a:r>
            <a:r>
              <a:rPr lang="en-GB" baseline="0" dirty="0" err="1"/>
              <a:t>Senken</a:t>
            </a:r>
            <a:r>
              <a:rPr lang="en-GB" baseline="0" dirty="0"/>
              <a:t> </a:t>
            </a:r>
            <a:r>
              <a:rPr lang="en-GB" baseline="0" dirty="0" err="1"/>
              <a:t>kennen</a:t>
            </a:r>
            <a:r>
              <a:rPr lang="en-GB" baseline="0" dirty="0"/>
              <a:t> muss </a:t>
            </a:r>
            <a:r>
              <a:rPr lang="en-GB" baseline="0" dirty="0" err="1"/>
              <a:t>ist</a:t>
            </a:r>
            <a:r>
              <a:rPr lang="en-GB" baseline="0" dirty="0"/>
              <a:t> Event-</a:t>
            </a:r>
            <a:r>
              <a:rPr lang="en-GB" baseline="0" dirty="0" err="1"/>
              <a:t>basiert</a:t>
            </a:r>
            <a:r>
              <a:rPr lang="en-GB" baseline="0" dirty="0"/>
              <a:t> ideal!</a:t>
            </a:r>
          </a:p>
          <a:p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Synchrone</a:t>
            </a:r>
            <a:r>
              <a:rPr lang="en-GB" baseline="0" dirty="0"/>
              <a:t> Event: </a:t>
            </a:r>
            <a:r>
              <a:rPr lang="en-GB" baseline="0" dirty="0" err="1"/>
              <a:t>Damit</a:t>
            </a:r>
            <a:r>
              <a:rPr lang="en-GB" baseline="0" dirty="0"/>
              <a:t> </a:t>
            </a:r>
            <a:r>
              <a:rPr lang="en-GB" baseline="0" dirty="0" err="1"/>
              <a:t>keine</a:t>
            </a:r>
            <a:r>
              <a:rPr lang="en-GB" baseline="0" dirty="0"/>
              <a:t> </a:t>
            </a:r>
            <a:r>
              <a:rPr lang="en-GB" baseline="0" dirty="0" err="1"/>
              <a:t>Aktionen</a:t>
            </a:r>
            <a:r>
              <a:rPr lang="en-GB" baseline="0" dirty="0"/>
              <a:t> </a:t>
            </a:r>
            <a:r>
              <a:rPr lang="en-GB" baseline="0" dirty="0" err="1"/>
              <a:t>über</a:t>
            </a:r>
            <a:r>
              <a:rPr lang="en-GB" baseline="0" dirty="0"/>
              <a:t> Zeit-Interval—</a:t>
            </a:r>
            <a:r>
              <a:rPr lang="en-GB" baseline="0" dirty="0" err="1"/>
              <a:t>Grenzen</a:t>
            </a:r>
            <a:r>
              <a:rPr lang="en-GB" baseline="0" dirty="0"/>
              <a:t> </a:t>
            </a:r>
            <a:r>
              <a:rPr lang="en-GB" baseline="0" dirty="0" err="1"/>
              <a:t>hinaus</a:t>
            </a:r>
            <a:r>
              <a:rPr lang="en-GB" baseline="0" dirty="0"/>
              <a:t> </a:t>
            </a:r>
            <a:r>
              <a:rPr lang="en-GB" baseline="0" dirty="0" err="1"/>
              <a:t>passieren</a:t>
            </a:r>
            <a:endParaRPr lang="en-GB" baseline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ÜBersicht</a:t>
            </a:r>
            <a:r>
              <a:rPr lang="en-GB" dirty="0"/>
              <a:t>-: UML-</a:t>
            </a:r>
            <a:r>
              <a:rPr lang="en-GB" dirty="0" err="1"/>
              <a:t>Ähnliches</a:t>
            </a:r>
            <a:r>
              <a:rPr lang="en-GB" dirty="0"/>
              <a:t> </a:t>
            </a:r>
            <a:r>
              <a:rPr lang="en-GB" dirty="0" err="1"/>
              <a:t>Klassendiagram</a:t>
            </a:r>
            <a:r>
              <a:rPr lang="en-GB" dirty="0"/>
              <a:t>,</a:t>
            </a:r>
            <a:r>
              <a:rPr lang="en-GB" baseline="0" dirty="0"/>
              <a:t> start </a:t>
            </a:r>
            <a:r>
              <a:rPr lang="en-GB" baseline="0" dirty="0" err="1"/>
              <a:t>vereinfacht</a:t>
            </a:r>
            <a:r>
              <a:rPr lang="en-GB" baseline="0" dirty="0"/>
              <a:t> und </a:t>
            </a:r>
            <a:r>
              <a:rPr lang="en-GB" baseline="0" dirty="0" err="1"/>
              <a:t>zeigt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die </a:t>
            </a:r>
            <a:r>
              <a:rPr lang="en-GB" baseline="0" dirty="0" err="1"/>
              <a:t>wichtigsten</a:t>
            </a:r>
            <a:r>
              <a:rPr lang="en-GB" baseline="0" dirty="0"/>
              <a:t> 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Keine</a:t>
            </a:r>
            <a:r>
              <a:rPr lang="en-GB" baseline="0" dirty="0"/>
              <a:t> Utility Klassen, </a:t>
            </a:r>
            <a:r>
              <a:rPr lang="en-GB" baseline="0" dirty="0" err="1"/>
              <a:t>Jede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hat </a:t>
            </a:r>
            <a:r>
              <a:rPr lang="en-GB" baseline="0" dirty="0" err="1"/>
              <a:t>jeweils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Publisher und </a:t>
            </a:r>
            <a:r>
              <a:rPr lang="en-GB" baseline="0" dirty="0" err="1"/>
              <a:t>ein</a:t>
            </a:r>
            <a:r>
              <a:rPr lang="en-GB" baseline="0" dirty="0"/>
              <a:t> Listener </a:t>
            </a:r>
            <a:r>
              <a:rPr lang="en-GB" baseline="0" dirty="0" err="1"/>
              <a:t>davorgeschalten</a:t>
            </a:r>
            <a:r>
              <a:rPr lang="en-GB" baseline="0" dirty="0"/>
              <a:t> </a:t>
            </a:r>
            <a:r>
              <a:rPr lang="en-GB" baseline="0" dirty="0" err="1"/>
              <a:t>usw</a:t>
            </a:r>
            <a:endParaRPr lang="en-GB" baseline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Clock --&gt; </a:t>
            </a:r>
            <a:r>
              <a:rPr lang="en-GB" dirty="0" err="1"/>
              <a:t>Taktgeber</a:t>
            </a:r>
            <a:r>
              <a:rPr lang="en-GB" dirty="0"/>
              <a:t> der </a:t>
            </a:r>
            <a:r>
              <a:rPr lang="en-GB" dirty="0" err="1"/>
              <a:t>diskreten</a:t>
            </a:r>
            <a:r>
              <a:rPr lang="en-GB" dirty="0"/>
              <a:t> Simulation</a:t>
            </a:r>
          </a:p>
          <a:p>
            <a:r>
              <a:rPr lang="en-GB" dirty="0"/>
              <a:t>- Feuer Events in </a:t>
            </a:r>
            <a:r>
              <a:rPr lang="en-GB" dirty="0" err="1"/>
              <a:t>vordefinierter</a:t>
            </a:r>
            <a:r>
              <a:rPr lang="en-GB" dirty="0"/>
              <a:t> </a:t>
            </a:r>
            <a:r>
              <a:rPr lang="en-GB" dirty="0" err="1"/>
              <a:t>Reihenfolge</a:t>
            </a:r>
            <a:r>
              <a:rPr lang="en-GB" dirty="0"/>
              <a:t> --&gt; </a:t>
            </a:r>
            <a:r>
              <a:rPr lang="en-GB" dirty="0" err="1"/>
              <a:t>Vorlesen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Synchron</a:t>
            </a:r>
            <a:r>
              <a:rPr lang="en-GB" dirty="0"/>
              <a:t>: </a:t>
            </a:r>
            <a:r>
              <a:rPr lang="en-GB" dirty="0" err="1"/>
              <a:t>Sichergestellt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WorkloadHandler</a:t>
            </a:r>
            <a:r>
              <a:rPr lang="en-GB" dirty="0"/>
              <a:t> </a:t>
            </a:r>
            <a:r>
              <a:rPr lang="en-GB" dirty="0" err="1"/>
              <a:t>zuerst</a:t>
            </a:r>
            <a:r>
              <a:rPr lang="en-GB" dirty="0"/>
              <a:t> seine </a:t>
            </a:r>
            <a:r>
              <a:rPr lang="en-GB" dirty="0" err="1"/>
              <a:t>Arbeite</a:t>
            </a:r>
            <a:r>
              <a:rPr lang="en-GB" dirty="0"/>
              <a:t> </a:t>
            </a:r>
            <a:r>
              <a:rPr lang="en-GB" dirty="0" err="1"/>
              <a:t>erledgit</a:t>
            </a:r>
            <a:r>
              <a:rPr lang="en-GB" dirty="0"/>
              <a:t> (</a:t>
            </a:r>
            <a:r>
              <a:rPr lang="en-GB" dirty="0" err="1"/>
              <a:t>Später</a:t>
            </a:r>
            <a:r>
              <a:rPr lang="en-GB" dirty="0"/>
              <a:t>!) und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Auto-Scaler&amp;Infrastruktur</a:t>
            </a:r>
            <a:r>
              <a:rPr lang="en-GB" dirty="0"/>
              <a:t> und</a:t>
            </a:r>
            <a:r>
              <a:rPr lang="en-GB" baseline="0" dirty="0"/>
              <a:t> </a:t>
            </a:r>
            <a:r>
              <a:rPr lang="en-GB" baseline="0" dirty="0" err="1"/>
              <a:t>dann</a:t>
            </a:r>
            <a:r>
              <a:rPr lang="en-GB" baseline="0" dirty="0"/>
              <a:t> </a:t>
            </a:r>
            <a:r>
              <a:rPr lang="en-GB" baseline="0" dirty="0" err="1"/>
              <a:t>erst</a:t>
            </a:r>
            <a:r>
              <a:rPr lang="en-GB" baseline="0" dirty="0"/>
              <a:t> </a:t>
            </a:r>
            <a:r>
              <a:rPr lang="en-GB" baseline="0" dirty="0" err="1"/>
              <a:t>Zustand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In</a:t>
            </a:r>
            <a:r>
              <a:rPr lang="en-GB" baseline="0" dirty="0"/>
              <a:t> </a:t>
            </a:r>
            <a:r>
              <a:rPr lang="en-GB" baseline="0" dirty="0" err="1"/>
              <a:t>jedem</a:t>
            </a:r>
            <a:r>
              <a:rPr lang="en-GB" baseline="0" dirty="0"/>
              <a:t> </a:t>
            </a:r>
            <a:r>
              <a:rPr lang="en-GB" baseline="0" dirty="0" err="1"/>
              <a:t>Zeitintervall</a:t>
            </a:r>
            <a:r>
              <a:rPr lang="en-GB" baseline="0" dirty="0"/>
              <a:t> muss </a:t>
            </a:r>
            <a:r>
              <a:rPr lang="en-GB" baseline="0" dirty="0" err="1"/>
              <a:t>simuliert</a:t>
            </a:r>
            <a:r>
              <a:rPr lang="en-GB" baseline="0" dirty="0"/>
              <a:t> warden,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viele</a:t>
            </a:r>
            <a:r>
              <a:rPr lang="en-GB" baseline="0" dirty="0"/>
              <a:t> Jobs die </a:t>
            </a:r>
            <a:r>
              <a:rPr lang="en-GB" baseline="0" dirty="0" err="1"/>
              <a:t>Applikation</a:t>
            </a:r>
            <a:r>
              <a:rPr lang="en-GB" baseline="0" dirty="0"/>
              <a:t> </a:t>
            </a:r>
            <a:r>
              <a:rPr lang="en-GB" baseline="0" dirty="0" err="1"/>
              <a:t>vearbeiten</a:t>
            </a:r>
            <a:r>
              <a:rPr lang="en-GB" baseline="0" dirty="0"/>
              <a:t> muss</a:t>
            </a:r>
          </a:p>
          <a:p>
            <a:r>
              <a:rPr lang="en-GB" dirty="0"/>
              <a:t>- </a:t>
            </a:r>
            <a:r>
              <a:rPr lang="en-GB" dirty="0" err="1"/>
              <a:t>Ist</a:t>
            </a:r>
            <a:r>
              <a:rPr lang="en-GB" baseline="0" dirty="0"/>
              <a:t> die </a:t>
            </a:r>
            <a:r>
              <a:rPr lang="en-GB" baseline="0" dirty="0" err="1"/>
              <a:t>Infratruktur</a:t>
            </a:r>
            <a:r>
              <a:rPr lang="en-GB" baseline="0" dirty="0"/>
              <a:t> </a:t>
            </a:r>
            <a:r>
              <a:rPr lang="en-GB" baseline="0" dirty="0" err="1"/>
              <a:t>nicht</a:t>
            </a:r>
            <a:r>
              <a:rPr lang="en-GB" baseline="0" dirty="0"/>
              <a:t> </a:t>
            </a:r>
            <a:r>
              <a:rPr lang="en-GB" baseline="0" dirty="0" err="1"/>
              <a:t>ausgelastet</a:t>
            </a:r>
            <a:r>
              <a:rPr lang="en-GB" baseline="0" dirty="0"/>
              <a:t>, so </a:t>
            </a:r>
            <a:r>
              <a:rPr lang="en-GB" baseline="0" dirty="0" err="1"/>
              <a:t>können</a:t>
            </a:r>
            <a:r>
              <a:rPr lang="en-GB" baseline="0" dirty="0"/>
              <a:t> </a:t>
            </a:r>
            <a:r>
              <a:rPr lang="en-GB" baseline="0" dirty="0" err="1"/>
              <a:t>diese</a:t>
            </a:r>
            <a:r>
              <a:rPr lang="en-GB" baseline="0" dirty="0"/>
              <a:t> an die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weitergegeben</a:t>
            </a:r>
            <a:r>
              <a:rPr lang="en-GB" baseline="0" dirty="0"/>
              <a:t> warden</a:t>
            </a:r>
          </a:p>
          <a:p>
            <a:r>
              <a:rPr lang="en-GB" baseline="0" dirty="0"/>
              <a:t>- Falls </a:t>
            </a:r>
            <a:r>
              <a:rPr lang="en-GB" baseline="0" dirty="0" err="1"/>
              <a:t>doch</a:t>
            </a:r>
            <a:r>
              <a:rPr lang="en-GB" baseline="0" dirty="0"/>
              <a:t>, so </a:t>
            </a:r>
            <a:r>
              <a:rPr lang="en-GB" baseline="0" dirty="0" err="1"/>
              <a:t>verhält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die Queue </a:t>
            </a:r>
            <a:r>
              <a:rPr lang="en-GB" baseline="0" dirty="0" err="1"/>
              <a:t>als</a:t>
            </a:r>
            <a:r>
              <a:rPr lang="en-GB" baseline="0" dirty="0"/>
              <a:t> </a:t>
            </a:r>
            <a:r>
              <a:rPr lang="en-GB" baseline="0" dirty="0" err="1"/>
              <a:t>endlicher</a:t>
            </a:r>
            <a:r>
              <a:rPr lang="en-GB" baseline="0" dirty="0"/>
              <a:t> </a:t>
            </a:r>
            <a:r>
              <a:rPr lang="en-GB" baseline="0" dirty="0" err="1"/>
              <a:t>Pufferspeicher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4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Infrastruktur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die Jobs in</a:t>
            </a:r>
            <a:r>
              <a:rPr lang="en-GB" baseline="0" dirty="0"/>
              <a:t> </a:t>
            </a:r>
            <a:r>
              <a:rPr lang="en-GB" baseline="0" dirty="0" err="1"/>
              <a:t>jedem</a:t>
            </a:r>
            <a:r>
              <a:rPr lang="en-GB" baseline="0" dirty="0"/>
              <a:t> </a:t>
            </a:r>
            <a:r>
              <a:rPr lang="en-GB" baseline="0" dirty="0" err="1"/>
              <a:t>Zeitintervall</a:t>
            </a:r>
            <a:r>
              <a:rPr lang="en-GB" baseline="0" dirty="0"/>
              <a:t> </a:t>
            </a:r>
            <a:r>
              <a:rPr lang="en-GB" baseline="0" dirty="0" err="1"/>
              <a:t>verarbeitet</a:t>
            </a:r>
            <a:r>
              <a:rPr lang="en-GB" baseline="0" dirty="0"/>
              <a:t> warden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Außerdem</a:t>
            </a:r>
            <a:r>
              <a:rPr lang="en-GB" baseline="0" dirty="0"/>
              <a:t> muss </a:t>
            </a:r>
            <a:r>
              <a:rPr lang="en-GB" baseline="0" dirty="0" err="1"/>
              <a:t>sie</a:t>
            </a:r>
            <a:r>
              <a:rPr lang="en-GB" baseline="0" dirty="0"/>
              <a:t> auf </a:t>
            </a:r>
            <a:r>
              <a:rPr lang="en-GB" baseline="0" dirty="0" err="1"/>
              <a:t>Änderungen</a:t>
            </a:r>
            <a:r>
              <a:rPr lang="en-GB" baseline="0" dirty="0"/>
              <a:t> der Workload-</a:t>
            </a:r>
            <a:r>
              <a:rPr lang="en-GB" baseline="0" dirty="0" err="1"/>
              <a:t>Informationen</a:t>
            </a:r>
            <a:r>
              <a:rPr lang="en-GB" baseline="0" dirty="0"/>
              <a:t> </a:t>
            </a:r>
            <a:r>
              <a:rPr lang="en-GB" baseline="0" dirty="0" err="1"/>
              <a:t>reagieren</a:t>
            </a:r>
            <a:r>
              <a:rPr lang="en-GB" baseline="0" dirty="0"/>
              <a:t> </a:t>
            </a:r>
            <a:r>
              <a:rPr lang="en-GB" baseline="0" dirty="0" err="1"/>
              <a:t>können</a:t>
            </a:r>
            <a:r>
              <a:rPr lang="en-GB" baseline="0" dirty="0"/>
              <a:t>, um so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Änbderungs</a:t>
            </a:r>
            <a:r>
              <a:rPr lang="en-GB" baseline="0" dirty="0"/>
              <a:t> der Last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simulieren</a:t>
            </a:r>
            <a:endParaRPr lang="en-GB" baseline="0" dirty="0"/>
          </a:p>
          <a:p>
            <a:r>
              <a:rPr lang="en-GB" baseline="0" dirty="0"/>
              <a:t>- Die </a:t>
            </a:r>
            <a:r>
              <a:rPr lang="en-GB" baseline="0" dirty="0" err="1"/>
              <a:t>Infrastruktur</a:t>
            </a:r>
            <a:r>
              <a:rPr lang="en-GB" baseline="0" dirty="0"/>
              <a:t> </a:t>
            </a:r>
            <a:r>
              <a:rPr lang="en-GB" baseline="0" dirty="0" err="1"/>
              <a:t>simuliert</a:t>
            </a:r>
            <a:r>
              <a:rPr lang="en-GB" baseline="0" dirty="0"/>
              <a:t> die </a:t>
            </a:r>
            <a:r>
              <a:rPr lang="en-GB" baseline="0" dirty="0" err="1"/>
              <a:t>Anzahl</a:t>
            </a:r>
            <a:r>
              <a:rPr lang="en-GB" baseline="0" dirty="0"/>
              <a:t> der VMs und muss </a:t>
            </a:r>
            <a:r>
              <a:rPr lang="en-GB" baseline="0" dirty="0" err="1"/>
              <a:t>diese</a:t>
            </a:r>
            <a:r>
              <a:rPr lang="en-GB" baseline="0" dirty="0"/>
              <a:t> </a:t>
            </a:r>
            <a:r>
              <a:rPr lang="en-GB" baseline="0" dirty="0" err="1"/>
              <a:t>auch</a:t>
            </a:r>
            <a:r>
              <a:rPr lang="en-GB" baseline="0" dirty="0"/>
              <a:t> </a:t>
            </a:r>
            <a:r>
              <a:rPr lang="en-GB" baseline="0" dirty="0" err="1"/>
              <a:t>ändern</a:t>
            </a:r>
            <a:r>
              <a:rPr lang="en-GB" baseline="0" dirty="0"/>
              <a:t> </a:t>
            </a:r>
            <a:r>
              <a:rPr lang="en-GB" baseline="0" dirty="0" err="1"/>
              <a:t>können</a:t>
            </a:r>
            <a:r>
              <a:rPr lang="en-GB" baseline="0" dirty="0"/>
              <a:t>, falls der Auto-Scaler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Skalierentscheidung</a:t>
            </a:r>
            <a:r>
              <a:rPr lang="en-GB" baseline="0" dirty="0"/>
              <a:t> </a:t>
            </a:r>
            <a:r>
              <a:rPr lang="en-GB" baseline="0" dirty="0" err="1"/>
              <a:t>trifft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6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31/08/2017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Name Firstname: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ds.co.in/blog/what-is-saas-cloud-truth/#sthash.8g8OOefH.dpbs" TargetMode="External"/><Relationship Id="rId2" Type="http://schemas.openxmlformats.org/officeDocument/2006/relationships/hyperlink" Target="https://de.wikipedia.org/wiki/Cloud_Comp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 err="1">
                <a:solidFill>
                  <a:schemeClr val="tx2"/>
                </a:solidFill>
              </a:rPr>
              <a:t>Testbench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Evaluating</a:t>
            </a:r>
            <a:r>
              <a:rPr lang="de-DE" sz="2933" b="1" dirty="0">
                <a:solidFill>
                  <a:schemeClr val="tx2"/>
                </a:solidFill>
              </a:rPr>
              <a:t> Auto-</a:t>
            </a:r>
            <a:r>
              <a:rPr lang="de-DE" sz="2933" b="1" dirty="0" err="1">
                <a:solidFill>
                  <a:schemeClr val="tx2"/>
                </a:solidFill>
              </a:rPr>
              <a:t>Scalers</a:t>
            </a:r>
            <a:endParaRPr lang="de-DE" sz="2933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Praktikum: Werkzeuge für Agile Modellierung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8453501" cy="2575657"/>
          </a:xfrm>
        </p:spPr>
        <p:txBody>
          <a:bodyPr/>
          <a:lstStyle/>
          <a:p>
            <a:r>
              <a:rPr lang="en-US" dirty="0"/>
              <a:t>Clock generator for discrete simulation</a:t>
            </a:r>
          </a:p>
          <a:p>
            <a:r>
              <a:rPr lang="en-US" dirty="0"/>
              <a:t>Fires Events in predefined order</a:t>
            </a:r>
          </a:p>
          <a:p>
            <a:pPr lvl="1"/>
            <a:r>
              <a:rPr lang="en-US" dirty="0"/>
              <a:t>Trigger Workload Handler</a:t>
            </a:r>
          </a:p>
          <a:p>
            <a:pPr lvl="1"/>
            <a:r>
              <a:rPr lang="en-US" dirty="0"/>
              <a:t>Trigger Auto-Scaler and Infrastructure</a:t>
            </a:r>
          </a:p>
          <a:p>
            <a:pPr lvl="1"/>
            <a:r>
              <a:rPr lang="en-US" dirty="0"/>
              <a:t>Trigger to publish queue state and infrastructure state</a:t>
            </a:r>
          </a:p>
          <a:p>
            <a:r>
              <a:rPr lang="en-US" dirty="0"/>
              <a:t>Configuration: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7791C9-12D6-4CDF-A246-3F5E8FB8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14" y="1700808"/>
            <a:ext cx="1728245" cy="307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384BD5-50C6-4F93-B971-E1F9E03BB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75" y="4042572"/>
            <a:ext cx="7842016" cy="1956798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500CCD59-404B-409F-835D-3772AAE6CE8D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30471704-5FBE-4919-9D10-E946274EB78D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7AD0F61-90FB-4051-8B5A-B4E82A3A288E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363618-7772-4860-A88A-0FC0FD025E76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D54AD77-9EC9-48BE-A91A-81FA412A1D2D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63EED21-07A4-41F8-B941-FA3BEF8D6236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C8C3F2C7-80EE-49A2-8CB8-4A95F1D411EC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8F4E996E-DD31-4476-9DCC-84C063A571E3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2036CCC-848E-4514-A3F6-C184CA247547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2213A1FF-2D2E-4BDF-8F65-E1DB1D4FC709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B78FB717-FDCF-44AF-9AA4-53AF083B946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417D422A-B933-4F86-92FD-1D47937E254D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9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8FD983-8332-47BF-A39E-6DBC54472D97}"/>
              </a:ext>
            </a:extLst>
          </p:cNvPr>
          <p:cNvSpPr/>
          <p:nvPr/>
        </p:nvSpPr>
        <p:spPr>
          <a:xfrm>
            <a:off x="5966112" y="3818524"/>
            <a:ext cx="1957858" cy="18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AFB4020D-035E-42C0-A33E-31E192592256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19FCCB74-4C8D-4842-887C-28ECE1782E1E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A06FBAE4-C20B-4877-B717-6AD3A709A930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4221E29-0F3E-4B10-AD2C-EAA10C1B9820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63B3B6D-A171-402D-9804-E3EE829A1043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CED4F1-257A-4CE5-9A92-E57784A5747B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3D93CE2A-4E7A-41DA-AD0E-7EFA97A3AB27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9397E3E0-B123-4ED6-B642-21F6807D5A9D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456CF0B-D10E-4831-887F-B27D13A0A755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C1C26D2C-001A-4821-9C81-B78117AB6CEA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915A0FBF-A499-4C04-9260-5E5D3C6C458F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5C2EE6AA-E67E-47A9-85A5-6EE5281E6476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3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3"/>
            <a:ext cx="7805429" cy="2232643"/>
          </a:xfrm>
        </p:spPr>
        <p:txBody>
          <a:bodyPr/>
          <a:lstStyle/>
          <a:p>
            <a:r>
              <a:rPr lang="en-US" dirty="0"/>
              <a:t>Enqueue arriving tasks</a:t>
            </a:r>
          </a:p>
          <a:p>
            <a:r>
              <a:rPr lang="en-US" dirty="0"/>
              <a:t>Dequeue tasks and pass to infrastructure</a:t>
            </a:r>
          </a:p>
          <a:p>
            <a:r>
              <a:rPr lang="en-US" dirty="0"/>
              <a:t>Acts as buffer if infrastructure is used to capacity</a:t>
            </a:r>
          </a:p>
          <a:p>
            <a:r>
              <a:rPr lang="en-US" dirty="0"/>
              <a:t>Configuration: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7A67B92-B9D6-47D8-8B75-783FAF13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2" y="1916832"/>
            <a:ext cx="2257524" cy="27997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377E9F6-7673-49EA-8118-317C7DE6C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559" y="3861048"/>
            <a:ext cx="6760161" cy="1222317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22FCA988-FDCD-46C2-BFF3-D6DF7B2DC77A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3FCF7B1A-5679-48B4-994A-FE6B41BD2F2C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A0B93CDC-63F5-4690-8D3E-315660CBE79D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679B386-CC85-43F2-971F-A4C05CCA4441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DB33B02-3F2F-4A40-9E7B-815680BCF468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159DD97-3218-4EB9-88FE-B3BD0912B90F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7087DABB-CFDF-4E75-A658-8F0D29004A79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F5297DF8-889B-4BD5-9368-CC9296FA33ED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535BBD0-1E0F-49F0-9677-F72A33223467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55AD517E-18E0-4F26-91B3-7D34608314F4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E793BFA0-598D-4986-A5FD-D2CC1A738D6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F0E9A3CE-D7F3-4D8A-A6FC-1C4341F12AD0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59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1AFFFD4-764E-4E5A-AE19-8C1F48C2E41F}"/>
              </a:ext>
            </a:extLst>
          </p:cNvPr>
          <p:cNvSpPr/>
          <p:nvPr/>
        </p:nvSpPr>
        <p:spPr>
          <a:xfrm>
            <a:off x="2495600" y="546757"/>
            <a:ext cx="3839542" cy="2178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C231D031-44CA-4862-920C-1E5D490A95FB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E9235BE9-2974-47DB-8417-C9545D3FAE9C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6EF42581-8DF1-4063-841A-433E63B6FFBB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2C3979-625F-43C7-BD88-FAB4DB5DD795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ACA4775-BA66-485F-AB99-66148A0DBFA4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F823DA4-0E76-4CF8-A380-53F66817E6C2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443CC407-2E9F-46E6-B979-A9219912CCAD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A28078CF-6CEA-4251-A37B-35379D77472A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F5DDFC0-9B4A-4C4D-862D-0C914FA1B609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804A7798-4232-4108-AF14-4098AD3D88EC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910CF2E1-D7F4-4F0C-A887-4F14A1FC730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47A47766-B3A0-4A9B-A74A-92446EAD812D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5357158" cy="2649782"/>
          </a:xfrm>
        </p:spPr>
        <p:txBody>
          <a:bodyPr/>
          <a:lstStyle/>
          <a:p>
            <a:r>
              <a:rPr lang="en-US" dirty="0"/>
              <a:t>Processes arriving tasks</a:t>
            </a:r>
          </a:p>
          <a:p>
            <a:r>
              <a:rPr lang="en-US" dirty="0"/>
              <a:t>Handle Workload changes</a:t>
            </a:r>
          </a:p>
          <a:p>
            <a:r>
              <a:rPr lang="en-US" dirty="0"/>
              <a:t>Handle scaling decisions</a:t>
            </a:r>
          </a:p>
          <a:p>
            <a:r>
              <a:rPr lang="en-US" dirty="0"/>
              <a:t>Publish state </a:t>
            </a:r>
          </a:p>
          <a:p>
            <a:r>
              <a:rPr lang="en-US" dirty="0"/>
              <a:t>Configuration: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A893549-D948-4C39-B3C8-93564D14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44" y="1223076"/>
            <a:ext cx="4836864" cy="319857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18AE98C-4CC5-4DA9-B712-7206D5F64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2" y="3848346"/>
            <a:ext cx="6062804" cy="182110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8D422A77-AC05-481A-99FC-549C18C154E1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10FA4162-A526-4C04-A733-73D6D06C2E1C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67C2ED71-9275-4FF0-A6E0-B23E1269CD22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A824C62-1B56-4516-818A-04F57161DE09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0BDD752-3AD2-4434-99D0-26E2724AD1A0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A9666E5-096E-48F2-BEE0-0C302A393D43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4B1DD7DD-A8EB-47D0-8E03-A588D9DE1004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6B8F2BAB-6A4D-4658-B8AF-1D4E50B2ABC9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6A5EE8-1DBD-46E1-9D0B-A87C89DA1BB9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0824C6B6-8C84-4DB3-AF6A-57FA7C9AC7AF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B790463-C849-423F-97F4-E67BCBB02501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A3510F3E-894D-48C3-AE5C-3D434773158C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7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206719D-AF2F-484E-B052-BA02C56F816D}"/>
              </a:ext>
            </a:extLst>
          </p:cNvPr>
          <p:cNvSpPr/>
          <p:nvPr/>
        </p:nvSpPr>
        <p:spPr>
          <a:xfrm>
            <a:off x="8292695" y="3645024"/>
            <a:ext cx="1907518" cy="191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E5F3E37-F42E-4273-B281-F3706C9E874F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FF773A41-26A9-44FC-8FC5-48A45C61CFF6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46863B8D-41FF-4323-80AB-55DC4FE53A6A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8D83927-4125-4781-91AB-0CA53E904D5F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F58F248-AD97-4559-AC4C-30400365250B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6C1EDDC-0FEF-4472-A221-23B98344F499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BD1703EB-E2E9-4E14-A50A-3C2B4FDACD62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DA809B49-8979-4EFE-9595-969953EFDF3C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4B73589-B2D1-42BD-B110-F5202D2C2570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9354EA82-CF41-4017-830D-A5A7A2A85E6C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7D522A4D-C668-4375-934F-D7E2A7FEE42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04AE93D2-5188-4A3F-AA97-9EE2CB5E4FB3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54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Workload Handler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7373381" cy="4530264"/>
          </a:xfrm>
        </p:spPr>
        <p:txBody>
          <a:bodyPr/>
          <a:lstStyle/>
          <a:p>
            <a:r>
              <a:rPr lang="en-US" dirty="0"/>
              <a:t>Processes workload information</a:t>
            </a:r>
          </a:p>
          <a:p>
            <a:r>
              <a:rPr lang="en-US" dirty="0"/>
              <a:t>Pass information to Infrastructure</a:t>
            </a:r>
          </a:p>
          <a:p>
            <a:r>
              <a:rPr lang="en-US" dirty="0"/>
              <a:t>Amount of tasks that arrive between two workload changes</a:t>
            </a:r>
          </a:p>
          <a:p>
            <a:r>
              <a:rPr lang="en-US" dirty="0"/>
              <a:t>Configuration: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05DF04F-7FF0-41D6-A3CD-38EEBF8A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556" y="1700808"/>
            <a:ext cx="2275961" cy="25118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1E56CF-8BCB-4DEE-9000-F9A32C180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280" y="3789040"/>
            <a:ext cx="6004599" cy="1618340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44222F9D-F698-4541-BEE8-0EE5F0109527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DF140FBD-2D53-4B1F-8AD1-5A8347A56820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D40753A0-DCC9-42FC-AD5C-838447103CBB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F2F3A43-BE8D-4948-A71F-E338FC2E60E9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ACD3467-2317-475A-BA34-93AA9A2C9937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DEA9B38-C39F-46DA-8FAE-6AAD6CBB78E3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E4AD43FF-C4BA-4195-87A4-7FE5619376A0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C97C5F5-9111-427F-B11A-6F837F786C8C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8219BA4-C53C-4F73-A7BF-77317DA5E028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077109B5-8856-4AB7-96F2-126E76936726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61C247A-E416-4823-8312-E33A26B7B1B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CE14DDC1-2C14-4E76-9A4D-46196BD63613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69A74F4-CBB3-4733-BC98-5F96A024958C}"/>
              </a:ext>
            </a:extLst>
          </p:cNvPr>
          <p:cNvSpPr/>
          <p:nvPr/>
        </p:nvSpPr>
        <p:spPr>
          <a:xfrm>
            <a:off x="6475077" y="1243020"/>
            <a:ext cx="3725379" cy="143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547E5E14-FC78-41D5-90CD-E315EBB0D5FF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F49777EB-B184-4363-9263-EEBEB75E53BF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657DF85C-DE07-47E7-8BD1-15E285985AF1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BC05615-C8BC-45B4-8208-79EC58CC7877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39C4DCD-C59D-4B7E-9086-5AE54B718EEB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7A3EF1-B5CF-482F-8DCF-692ACB833A88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A9977AA-593F-4326-B402-DB257546FE4F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FB7F0206-CFCB-4FE3-B258-90ECB3369753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D04FE20-1808-43B6-B57E-58F341A7275E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CA1F632A-6C78-4575-8DF0-ACB5649261DA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05E4BAE6-1975-4D50-9E8E-CE0CF4268D1F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D014C3E9-82BA-42CA-A820-975A1F7D647A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6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Tracker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923347" cy="4530264"/>
          </a:xfrm>
        </p:spPr>
        <p:txBody>
          <a:bodyPr/>
          <a:lstStyle/>
          <a:p>
            <a:r>
              <a:rPr lang="en-US" dirty="0"/>
              <a:t>Process Infrastructure and Queue State</a:t>
            </a:r>
          </a:p>
          <a:p>
            <a:r>
              <a:rPr lang="en-US" dirty="0"/>
              <a:t>Convert to CSV-Format and write to file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05F93-F941-4F5A-A870-B947E3AB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916832"/>
            <a:ext cx="4158233" cy="2200277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4DFD774A-B20A-4614-98DE-565F5C3A9C6C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2AAD872A-478F-4616-8280-9AB138533DF8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45488781-798E-45E1-B92B-69877736C994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0ED62F-8AFC-4E01-91C7-5A27676A36FA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3800159-2398-44B1-87A3-C4F04E677448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70BC883-2A9B-4261-B571-496730D44617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809834C1-43A0-4A18-BC08-5568DD55E74D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D5FE8F6B-F6CC-45C5-A691-1E165870CA6A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DCCCE74-55A0-4131-93D2-8492EBEAFF2B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71D43875-15BC-4F02-B276-1CF28A66FBF1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D05A537C-E4F2-42B0-ADBE-83ECC81064FC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4E365744-8700-40A7-A41D-2D4B635FDFDF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96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3D884F-FAF5-480C-B1DD-8A19EE61FFE6}"/>
              </a:ext>
            </a:extLst>
          </p:cNvPr>
          <p:cNvSpPr/>
          <p:nvPr/>
        </p:nvSpPr>
        <p:spPr>
          <a:xfrm>
            <a:off x="1775520" y="3669949"/>
            <a:ext cx="1401276" cy="97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4EC77DF-4ED7-405D-9279-AAEAC974A5C7}"/>
              </a:ext>
            </a:extLst>
          </p:cNvPr>
          <p:cNvSpPr/>
          <p:nvPr/>
        </p:nvSpPr>
        <p:spPr>
          <a:xfrm>
            <a:off x="3984558" y="4551963"/>
            <a:ext cx="2013133" cy="110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uppieren 21">
            <a:extLst>
              <a:ext uri="{FF2B5EF4-FFF2-40B4-BE49-F238E27FC236}">
                <a16:creationId xmlns:a16="http://schemas.microsoft.com/office/drawing/2014/main" id="{D1CF8252-4E94-40ED-8D46-C76F71479146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32" name="Textfeld 13">
              <a:extLst>
                <a:ext uri="{FF2B5EF4-FFF2-40B4-BE49-F238E27FC236}">
                  <a16:creationId xmlns:a16="http://schemas.microsoft.com/office/drawing/2014/main" id="{EF8FF7D2-F93D-4FFB-830C-0800969E2CDA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33" name="Textfeld 14">
              <a:extLst>
                <a:ext uri="{FF2B5EF4-FFF2-40B4-BE49-F238E27FC236}">
                  <a16:creationId xmlns:a16="http://schemas.microsoft.com/office/drawing/2014/main" id="{618CB3A6-2E9A-46A0-A090-7EBE6309A0DF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8CF89E8-0B8C-4D87-B74E-5D24DD17563D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780842-D8D1-4F14-9504-3A2E66736695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A0D9B6B-6503-4789-A65E-DCD1D28E1344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7" name="Eingekerbter Richtungspfeil 23">
              <a:extLst>
                <a:ext uri="{FF2B5EF4-FFF2-40B4-BE49-F238E27FC236}">
                  <a16:creationId xmlns:a16="http://schemas.microsoft.com/office/drawing/2014/main" id="{47A4234F-647A-469F-B7DA-27B4606A0D3C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A910E81D-9D9E-4EB0-8BE9-44234741DAF2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A46E6D2-EBA7-4F80-9157-89B983EA5536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54942DA2-23CC-4A18-98DD-C0D8FDD3E5F9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2C1127F2-BBEC-4BCF-921D-730775C158B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B37C477D-B523-463A-A32A-44629E955E4D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15" y="1188053"/>
            <a:ext cx="6827369" cy="2774532"/>
          </a:xfrm>
        </p:spPr>
        <p:txBody>
          <a:bodyPr/>
          <a:lstStyle/>
          <a:p>
            <a:r>
              <a:rPr lang="en-US" dirty="0"/>
              <a:t>On-demand availability of computer system resources</a:t>
            </a:r>
          </a:p>
          <a:p>
            <a:r>
              <a:rPr lang="en-US" dirty="0"/>
              <a:t>No active management by user</a:t>
            </a:r>
          </a:p>
          <a:p>
            <a:r>
              <a:rPr lang="en-US" dirty="0"/>
              <a:t>Different service models (SaaS,…) adapted to customer needs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Bildergebnis fÃ¼r Cloud-Computing">
            <a:extLst>
              <a:ext uri="{FF2B5EF4-FFF2-40B4-BE49-F238E27FC236}">
                <a16:creationId xmlns:a16="http://schemas.microsoft.com/office/drawing/2014/main" id="{59A51287-8068-43C4-A463-492A0CE6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51" y="936240"/>
            <a:ext cx="4640964" cy="42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5476A26-B75E-4635-B4E2-FC38BE132204}"/>
              </a:ext>
            </a:extLst>
          </p:cNvPr>
          <p:cNvSpPr txBox="1"/>
          <p:nvPr/>
        </p:nvSpPr>
        <p:spPr>
          <a:xfrm>
            <a:off x="10646360" y="4721722"/>
            <a:ext cx="147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Controller and Metric Source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269562" cy="4530264"/>
          </a:xfrm>
        </p:spPr>
        <p:txBody>
          <a:bodyPr/>
          <a:lstStyle/>
          <a:p>
            <a:r>
              <a:rPr lang="en-US" dirty="0"/>
              <a:t>Scaling Controller is interface for new scaling decisions</a:t>
            </a:r>
          </a:p>
          <a:p>
            <a:r>
              <a:rPr lang="en-US" dirty="0"/>
              <a:t>Metric source listens provides metric for Auto-Scaler</a:t>
            </a:r>
          </a:p>
          <a:p>
            <a:pPr lvl="1"/>
            <a:r>
              <a:rPr lang="en-US" dirty="0"/>
              <a:t>CPU-Utilization (VMs)</a:t>
            </a:r>
          </a:p>
          <a:p>
            <a:pPr lvl="1"/>
            <a:r>
              <a:rPr lang="en-US" dirty="0"/>
              <a:t>Queue-Length</a:t>
            </a:r>
          </a:p>
          <a:p>
            <a:pPr lvl="1"/>
            <a:r>
              <a:rPr lang="en-US" dirty="0"/>
              <a:t>Active VMs 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85E62B2-784B-4C4F-87B1-EA357683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81" y="1628800"/>
            <a:ext cx="4876800" cy="3048000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FC7CE0B5-0041-428D-94F9-45ECE5F35FBD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4735EF33-852A-472F-A775-F51E2E934920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079A6F33-B04F-4121-9AA3-D86EC6A3CD7F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ACB5B53-F0E7-4959-8CDA-8B6505E8EAA0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1443630-7A2F-4973-AA42-EC026A6AE86C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3AC0503-DFA4-44A1-A3DE-97BE99953A37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B9A53D52-3A4C-4E3A-A7BF-0F679DFAA0B5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6F68588D-4FA1-40FB-979C-87284D6B7064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B1BF76-42C7-48E9-9A5B-D5B270778C6C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05D5F168-FC20-4126-8620-1159A94AC0AC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79942848-030A-4738-951D-01EFF36CE90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5117CDAA-FEF8-426F-A895-55C70A737E3A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84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3D884F-FAF5-480C-B1DD-8A19EE61FFE6}"/>
              </a:ext>
            </a:extLst>
          </p:cNvPr>
          <p:cNvSpPr/>
          <p:nvPr/>
        </p:nvSpPr>
        <p:spPr>
          <a:xfrm>
            <a:off x="1740788" y="4669056"/>
            <a:ext cx="1580124" cy="112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A87F5377-0915-4799-9327-275C7265EF57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2DCCFD0-30A4-4396-9EC2-361F467D03D8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C7110631-6CC4-4043-BAA9-4D64CA04CDC2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6B7E133-4F9F-4A1D-8470-F0C042B3EA9E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FE6CE6C-1032-4544-8147-06FB692689D3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79A5F2F-FCD4-4CF0-9047-374BA3800B2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0C6E24AE-B3F5-40C9-9E46-C138F71D3C65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40F68515-B63F-471A-8CB2-6229A5C20DC8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C900464-6780-4D0C-B45D-C3B8B771346B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259A5624-32C8-4BAD-B5E1-034A23B02BCA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1AAD7B07-4EAC-4CEC-A37A-B084CD067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1207A28C-D0E6-4373-9C9E-F7CC263D5220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62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269562" cy="2440109"/>
          </a:xfrm>
        </p:spPr>
        <p:txBody>
          <a:bodyPr/>
          <a:lstStyle/>
          <a:p>
            <a:r>
              <a:rPr lang="en-US" dirty="0"/>
              <a:t>Uses provided interfaces </a:t>
            </a:r>
          </a:p>
          <a:p>
            <a:r>
              <a:rPr lang="en-US" dirty="0"/>
              <a:t>Can be replaced easily</a:t>
            </a:r>
          </a:p>
          <a:p>
            <a:r>
              <a:rPr lang="en-US" dirty="0"/>
              <a:t>Need to be triggered either by Clock or externally</a:t>
            </a:r>
          </a:p>
          <a:p>
            <a:r>
              <a:rPr lang="en-US" dirty="0"/>
              <a:t>Configuration: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85E62B2-784B-4C4F-87B1-EA357683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81" y="1628800"/>
            <a:ext cx="4876800" cy="304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039475-65AE-44B5-A1C2-5B899234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74" y="3638673"/>
            <a:ext cx="5906987" cy="1928812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F5A87D0C-FCB6-4203-A74F-0900B4E7B2FA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02D42B72-833D-4425-9DEA-93C007421AED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93D518DC-704F-4278-A502-6D370941DA52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83F22BA-CA9B-4B22-989C-CEB1D111DD98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DE8CCC0-BE38-4395-A217-9DD12A59A919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C15ABD7-7963-45FD-AEF2-4A0B20D4E94E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CDB29C1D-7FEE-44AE-9FF8-F8F537DACB06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A35C123E-E652-4FF8-A620-0A094D3B11CF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4F21DD6-EC59-4977-8EE9-F2EAC908AB4C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6E1E198A-7DF0-4792-A3FB-E1FA1523DCBC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A0005222-9238-45E9-BAB1-1C4DE8BDCCA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9D08246A-7D97-4BEC-B43C-E1AB742DAFF7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26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Setup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275114"/>
            <a:ext cx="10685749" cy="4453714"/>
          </a:xfrm>
        </p:spPr>
        <p:txBody>
          <a:bodyPr/>
          <a:lstStyle/>
          <a:p>
            <a:r>
              <a:rPr lang="en-US" dirty="0"/>
              <a:t>Experiments on real infrastructure</a:t>
            </a:r>
          </a:p>
          <a:p>
            <a:r>
              <a:rPr lang="en-US" dirty="0"/>
              <a:t>Workload-Service (Producer on a VM)</a:t>
            </a:r>
          </a:p>
          <a:p>
            <a:r>
              <a:rPr lang="en-US" dirty="0"/>
              <a:t>Message-Broker RabbitMQ forwards Jobs to Consumer</a:t>
            </a:r>
          </a:p>
          <a:p>
            <a:r>
              <a:rPr lang="en-US" dirty="0"/>
              <a:t>Python-Consumer as scalable Microservice on Bosh IoT Cloud</a:t>
            </a:r>
          </a:p>
          <a:p>
            <a:r>
              <a:rPr lang="en-US" dirty="0"/>
              <a:t>Auto-Scaler retrieves Metrics directly from Infrastructure</a:t>
            </a:r>
          </a:p>
          <a:p>
            <a:pPr lvl="1"/>
            <a:r>
              <a:rPr lang="en-US" dirty="0"/>
              <a:t>CPU Monitoring</a:t>
            </a:r>
          </a:p>
          <a:p>
            <a:pPr lvl="1"/>
            <a:r>
              <a:rPr lang="en-US" dirty="0"/>
              <a:t>Queue Monitoring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F7E93FC-4F22-4A8C-B5DB-06EE487A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56" y="3909156"/>
            <a:ext cx="5751087" cy="167373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5DA255E-6450-4A5D-94A2-5601091E006E}"/>
              </a:ext>
            </a:extLst>
          </p:cNvPr>
          <p:cNvSpPr txBox="1"/>
          <p:nvPr/>
        </p:nvSpPr>
        <p:spPr>
          <a:xfrm>
            <a:off x="10382645" y="52824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Quelle: [3]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389A0185-D11D-4201-89FD-671FFA01E302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277E9A18-0E96-4940-B38C-DC4CB2648135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72873EB5-FB4B-48B2-8B62-8F55EED3C53A}"/>
                </a:ext>
              </a:extLst>
            </p:cNvPr>
            <p:cNvSpPr txBox="1"/>
            <p:nvPr/>
          </p:nvSpPr>
          <p:spPr>
            <a:xfrm>
              <a:off x="6159722" y="605493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5FE27A0-79BE-43AB-A8DE-A005A3C3EA8A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8CDD03D-A401-4092-B589-6C61A75FC21E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0D035FF-D08C-4AC0-A2D9-6585F544F57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03F495E-258E-4D14-9A2B-8B23B4EEFF4D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15AECD9E-0573-49D9-8629-02D5C81016E0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B90C0F2-475B-45F6-A40D-7596B50B8F8D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7FCF40D5-6DA0-4696-8ED5-52FE6B51210B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3F13FFC-2611-4758-823D-35249FC3C4B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A4215064-88A3-482E-95B5-6189B5983DBD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81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- Infrastructure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3" y="1200681"/>
            <a:ext cx="3832247" cy="4530264"/>
          </a:xfrm>
        </p:spPr>
        <p:txBody>
          <a:bodyPr/>
          <a:lstStyle/>
          <a:p>
            <a:r>
              <a:rPr lang="en-US" dirty="0"/>
              <a:t>Simulation is close to reals behavior</a:t>
            </a:r>
          </a:p>
          <a:p>
            <a:r>
              <a:rPr lang="en-US" dirty="0"/>
              <a:t>No resources needed</a:t>
            </a:r>
          </a:p>
          <a:p>
            <a:r>
              <a:rPr lang="en-US" dirty="0"/>
              <a:t>Real execution time: 7 Minutes</a:t>
            </a:r>
          </a:p>
          <a:p>
            <a:r>
              <a:rPr lang="en-US" dirty="0"/>
              <a:t>Simulation time:      &lt;5 Seconds</a:t>
            </a:r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1E735-4058-4F7C-8F18-6C7728B8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31" y="1208810"/>
            <a:ext cx="7322592" cy="2227954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EE973D-ACCE-42CF-BD89-D62485F6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59" y="3644596"/>
            <a:ext cx="7322592" cy="2212746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39A2A87D-6C65-4907-B4C0-50EE8BA976B9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788DC540-4F1D-4AF0-BEEF-AB3014291D76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99B76CEA-86B6-41F4-B8F0-21B76E08B72F}"/>
                </a:ext>
              </a:extLst>
            </p:cNvPr>
            <p:cNvSpPr txBox="1"/>
            <p:nvPr/>
          </p:nvSpPr>
          <p:spPr>
            <a:xfrm>
              <a:off x="6159722" y="605493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82AC25-5CD9-4007-80E4-7170BDC7AAE5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7B6F5C-28DC-4AAC-9836-5B22A8FB4131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38D2BF5-8785-4CF3-863A-46AF678D129F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4CFBBB5-F1D9-49CE-BD86-33F695728732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FFCFAF81-623B-46C2-A865-BBD8B4285C8D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F8845B9-334F-4B88-8961-87200BFF5217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461B3B0C-C1A8-4B1B-842F-12D957B69F49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87FA2934-92B3-43DE-9612-EAE4D2ED9D3C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697CF5C6-89EF-4BC8-9CFC-EBB5A4F6A2BA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01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-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4277038" cy="4530264"/>
          </a:xfrm>
        </p:spPr>
        <p:txBody>
          <a:bodyPr/>
          <a:lstStyle/>
          <a:p>
            <a:r>
              <a:rPr lang="en-US" dirty="0"/>
              <a:t>Arrival and Departure Rate also very similar</a:t>
            </a:r>
          </a:p>
          <a:p>
            <a:r>
              <a:rPr lang="en-US" dirty="0"/>
              <a:t>Queue Length slightly different but peaks are still present</a:t>
            </a:r>
          </a:p>
        </p:txBody>
      </p:sp>
      <p:pic>
        <p:nvPicPr>
          <p:cNvPr id="3" name="Grafik 2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BC5DE8BB-2F80-49EC-9901-86B9615E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51" y="1198564"/>
            <a:ext cx="7040737" cy="2115869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947E9C-E3B2-4702-879B-F95D82D9F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51" y="3635922"/>
            <a:ext cx="6918098" cy="2115869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9B195A1C-9C75-41CA-BCB9-63CBC899AB8F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1BFDC8F8-B5B6-45E1-ABCA-3F999653A02D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451277EC-D257-4CC8-A76C-B5C0E4324CD1}"/>
                </a:ext>
              </a:extLst>
            </p:cNvPr>
            <p:cNvSpPr txBox="1"/>
            <p:nvPr/>
          </p:nvSpPr>
          <p:spPr>
            <a:xfrm>
              <a:off x="6159722" y="605493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070868-4190-49E5-B709-B2FF0AC9DE60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6723AC-5F7D-43BF-84A4-E468F695939E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277C3A4-FD5E-4097-8D63-C6845A982727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EE774F4E-B9B9-4BA0-A4AB-DEFD80A55EA7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EB6F210D-31A1-4F7F-B0D7-B7ED8C35B8F8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E363C74-107C-45C1-A7BE-1E65C8646564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E8A0D219-19C7-49F6-8D22-F19EABD3FB57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D362E7D3-3B00-4FC9-A31C-89274732EAB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AD42B674-C0A6-4BE8-9778-A716468A67F7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64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0901773" cy="4530264"/>
          </a:xfrm>
        </p:spPr>
        <p:txBody>
          <a:bodyPr/>
          <a:lstStyle/>
          <a:p>
            <a:r>
              <a:rPr lang="en-GB" dirty="0"/>
              <a:t>Cloud Computing needs dynamic scaling mechanisms to exploit its advantages</a:t>
            </a:r>
          </a:p>
          <a:p>
            <a:r>
              <a:rPr lang="en-GB" dirty="0"/>
              <a:t>Auto-Scaler Evaluation on real infrastructure to resource and time consuming</a:t>
            </a:r>
          </a:p>
          <a:p>
            <a:r>
              <a:rPr lang="en-GB" dirty="0"/>
              <a:t>Testbench to simulate infrastructure implemented</a:t>
            </a:r>
          </a:p>
          <a:p>
            <a:r>
              <a:rPr lang="en-GB" dirty="0"/>
              <a:t>Interface for Auto-Scaler Evaluation available</a:t>
            </a:r>
          </a:p>
          <a:p>
            <a:r>
              <a:rPr lang="en-GB" dirty="0"/>
              <a:t>Evaluation conducted with satisfactory results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9B195A1C-9C75-41CA-BCB9-63CBC899AB8F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1BFDC8F8-B5B6-45E1-ABCA-3F999653A02D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451277EC-D257-4CC8-A76C-B5C0E4324CD1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070868-4190-49E5-B709-B2FF0AC9DE60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6723AC-5F7D-43BF-84A4-E468F695939E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277C3A4-FD5E-4097-8D63-C6845A982727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EE774F4E-B9B9-4BA0-A4AB-DEFD80A55EA7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EB6F210D-31A1-4F7F-B0D7-B7ED8C35B8F8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E363C74-107C-45C1-A7BE-1E65C8646564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E8A0D219-19C7-49F6-8D22-F19EABD3FB57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D362E7D3-3B00-4FC9-A31C-89274732EAB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AD42B674-C0A6-4BE8-9778-A716468A67F7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96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de-DE" sz="1400" u="sng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https://de.wikipedia.org/wiki/Cloud_Computing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de-DE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https://www.esds.co.in/blog/what-is-saas-cloud-truth/#sthash.8g8OOefH.dpbs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u="sng" dirty="0">
                <a:solidFill>
                  <a:schemeClr val="bg1">
                    <a:lumMod val="50000"/>
                  </a:schemeClr>
                </a:solidFill>
              </a:rPr>
              <a:t>[3] https://www.orkork.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de/development/was-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ist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eigentlich-rabbitmq</a:t>
            </a:r>
            <a:endParaRPr lang="en-GB" sz="1400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[4] Niko Benkler. Git-Hub Repository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Praktikum:Werkzeuge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für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agile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Modellierung.Accessed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 on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21.07.2019. url: https://github.com/Benkler/PraktikumWerzeugeAgileModellierung.</a:t>
            </a:r>
          </a:p>
          <a:p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[5] M. </a:t>
            </a:r>
            <a:r>
              <a:rPr lang="en-US" sz="1400" u="sng" dirty="0" err="1">
                <a:solidFill>
                  <a:schemeClr val="bg1">
                    <a:lumMod val="50000"/>
                  </a:schemeClr>
                </a:solidFill>
              </a:rPr>
              <a:t>Jelassi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, C. Ghazel und L. A. </a:t>
            </a:r>
            <a:r>
              <a:rPr lang="en-US" sz="1400" u="sng" dirty="0" err="1">
                <a:solidFill>
                  <a:schemeClr val="bg1">
                    <a:lumMod val="50000"/>
                  </a:schemeClr>
                </a:solidFill>
              </a:rPr>
              <a:t>Saïdane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. “A survey on quality of service in cloud computing”. In: 2017 3rd International Conference on Frontiers of Signal Processing (ICFSP). Sep. 2017, </a:t>
            </a:r>
            <a:r>
              <a:rPr lang="fr-FR" sz="1400" u="sng" dirty="0">
                <a:solidFill>
                  <a:schemeClr val="bg1">
                    <a:lumMod val="50000"/>
                  </a:schemeClr>
                </a:solidFill>
              </a:rPr>
              <a:t>S. 63–67. </a:t>
            </a:r>
            <a:r>
              <a:rPr lang="fr-FR" sz="1400" u="sng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fr-FR" sz="1400" u="sng" dirty="0">
                <a:solidFill>
                  <a:schemeClr val="bg1">
                    <a:lumMod val="50000"/>
                  </a:schemeClr>
                </a:solidFill>
              </a:rPr>
              <a:t>: 10.1109/ICFSP.2017.8097142.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[6] Tania </a:t>
            </a:r>
            <a:r>
              <a:rPr lang="en-GB" sz="1400" u="sng" dirty="0" err="1">
                <a:solidFill>
                  <a:schemeClr val="bg1">
                    <a:lumMod val="50000"/>
                  </a:schemeClr>
                </a:solidFill>
              </a:rPr>
              <a:t>Lorido-Botrán</a:t>
            </a:r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, Jose Miguel-Alonso und Jose Antonio Lozano. “A Review of Autoscaling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Techniques for Elastic Applications in Cloud Environments”. In: Journal of Grid </a:t>
            </a:r>
            <a:r>
              <a:rPr lang="pt-BR" sz="1400" u="sng" dirty="0">
                <a:solidFill>
                  <a:schemeClr val="bg1">
                    <a:lumMod val="50000"/>
                  </a:schemeClr>
                </a:solidFill>
              </a:rPr>
              <a:t>Computing 12 (Dez. 2014). doi: 10.1007/s10723-014-9314-7.</a:t>
            </a:r>
          </a:p>
          <a:p>
            <a:r>
              <a:rPr lang="en-GB" sz="1400" u="sng" dirty="0">
                <a:solidFill>
                  <a:schemeClr val="bg1">
                    <a:lumMod val="50000"/>
                  </a:schemeClr>
                </a:solidFill>
              </a:rPr>
              <a:t>[7] Alessandro Papadopoulos u. a. “PEAS: A Performance Evaluation Framework for Auto-</a:t>
            </a:r>
          </a:p>
          <a:p>
            <a:r>
              <a:rPr lang="en-US" sz="1400" u="sng" dirty="0">
                <a:solidFill>
                  <a:schemeClr val="bg1">
                    <a:lumMod val="50000"/>
                  </a:schemeClr>
                </a:solidFill>
              </a:rPr>
              <a:t>Scaling Strategies in Cloud Applications”. In: ACM Transactions on Modeling and Performance Evaluation of Computing Systems 1 (Aug. 2016), </a:t>
            </a:r>
            <a:endParaRPr lang="de-DE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DE90787F-9E42-425E-8DB4-77DBE9585FEC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E49805E9-2823-4E53-BC39-D6A2AE6B35AF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4D525EE8-3632-499F-A581-075F7B7900B7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A1955A2-317A-4D1A-9C45-BEF3EFDE449C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A256E62-F499-42E0-93B3-8BC96C130081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BAD0399-0E1D-4CBD-8A42-73F37AE1100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ED6C0002-A074-4F97-892C-5F602B6959F4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FD1C2D51-ED62-4907-A294-ABAB956DFDEA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7FE73F8-4234-47FF-89C2-64F7C7393D5B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FBA66209-0B7C-4A55-87C1-E594996BAF33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65ABC695-C60B-498E-BD74-17B3AFA0DAD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5EE3A5E4-F41B-4AC5-9190-20B962CF6A27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8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Scalability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81239"/>
            <a:ext cx="5294584" cy="474403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i="1" dirty="0"/>
              <a:t>dynamic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Resource demands ≈ Provided resources</a:t>
            </a:r>
          </a:p>
          <a:p>
            <a:pPr lvl="1"/>
            <a:r>
              <a:rPr lang="en-US" dirty="0"/>
              <a:t>Scaling needed!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Improvement in availability</a:t>
            </a:r>
          </a:p>
          <a:p>
            <a:pPr lvl="1"/>
            <a:r>
              <a:rPr lang="en-US" dirty="0"/>
              <a:t>Economic advantages</a:t>
            </a:r>
          </a:p>
          <a:p>
            <a:pPr lvl="1"/>
            <a:r>
              <a:rPr lang="en-US" dirty="0"/>
              <a:t>Ecologic advantages</a:t>
            </a:r>
          </a:p>
          <a:p>
            <a:r>
              <a:rPr lang="en-US" b="1" dirty="0"/>
              <a:t>But:</a:t>
            </a:r>
            <a:r>
              <a:rPr lang="en-US" dirty="0"/>
              <a:t> Efficient scaling mechanisms needed!</a:t>
            </a:r>
            <a:endParaRPr lang="en-US" b="1" dirty="0"/>
          </a:p>
        </p:txBody>
      </p:sp>
      <p:pic>
        <p:nvPicPr>
          <p:cNvPr id="2050" name="Picture 2" descr="https://www.esds.co.in/blog/wp-content/uploads/2011/06/What-Is-SaaS-Cloud-Truth1.jpg">
            <a:extLst>
              <a:ext uri="{FF2B5EF4-FFF2-40B4-BE49-F238E27FC236}">
                <a16:creationId xmlns:a16="http://schemas.microsoft.com/office/drawing/2014/main" id="{1F31D1B5-86AA-46D7-9A40-DDE3861A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84" y="1203976"/>
            <a:ext cx="5211341" cy="35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4FCE0DBC-3239-4327-AA36-D01FAB2088E3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2820E38C-2B15-4B78-8AE9-5659C8FB7ABD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01DC5076-8DCE-4423-947B-DA4458DA2D0F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EEC82A9-981B-4C87-BB42-711F213FD0F1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4B53AFA-A019-4421-88EB-74B088E5D689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E26EB22-5A84-486E-B900-09F2A9C524D5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E3E38026-8C86-4E6A-9AF2-6C3A6A726B60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708E8DA5-1624-44B0-AA64-1365BA7BA9D2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B402294-DAA2-4A35-A579-5E7A7412925D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F41AA676-C346-40D9-918D-FE7C353EDE1D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86006E0A-876D-4485-BD18-4CFC8E3BB48C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CE95480F-7BB8-49B2-AD79-1D716983ABCC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4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Auto-</a:t>
            </a:r>
            <a:r>
              <a:rPr lang="de-DE" dirty="0" err="1"/>
              <a:t>Scaler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en-US" dirty="0"/>
              <a:t>Scaling decisions based on metrics such as </a:t>
            </a:r>
          </a:p>
          <a:p>
            <a:pPr lvl="1"/>
            <a:r>
              <a:rPr lang="en-US" dirty="0"/>
              <a:t>CPU Utilization</a:t>
            </a:r>
          </a:p>
          <a:p>
            <a:pPr lvl="1"/>
            <a:r>
              <a:rPr lang="en-US" dirty="0"/>
              <a:t>Arrival rate vs. current capacity</a:t>
            </a:r>
          </a:p>
          <a:p>
            <a:pPr lvl="1"/>
            <a:r>
              <a:rPr lang="en-US" dirty="0"/>
              <a:t>Queuing delay and queue length </a:t>
            </a:r>
          </a:p>
          <a:p>
            <a:r>
              <a:rPr lang="en-US" dirty="0"/>
              <a:t>Over-Provisioning: Resources are idle         costs money!</a:t>
            </a:r>
          </a:p>
          <a:p>
            <a:r>
              <a:rPr lang="en-US" dirty="0"/>
              <a:t>Under-Provisioning: QoS-Agreements are not met        annoys customers </a:t>
            </a:r>
          </a:p>
          <a:p>
            <a:r>
              <a:rPr lang="en-US" dirty="0"/>
              <a:t>"Good" Auto-Scalers needed!</a:t>
            </a:r>
          </a:p>
          <a:p>
            <a:pPr lvl="1"/>
            <a:r>
              <a:rPr lang="en-US" dirty="0"/>
              <a:t>Evaluation necessary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143D2E7-4591-42CF-8D71-1227ED85CC44}"/>
              </a:ext>
            </a:extLst>
          </p:cNvPr>
          <p:cNvSpPr/>
          <p:nvPr/>
        </p:nvSpPr>
        <p:spPr>
          <a:xfrm>
            <a:off x="7176120" y="3190330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BABB60B-ECE2-4C3E-BABD-91E402D5F864}"/>
              </a:ext>
            </a:extLst>
          </p:cNvPr>
          <p:cNvSpPr/>
          <p:nvPr/>
        </p:nvSpPr>
        <p:spPr>
          <a:xfrm>
            <a:off x="9008748" y="3645024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4FF4CE79-1948-4D0B-91F1-03FC925DF503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1446780B-62D4-4AD2-A95D-1903E6D79F4C}"/>
                </a:ext>
              </a:extLst>
            </p:cNvPr>
            <p:cNvSpPr txBox="1"/>
            <p:nvPr/>
          </p:nvSpPr>
          <p:spPr>
            <a:xfrm>
              <a:off x="2077399" y="6043864"/>
              <a:ext cx="1089449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2F55257D-6997-4CDD-8DB8-8BE3AD66DF1C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1B9A07A-D47E-43D1-9272-AF2F4AE90BFE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6E0FD20-FBA8-4BBF-8D03-9C6D7571993A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0E2DD76-B681-430E-B0A0-0F90DFBB4F46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DE005B7D-A80E-441E-AEFD-053D9016CF50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64FEF8E-409D-4FF0-88A7-F7B1EAC0DBAC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DB3C05F-8B91-4A7C-ABBE-08DAD52E3CD1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2C5419CE-CB95-416E-A31A-420A159B10B4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527428B6-869E-42D9-88E7-A29637315D7C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13540A42-6A92-48B1-B660-B152242D0CE6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Auto-</a:t>
            </a:r>
            <a:r>
              <a:rPr lang="de-DE" dirty="0" err="1"/>
              <a:t>Scalers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en-US" dirty="0"/>
              <a:t>First attempt: Test behavior under real conditions</a:t>
            </a:r>
          </a:p>
          <a:p>
            <a:pPr lvl="1"/>
            <a:r>
              <a:rPr lang="en-US" dirty="0"/>
              <a:t>Resources required (Allocation of Virtual Machines, …)</a:t>
            </a:r>
          </a:p>
          <a:p>
            <a:pPr lvl="1"/>
            <a:r>
              <a:rPr lang="en-US" dirty="0"/>
              <a:t>Workload needed</a:t>
            </a:r>
          </a:p>
          <a:p>
            <a:pPr lvl="1"/>
            <a:r>
              <a:rPr lang="en-US" dirty="0"/>
              <a:t>Time intensive</a:t>
            </a:r>
          </a:p>
          <a:p>
            <a:pPr marL="634984" lvl="1" indent="0">
              <a:buNone/>
            </a:pPr>
            <a:r>
              <a:rPr lang="en-US" dirty="0"/>
              <a:t>        Costs money!</a:t>
            </a:r>
          </a:p>
          <a:p>
            <a:pPr marL="634984" lvl="1" indent="0">
              <a:buNone/>
            </a:pPr>
            <a:endParaRPr lang="en-US" dirty="0"/>
          </a:p>
          <a:p>
            <a:r>
              <a:rPr lang="en-US" dirty="0"/>
              <a:t>Second attempt: Time discrete simulation</a:t>
            </a:r>
          </a:p>
          <a:p>
            <a:pPr lvl="1"/>
            <a:r>
              <a:rPr lang="en-US" dirty="0"/>
              <a:t>Simulate Cloud-Infrastructure to reduce costs</a:t>
            </a:r>
          </a:p>
          <a:p>
            <a:pPr lvl="1"/>
            <a:r>
              <a:rPr lang="en-US" dirty="0"/>
              <a:t>Discretization reduces time</a:t>
            </a:r>
          </a:p>
          <a:p>
            <a:pPr marL="634984" lvl="1" indent="0">
              <a:buNone/>
            </a:pPr>
            <a:r>
              <a:rPr lang="en-US" dirty="0"/>
              <a:t>        Testbench required!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34984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4595303-5E13-471D-BFC3-FFA8507A541F}"/>
              </a:ext>
            </a:extLst>
          </p:cNvPr>
          <p:cNvSpPr/>
          <p:nvPr/>
        </p:nvSpPr>
        <p:spPr>
          <a:xfrm>
            <a:off x="1178330" y="3082318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34E15FD-4F99-431C-8AD7-6B082663C8BB}"/>
              </a:ext>
            </a:extLst>
          </p:cNvPr>
          <p:cNvSpPr/>
          <p:nvPr/>
        </p:nvSpPr>
        <p:spPr>
          <a:xfrm>
            <a:off x="1178330" y="5402224"/>
            <a:ext cx="4892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D5F2118A-6D27-4D0A-9069-F9A46D55E89F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EF64CB3D-4F54-45B6-835D-3D464AC57EA2}"/>
                </a:ext>
              </a:extLst>
            </p:cNvPr>
            <p:cNvSpPr txBox="1"/>
            <p:nvPr/>
          </p:nvSpPr>
          <p:spPr>
            <a:xfrm>
              <a:off x="2077399" y="6043864"/>
              <a:ext cx="1089449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1E7FFF2A-CF5B-4B9C-B79A-EA66CAD6DF2A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FC4139C-96CB-4FC1-AE1F-A01A2D1417D5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CB11D81-0369-46E1-B8C1-195029C34AEE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51AC925-73DB-4952-B62B-A4093DD37BF0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C0408326-1939-4179-A483-6B41F981D4C2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FBEE548D-1142-485C-BF88-80BFC3303CC6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84B31B1-EEB1-4FFA-803A-6E9054E89B93}"/>
                </a:ext>
              </a:extLst>
            </p:cNvPr>
            <p:cNvSpPr txBox="1"/>
            <p:nvPr/>
          </p:nvSpPr>
          <p:spPr>
            <a:xfrm>
              <a:off x="4148194" y="6030237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8" name="Eingekerbter Richtungspfeil 27">
              <a:extLst>
                <a:ext uri="{FF2B5EF4-FFF2-40B4-BE49-F238E27FC236}">
                  <a16:creationId xmlns:a16="http://schemas.microsoft.com/office/drawing/2014/main" id="{FA3703AF-E48B-4EA6-AFBD-B6736B111847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74466EFF-E75A-4A05-9C2C-456F9092A671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>
              <a:extLst>
                <a:ext uri="{FF2B5EF4-FFF2-40B4-BE49-F238E27FC236}">
                  <a16:creationId xmlns:a16="http://schemas.microsoft.com/office/drawing/2014/main" id="{44B3648D-CD43-4E30-AB86-5234F6B26FB6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5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163868"/>
            <a:ext cx="5571067" cy="4530264"/>
          </a:xfrm>
        </p:spPr>
        <p:txBody>
          <a:bodyPr/>
          <a:lstStyle/>
          <a:p>
            <a:r>
              <a:rPr lang="en-US" dirty="0"/>
              <a:t>Based on Queuing Theory which is similar to reality</a:t>
            </a:r>
          </a:p>
          <a:p>
            <a:r>
              <a:rPr lang="en-US" dirty="0"/>
              <a:t>Three main components</a:t>
            </a:r>
          </a:p>
          <a:p>
            <a:pPr lvl="1"/>
            <a:r>
              <a:rPr lang="en-US" dirty="0"/>
              <a:t>Queue: Handle arriving jobs</a:t>
            </a:r>
          </a:p>
          <a:p>
            <a:pPr lvl="1"/>
            <a:r>
              <a:rPr lang="en-US" dirty="0"/>
              <a:t>Infrastructure: Process Jobs</a:t>
            </a:r>
          </a:p>
          <a:p>
            <a:pPr lvl="1"/>
            <a:r>
              <a:rPr lang="en-US" dirty="0"/>
              <a:t>Tracking: Track behavior</a:t>
            </a:r>
          </a:p>
          <a:p>
            <a:r>
              <a:rPr lang="en-US" dirty="0"/>
              <a:t>Desires</a:t>
            </a:r>
          </a:p>
          <a:p>
            <a:pPr lvl="1"/>
            <a:r>
              <a:rPr lang="en-US" dirty="0"/>
              <a:t>Configurable infrastructure</a:t>
            </a:r>
          </a:p>
          <a:p>
            <a:pPr lvl="1"/>
            <a:r>
              <a:rPr lang="en-US" dirty="0"/>
              <a:t>Interface for Auto-Scaler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3D90C8E6-E5E4-4B3E-8800-817DDE62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3" y="1493810"/>
            <a:ext cx="6010275" cy="2952750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A3C5B874-E0DD-4880-848D-51A663DF45A2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D9AB166C-7227-467C-B795-D77DD3D74CFA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D08F43B4-3E33-4741-9CCF-E91B233FAB38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C2812C0-A1B7-46C9-B7E1-087D3A02F38A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D1D5CAC-3DB6-4724-92A5-636DBCFA958B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EC90BC8-0BBA-4973-B83E-A51C3BC8944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E9B921FD-C2BE-4CC7-837E-B5E292EDD51F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F68E5B7A-9389-4E1E-8B41-5A7755E17CD5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BC65531-125C-4BA2-B570-9C9F986AB522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8F404ECE-682E-4248-A58F-666B6F87CEEE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60980333-840B-4EC9-8BE3-EF2EC6F6A8D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C55EFAA4-C660-437D-A55E-060AD0017717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6050540" cy="4530264"/>
          </a:xfrm>
        </p:spPr>
        <p:txBody>
          <a:bodyPr/>
          <a:lstStyle/>
          <a:p>
            <a:r>
              <a:rPr lang="en-US" dirty="0"/>
              <a:t>Event-based architecture</a:t>
            </a:r>
          </a:p>
          <a:p>
            <a:r>
              <a:rPr lang="en-US" dirty="0"/>
              <a:t>Components do not need to know each other</a:t>
            </a:r>
          </a:p>
          <a:p>
            <a:r>
              <a:rPr lang="en-US" dirty="0"/>
              <a:t>Add additional Tracker or other components via Listeners</a:t>
            </a:r>
          </a:p>
          <a:p>
            <a:r>
              <a:rPr lang="en-US" dirty="0"/>
              <a:t>Synchronous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3EEF250-2C42-416D-9B35-41E592F9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58" y="1198564"/>
            <a:ext cx="4870780" cy="2598787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4FE1AD0C-E28A-4B4F-B544-E7A095AE80E4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E778720F-1023-4788-9B9F-72CB22103C21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E81E41A3-48B6-43BD-9C7C-550EFEB7AFD1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6D0CF8C-42AC-4CD0-990F-19E1FF5B7D40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11C2B98-DBAB-483E-8239-A96826029507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FE88865-32E3-4629-AC48-5E22C2C0F1AE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2144D20A-DEBC-4356-A4D5-8D93B382E263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222E1C1E-A8EB-431B-A84D-1EFAEC62D69C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0ADAB6E-CCAB-4E3C-AA8F-202F553CC629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9D745B1C-C3EF-4D85-9CEC-4F03CC1AA3D6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0AFE6843-41F9-4AC7-8740-B3F3AE8363E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8247CDC0-3EB5-4A77-85E0-263EBB6227FA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2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5015C99B-C26B-452C-95F0-4428ED35A1B0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8C7FCCCD-69BE-43C5-8512-9E6050FF914F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817495B7-A12D-4ABE-9169-A9AA87A3A972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2C3B22C-24E0-4135-808A-9185E57FDBAA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495C152-2593-48CB-A1B4-D818B9B10C8A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E10CE89-E466-438C-A452-D99133D5E54B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ABB05CED-F193-4FFB-8F83-97EF047B7558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21C383C6-3530-4C0D-A75E-5317360BEC8E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80FA030-FD1F-42C4-A399-C3A6475BE8FC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619CB808-3D91-484C-A6E3-FD70A8989248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E5E0F-BB55-45A0-A85F-59ED127529A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D059B630-42F5-4D57-BE34-5464AFC2ACD2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4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C25D56-C95C-4C55-9B10-65175EB7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7" y="753028"/>
            <a:ext cx="8823558" cy="53066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83B22C1-D147-4D27-8BB0-AFEF2AB1154C}"/>
              </a:ext>
            </a:extLst>
          </p:cNvPr>
          <p:cNvSpPr/>
          <p:nvPr/>
        </p:nvSpPr>
        <p:spPr>
          <a:xfrm>
            <a:off x="1234842" y="954098"/>
            <a:ext cx="1260119" cy="143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57844F30-4B63-4CB4-866B-4A2866A3EDA5}"/>
              </a:ext>
            </a:extLst>
          </p:cNvPr>
          <p:cNvGrpSpPr/>
          <p:nvPr/>
        </p:nvGrpSpPr>
        <p:grpSpPr>
          <a:xfrm>
            <a:off x="96000" y="5866557"/>
            <a:ext cx="12253103" cy="429544"/>
            <a:chOff x="25400" y="5986694"/>
            <a:chExt cx="9189827" cy="32215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F1545386-8850-459F-8118-9BA87FD8EA65}"/>
                </a:ext>
              </a:extLst>
            </p:cNvPr>
            <p:cNvSpPr txBox="1"/>
            <p:nvPr/>
          </p:nvSpPr>
          <p:spPr>
            <a:xfrm>
              <a:off x="2077400" y="6043864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20" name="Textfeld 14">
              <a:extLst>
                <a:ext uri="{FF2B5EF4-FFF2-40B4-BE49-F238E27FC236}">
                  <a16:creationId xmlns:a16="http://schemas.microsoft.com/office/drawing/2014/main" id="{55051054-7BC4-4304-807A-A83A1C41CB5D}"/>
                </a:ext>
              </a:extLst>
            </p:cNvPr>
            <p:cNvSpPr txBox="1"/>
            <p:nvPr/>
          </p:nvSpPr>
          <p:spPr>
            <a:xfrm>
              <a:off x="6159722" y="605493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2CC914-F309-431F-BC1A-5CC7CA11AA66}"/>
                </a:ext>
              </a:extLst>
            </p:cNvPr>
            <p:cNvSpPr txBox="1"/>
            <p:nvPr/>
          </p:nvSpPr>
          <p:spPr>
            <a:xfrm>
              <a:off x="3028301" y="6032323"/>
              <a:ext cx="13854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DDF04B1-FAB1-4667-B1AA-19A9832F903E}"/>
                </a:ext>
              </a:extLst>
            </p:cNvPr>
            <p:cNvSpPr txBox="1"/>
            <p:nvPr/>
          </p:nvSpPr>
          <p:spPr>
            <a:xfrm>
              <a:off x="7937199" y="6036742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AD186B-182E-4E12-B192-0B42353754D5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2CAA32C3-4981-49EF-8094-42A9005C1ADA}"/>
                </a:ext>
              </a:extLst>
            </p:cNvPr>
            <p:cNvSpPr/>
            <p:nvPr/>
          </p:nvSpPr>
          <p:spPr>
            <a:xfrm>
              <a:off x="1429041" y="608003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9457E958-6A3F-46CA-8254-34756A566362}"/>
                </a:ext>
              </a:extLst>
            </p:cNvPr>
            <p:cNvSpPr/>
            <p:nvPr/>
          </p:nvSpPr>
          <p:spPr>
            <a:xfrm>
              <a:off x="3461248" y="60920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4DEF3FA-FC11-4F4C-AA4C-D636516CB016}"/>
                </a:ext>
              </a:extLst>
            </p:cNvPr>
            <p:cNvSpPr txBox="1"/>
            <p:nvPr/>
          </p:nvSpPr>
          <p:spPr>
            <a:xfrm>
              <a:off x="4148194" y="6030237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FD3E202B-7D81-4EBD-B5CE-FCF6832781E7}"/>
                </a:ext>
              </a:extLst>
            </p:cNvPr>
            <p:cNvSpPr/>
            <p:nvPr/>
          </p:nvSpPr>
          <p:spPr>
            <a:xfrm>
              <a:off x="7396734" y="610264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C99DFAEC-DA8C-4FC0-90F1-792438DF5BB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615DDF73-290A-43E2-9588-6B9C541C2241}"/>
                </a:ext>
              </a:extLst>
            </p:cNvPr>
            <p:cNvSpPr/>
            <p:nvPr/>
          </p:nvSpPr>
          <p:spPr>
            <a:xfrm>
              <a:off x="5472776" y="608445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595234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1655</Words>
  <Application>Microsoft Office PowerPoint</Application>
  <PresentationFormat>Breitbild</PresentationFormat>
  <Paragraphs>358</Paragraphs>
  <Slides>27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Arial</vt:lpstr>
      <vt:lpstr>KIT-Master_16zu9Format</vt:lpstr>
      <vt:lpstr>PowerPoint-Präsentation</vt:lpstr>
      <vt:lpstr>Cloud Computing</vt:lpstr>
      <vt:lpstr>Dynamic Scalability</vt:lpstr>
      <vt:lpstr>Auto-Scaler</vt:lpstr>
      <vt:lpstr>Evaluation of Auto-Scalers</vt:lpstr>
      <vt:lpstr>Basic Idea</vt:lpstr>
      <vt:lpstr>Application Architecture</vt:lpstr>
      <vt:lpstr>Components</vt:lpstr>
      <vt:lpstr>Components</vt:lpstr>
      <vt:lpstr>Clock</vt:lpstr>
      <vt:lpstr>Components</vt:lpstr>
      <vt:lpstr>Queue</vt:lpstr>
      <vt:lpstr>Components</vt:lpstr>
      <vt:lpstr>Infrastructure</vt:lpstr>
      <vt:lpstr>Components</vt:lpstr>
      <vt:lpstr>Workload Handler</vt:lpstr>
      <vt:lpstr>Components</vt:lpstr>
      <vt:lpstr>Tracker</vt:lpstr>
      <vt:lpstr>Components</vt:lpstr>
      <vt:lpstr>Scaling Controller and Metric Source</vt:lpstr>
      <vt:lpstr>Components</vt:lpstr>
      <vt:lpstr>Auto-Scaler</vt:lpstr>
      <vt:lpstr>Evaluation Setup</vt:lpstr>
      <vt:lpstr>Evaluation Results - Infrastructure</vt:lpstr>
      <vt:lpstr>Evaluation Results - Queue</vt:lpstr>
      <vt:lpstr>Summary</vt:lpstr>
      <vt:lpstr>Quellen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45</cp:revision>
  <dcterms:created xsi:type="dcterms:W3CDTF">2018-04-13T14:20:48Z</dcterms:created>
  <dcterms:modified xsi:type="dcterms:W3CDTF">2019-07-23T19:23:00Z</dcterms:modified>
</cp:coreProperties>
</file>