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6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8" r:id="rId12"/>
    <p:sldId id="279" r:id="rId1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125" d="100"/>
          <a:sy n="125" d="100"/>
        </p:scale>
        <p:origin x="102" y="180"/>
      </p:cViewPr>
      <p:guideLst>
        <p:guide orient="horz" pos="1620"/>
        <p:guide pos="2880"/>
        <p:guide pos="2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01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CSE changes the way of software development and deployment</a:t>
            </a:r>
          </a:p>
          <a:p>
            <a:r>
              <a:rPr lang="en-US" dirty="0"/>
              <a:t>Moving an application to CD is challenging</a:t>
            </a:r>
          </a:p>
          <a:p>
            <a:r>
              <a:rPr lang="en-US" dirty="0"/>
              <a:t>Benefits are immense</a:t>
            </a:r>
          </a:p>
          <a:p>
            <a:r>
              <a:rPr lang="de-DE" dirty="0" err="1"/>
              <a:t>No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05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16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33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4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31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40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83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5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4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4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3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2101697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</a:t>
            </a:r>
            <a:r>
              <a:rPr lang="de-DE" sz="800" baseline="0" dirty="0"/>
              <a:t> </a:t>
            </a:r>
            <a:r>
              <a:rPr lang="de-DE" sz="800" dirty="0"/>
              <a:t>– The</a:t>
            </a:r>
            <a:r>
              <a:rPr lang="de-DE" sz="800" baseline="0" dirty="0"/>
              <a:t> Research University in </a:t>
            </a:r>
            <a:r>
              <a:rPr lang="en-GB" sz="800" baseline="0" noProof="0" dirty="0"/>
              <a:t>the</a:t>
            </a:r>
            <a:r>
              <a:rPr lang="de-DE" sz="800" baseline="0" dirty="0"/>
              <a:t> Helmholtz </a:t>
            </a:r>
            <a:r>
              <a:rPr lang="de-DE" sz="800" baseline="0" dirty="0" err="1"/>
              <a:t>Association</a:t>
            </a:r>
            <a:endParaRPr 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443967"/>
            <a:ext cx="62744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9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8304" y="4801513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345600"/>
            <a:ext cx="1606012" cy="7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6136" y="4816753"/>
            <a:ext cx="2952577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29/01/2018</a:t>
            </a:r>
          </a:p>
          <a:p>
            <a:endParaRPr lang="de-DE" sz="9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00" y="248400"/>
            <a:ext cx="1079666" cy="4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9908" y="4832747"/>
            <a:ext cx="3590279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Niko Benkler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baseline="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77031" y="1347614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dirty="0"/>
              <a:t>From Traditional Development to Continuous Deployment: Strategies and practices in CI/CD </a:t>
            </a:r>
            <a:r>
              <a:rPr lang="de-DE" dirty="0"/>
              <a:t>Pipelines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CSE comes with benefits and challenges</a:t>
            </a:r>
          </a:p>
          <a:p>
            <a:r>
              <a:rPr lang="en-US" dirty="0"/>
              <a:t>Current papers mainly focus on challenges and mitigation strategies</a:t>
            </a:r>
          </a:p>
          <a:p>
            <a:r>
              <a:rPr lang="en-US" dirty="0"/>
              <a:t>No universally accepted definitions </a:t>
            </a:r>
          </a:p>
          <a:p>
            <a:r>
              <a:rPr lang="en-US" dirty="0"/>
              <a:t>Little research on how to better introduce CI,CDE and CD</a:t>
            </a:r>
          </a:p>
          <a:p>
            <a:r>
              <a:rPr lang="en-US" dirty="0"/>
              <a:t>Few information about implementation details of CD Pipelines</a:t>
            </a:r>
          </a:p>
          <a:p>
            <a:endParaRPr lang="en-US" dirty="0"/>
          </a:p>
          <a:p>
            <a:r>
              <a:rPr lang="en-US" b="1" dirty="0"/>
              <a:t>BUT:</a:t>
            </a:r>
          </a:p>
          <a:p>
            <a:pPr lvl="1"/>
            <a:r>
              <a:rPr lang="en-US" dirty="0"/>
              <a:t>CSE receive more and more attraction in all organization types</a:t>
            </a:r>
          </a:p>
          <a:p>
            <a:pPr lvl="1"/>
            <a:r>
              <a:rPr lang="en-US" dirty="0"/>
              <a:t>It might revolutionize software engineering</a:t>
            </a:r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F6957493-74E8-412E-8555-BDCE53C61808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A9F27AB9-67E3-4DD6-9F4F-2FF909018467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45918A91-D3D3-462E-838D-D6F234B15D4C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24DE151-0829-4882-883B-F92584F529EA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FA7731A-A524-4155-B6CF-D9B2FB3D5609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/>
                <a:t>Conclusion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1217D15-79A9-4B66-87B6-C36F73495377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9D21D7F4-4092-479D-8857-2D20C77E40A9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70678C5C-8F65-4221-B759-98D3F8180625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37FE6E0C-5BD6-408F-80F1-9A6E1512E0B7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66C2857-7C2A-4A94-88EB-0C9A4DDDEB00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D6BF2760-A8CC-4652-89F3-802E763EF68F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04241630-C918-493A-9B35-5478B6358A2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D1B7235C-FE1D-4A94-86FB-F4FC0DA720E2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060" y="1137643"/>
            <a:ext cx="4967995" cy="2080412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Bildergebnis für Continuous Delivery funny picture">
            <a:extLst>
              <a:ext uri="{FF2B5EF4-FFF2-40B4-BE49-F238E27FC236}">
                <a16:creationId xmlns:a16="http://schemas.microsoft.com/office/drawing/2014/main" id="{00182C27-DAB5-4D37-96ED-F3315272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47" y="915566"/>
            <a:ext cx="5598876" cy="31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sz="1050" dirty="0"/>
              <a:t> L. Bass, I. Weber and L. Zhu, DevOps: A Software Architect's Perspective, 1st edition</a:t>
            </a:r>
            <a:endParaRPr lang="de-DE" sz="1050" dirty="0"/>
          </a:p>
          <a:p>
            <a:r>
              <a:rPr lang="en-US" sz="1050" dirty="0"/>
              <a:t> L. Chen, Continuous Delivery: Huge Benefits, but Challenges Too, IEEE 2015</a:t>
            </a:r>
            <a:endParaRPr lang="de-DE" sz="1050" dirty="0"/>
          </a:p>
          <a:p>
            <a:r>
              <a:rPr lang="en-US" sz="1050" dirty="0"/>
              <a:t> H. Olsson, H. </a:t>
            </a:r>
            <a:r>
              <a:rPr lang="en-US" sz="1050" dirty="0" err="1"/>
              <a:t>Alahyari</a:t>
            </a:r>
            <a:r>
              <a:rPr lang="en-US" sz="1050" dirty="0"/>
              <a:t> and J. Bosch, Climbing the "Stairway to Heaven": A multiple-case study exploring      barriers in the transition from agile development towards continuous deployment of software, IEEE 2012</a:t>
            </a:r>
            <a:endParaRPr lang="de-DE" sz="1050" dirty="0"/>
          </a:p>
          <a:p>
            <a:r>
              <a:rPr lang="en-US" sz="1050" dirty="0"/>
              <a:t> L. Chen, Towards Architecting for Continuous Delivery, IEEE 2015</a:t>
            </a:r>
            <a:endParaRPr lang="de-DE" sz="1050" dirty="0"/>
          </a:p>
          <a:p>
            <a:r>
              <a:rPr lang="en-US" sz="1050" dirty="0"/>
              <a:t>M. Shahin, M. Babar and L. Zhu, The Intersection of Continuous Deployment and Architecting Process: Practitioners’ Perspectives, ACM 2016</a:t>
            </a:r>
            <a:endParaRPr lang="de-DE" sz="1050" dirty="0"/>
          </a:p>
          <a:p>
            <a:r>
              <a:rPr lang="en-US" sz="1050" dirty="0"/>
              <a:t> G. Claps, R. </a:t>
            </a:r>
            <a:r>
              <a:rPr lang="en-US" sz="1050" dirty="0" err="1"/>
              <a:t>Svensson</a:t>
            </a:r>
            <a:r>
              <a:rPr lang="en-US" sz="1050" dirty="0"/>
              <a:t>, A. Aurum On the journey to continuous deployment: Technical and social challenges along the way, Elsevier 2014</a:t>
            </a:r>
            <a:endParaRPr lang="de-DE" sz="1050" dirty="0"/>
          </a:p>
          <a:p>
            <a:r>
              <a:rPr lang="en-US" sz="1050" dirty="0"/>
              <a:t>M. Shahin, M. Babar and L. Zhu, Continuous Integration, Delivery and Deployment: A Systematic Review on Approaches, Tools, Challenges and Practices, IEEE 2017</a:t>
            </a:r>
            <a:endParaRPr lang="de-DE" sz="1050" dirty="0"/>
          </a:p>
          <a:p>
            <a:r>
              <a:rPr lang="en-US" sz="1050" dirty="0"/>
              <a:t>E. </a:t>
            </a:r>
            <a:r>
              <a:rPr lang="en-US" sz="1050" dirty="0" err="1"/>
              <a:t>Laukkanen</a:t>
            </a:r>
            <a:r>
              <a:rPr lang="en-US" sz="1050" dirty="0"/>
              <a:t>, T. </a:t>
            </a:r>
            <a:r>
              <a:rPr lang="en-US" sz="1050" dirty="0" err="1"/>
              <a:t>Lehtinen</a:t>
            </a:r>
            <a:r>
              <a:rPr lang="en-US" sz="1050" dirty="0"/>
              <a:t> and J. </a:t>
            </a:r>
            <a:r>
              <a:rPr lang="en-US" sz="1050" dirty="0" err="1"/>
              <a:t>Itkonen</a:t>
            </a:r>
            <a:r>
              <a:rPr lang="en-US" sz="1050" dirty="0"/>
              <a:t>, Bottom-up Adoption of Continuous Delivery in a</a:t>
            </a:r>
            <a:endParaRPr lang="de-DE" sz="1050" dirty="0"/>
          </a:p>
          <a:p>
            <a:r>
              <a:rPr lang="en-US" sz="1050" dirty="0"/>
              <a:t>Stage-Gate Managed Software Organization, ACM 2016</a:t>
            </a:r>
            <a:endParaRPr lang="de-DE" sz="1050" dirty="0"/>
          </a:p>
          <a:p>
            <a:r>
              <a:rPr lang="en-US" sz="1050" dirty="0"/>
              <a:t>M. Shahin, M. Babar and L. Zhu, Beyond Continuous Delivery: An Empirical Investigation of Continuous Deployment Challenges, Research Gate 2017</a:t>
            </a:r>
            <a:endParaRPr lang="de-DE" sz="1050" dirty="0"/>
          </a:p>
          <a:p>
            <a:r>
              <a:rPr lang="en-US" sz="1050" dirty="0"/>
              <a:t>G. </a:t>
            </a:r>
            <a:r>
              <a:rPr lang="en-US" sz="1050" dirty="0" err="1"/>
              <a:t>Schermann</a:t>
            </a:r>
            <a:r>
              <a:rPr lang="en-US" sz="1050" dirty="0"/>
              <a:t>, K. </a:t>
            </a:r>
            <a:r>
              <a:rPr lang="en-US" sz="1050" dirty="0" err="1"/>
              <a:t>Cito</a:t>
            </a:r>
            <a:r>
              <a:rPr lang="en-US" sz="1050" dirty="0"/>
              <a:t>, P. Leitner, U. Zdun, and H. Gall, An Empirical Study on Principles and Practices of Continuous Delivery and Deployment</a:t>
            </a:r>
            <a:endParaRPr lang="de-DE" sz="1050" dirty="0"/>
          </a:p>
          <a:p>
            <a:r>
              <a:rPr lang="en-US" sz="1050" dirty="0"/>
              <a:t>S. </a:t>
            </a:r>
            <a:r>
              <a:rPr lang="en-US" sz="1050" dirty="0" err="1"/>
              <a:t>Taheritanjani</a:t>
            </a:r>
            <a:r>
              <a:rPr lang="en-US" sz="1050" dirty="0"/>
              <a:t>, S. </a:t>
            </a:r>
            <a:r>
              <a:rPr lang="en-US" sz="1050" dirty="0" err="1"/>
              <a:t>Krusche</a:t>
            </a:r>
            <a:r>
              <a:rPr lang="en-US" sz="1050" dirty="0"/>
              <a:t>, B. </a:t>
            </a:r>
            <a:r>
              <a:rPr lang="en-US" sz="1050" dirty="0" err="1"/>
              <a:t>Bruegge</a:t>
            </a:r>
            <a:r>
              <a:rPr lang="en-US" sz="1050" dirty="0"/>
              <a:t>, A Comparison between Commercial and Open Source Reference Implementations for the Rugby Process Model, TUM</a:t>
            </a:r>
            <a:endParaRPr lang="de-DE" sz="1050" dirty="0"/>
          </a:p>
          <a:p>
            <a:pPr marL="0" indent="0">
              <a:buNone/>
            </a:pPr>
            <a:endParaRPr lang="en-US" sz="1050" dirty="0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0587EAB0-62AE-4AAC-92B9-C24D805F5E39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800EA15A-1C04-4073-9F7B-A0478BB03400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43ED7D31-45B8-4B55-9EFD-68C69316B785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AB9F6B6-3524-4C2C-8F19-125338E3AB1B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F02309A-B54B-479C-8C17-ECBF3E4DA228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4D1ACF-1AFB-4F74-A49A-31638A88C2AA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68C14798-3D57-442E-9FB9-53A74CC8CB49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54453DD4-EC6E-408A-BA81-C2CE161926B3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56747FC4-B7A1-47F6-80F2-BA7267386E5D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FF8A2CE7-CAEF-43EA-8A06-4B6DA6B536BB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E4EF1F48-BA18-458B-8F91-33ED76293B80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9DBAFE4E-5F78-4986-BDE3-DCB1B351A79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CAB8A9A5-E1A0-448B-901C-823BAA8A5BF7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Software Engineering (CSE)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45" y="498872"/>
            <a:ext cx="8356600" cy="40285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development strategy to deliver software more frequently</a:t>
            </a:r>
          </a:p>
          <a:p>
            <a:r>
              <a:rPr lang="en-US" dirty="0"/>
              <a:t>Practices: </a:t>
            </a:r>
          </a:p>
          <a:p>
            <a:pPr lvl="1"/>
            <a:r>
              <a:rPr lang="en-US" dirty="0"/>
              <a:t>Continuous Integration (CI)</a:t>
            </a:r>
          </a:p>
          <a:p>
            <a:pPr lvl="1"/>
            <a:r>
              <a:rPr lang="en-US" dirty="0"/>
              <a:t>Continuous Delivery (CDE)  </a:t>
            </a:r>
          </a:p>
          <a:p>
            <a:pPr lvl="1"/>
            <a:r>
              <a:rPr lang="en-US" dirty="0"/>
              <a:t>Continuous Deployment (CD)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Reduced time-to-market</a:t>
            </a:r>
          </a:p>
          <a:p>
            <a:pPr lvl="1"/>
            <a:r>
              <a:rPr lang="en-US" dirty="0"/>
              <a:t>Quick user feedback	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Organizational, social, technical, architectural challenges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2F4838B7-2C73-4C36-9BE4-178396138493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FA898AFF-78D1-487E-B534-1791D0A0A17E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F9223CDC-971E-4390-AC15-ADFC0E7CC134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7BB8452-F573-48A3-9A30-E6CA23044D47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5474059-5C90-4AF3-A249-1BD8EEE6DD8D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A4D7ADC-7A58-40A6-B982-A4C35E10D4C4}"/>
                </a:ext>
              </a:extLst>
            </p:cNvPr>
            <p:cNvSpPr txBox="1"/>
            <p:nvPr/>
          </p:nvSpPr>
          <p:spPr>
            <a:xfrm>
              <a:off x="67155" y="6001138"/>
              <a:ext cx="130530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/>
                <a:t>Introduction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30B3ECAE-0892-448A-9090-1AD98DC8B35C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F161816D-4E4E-4DF0-96AE-BFA0BDEAD28C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19B44810-6671-46E1-A71F-0BB9D89AAAE3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AB25FBD-C36A-4B01-80B8-8A1340F74933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276D7E98-4929-461B-8738-989A5482BA9A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014CED02-03DB-4C5D-8618-9C5D155B5E8E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74CECDE3-03CA-4F17-9F02-0D9575F824D2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Frequent integration of code into a shared repository</a:t>
            </a:r>
          </a:p>
          <a:p>
            <a:r>
              <a:rPr lang="en-US" dirty="0"/>
              <a:t>Automated builds and tests (Unit tests, regression tests)</a:t>
            </a:r>
          </a:p>
          <a:p>
            <a:r>
              <a:rPr lang="en-US" dirty="0"/>
              <a:t>Code Management and Analysis</a:t>
            </a:r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Coding standards (comments, alignment)</a:t>
            </a:r>
          </a:p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Effective software development process</a:t>
            </a:r>
          </a:p>
          <a:p>
            <a:pPr lvl="1"/>
            <a:r>
              <a:rPr lang="en-US" dirty="0"/>
              <a:t>Improved software quality</a:t>
            </a:r>
          </a:p>
          <a:p>
            <a:pPr lvl="1"/>
            <a:r>
              <a:rPr lang="en-US" dirty="0"/>
              <a:t>Software is always in a ready to deploy state</a:t>
            </a:r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3B94183B-DB18-4A36-9DFB-AD17F092371E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1BC2927B-7076-4EEF-A405-1B2B1C083CB5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ED00EC62-E989-4936-B838-6CF033110F37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CAE98A0-A104-437B-AA2B-F36DF68B4F2D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2916558-A157-4EF7-A97B-25F856A8EF62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92F7F0-F88D-49FD-A5D6-7A4FC4EEA56A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493F200E-2E7F-4B66-AF51-8EB464E6015E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5A1CCED6-270E-4A7E-90F0-17C38A583A33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9A17F952-2036-45FD-9F1C-1FD1C2E4E433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5BE24FD-0B4E-42D9-81EF-54DF5C7EA3B2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CCC5A5A6-A303-46BA-BD18-AFF4EF46BDBC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3056BE45-8D85-437D-88ED-8E44DA91C94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377A1627-CA2D-41EB-B955-D1D9880CAD8D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noProof="0" dirty="0"/>
              <a:t>Delivery (CDE)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Automatic software deployment and delivery  </a:t>
            </a:r>
          </a:p>
          <a:p>
            <a:r>
              <a:rPr lang="en-US" dirty="0"/>
              <a:t>Pull-based approach</a:t>
            </a:r>
          </a:p>
          <a:p>
            <a:r>
              <a:rPr lang="en-US" dirty="0"/>
              <a:t>Integration, acceptance and performance tests possible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Automatic release process reduces risks</a:t>
            </a:r>
          </a:p>
          <a:p>
            <a:pPr lvl="1"/>
            <a:r>
              <a:rPr lang="en-US" dirty="0"/>
              <a:t>Learning from real usage data</a:t>
            </a:r>
          </a:p>
          <a:p>
            <a:pPr lvl="1"/>
            <a:r>
              <a:rPr lang="en-US" dirty="0"/>
              <a:t>Building the right product</a:t>
            </a:r>
          </a:p>
          <a:p>
            <a:pPr lvl="1"/>
            <a:endParaRPr lang="en-US" dirty="0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F5A4919A-42A4-4CD5-997E-6F0F0A522490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4C5AD814-E641-4462-95EB-38375CC1D6E9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FD7D0E6D-3172-4BF9-BA5A-BD333768F9AF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154085E-B5CB-476D-A1E2-83360913A73B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EEA8B68-1237-47F7-A0BA-C9EE7679D636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CB15C2E-0665-491E-A764-7DBB921979B5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FB067A2D-03A7-4779-A202-165A7E91A0B7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86D59014-9365-4914-A268-7434A4F0D0C2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3D2C1DFD-8FDE-40B2-83D0-78824B8121E5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A98A2E8-6A65-4467-B270-66F83B051203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6E56BA77-6E9B-4FAD-8B86-E60DED61F8E9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B2B419ED-85C1-4507-97CB-1A248234F55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D404B425-7C57-4201-9772-E6E3633BFE60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(CD)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Extreme version of Continuous Delivery</a:t>
            </a:r>
          </a:p>
          <a:p>
            <a:r>
              <a:rPr lang="en-US" dirty="0"/>
              <a:t>Push-based approach: Software is released automatically </a:t>
            </a:r>
          </a:p>
          <a:p>
            <a:r>
              <a:rPr lang="en-US" dirty="0"/>
              <a:t>Core of CDE and CD is a (fully) automated deployment pipeline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No manual tasks</a:t>
            </a:r>
          </a:p>
          <a:p>
            <a:pPr lvl="1"/>
            <a:r>
              <a:rPr lang="en-US" dirty="0"/>
              <a:t>Accelerated time to market</a:t>
            </a:r>
          </a:p>
          <a:p>
            <a:pPr lvl="1"/>
            <a:r>
              <a:rPr lang="en-US" dirty="0"/>
              <a:t>Improved customer satisfaction</a:t>
            </a:r>
          </a:p>
          <a:p>
            <a:endParaRPr lang="en-US" dirty="0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3AD632C6-A6E3-4ADF-BD9B-307D225F066C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286AE4BB-3A12-4F3A-B313-C229A135CF1C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83C6A59F-7983-4749-BB1E-261DBF35475E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E69FD60-5D38-4C22-9E30-AA088510B184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69BD1F4-B7D9-45C4-B6CF-A3A50AC46858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B48B3F8-718C-481C-9CD3-716FF9E7A7B2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8145765F-17D2-416E-AC03-4E274CD2BA90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740BA915-2DEC-4388-889E-A7C978C68B0F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88E25A81-FA9D-4795-99FC-68D6E793FE79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3B2D726-D92E-45C6-8883-4A271EC774FE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010CBB02-BE3D-436A-88E4-B1DBD93DCD6B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D2CFC4CD-6520-4E9E-BE65-550DB9610741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55316384-8268-4935-944F-DB56ED5C58DA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8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CI, CDE and CD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3AB5B1-92CC-4483-BC75-2B50E1C9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1" y="1327048"/>
            <a:ext cx="8410338" cy="2489404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1B4B9085-506F-450D-9515-D7DB925E2B0B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A3B419AE-F16C-4899-AFE9-A349102FAA3D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BAC771AA-6858-4E63-8F94-897E8D974475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98A5D15-7623-456E-899F-98527CDEC47E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C6CB356-4D08-44E6-BB18-C9865EEE7734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B4161E9-8C61-4D95-A02D-BE63C1E9ED37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01A917CE-221A-4E3F-A269-AD8C2C185C17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5E308175-0895-412A-971A-67587023679C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6EA11A5A-C328-46EF-8DB0-A6E5676F535A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6090D27-883F-4CE0-9154-9563D552E878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3E9C3DF8-FB39-4DB1-8339-1CC52F549FA7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5580F8B1-401E-4450-A59B-F5DFC43C242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808DC9E6-F7A4-4F37-BB9A-3E3FFA905547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3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Stairway To Heaven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1A12264-FAC8-47D0-B4EF-2ED6EF5F1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9" y="1523914"/>
            <a:ext cx="8779162" cy="2095671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C8532282-10DE-478A-94E4-2D3CAEE315BB}"/>
              </a:ext>
            </a:extLst>
          </p:cNvPr>
          <p:cNvGrpSpPr/>
          <p:nvPr/>
        </p:nvGrpSpPr>
        <p:grpSpPr>
          <a:xfrm>
            <a:off x="35573" y="4433886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9652C652-C62A-49EA-9E84-7BB29302E0ED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70D77A4F-C660-45F0-96D1-4A88FB2F8C34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45A8461-B143-4559-BD4A-321F620327E6}"/>
                </a:ext>
              </a:extLst>
            </p:cNvPr>
            <p:cNvSpPr txBox="1"/>
            <p:nvPr/>
          </p:nvSpPr>
          <p:spPr>
            <a:xfrm>
              <a:off x="2125881" y="5986694"/>
              <a:ext cx="225343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999F8A6-F6DD-4FE1-B02F-188C6776AC32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4801594-BD6B-4F33-8FFC-2350D1AD9121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4B236F4C-06AF-4995-99E5-991360C792BE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E1DBAEB2-DE75-4A99-8EBC-F64D89A51D06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BA229DD1-A4CE-4FD7-A4ED-937AB3BA9820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D3E830C-7FFD-4B61-B81F-410222FD3D20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D4F8A3DD-AC2A-40F3-9EE6-8AA1028982F3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650763AE-CDE6-47CF-9DBD-C6BDC5BAB6E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DF4216A1-9665-40BD-9054-16369CC4FA29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exemplary deployment pipeline</a:t>
            </a:r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3D25C2C4-7FC4-43F3-AE62-FDFEF99EC9D2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C784E946-E5B0-4739-85D7-012709CD8FF3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C186AEFC-F0DC-4CDB-AA27-03BC5C49CBC4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Challenges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863631-7080-4ACD-B216-A011D525B398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56B6F2A-11B3-4554-B256-CA5C70A2EE5F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24CB098-78C5-4745-8E30-32A22E10B309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C58B5982-809C-4517-9526-1338CB4A0BA9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19C637BD-38E5-44F1-935C-7CB344A14442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454F53F7-023A-432D-BB4E-2A7796C31E84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5DCC2C2-1E6A-4758-9A0D-20D3CAABA6D3}"/>
                </a:ext>
              </a:extLst>
            </p:cNvPr>
            <p:cNvSpPr txBox="1"/>
            <p:nvPr/>
          </p:nvSpPr>
          <p:spPr>
            <a:xfrm>
              <a:off x="4439346" y="5999483"/>
              <a:ext cx="19447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Deployment Pipeline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D04AB016-D6C9-42F3-BC43-31FB31E655AE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EE52D2ED-0EB9-4987-B5CB-888740288A1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F1152328-AE77-4F96-972A-AB776071C198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01" name="Gruppieren 29700">
            <a:extLst>
              <a:ext uri="{FF2B5EF4-FFF2-40B4-BE49-F238E27FC236}">
                <a16:creationId xmlns:a16="http://schemas.microsoft.com/office/drawing/2014/main" id="{8AE090AF-7583-437A-A26E-D171E90F3829}"/>
              </a:ext>
            </a:extLst>
          </p:cNvPr>
          <p:cNvGrpSpPr/>
          <p:nvPr/>
        </p:nvGrpSpPr>
        <p:grpSpPr>
          <a:xfrm>
            <a:off x="256122" y="2138718"/>
            <a:ext cx="8626544" cy="878189"/>
            <a:chOff x="146139" y="1786992"/>
            <a:chExt cx="8626544" cy="87818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8D372CF4-65EE-4C9E-AEAB-B87F79FA948C}"/>
                </a:ext>
              </a:extLst>
            </p:cNvPr>
            <p:cNvGrpSpPr/>
            <p:nvPr/>
          </p:nvGrpSpPr>
          <p:grpSpPr>
            <a:xfrm>
              <a:off x="1099533" y="1968347"/>
              <a:ext cx="277195" cy="496116"/>
              <a:chOff x="459102" y="310320"/>
              <a:chExt cx="88269" cy="103258"/>
            </a:xfrm>
          </p:grpSpPr>
          <p:sp>
            <p:nvSpPr>
              <p:cNvPr id="113" name="Pfeil: nach rechts 112">
                <a:extLst>
                  <a:ext uri="{FF2B5EF4-FFF2-40B4-BE49-F238E27FC236}">
                    <a16:creationId xmlns:a16="http://schemas.microsoft.com/office/drawing/2014/main" id="{AF5CDE82-B46C-4BC4-8EB8-563ACD722BE4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4" name="Pfeil: nach rechts 6">
                <a:extLst>
                  <a:ext uri="{FF2B5EF4-FFF2-40B4-BE49-F238E27FC236}">
                    <a16:creationId xmlns:a16="http://schemas.microsoft.com/office/drawing/2014/main" id="{6CC78395-2CFF-4E5B-8616-02AF1A9D4710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95BAEE9-9307-415E-90E1-54F88D2F69E1}"/>
                </a:ext>
              </a:extLst>
            </p:cNvPr>
            <p:cNvGrpSpPr/>
            <p:nvPr/>
          </p:nvGrpSpPr>
          <p:grpSpPr>
            <a:xfrm>
              <a:off x="146139" y="1791409"/>
              <a:ext cx="914345" cy="873772"/>
              <a:chOff x="581625" y="225329"/>
              <a:chExt cx="418753" cy="288111"/>
            </a:xfrm>
          </p:grpSpPr>
          <p:sp>
            <p:nvSpPr>
              <p:cNvPr id="111" name="Rechteck: abgerundete Ecken 110">
                <a:extLst>
                  <a:ext uri="{FF2B5EF4-FFF2-40B4-BE49-F238E27FC236}">
                    <a16:creationId xmlns:a16="http://schemas.microsoft.com/office/drawing/2014/main" id="{04039629-4230-40BF-B665-2847E7DB3E4F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2" name="Rechteck: abgerundete Ecken 8">
                <a:extLst>
                  <a:ext uri="{FF2B5EF4-FFF2-40B4-BE49-F238E27FC236}">
                    <a16:creationId xmlns:a16="http://schemas.microsoft.com/office/drawing/2014/main" id="{991842CC-A976-4559-B430-E28E5C4462D5}"/>
                  </a:ext>
                </a:extLst>
              </p:cNvPr>
              <p:cNvSpPr txBox="1"/>
              <p:nvPr/>
            </p:nvSpPr>
            <p:spPr>
              <a:xfrm>
                <a:off x="581625" y="256206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/>
                <a:r>
                  <a:rPr lang="de-DE" sz="1000" dirty="0"/>
                  <a:t>Version Control System	</a:t>
                </a:r>
              </a:p>
            </p:txBody>
          </p:sp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20EB62B8-C122-4CB7-934F-4E8E3E85CB4C}"/>
                </a:ext>
              </a:extLst>
            </p:cNvPr>
            <p:cNvGrpSpPr/>
            <p:nvPr/>
          </p:nvGrpSpPr>
          <p:grpSpPr>
            <a:xfrm>
              <a:off x="2370513" y="1969744"/>
              <a:ext cx="277195" cy="496116"/>
              <a:chOff x="459102" y="310320"/>
              <a:chExt cx="88269" cy="103258"/>
            </a:xfrm>
          </p:grpSpPr>
          <p:sp>
            <p:nvSpPr>
              <p:cNvPr id="325" name="Pfeil: nach rechts 324">
                <a:extLst>
                  <a:ext uri="{FF2B5EF4-FFF2-40B4-BE49-F238E27FC236}">
                    <a16:creationId xmlns:a16="http://schemas.microsoft.com/office/drawing/2014/main" id="{B52A0F73-ACC1-46C2-964C-157703AEFEFE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6" name="Pfeil: nach rechts 6">
                <a:extLst>
                  <a:ext uri="{FF2B5EF4-FFF2-40B4-BE49-F238E27FC236}">
                    <a16:creationId xmlns:a16="http://schemas.microsoft.com/office/drawing/2014/main" id="{4B2B812B-F759-4A47-BABA-B5E5DF6CDAF6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 dirty="0"/>
              </a:p>
            </p:txBody>
          </p: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3A68E7D-CF59-4C2A-B40A-91DE6026F0F0}"/>
                </a:ext>
              </a:extLst>
            </p:cNvPr>
            <p:cNvGrpSpPr/>
            <p:nvPr/>
          </p:nvGrpSpPr>
          <p:grpSpPr>
            <a:xfrm>
              <a:off x="3661667" y="1957442"/>
              <a:ext cx="277195" cy="496116"/>
              <a:chOff x="459102" y="310320"/>
              <a:chExt cx="88269" cy="103258"/>
            </a:xfrm>
          </p:grpSpPr>
          <p:sp>
            <p:nvSpPr>
              <p:cNvPr id="328" name="Pfeil: nach rechts 327">
                <a:extLst>
                  <a:ext uri="{FF2B5EF4-FFF2-40B4-BE49-F238E27FC236}">
                    <a16:creationId xmlns:a16="http://schemas.microsoft.com/office/drawing/2014/main" id="{B24FC867-2085-449B-90D1-21B3C739D6E6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9" name="Pfeil: nach rechts 6">
                <a:extLst>
                  <a:ext uri="{FF2B5EF4-FFF2-40B4-BE49-F238E27FC236}">
                    <a16:creationId xmlns:a16="http://schemas.microsoft.com/office/drawing/2014/main" id="{A89E11DD-38E8-4E75-A0CC-C980B2163827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/>
              </a:p>
            </p:txBody>
          </p:sp>
        </p:grpSp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FF17AFC1-DE59-44FC-A5AC-AAA553A989BE}"/>
                </a:ext>
              </a:extLst>
            </p:cNvPr>
            <p:cNvGrpSpPr/>
            <p:nvPr/>
          </p:nvGrpSpPr>
          <p:grpSpPr>
            <a:xfrm>
              <a:off x="4944673" y="1957442"/>
              <a:ext cx="277195" cy="496116"/>
              <a:chOff x="459102" y="310320"/>
              <a:chExt cx="88269" cy="103258"/>
            </a:xfrm>
          </p:grpSpPr>
          <p:sp>
            <p:nvSpPr>
              <p:cNvPr id="331" name="Pfeil: nach rechts 330">
                <a:extLst>
                  <a:ext uri="{FF2B5EF4-FFF2-40B4-BE49-F238E27FC236}">
                    <a16:creationId xmlns:a16="http://schemas.microsoft.com/office/drawing/2014/main" id="{ECDCB505-E54F-453B-95A4-AEF7CB6E554A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2" name="Pfeil: nach rechts 6">
                <a:extLst>
                  <a:ext uri="{FF2B5EF4-FFF2-40B4-BE49-F238E27FC236}">
                    <a16:creationId xmlns:a16="http://schemas.microsoft.com/office/drawing/2014/main" id="{837137FC-A39C-4C38-9CEE-3D49DA258CC2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/>
              </a:p>
            </p:txBody>
          </p:sp>
        </p:grpSp>
        <p:grpSp>
          <p:nvGrpSpPr>
            <p:cNvPr id="333" name="Gruppieren 332">
              <a:extLst>
                <a:ext uri="{FF2B5EF4-FFF2-40B4-BE49-F238E27FC236}">
                  <a16:creationId xmlns:a16="http://schemas.microsoft.com/office/drawing/2014/main" id="{716BF548-08DB-4071-803C-6A5D92CA3963}"/>
                </a:ext>
              </a:extLst>
            </p:cNvPr>
            <p:cNvGrpSpPr/>
            <p:nvPr/>
          </p:nvGrpSpPr>
          <p:grpSpPr>
            <a:xfrm>
              <a:off x="6239246" y="1941792"/>
              <a:ext cx="277195" cy="496116"/>
              <a:chOff x="459102" y="310320"/>
              <a:chExt cx="88269" cy="103258"/>
            </a:xfrm>
          </p:grpSpPr>
          <p:sp>
            <p:nvSpPr>
              <p:cNvPr id="334" name="Pfeil: nach rechts 333">
                <a:extLst>
                  <a:ext uri="{FF2B5EF4-FFF2-40B4-BE49-F238E27FC236}">
                    <a16:creationId xmlns:a16="http://schemas.microsoft.com/office/drawing/2014/main" id="{DCC6162D-05E8-4EDA-9147-DC08EE8D7045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5" name="Pfeil: nach rechts 6">
                <a:extLst>
                  <a:ext uri="{FF2B5EF4-FFF2-40B4-BE49-F238E27FC236}">
                    <a16:creationId xmlns:a16="http://schemas.microsoft.com/office/drawing/2014/main" id="{277CE62E-9A32-4C13-85A5-847196B7AF00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/>
              </a:p>
            </p:txBody>
          </p:sp>
        </p:grpSp>
        <p:grpSp>
          <p:nvGrpSpPr>
            <p:cNvPr id="336" name="Gruppieren 335">
              <a:extLst>
                <a:ext uri="{FF2B5EF4-FFF2-40B4-BE49-F238E27FC236}">
                  <a16:creationId xmlns:a16="http://schemas.microsoft.com/office/drawing/2014/main" id="{3ED20063-575B-4F53-96F2-C43B61C5933F}"/>
                </a:ext>
              </a:extLst>
            </p:cNvPr>
            <p:cNvGrpSpPr/>
            <p:nvPr/>
          </p:nvGrpSpPr>
          <p:grpSpPr>
            <a:xfrm>
              <a:off x="7536054" y="1943564"/>
              <a:ext cx="277195" cy="496116"/>
              <a:chOff x="459102" y="310320"/>
              <a:chExt cx="88269" cy="103258"/>
            </a:xfrm>
          </p:grpSpPr>
          <p:sp>
            <p:nvSpPr>
              <p:cNvPr id="337" name="Pfeil: nach rechts 336">
                <a:extLst>
                  <a:ext uri="{FF2B5EF4-FFF2-40B4-BE49-F238E27FC236}">
                    <a16:creationId xmlns:a16="http://schemas.microsoft.com/office/drawing/2014/main" id="{D1D66B14-A885-458D-BC70-B1C7A176DCFA}"/>
                  </a:ext>
                </a:extLst>
              </p:cNvPr>
              <p:cNvSpPr/>
              <p:nvPr/>
            </p:nvSpPr>
            <p:spPr>
              <a:xfrm>
                <a:off x="459102" y="310320"/>
                <a:ext cx="88269" cy="10325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8" name="Pfeil: nach rechts 6">
                <a:extLst>
                  <a:ext uri="{FF2B5EF4-FFF2-40B4-BE49-F238E27FC236}">
                    <a16:creationId xmlns:a16="http://schemas.microsoft.com/office/drawing/2014/main" id="{E574CD86-BAD3-4F61-B0D2-2D4D0E03F6F1}"/>
                  </a:ext>
                </a:extLst>
              </p:cNvPr>
              <p:cNvSpPr txBox="1"/>
              <p:nvPr/>
            </p:nvSpPr>
            <p:spPr>
              <a:xfrm>
                <a:off x="459102" y="330972"/>
                <a:ext cx="61788" cy="619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400" kern="1200"/>
              </a:p>
            </p:txBody>
          </p:sp>
        </p:grpSp>
        <p:grpSp>
          <p:nvGrpSpPr>
            <p:cNvPr id="339" name="Gruppieren 338">
              <a:extLst>
                <a:ext uri="{FF2B5EF4-FFF2-40B4-BE49-F238E27FC236}">
                  <a16:creationId xmlns:a16="http://schemas.microsoft.com/office/drawing/2014/main" id="{48C977E1-DEBF-4F1E-B889-1870296479F5}"/>
                </a:ext>
              </a:extLst>
            </p:cNvPr>
            <p:cNvGrpSpPr/>
            <p:nvPr/>
          </p:nvGrpSpPr>
          <p:grpSpPr>
            <a:xfrm>
              <a:off x="1419054" y="1824383"/>
              <a:ext cx="909133" cy="828672"/>
              <a:chOff x="584012" y="225329"/>
              <a:chExt cx="416366" cy="273240"/>
            </a:xfrm>
          </p:grpSpPr>
          <p:sp>
            <p:nvSpPr>
              <p:cNvPr id="340" name="Rechteck: abgerundete Ecken 339">
                <a:extLst>
                  <a:ext uri="{FF2B5EF4-FFF2-40B4-BE49-F238E27FC236}">
                    <a16:creationId xmlns:a16="http://schemas.microsoft.com/office/drawing/2014/main" id="{DB6AD0DC-13CB-45B8-AC99-165070EF45D8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1" name="Rechteck: abgerundete Ecken 8">
                <a:extLst>
                  <a:ext uri="{FF2B5EF4-FFF2-40B4-BE49-F238E27FC236}">
                    <a16:creationId xmlns:a16="http://schemas.microsoft.com/office/drawing/2014/main" id="{40935E97-CA42-47E9-99E8-3B235423EB61}"/>
                  </a:ext>
                </a:extLst>
              </p:cNvPr>
              <p:cNvSpPr txBox="1"/>
              <p:nvPr/>
            </p:nvSpPr>
            <p:spPr>
              <a:xfrm>
                <a:off x="592015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 dirty="0"/>
                  <a:t>Code Management and Analysis</a:t>
                </a:r>
              </a:p>
            </p:txBody>
          </p:sp>
        </p:grpSp>
        <p:grpSp>
          <p:nvGrpSpPr>
            <p:cNvPr id="342" name="Gruppieren 341">
              <a:extLst>
                <a:ext uri="{FF2B5EF4-FFF2-40B4-BE49-F238E27FC236}">
                  <a16:creationId xmlns:a16="http://schemas.microsoft.com/office/drawing/2014/main" id="{1EB20007-E657-466E-9938-0D09329F204C}"/>
                </a:ext>
              </a:extLst>
            </p:cNvPr>
            <p:cNvGrpSpPr/>
            <p:nvPr/>
          </p:nvGrpSpPr>
          <p:grpSpPr>
            <a:xfrm>
              <a:off x="2699751" y="1801312"/>
              <a:ext cx="909133" cy="828672"/>
              <a:chOff x="584012" y="225329"/>
              <a:chExt cx="416366" cy="273240"/>
            </a:xfrm>
          </p:grpSpPr>
          <p:sp>
            <p:nvSpPr>
              <p:cNvPr id="343" name="Rechteck: abgerundete Ecken 342">
                <a:extLst>
                  <a:ext uri="{FF2B5EF4-FFF2-40B4-BE49-F238E27FC236}">
                    <a16:creationId xmlns:a16="http://schemas.microsoft.com/office/drawing/2014/main" id="{8526737F-04C2-40AB-BBE8-0CDFB5FAAF15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4" name="Rechteck: abgerundete Ecken 8">
                <a:extLst>
                  <a:ext uri="{FF2B5EF4-FFF2-40B4-BE49-F238E27FC236}">
                    <a16:creationId xmlns:a16="http://schemas.microsoft.com/office/drawing/2014/main" id="{81E46451-73FF-432B-AEB2-BC5787D36816}"/>
                  </a:ext>
                </a:extLst>
              </p:cNvPr>
              <p:cNvSpPr txBox="1"/>
              <p:nvPr/>
            </p:nvSpPr>
            <p:spPr>
              <a:xfrm>
                <a:off x="592016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/>
                <a:r>
                  <a:rPr lang="de-DE" sz="1000" dirty="0" err="1"/>
                  <a:t>Build</a:t>
                </a:r>
                <a:r>
                  <a:rPr lang="de-DE" sz="1000" dirty="0"/>
                  <a:t> System</a:t>
                </a:r>
              </a:p>
            </p:txBody>
          </p:sp>
        </p:grpSp>
        <p:grpSp>
          <p:nvGrpSpPr>
            <p:cNvPr id="345" name="Gruppieren 344">
              <a:extLst>
                <a:ext uri="{FF2B5EF4-FFF2-40B4-BE49-F238E27FC236}">
                  <a16:creationId xmlns:a16="http://schemas.microsoft.com/office/drawing/2014/main" id="{9283C098-4ECE-4781-A2FC-E7E66C60DA51}"/>
                </a:ext>
              </a:extLst>
            </p:cNvPr>
            <p:cNvGrpSpPr/>
            <p:nvPr/>
          </p:nvGrpSpPr>
          <p:grpSpPr>
            <a:xfrm>
              <a:off x="3972389" y="1810459"/>
              <a:ext cx="909133" cy="828672"/>
              <a:chOff x="584012" y="225329"/>
              <a:chExt cx="416366" cy="273240"/>
            </a:xfrm>
          </p:grpSpPr>
          <p:sp>
            <p:nvSpPr>
              <p:cNvPr id="346" name="Rechteck: abgerundete Ecken 345">
                <a:extLst>
                  <a:ext uri="{FF2B5EF4-FFF2-40B4-BE49-F238E27FC236}">
                    <a16:creationId xmlns:a16="http://schemas.microsoft.com/office/drawing/2014/main" id="{51C4A412-4886-41F4-B968-55F108B34CB3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7" name="Rechteck: abgerundete Ecken 8">
                <a:extLst>
                  <a:ext uri="{FF2B5EF4-FFF2-40B4-BE49-F238E27FC236}">
                    <a16:creationId xmlns:a16="http://schemas.microsoft.com/office/drawing/2014/main" id="{9BC01B14-AFC4-4F20-AADC-57A17869C977}"/>
                  </a:ext>
                </a:extLst>
              </p:cNvPr>
              <p:cNvSpPr txBox="1"/>
              <p:nvPr/>
            </p:nvSpPr>
            <p:spPr>
              <a:xfrm>
                <a:off x="592015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/>
                <a:r>
                  <a:rPr lang="de-DE" sz="1000" dirty="0"/>
                  <a:t>CI Server</a:t>
                </a:r>
              </a:p>
            </p:txBody>
          </p:sp>
        </p:grpSp>
        <p:grpSp>
          <p:nvGrpSpPr>
            <p:cNvPr id="348" name="Gruppieren 347">
              <a:extLst>
                <a:ext uri="{FF2B5EF4-FFF2-40B4-BE49-F238E27FC236}">
                  <a16:creationId xmlns:a16="http://schemas.microsoft.com/office/drawing/2014/main" id="{2AAE3329-F0D8-4641-9B74-3EDEF4B503B9}"/>
                </a:ext>
              </a:extLst>
            </p:cNvPr>
            <p:cNvGrpSpPr/>
            <p:nvPr/>
          </p:nvGrpSpPr>
          <p:grpSpPr>
            <a:xfrm>
              <a:off x="5258805" y="1803769"/>
              <a:ext cx="909133" cy="828672"/>
              <a:chOff x="584012" y="225329"/>
              <a:chExt cx="416366" cy="273240"/>
            </a:xfrm>
          </p:grpSpPr>
          <p:sp>
            <p:nvSpPr>
              <p:cNvPr id="349" name="Rechteck: abgerundete Ecken 348">
                <a:extLst>
                  <a:ext uri="{FF2B5EF4-FFF2-40B4-BE49-F238E27FC236}">
                    <a16:creationId xmlns:a16="http://schemas.microsoft.com/office/drawing/2014/main" id="{787A0EAB-BAB6-4E09-AE45-88AE14F62F4D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0" name="Rechteck: abgerundete Ecken 8">
                <a:extLst>
                  <a:ext uri="{FF2B5EF4-FFF2-40B4-BE49-F238E27FC236}">
                    <a16:creationId xmlns:a16="http://schemas.microsoft.com/office/drawing/2014/main" id="{44E28825-4B46-4FD1-9832-3323CA221231}"/>
                  </a:ext>
                </a:extLst>
              </p:cNvPr>
              <p:cNvSpPr txBox="1"/>
              <p:nvPr/>
            </p:nvSpPr>
            <p:spPr>
              <a:xfrm>
                <a:off x="592015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/>
                <a:r>
                  <a:rPr lang="de-DE" sz="1000" dirty="0" err="1"/>
                  <a:t>Testing</a:t>
                </a:r>
                <a:endParaRPr lang="de-DE" sz="1000" dirty="0"/>
              </a:p>
            </p:txBody>
          </p:sp>
        </p:grpSp>
        <p:grpSp>
          <p:nvGrpSpPr>
            <p:cNvPr id="351" name="Gruppieren 350">
              <a:extLst>
                <a:ext uri="{FF2B5EF4-FFF2-40B4-BE49-F238E27FC236}">
                  <a16:creationId xmlns:a16="http://schemas.microsoft.com/office/drawing/2014/main" id="{F5B191CD-04E3-44D5-A0E0-93F9AFEC835B}"/>
                </a:ext>
              </a:extLst>
            </p:cNvPr>
            <p:cNvGrpSpPr/>
            <p:nvPr/>
          </p:nvGrpSpPr>
          <p:grpSpPr>
            <a:xfrm>
              <a:off x="6563378" y="1810459"/>
              <a:ext cx="909133" cy="828672"/>
              <a:chOff x="584012" y="225329"/>
              <a:chExt cx="416366" cy="273240"/>
            </a:xfrm>
          </p:grpSpPr>
          <p:sp>
            <p:nvSpPr>
              <p:cNvPr id="352" name="Rechteck: abgerundete Ecken 351">
                <a:extLst>
                  <a:ext uri="{FF2B5EF4-FFF2-40B4-BE49-F238E27FC236}">
                    <a16:creationId xmlns:a16="http://schemas.microsoft.com/office/drawing/2014/main" id="{28952E69-D88C-4303-A629-7268000D068D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3" name="Rechteck: abgerundete Ecken 8">
                <a:extLst>
                  <a:ext uri="{FF2B5EF4-FFF2-40B4-BE49-F238E27FC236}">
                    <a16:creationId xmlns:a16="http://schemas.microsoft.com/office/drawing/2014/main" id="{4B629195-134D-44FF-AC96-1AC4AA0EF811}"/>
                  </a:ext>
                </a:extLst>
              </p:cNvPr>
              <p:cNvSpPr txBox="1"/>
              <p:nvPr/>
            </p:nvSpPr>
            <p:spPr>
              <a:xfrm>
                <a:off x="592015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/>
                <a:r>
                  <a:rPr lang="de-DE" sz="1000" dirty="0" err="1"/>
                  <a:t>Configuration</a:t>
                </a:r>
                <a:r>
                  <a:rPr lang="de-DE" sz="1000" dirty="0"/>
                  <a:t> and </a:t>
                </a:r>
                <a:r>
                  <a:rPr lang="de-DE" sz="1000" dirty="0" err="1"/>
                  <a:t>Provisioning</a:t>
                </a:r>
                <a:endParaRPr lang="de-DE" sz="1000" dirty="0"/>
              </a:p>
            </p:txBody>
          </p:sp>
        </p:grpSp>
        <p:grpSp>
          <p:nvGrpSpPr>
            <p:cNvPr id="354" name="Gruppieren 353">
              <a:extLst>
                <a:ext uri="{FF2B5EF4-FFF2-40B4-BE49-F238E27FC236}">
                  <a16:creationId xmlns:a16="http://schemas.microsoft.com/office/drawing/2014/main" id="{7E972DF3-5AD7-423B-941D-10A056DFA777}"/>
                </a:ext>
              </a:extLst>
            </p:cNvPr>
            <p:cNvGrpSpPr/>
            <p:nvPr/>
          </p:nvGrpSpPr>
          <p:grpSpPr>
            <a:xfrm>
              <a:off x="7863550" y="1786992"/>
              <a:ext cx="909133" cy="828672"/>
              <a:chOff x="584012" y="225329"/>
              <a:chExt cx="416366" cy="273240"/>
            </a:xfrm>
          </p:grpSpPr>
          <p:sp>
            <p:nvSpPr>
              <p:cNvPr id="355" name="Rechteck: abgerundete Ecken 354">
                <a:extLst>
                  <a:ext uri="{FF2B5EF4-FFF2-40B4-BE49-F238E27FC236}">
                    <a16:creationId xmlns:a16="http://schemas.microsoft.com/office/drawing/2014/main" id="{CB01381B-1AAB-4F6D-B43A-842A546BB804}"/>
                  </a:ext>
                </a:extLst>
              </p:cNvPr>
              <p:cNvSpPr/>
              <p:nvPr/>
            </p:nvSpPr>
            <p:spPr>
              <a:xfrm>
                <a:off x="584012" y="225329"/>
                <a:ext cx="416366" cy="273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6" name="Rechteck: abgerundete Ecken 8">
                <a:extLst>
                  <a:ext uri="{FF2B5EF4-FFF2-40B4-BE49-F238E27FC236}">
                    <a16:creationId xmlns:a16="http://schemas.microsoft.com/office/drawing/2014/main" id="{0AD56064-8D04-4487-999C-0A1293AC2358}"/>
                  </a:ext>
                </a:extLst>
              </p:cNvPr>
              <p:cNvSpPr txBox="1"/>
              <p:nvPr/>
            </p:nvSpPr>
            <p:spPr>
              <a:xfrm>
                <a:off x="592015" y="233332"/>
                <a:ext cx="400360" cy="2572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/>
                <a:r>
                  <a:rPr lang="de-DE" sz="1000" dirty="0"/>
                  <a:t>CD 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2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adopting Continuous Practices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Organizational Challenges</a:t>
            </a:r>
          </a:p>
          <a:p>
            <a:pPr lvl="1"/>
            <a:r>
              <a:rPr lang="en-US" dirty="0"/>
              <a:t>Team Structure and poor collaboration</a:t>
            </a:r>
          </a:p>
          <a:p>
            <a:r>
              <a:rPr lang="en-US" dirty="0"/>
              <a:t>Technical Challenges</a:t>
            </a:r>
          </a:p>
          <a:p>
            <a:pPr lvl="1"/>
            <a:r>
              <a:rPr lang="en-US" dirty="0"/>
              <a:t>Lack of tools</a:t>
            </a:r>
          </a:p>
          <a:p>
            <a:r>
              <a:rPr lang="en-US" dirty="0"/>
              <a:t>Social Challenges</a:t>
            </a:r>
          </a:p>
          <a:p>
            <a:pPr lvl="1"/>
            <a:r>
              <a:rPr lang="en-US" dirty="0"/>
              <a:t>Resistance to change and lack of motivation</a:t>
            </a:r>
          </a:p>
          <a:p>
            <a:r>
              <a:rPr lang="en-US" dirty="0"/>
              <a:t>Architectural Challenges</a:t>
            </a:r>
          </a:p>
          <a:p>
            <a:pPr lvl="1"/>
            <a:r>
              <a:rPr lang="en-US" dirty="0"/>
              <a:t>Highly coupled and large monolithic applications are not compatible with CSE practices</a:t>
            </a:r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0587EAB0-62AE-4AAC-92B9-C24D805F5E39}"/>
              </a:ext>
            </a:extLst>
          </p:cNvPr>
          <p:cNvGrpSpPr/>
          <p:nvPr/>
        </p:nvGrpSpPr>
        <p:grpSpPr>
          <a:xfrm>
            <a:off x="72000" y="4424179"/>
            <a:ext cx="9072854" cy="335167"/>
            <a:chOff x="25400" y="5986694"/>
            <a:chExt cx="9072854" cy="335167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800EA15A-1C04-4073-9F7B-A0478BB03400}"/>
                </a:ext>
              </a:extLst>
            </p:cNvPr>
            <p:cNvSpPr txBox="1"/>
            <p:nvPr/>
          </p:nvSpPr>
          <p:spPr>
            <a:xfrm>
              <a:off x="1493804" y="5994910"/>
              <a:ext cx="55438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CSE</a:t>
              </a:r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43ED7D31-45B8-4B55-9EFD-68C69316B785}"/>
                </a:ext>
              </a:extLst>
            </p:cNvPr>
            <p:cNvSpPr txBox="1"/>
            <p:nvPr/>
          </p:nvSpPr>
          <p:spPr>
            <a:xfrm>
              <a:off x="6541624" y="6014084"/>
              <a:ext cx="116105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Challenges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AB9F6B6-3524-4C2C-8F19-125338E3AB1B}"/>
                </a:ext>
              </a:extLst>
            </p:cNvPr>
            <p:cNvSpPr txBox="1"/>
            <p:nvPr/>
          </p:nvSpPr>
          <p:spPr>
            <a:xfrm>
              <a:off x="2214434" y="5993289"/>
              <a:ext cx="20949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Stairway to Heaven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F02309A-B54B-479C-8C17-ECBF3E4DA228}"/>
                </a:ext>
              </a:extLst>
            </p:cNvPr>
            <p:cNvSpPr txBox="1"/>
            <p:nvPr/>
          </p:nvSpPr>
          <p:spPr>
            <a:xfrm>
              <a:off x="7820226" y="6000783"/>
              <a:ext cx="127802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4D1ACF-1AFB-4F74-A49A-31638A88C2AA}"/>
                </a:ext>
              </a:extLst>
            </p:cNvPr>
            <p:cNvSpPr txBox="1"/>
            <p:nvPr/>
          </p:nvSpPr>
          <p:spPr>
            <a:xfrm>
              <a:off x="158515" y="6000783"/>
              <a:ext cx="121393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Introduction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68C14798-3D57-442E-9FB9-53A74CC8CB49}"/>
                </a:ext>
              </a:extLst>
            </p:cNvPr>
            <p:cNvSpPr/>
            <p:nvPr/>
          </p:nvSpPr>
          <p:spPr>
            <a:xfrm>
              <a:off x="1277780" y="6067929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54453DD4-EC6E-408A-BA81-C2CE161926B3}"/>
                </a:ext>
              </a:extLst>
            </p:cNvPr>
            <p:cNvSpPr/>
            <p:nvPr/>
          </p:nvSpPr>
          <p:spPr>
            <a:xfrm>
              <a:off x="2074801" y="607848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56747FC4-B7A1-47F6-80F2-BA7267386E5D}"/>
                </a:ext>
              </a:extLst>
            </p:cNvPr>
            <p:cNvSpPr/>
            <p:nvPr/>
          </p:nvSpPr>
          <p:spPr>
            <a:xfrm>
              <a:off x="4309376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FF8A2CE7-CAEF-43EA-8A06-4B6DA6B536BB}"/>
                </a:ext>
              </a:extLst>
            </p:cNvPr>
            <p:cNvSpPr txBox="1"/>
            <p:nvPr/>
          </p:nvSpPr>
          <p:spPr>
            <a:xfrm>
              <a:off x="4497856" y="5999483"/>
              <a:ext cx="182774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Deployment Pipeline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E4EF1F48-BA18-458B-8F91-33ED76293B80}"/>
                </a:ext>
              </a:extLst>
            </p:cNvPr>
            <p:cNvSpPr/>
            <p:nvPr/>
          </p:nvSpPr>
          <p:spPr>
            <a:xfrm>
              <a:off x="7679272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9DBAFE4E-5F78-4986-BDE3-DCB1B351A79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CAB8A9A5-E1A0-448B-901C-823BAA8A5BF7}"/>
                </a:ext>
              </a:extLst>
            </p:cNvPr>
            <p:cNvSpPr/>
            <p:nvPr/>
          </p:nvSpPr>
          <p:spPr>
            <a:xfrm>
              <a:off x="6325600" y="6064001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840</Words>
  <Application>Microsoft Office PowerPoint</Application>
  <PresentationFormat>Bildschirmpräsentation (16:9)</PresentationFormat>
  <Paragraphs>187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KIT-Master_16zu9Format</vt:lpstr>
      <vt:lpstr>PowerPoint-Präsentation</vt:lpstr>
      <vt:lpstr>Continuous Software Engineering (CSE)</vt:lpstr>
      <vt:lpstr>Continuous Integration (CI)</vt:lpstr>
      <vt:lpstr>Continuous Delivery (CDE)</vt:lpstr>
      <vt:lpstr>Continuous Deployment (CD)</vt:lpstr>
      <vt:lpstr>Relationship between CI, CDE and CD</vt:lpstr>
      <vt:lpstr>The Stairway To Heaven</vt:lpstr>
      <vt:lpstr>An exemplary deployment pipeline</vt:lpstr>
      <vt:lpstr>Challenges for adopting Continuous Practices</vt:lpstr>
      <vt:lpstr>Conclusion</vt:lpstr>
      <vt:lpstr>PowerPoint-Präsentation</vt:lpstr>
      <vt:lpstr>References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38</cp:revision>
  <dcterms:created xsi:type="dcterms:W3CDTF">2018-01-29T11:16:21Z</dcterms:created>
  <dcterms:modified xsi:type="dcterms:W3CDTF">2018-01-29T20:19:43Z</dcterms:modified>
</cp:coreProperties>
</file>