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6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8" r:id="rId12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howGuides="1">
      <p:cViewPr varScale="1">
        <p:scale>
          <a:sx n="125" d="100"/>
          <a:sy n="125" d="100"/>
        </p:scale>
        <p:origin x="102" y="180"/>
      </p:cViewPr>
      <p:guideLst>
        <p:guide orient="horz" pos="1620"/>
        <p:guide pos="2880"/>
        <p:guide pos="24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01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CSE changes the way of software development and deployment</a:t>
            </a:r>
          </a:p>
          <a:p>
            <a:r>
              <a:rPr lang="en-US" dirty="0"/>
              <a:t>Moving an application to CD is challenging</a:t>
            </a:r>
          </a:p>
          <a:p>
            <a:r>
              <a:rPr lang="en-US" dirty="0"/>
              <a:t>Benefits are immense</a:t>
            </a:r>
          </a:p>
          <a:p>
            <a:r>
              <a:rPr lang="de-DE" dirty="0" err="1"/>
              <a:t>No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05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16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14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31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40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83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057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334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43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37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2101697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381"/>
            <a:ext cx="9144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4896911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800" dirty="0"/>
              <a:t>KIT</a:t>
            </a:r>
            <a:r>
              <a:rPr lang="de-DE" sz="800" baseline="0" dirty="0"/>
              <a:t> </a:t>
            </a:r>
            <a:r>
              <a:rPr lang="de-DE" sz="800" dirty="0"/>
              <a:t>– The</a:t>
            </a:r>
            <a:r>
              <a:rPr lang="de-DE" sz="800" baseline="0" dirty="0"/>
              <a:t> Research University in </a:t>
            </a:r>
            <a:r>
              <a:rPr lang="en-GB" sz="800" baseline="0" noProof="0" dirty="0"/>
              <a:t>the</a:t>
            </a:r>
            <a:r>
              <a:rPr lang="de-DE" sz="800" baseline="0" dirty="0"/>
              <a:t> Helmholtz </a:t>
            </a:r>
            <a:r>
              <a:rPr lang="de-DE" sz="800" baseline="0" dirty="0" err="1"/>
              <a:t>Association</a:t>
            </a:r>
            <a:endParaRPr 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4" y="2443967"/>
            <a:ext cx="62744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9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9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08304" y="4801513"/>
            <a:ext cx="1727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5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00" y="345600"/>
            <a:ext cx="1606012" cy="7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A86A63-F1A9-4318-BE8C-E02DBEBA46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8344" y="345600"/>
            <a:ext cx="1124442" cy="565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6659563" y="250031"/>
            <a:ext cx="2089150" cy="431958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90525" y="250031"/>
            <a:ext cx="6116638" cy="4319588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92113" y="898922"/>
            <a:ext cx="4102100" cy="367069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898922"/>
            <a:ext cx="4102100" cy="367069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 baseline="0"/>
            </a:lvl1pPr>
            <a:lvl2pPr>
              <a:defRPr sz="2800" baseline="0"/>
            </a:lvl2pPr>
            <a:lvl3pPr>
              <a:defRPr sz="2400" baseline="0"/>
            </a:lvl3pPr>
            <a:lvl4pPr>
              <a:defRPr sz="2000" baseline="0"/>
            </a:lvl4pPr>
            <a:lvl5pPr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Click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symbol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an </a:t>
            </a:r>
            <a:r>
              <a:rPr lang="de-DE" noProof="0" dirty="0" err="1"/>
              <a:t>image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6" y="288132"/>
            <a:ext cx="6911975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898922"/>
            <a:ext cx="8356600" cy="367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796136" y="4816753"/>
            <a:ext cx="2952577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9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4833938"/>
            <a:ext cx="32543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4833938"/>
            <a:ext cx="863600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900" dirty="0"/>
              <a:t>29/01/2018</a:t>
            </a:r>
          </a:p>
          <a:p>
            <a:endParaRPr lang="de-DE" sz="900" dirty="0"/>
          </a:p>
        </p:txBody>
      </p:sp>
      <p:pic>
        <p:nvPicPr>
          <p:cNvPr id="12" name="Picture 9" descr="KITlogo_4c_frutige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00" y="248400"/>
            <a:ext cx="1079666" cy="4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E0101141-C01D-422C-A2AD-C2D7E2DD7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19908" y="4832747"/>
            <a:ext cx="3590279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900" dirty="0"/>
              <a:t>Niko Benkler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baseline="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 baseline="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 baseline="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 baseline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77031" y="1347614"/>
            <a:ext cx="8389937" cy="54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dirty="0"/>
              <a:t>From Traditional Development to Continuous Deployment: Strategies and practices in CI/CD </a:t>
            </a:r>
            <a:r>
              <a:rPr lang="de-DE" dirty="0"/>
              <a:t>Pipelines</a:t>
            </a:r>
            <a:endParaRPr lang="de-DE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dirty="0"/>
              <a:t>CSE comes with benefits and challenges</a:t>
            </a:r>
          </a:p>
          <a:p>
            <a:r>
              <a:rPr lang="en-US" dirty="0"/>
              <a:t>Current papers mainly focus on challenges and mitigation strategies</a:t>
            </a:r>
          </a:p>
          <a:p>
            <a:r>
              <a:rPr lang="en-US" dirty="0"/>
              <a:t>No universally accepted definitions </a:t>
            </a:r>
          </a:p>
          <a:p>
            <a:r>
              <a:rPr lang="en-US" dirty="0"/>
              <a:t>Little research on how to better introduce CI,CDE and CD</a:t>
            </a:r>
          </a:p>
          <a:p>
            <a:r>
              <a:rPr lang="en-US" dirty="0"/>
              <a:t>Few information about implementation details of CD Pipelines</a:t>
            </a:r>
          </a:p>
          <a:p>
            <a:endParaRPr lang="en-US" dirty="0"/>
          </a:p>
          <a:p>
            <a:r>
              <a:rPr lang="en-US" b="1" dirty="0"/>
              <a:t>BUT:</a:t>
            </a:r>
          </a:p>
          <a:p>
            <a:pPr lvl="1"/>
            <a:r>
              <a:rPr lang="en-US" dirty="0"/>
              <a:t>CSE receive more and more attraction in all organization types</a:t>
            </a:r>
          </a:p>
          <a:p>
            <a:pPr lvl="1"/>
            <a:r>
              <a:rPr lang="en-US" dirty="0"/>
              <a:t>It might revolutionize software engineering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39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5060" y="1137643"/>
            <a:ext cx="4967995" cy="2080412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6" name="Picture 4" descr="Bildergebnis für Continuous Delivery funny picture">
            <a:extLst>
              <a:ext uri="{FF2B5EF4-FFF2-40B4-BE49-F238E27FC236}">
                <a16:creationId xmlns:a16="http://schemas.microsoft.com/office/drawing/2014/main" id="{00182C27-DAB5-4D37-96ED-F33152727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47" y="915566"/>
            <a:ext cx="5598876" cy="314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87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Software Engineering (CSE)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445" y="498872"/>
            <a:ext cx="8356600" cy="40285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Software development strategy to deliver software more frequently</a:t>
            </a:r>
          </a:p>
          <a:p>
            <a:r>
              <a:rPr lang="en-US" dirty="0"/>
              <a:t>Practices: </a:t>
            </a:r>
          </a:p>
          <a:p>
            <a:pPr lvl="1"/>
            <a:r>
              <a:rPr lang="en-US" dirty="0"/>
              <a:t>Continuous Integration (CI)</a:t>
            </a:r>
          </a:p>
          <a:p>
            <a:pPr lvl="1"/>
            <a:r>
              <a:rPr lang="en-US" dirty="0"/>
              <a:t>Continuous Delivery (CDE)  </a:t>
            </a:r>
          </a:p>
          <a:p>
            <a:pPr lvl="1"/>
            <a:r>
              <a:rPr lang="en-US" dirty="0"/>
              <a:t>Continuous Deployment (CD)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Reduced time-to-market</a:t>
            </a:r>
          </a:p>
          <a:p>
            <a:pPr lvl="1"/>
            <a:r>
              <a:rPr lang="en-US" dirty="0"/>
              <a:t>Quick user feedback	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Organizational, social, technical, architectural challenges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70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dirty="0"/>
              <a:t>Frequent integration of code into a shared repository</a:t>
            </a:r>
          </a:p>
          <a:p>
            <a:r>
              <a:rPr lang="en-US" dirty="0"/>
              <a:t>Automated builds and tests (Unit tests, regression tests)</a:t>
            </a:r>
          </a:p>
          <a:p>
            <a:r>
              <a:rPr lang="en-US" dirty="0"/>
              <a:t>Code Management and Analysis</a:t>
            </a:r>
          </a:p>
          <a:p>
            <a:pPr lvl="1"/>
            <a:r>
              <a:rPr lang="en-US" dirty="0"/>
              <a:t>Test coverage</a:t>
            </a:r>
          </a:p>
          <a:p>
            <a:pPr lvl="1"/>
            <a:r>
              <a:rPr lang="en-US" dirty="0"/>
              <a:t>Coding standards (comments, alignment)</a:t>
            </a:r>
          </a:p>
          <a:p>
            <a:r>
              <a:rPr lang="en-US" dirty="0"/>
              <a:t>Benefits: </a:t>
            </a:r>
          </a:p>
          <a:p>
            <a:pPr lvl="1"/>
            <a:r>
              <a:rPr lang="en-US" dirty="0"/>
              <a:t>Effective software development process</a:t>
            </a:r>
          </a:p>
          <a:p>
            <a:pPr lvl="1"/>
            <a:r>
              <a:rPr lang="en-US" dirty="0"/>
              <a:t>Improved software quality</a:t>
            </a:r>
          </a:p>
          <a:p>
            <a:pPr lvl="1"/>
            <a:r>
              <a:rPr lang="en-US" dirty="0"/>
              <a:t>Software is always in a ready to deploy state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noProof="0" dirty="0"/>
              <a:t>Delivery (CDE)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dirty="0"/>
              <a:t>Automatic software deployment and delivery  </a:t>
            </a:r>
          </a:p>
          <a:p>
            <a:r>
              <a:rPr lang="en-US" dirty="0"/>
              <a:t>Pull-based approach</a:t>
            </a:r>
          </a:p>
          <a:p>
            <a:r>
              <a:rPr lang="en-US" dirty="0"/>
              <a:t>Integration, acceptance and performance tests possible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Automatic release process reduces risks</a:t>
            </a:r>
          </a:p>
          <a:p>
            <a:pPr lvl="1"/>
            <a:r>
              <a:rPr lang="en-US" dirty="0"/>
              <a:t>Learning from real usage data</a:t>
            </a:r>
          </a:p>
          <a:p>
            <a:pPr lvl="1"/>
            <a:r>
              <a:rPr lang="en-US" dirty="0"/>
              <a:t>Building the right product</a:t>
            </a:r>
          </a:p>
          <a:p>
            <a:pPr lvl="1"/>
            <a:endParaRPr lang="en-US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60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(CD)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dirty="0"/>
              <a:t>Extreme version of Continuous Delivery</a:t>
            </a:r>
          </a:p>
          <a:p>
            <a:r>
              <a:rPr lang="en-US" dirty="0"/>
              <a:t>Push-based approach: Software is released automatically </a:t>
            </a:r>
          </a:p>
          <a:p>
            <a:r>
              <a:rPr lang="en-US" dirty="0"/>
              <a:t>Core of CDE and CD is a (fully) automated deployment pipeline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No manual tasks</a:t>
            </a:r>
          </a:p>
          <a:p>
            <a:pPr lvl="1"/>
            <a:r>
              <a:rPr lang="en-US" dirty="0"/>
              <a:t>Accelerated time to market</a:t>
            </a:r>
          </a:p>
          <a:p>
            <a:pPr lvl="1"/>
            <a:r>
              <a:rPr lang="en-US" dirty="0"/>
              <a:t>Improved customer satisfaction</a:t>
            </a:r>
          </a:p>
          <a:p>
            <a:endParaRPr lang="en-US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84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CI, CDE and CD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733AB5B1-92CC-4483-BC75-2B50E1C9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1" y="1327048"/>
            <a:ext cx="8410338" cy="248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0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Stairway To Heaven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87463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21A12264-FAC8-47D0-B4EF-2ED6EF5F1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9" y="1523914"/>
            <a:ext cx="8779162" cy="20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exemplary deployment pipeline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69950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D262166-E185-44BA-9EC7-AE72CB49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6" y="1961475"/>
            <a:ext cx="8358079" cy="12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4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adopting Continuous Practices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dirty="0"/>
              <a:t>Organizational Challenges</a:t>
            </a:r>
          </a:p>
          <a:p>
            <a:pPr lvl="1"/>
            <a:r>
              <a:rPr lang="en-US" dirty="0"/>
              <a:t>Team Structure and closer collaboration</a:t>
            </a:r>
          </a:p>
          <a:p>
            <a:r>
              <a:rPr lang="en-US" dirty="0"/>
              <a:t>Technical Challenges</a:t>
            </a:r>
          </a:p>
          <a:p>
            <a:pPr lvl="1"/>
            <a:r>
              <a:rPr lang="en-US" dirty="0"/>
              <a:t>Lack of tools</a:t>
            </a:r>
          </a:p>
          <a:p>
            <a:r>
              <a:rPr lang="en-US" dirty="0"/>
              <a:t>Social Challenges</a:t>
            </a:r>
          </a:p>
          <a:p>
            <a:pPr lvl="1"/>
            <a:r>
              <a:rPr lang="en-US" dirty="0"/>
              <a:t>Resistance to change and lack of motivation</a:t>
            </a:r>
          </a:p>
          <a:p>
            <a:r>
              <a:rPr lang="en-US" dirty="0"/>
              <a:t>Architectural Challenges</a:t>
            </a:r>
          </a:p>
          <a:p>
            <a:pPr lvl="1"/>
            <a:r>
              <a:rPr lang="en-US" dirty="0"/>
              <a:t>Highly coupled and large monolithic applications are not compatible with CSE practices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100540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689282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48AA68F-B887-4F04-8587-4C83C6DD9C2F}" vid="{B8A8D6D8-9724-410A-ACC1-F69B0F77F2D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</Template>
  <TotalTime>0</TotalTime>
  <Words>510</Words>
  <Application>Microsoft Office PowerPoint</Application>
  <PresentationFormat>Bildschirmpräsentation (16:9)</PresentationFormat>
  <Paragraphs>158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Arial</vt:lpstr>
      <vt:lpstr>KIT-Master_16zu9Format</vt:lpstr>
      <vt:lpstr>PowerPoint-Präsentation</vt:lpstr>
      <vt:lpstr>Continuous Software Engineering (CSE)</vt:lpstr>
      <vt:lpstr>Continuous Integration (CI)</vt:lpstr>
      <vt:lpstr>Continuous Delivery (CDE)</vt:lpstr>
      <vt:lpstr>Continuous Deployment (CD)</vt:lpstr>
      <vt:lpstr>Relationship between CI, CDE and CD</vt:lpstr>
      <vt:lpstr>The Stairway To Heaven</vt:lpstr>
      <vt:lpstr>An exemplary deployment pipeline</vt:lpstr>
      <vt:lpstr>Challenges for adopting Continuous Practices</vt:lpstr>
      <vt:lpstr>Conclusion</vt:lpstr>
      <vt:lpstr>PowerPoint-Präsentation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24</cp:revision>
  <dcterms:created xsi:type="dcterms:W3CDTF">2018-01-29T11:16:21Z</dcterms:created>
  <dcterms:modified xsi:type="dcterms:W3CDTF">2018-01-29T16:00:34Z</dcterms:modified>
</cp:coreProperties>
</file>