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65" r:id="rId7"/>
    <p:sldId id="266" r:id="rId8"/>
    <p:sldId id="267" r:id="rId9"/>
    <p:sldId id="268" r:id="rId10"/>
    <p:sldId id="269" r:id="rId11"/>
    <p:sldId id="270" r:id="rId12"/>
    <p:sldId id="271" r:id="rId13"/>
    <p:sldId id="272"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D0CE-4FEE-1E73-2F6D-FD3E57F04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AE7C93-1DBF-7474-60A1-52FD53B01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2D4E9A-A119-19BE-4D04-1F16FABC24DD}"/>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394AE3AE-E751-D6F9-98A6-417126F97B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C34DD7-B03B-04B1-37D8-4855AD41A61B}"/>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325496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5084-0AEA-114F-915A-78E053F36F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D026F4-A057-7287-B1C1-E3AF06482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EFF819-D7F9-E745-41F5-06E3F139DB48}"/>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6EFCD9EB-5A01-2C49-B760-B108BCF7D3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86EA6B-B0E6-3E58-13F2-80C183E8E6D5}"/>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323066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8FB00-F9D4-F8B0-FBDF-87E0F6BA9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F3206F-5CFA-97BC-8161-329379123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472C33-9C5F-FAC3-BA6F-59775EA0E260}"/>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6D8B42FB-7E4E-3755-AF04-C5AD0177F7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57EBE4-4FD3-B9D1-B3AD-B40B2799FE8A}"/>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53282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5B42-7BBC-98B2-5730-AB5BFD026B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91DC5A-EBCD-E214-8BDD-9C948397F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D1D852-5036-2957-A93F-71567EA19018}"/>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0980D5F6-1683-0274-AEAF-D4FF8F41F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67E72A-24B3-714A-7AA5-1932CEFDD153}"/>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423824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72D3-035A-474D-BD75-F536CE626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84D4A8-C6C8-7C00-B228-0388F615C7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4D65D-AABD-96B9-32BE-D75EC4008105}"/>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7ED0C4F6-57EF-8816-5B4A-06DD761DE4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07956C-AEEB-794F-285F-0CC0DA580CAC}"/>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181196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BDEF-1BD1-FCF3-707B-7A69B1DC0C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F68950-132B-6174-84AD-1AB5EFB1A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3EC1CE-344E-E7AD-3CB5-D0FBCC57C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07CED7-4E68-F735-B869-CA1693A2E3F5}"/>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6" name="Footer Placeholder 5">
            <a:extLst>
              <a:ext uri="{FF2B5EF4-FFF2-40B4-BE49-F238E27FC236}">
                <a16:creationId xmlns:a16="http://schemas.microsoft.com/office/drawing/2014/main" id="{06BF078E-979E-CE50-B328-DC111F1C41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B6820D-86E8-FE11-0381-94B82542F714}"/>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199347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042-2320-855A-83CB-E0563BA54F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4B5267-02D6-79E1-21B9-81335D03B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2B0E7-B05E-1C39-2975-D917002B2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2CAE708-A470-0E80-F185-239B6570B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8F86AD-4633-8D4C-6481-CEA18D5E2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9E9907-5583-EC86-7494-1D1A622369BC}"/>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8" name="Footer Placeholder 7">
            <a:extLst>
              <a:ext uri="{FF2B5EF4-FFF2-40B4-BE49-F238E27FC236}">
                <a16:creationId xmlns:a16="http://schemas.microsoft.com/office/drawing/2014/main" id="{763C3390-81A4-0237-BCFD-3792E48E53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071E2-72DE-804C-9FF7-D74DC9C7B0CA}"/>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241098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F8AF-988A-9C52-C18D-C810DD75CC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C062FF-538B-653D-8661-B6929C6C28C7}"/>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4" name="Footer Placeholder 3">
            <a:extLst>
              <a:ext uri="{FF2B5EF4-FFF2-40B4-BE49-F238E27FC236}">
                <a16:creationId xmlns:a16="http://schemas.microsoft.com/office/drawing/2014/main" id="{34A7FA5B-71EC-FD10-D064-530EC30AFB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6F1ABD-9083-58EE-05D0-0DC32787232F}"/>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36151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172C9-B4B6-69E9-C50E-A9F125279897}"/>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3" name="Footer Placeholder 2">
            <a:extLst>
              <a:ext uri="{FF2B5EF4-FFF2-40B4-BE49-F238E27FC236}">
                <a16:creationId xmlns:a16="http://schemas.microsoft.com/office/drawing/2014/main" id="{D6CCD954-BDBE-61C8-9646-EF478632D9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451D13-31AB-A07A-3B8C-67065CF1EFA8}"/>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281429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D7C-CDB8-718D-78BF-5937EFFF1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B6727C4-0C24-3E3F-A7F3-DE846EB76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4D6EEF-B480-96B3-35EE-08A15C7F3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4B956-4C6C-979B-DFBA-0F566DF6CEF4}"/>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6" name="Footer Placeholder 5">
            <a:extLst>
              <a:ext uri="{FF2B5EF4-FFF2-40B4-BE49-F238E27FC236}">
                <a16:creationId xmlns:a16="http://schemas.microsoft.com/office/drawing/2014/main" id="{CACC3C0A-F4C0-5DE8-5DF0-B9974C7BA4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623FEC-1A91-8894-9AF2-FC2018EDC2F8}"/>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227154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BEC9-0C79-6A4C-F97B-07A468F65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F5B3E4-7E2A-F2EE-1182-7362BD4F3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D57FBA-2DE7-5159-206A-99EC6BC4D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2E7C3-91B4-6EB9-3DAA-75FBDCFAE11F}"/>
              </a:ext>
            </a:extLst>
          </p:cNvPr>
          <p:cNvSpPr>
            <a:spLocks noGrp="1"/>
          </p:cNvSpPr>
          <p:nvPr>
            <p:ph type="dt" sz="half" idx="10"/>
          </p:nvPr>
        </p:nvSpPr>
        <p:spPr/>
        <p:txBody>
          <a:bodyPr/>
          <a:lstStyle/>
          <a:p>
            <a:fld id="{370EB9FB-DCF3-4F36-9D59-915F75AC3BF0}" type="datetimeFigureOut">
              <a:rPr lang="en-GB" smtClean="0"/>
              <a:t>08/07/2025</a:t>
            </a:fld>
            <a:endParaRPr lang="en-GB"/>
          </a:p>
        </p:txBody>
      </p:sp>
      <p:sp>
        <p:nvSpPr>
          <p:cNvPr id="6" name="Footer Placeholder 5">
            <a:extLst>
              <a:ext uri="{FF2B5EF4-FFF2-40B4-BE49-F238E27FC236}">
                <a16:creationId xmlns:a16="http://schemas.microsoft.com/office/drawing/2014/main" id="{CFC6AD9A-E4D5-02CE-CD11-C302509DF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E8D69F-8595-096F-6203-DC21B9C0C11B}"/>
              </a:ext>
            </a:extLst>
          </p:cNvPr>
          <p:cNvSpPr>
            <a:spLocks noGrp="1"/>
          </p:cNvSpPr>
          <p:nvPr>
            <p:ph type="sldNum" sz="quarter" idx="12"/>
          </p:nvPr>
        </p:nvSpPr>
        <p:spPr/>
        <p:txBody>
          <a:bodyPr/>
          <a:lstStyle/>
          <a:p>
            <a:fld id="{77DC20C4-F6B9-4654-BBB9-F76A59BE486C}" type="slidenum">
              <a:rPr lang="en-GB" smtClean="0"/>
              <a:t>‹#›</a:t>
            </a:fld>
            <a:endParaRPr lang="en-GB"/>
          </a:p>
        </p:txBody>
      </p:sp>
    </p:spTree>
    <p:extLst>
      <p:ext uri="{BB962C8B-B14F-4D97-AF65-F5344CB8AC3E}">
        <p14:creationId xmlns:p14="http://schemas.microsoft.com/office/powerpoint/2010/main" val="137333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29BB3-5239-0B11-24E6-327B6CCE6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C97680-C77A-3099-7D9D-18E6332F4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51EF3-8D18-AC50-A2E8-675F6FA0F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EB9FB-DCF3-4F36-9D59-915F75AC3BF0}" type="datetimeFigureOut">
              <a:rPr lang="en-GB" smtClean="0"/>
              <a:t>08/07/2025</a:t>
            </a:fld>
            <a:endParaRPr lang="en-GB"/>
          </a:p>
        </p:txBody>
      </p:sp>
      <p:sp>
        <p:nvSpPr>
          <p:cNvPr id="5" name="Footer Placeholder 4">
            <a:extLst>
              <a:ext uri="{FF2B5EF4-FFF2-40B4-BE49-F238E27FC236}">
                <a16:creationId xmlns:a16="http://schemas.microsoft.com/office/drawing/2014/main" id="{6AD1C065-B386-3034-394E-D8915147F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51D4003-6CA1-008A-AC22-C3A578877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DC20C4-F6B9-4654-BBB9-F76A59BE486C}" type="slidenum">
              <a:rPr lang="en-GB" smtClean="0"/>
              <a:t>‹#›</a:t>
            </a:fld>
            <a:endParaRPr lang="en-GB"/>
          </a:p>
        </p:txBody>
      </p:sp>
    </p:spTree>
    <p:extLst>
      <p:ext uri="{BB962C8B-B14F-4D97-AF65-F5344CB8AC3E}">
        <p14:creationId xmlns:p14="http://schemas.microsoft.com/office/powerpoint/2010/main" val="164869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BECF-2598-8101-3385-D439147D20B7}"/>
              </a:ext>
            </a:extLst>
          </p:cNvPr>
          <p:cNvSpPr>
            <a:spLocks noGrp="1"/>
          </p:cNvSpPr>
          <p:nvPr>
            <p:ph type="ctrTitle"/>
          </p:nvPr>
        </p:nvSpPr>
        <p:spPr>
          <a:xfrm>
            <a:off x="1524000" y="2235200"/>
            <a:ext cx="9144000" cy="2387600"/>
          </a:xfrm>
        </p:spPr>
        <p:txBody>
          <a:bodyPr/>
          <a:lstStyle/>
          <a:p>
            <a:r>
              <a:rPr lang="en-US" dirty="0">
                <a:solidFill>
                  <a:schemeClr val="accent4">
                    <a:lumMod val="50000"/>
                  </a:schemeClr>
                </a:solidFill>
              </a:rPr>
              <a:t>Customer and Product Analysis using SQL</a:t>
            </a:r>
            <a:endParaRPr lang="en-GB" dirty="0">
              <a:solidFill>
                <a:schemeClr val="accent4">
                  <a:lumMod val="50000"/>
                </a:schemeClr>
              </a:solidFill>
            </a:endParaRPr>
          </a:p>
        </p:txBody>
      </p:sp>
    </p:spTree>
    <p:extLst>
      <p:ext uri="{BB962C8B-B14F-4D97-AF65-F5344CB8AC3E}">
        <p14:creationId xmlns:p14="http://schemas.microsoft.com/office/powerpoint/2010/main" val="203812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2: How should we match marketing and communication strategies to customer behaviour?</a:t>
            </a:r>
          </a:p>
        </p:txBody>
      </p:sp>
      <p:sp>
        <p:nvSpPr>
          <p:cNvPr id="5" name="TextBox 4">
            <a:extLst>
              <a:ext uri="{FF2B5EF4-FFF2-40B4-BE49-F238E27FC236}">
                <a16:creationId xmlns:a16="http://schemas.microsoft.com/office/drawing/2014/main" id="{B9A7BCA2-A5B4-6FF3-7369-9E80FED8C33E}"/>
              </a:ext>
            </a:extLst>
          </p:cNvPr>
          <p:cNvSpPr txBox="1"/>
          <p:nvPr/>
        </p:nvSpPr>
        <p:spPr>
          <a:xfrm>
            <a:off x="600635" y="1981201"/>
            <a:ext cx="1075764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This is essentially a question of categorising customers into those which are highly valuable (VIPs) to the company, who we can make a lot of sales to, and those which are less engaged. By categorizing customers in this way, we can then think about organizing loyalty events for the identified VIP customers and holding campaigns to target and drive-up engagement for the less profitable customer base.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begin, we can first look to calculate the profit made from each customer in the database.</a:t>
            </a:r>
          </a:p>
        </p:txBody>
      </p:sp>
      <p:pic>
        <p:nvPicPr>
          <p:cNvPr id="11" name="Picture 10">
            <a:extLst>
              <a:ext uri="{FF2B5EF4-FFF2-40B4-BE49-F238E27FC236}">
                <a16:creationId xmlns:a16="http://schemas.microsoft.com/office/drawing/2014/main" id="{197BAFA0-BCD6-F5A2-A9EF-1A96F3ECC2B1}"/>
              </a:ext>
            </a:extLst>
          </p:cNvPr>
          <p:cNvPicPr>
            <a:picLocks noChangeAspect="1"/>
          </p:cNvPicPr>
          <p:nvPr/>
        </p:nvPicPr>
        <p:blipFill>
          <a:blip r:embed="rId2"/>
          <a:stretch>
            <a:fillRect/>
          </a:stretch>
        </p:blipFill>
        <p:spPr>
          <a:xfrm>
            <a:off x="2176174" y="4035242"/>
            <a:ext cx="7209874" cy="2634053"/>
          </a:xfrm>
          <a:prstGeom prst="rect">
            <a:avLst/>
          </a:prstGeom>
        </p:spPr>
      </p:pic>
    </p:spTree>
    <p:extLst>
      <p:ext uri="{BB962C8B-B14F-4D97-AF65-F5344CB8AC3E}">
        <p14:creationId xmlns:p14="http://schemas.microsoft.com/office/powerpoint/2010/main" val="363493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2: How should we match marketing and communication strategies to customer behaviour?</a:t>
            </a:r>
          </a:p>
        </p:txBody>
      </p:sp>
      <p:sp>
        <p:nvSpPr>
          <p:cNvPr id="5" name="TextBox 4">
            <a:extLst>
              <a:ext uri="{FF2B5EF4-FFF2-40B4-BE49-F238E27FC236}">
                <a16:creationId xmlns:a16="http://schemas.microsoft.com/office/drawing/2014/main" id="{B9A7BCA2-A5B4-6FF3-7369-9E80FED8C33E}"/>
              </a:ext>
            </a:extLst>
          </p:cNvPr>
          <p:cNvSpPr txBox="1"/>
          <p:nvPr/>
        </p:nvSpPr>
        <p:spPr>
          <a:xfrm>
            <a:off x="600635" y="1981201"/>
            <a:ext cx="10757648" cy="923330"/>
          </a:xfrm>
          <a:prstGeom prst="rect">
            <a:avLst/>
          </a:prstGeom>
          <a:noFill/>
        </p:spPr>
        <p:txBody>
          <a:bodyPr wrap="square" rtlCol="0">
            <a:spAutoFit/>
          </a:bodyPr>
          <a:lstStyle/>
          <a:p>
            <a:pPr marL="285750" indent="-285750">
              <a:buFont typeface="Arial" panose="020B0604020202020204" pitchFamily="34" charset="0"/>
              <a:buChar char="•"/>
            </a:pPr>
            <a:r>
              <a:rPr lang="en-GB" dirty="0"/>
              <a:t>A query is first written to generate a table ‘profit per customer’. A CTE is utilised here to refer to the generated table rather than simply using a subquery as tables (improved legibility and reusability). The resultant table lists profit for every customer in the database that has purchased at least one item.</a:t>
            </a:r>
          </a:p>
        </p:txBody>
      </p:sp>
      <p:pic>
        <p:nvPicPr>
          <p:cNvPr id="3" name="Picture 2">
            <a:extLst>
              <a:ext uri="{FF2B5EF4-FFF2-40B4-BE49-F238E27FC236}">
                <a16:creationId xmlns:a16="http://schemas.microsoft.com/office/drawing/2014/main" id="{9598B0A4-0868-2135-E01C-1D5E6F0F61A0}"/>
              </a:ext>
            </a:extLst>
          </p:cNvPr>
          <p:cNvPicPr>
            <a:picLocks noChangeAspect="1"/>
          </p:cNvPicPr>
          <p:nvPr/>
        </p:nvPicPr>
        <p:blipFill>
          <a:blip r:embed="rId2"/>
          <a:stretch>
            <a:fillRect/>
          </a:stretch>
        </p:blipFill>
        <p:spPr>
          <a:xfrm>
            <a:off x="1013010" y="3266999"/>
            <a:ext cx="5925414" cy="2811072"/>
          </a:xfrm>
          <a:prstGeom prst="rect">
            <a:avLst/>
          </a:prstGeom>
        </p:spPr>
      </p:pic>
      <p:pic>
        <p:nvPicPr>
          <p:cNvPr id="7" name="Picture 6">
            <a:extLst>
              <a:ext uri="{FF2B5EF4-FFF2-40B4-BE49-F238E27FC236}">
                <a16:creationId xmlns:a16="http://schemas.microsoft.com/office/drawing/2014/main" id="{36639C6A-D5A2-1905-F7D4-C247317FC76B}"/>
              </a:ext>
            </a:extLst>
          </p:cNvPr>
          <p:cNvPicPr>
            <a:picLocks noChangeAspect="1"/>
          </p:cNvPicPr>
          <p:nvPr/>
        </p:nvPicPr>
        <p:blipFill>
          <a:blip r:embed="rId3"/>
          <a:stretch>
            <a:fillRect/>
          </a:stretch>
        </p:blipFill>
        <p:spPr>
          <a:xfrm>
            <a:off x="7979563" y="3204246"/>
            <a:ext cx="2670508" cy="3398829"/>
          </a:xfrm>
          <a:prstGeom prst="rect">
            <a:avLst/>
          </a:prstGeom>
        </p:spPr>
      </p:pic>
    </p:spTree>
    <p:extLst>
      <p:ext uri="{BB962C8B-B14F-4D97-AF65-F5344CB8AC3E}">
        <p14:creationId xmlns:p14="http://schemas.microsoft.com/office/powerpoint/2010/main" val="49732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2: How should we match marketing and communication strategies to customer behaviour?</a:t>
            </a:r>
          </a:p>
        </p:txBody>
      </p:sp>
      <p:sp>
        <p:nvSpPr>
          <p:cNvPr id="5" name="TextBox 4">
            <a:extLst>
              <a:ext uri="{FF2B5EF4-FFF2-40B4-BE49-F238E27FC236}">
                <a16:creationId xmlns:a16="http://schemas.microsoft.com/office/drawing/2014/main" id="{B9A7BCA2-A5B4-6FF3-7369-9E80FED8C33E}"/>
              </a:ext>
            </a:extLst>
          </p:cNvPr>
          <p:cNvSpPr txBox="1"/>
          <p:nvPr/>
        </p:nvSpPr>
        <p:spPr>
          <a:xfrm>
            <a:off x="502024" y="1854319"/>
            <a:ext cx="107576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GB" dirty="0"/>
              <a:t>o output key information on the top 5 most profitable customers (and bottom 5), a further query is written joining the </a:t>
            </a:r>
            <a:r>
              <a:rPr lang="en-GB" dirty="0" err="1"/>
              <a:t>profit_per_customer</a:t>
            </a:r>
            <a:r>
              <a:rPr lang="en-GB" dirty="0"/>
              <a:t> CTE to the customers table. Ordering instead by profit in ascending order, we can view the least profitable customers.</a:t>
            </a:r>
          </a:p>
        </p:txBody>
      </p:sp>
      <p:pic>
        <p:nvPicPr>
          <p:cNvPr id="6" name="Picture 5">
            <a:extLst>
              <a:ext uri="{FF2B5EF4-FFF2-40B4-BE49-F238E27FC236}">
                <a16:creationId xmlns:a16="http://schemas.microsoft.com/office/drawing/2014/main" id="{C6F58769-6D81-9D9D-64D7-943370776F0B}"/>
              </a:ext>
            </a:extLst>
          </p:cNvPr>
          <p:cNvPicPr>
            <a:picLocks noChangeAspect="1"/>
          </p:cNvPicPr>
          <p:nvPr/>
        </p:nvPicPr>
        <p:blipFill>
          <a:blip r:embed="rId2"/>
          <a:stretch>
            <a:fillRect/>
          </a:stretch>
        </p:blipFill>
        <p:spPr>
          <a:xfrm>
            <a:off x="502024" y="3204246"/>
            <a:ext cx="5059914" cy="3204612"/>
          </a:xfrm>
          <a:prstGeom prst="rect">
            <a:avLst/>
          </a:prstGeom>
        </p:spPr>
      </p:pic>
      <p:pic>
        <p:nvPicPr>
          <p:cNvPr id="9" name="Picture 8">
            <a:extLst>
              <a:ext uri="{FF2B5EF4-FFF2-40B4-BE49-F238E27FC236}">
                <a16:creationId xmlns:a16="http://schemas.microsoft.com/office/drawing/2014/main" id="{222EA092-407B-D8FE-E95C-D74FDA35698C}"/>
              </a:ext>
            </a:extLst>
          </p:cNvPr>
          <p:cNvPicPr>
            <a:picLocks noChangeAspect="1"/>
          </p:cNvPicPr>
          <p:nvPr/>
        </p:nvPicPr>
        <p:blipFill>
          <a:blip r:embed="rId3"/>
          <a:stretch>
            <a:fillRect/>
          </a:stretch>
        </p:blipFill>
        <p:spPr>
          <a:xfrm>
            <a:off x="6288739" y="3244966"/>
            <a:ext cx="4715533" cy="1438476"/>
          </a:xfrm>
          <a:prstGeom prst="rect">
            <a:avLst/>
          </a:prstGeom>
        </p:spPr>
      </p:pic>
      <p:pic>
        <p:nvPicPr>
          <p:cNvPr id="11" name="Picture 10">
            <a:extLst>
              <a:ext uri="{FF2B5EF4-FFF2-40B4-BE49-F238E27FC236}">
                <a16:creationId xmlns:a16="http://schemas.microsoft.com/office/drawing/2014/main" id="{575D35F9-7B24-6B2B-CA8D-79D5202A7726}"/>
              </a:ext>
            </a:extLst>
          </p:cNvPr>
          <p:cNvPicPr>
            <a:picLocks noChangeAspect="1"/>
          </p:cNvPicPr>
          <p:nvPr/>
        </p:nvPicPr>
        <p:blipFill>
          <a:blip r:embed="rId4"/>
          <a:srcRect l="939"/>
          <a:stretch/>
        </p:blipFill>
        <p:spPr>
          <a:xfrm>
            <a:off x="6288739" y="5114329"/>
            <a:ext cx="4603377" cy="1535265"/>
          </a:xfrm>
          <a:prstGeom prst="rect">
            <a:avLst/>
          </a:prstGeom>
        </p:spPr>
      </p:pic>
      <p:sp>
        <p:nvSpPr>
          <p:cNvPr id="13" name="TextBox 12">
            <a:extLst>
              <a:ext uri="{FF2B5EF4-FFF2-40B4-BE49-F238E27FC236}">
                <a16:creationId xmlns:a16="http://schemas.microsoft.com/office/drawing/2014/main" id="{656B6F5C-D3A5-D65C-05E6-F409C25678E6}"/>
              </a:ext>
            </a:extLst>
          </p:cNvPr>
          <p:cNvSpPr txBox="1"/>
          <p:nvPr/>
        </p:nvSpPr>
        <p:spPr>
          <a:xfrm>
            <a:off x="6344816" y="2900759"/>
            <a:ext cx="1174377" cy="307777"/>
          </a:xfrm>
          <a:prstGeom prst="rect">
            <a:avLst/>
          </a:prstGeom>
          <a:noFill/>
        </p:spPr>
        <p:txBody>
          <a:bodyPr wrap="square" rtlCol="0">
            <a:spAutoFit/>
          </a:bodyPr>
          <a:lstStyle/>
          <a:p>
            <a:r>
              <a:rPr lang="en-US" sz="1400" b="1" dirty="0"/>
              <a:t>Top 5</a:t>
            </a:r>
            <a:endParaRPr lang="en-GB" sz="1400" b="1" dirty="0"/>
          </a:p>
        </p:txBody>
      </p:sp>
      <p:sp>
        <p:nvSpPr>
          <p:cNvPr id="14" name="TextBox 13">
            <a:extLst>
              <a:ext uri="{FF2B5EF4-FFF2-40B4-BE49-F238E27FC236}">
                <a16:creationId xmlns:a16="http://schemas.microsoft.com/office/drawing/2014/main" id="{9C6922B8-F2FF-6B91-91A3-6878B79B9FDE}"/>
              </a:ext>
            </a:extLst>
          </p:cNvPr>
          <p:cNvSpPr txBox="1"/>
          <p:nvPr/>
        </p:nvSpPr>
        <p:spPr>
          <a:xfrm>
            <a:off x="6344815" y="4806552"/>
            <a:ext cx="1174377" cy="307777"/>
          </a:xfrm>
          <a:prstGeom prst="rect">
            <a:avLst/>
          </a:prstGeom>
          <a:noFill/>
        </p:spPr>
        <p:txBody>
          <a:bodyPr wrap="square" rtlCol="0">
            <a:spAutoFit/>
          </a:bodyPr>
          <a:lstStyle/>
          <a:p>
            <a:r>
              <a:rPr lang="en-US" sz="1400" b="1" dirty="0"/>
              <a:t>Bottom 5</a:t>
            </a:r>
            <a:endParaRPr lang="en-GB" sz="1400" b="1" dirty="0"/>
          </a:p>
        </p:txBody>
      </p:sp>
    </p:spTree>
    <p:extLst>
      <p:ext uri="{BB962C8B-B14F-4D97-AF65-F5344CB8AC3E}">
        <p14:creationId xmlns:p14="http://schemas.microsoft.com/office/powerpoint/2010/main" val="1425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212488"/>
            <a:ext cx="11465860" cy="1325563"/>
          </a:xfrm>
        </p:spPr>
        <p:txBody>
          <a:bodyPr>
            <a:normAutofit/>
          </a:bodyPr>
          <a:lstStyle/>
          <a:p>
            <a:r>
              <a:rPr lang="en-GB" dirty="0">
                <a:solidFill>
                  <a:schemeClr val="tx2">
                    <a:lumMod val="75000"/>
                    <a:lumOff val="25000"/>
                  </a:schemeClr>
                </a:solidFill>
              </a:rPr>
              <a:t>Question 3: How much can we spend on customer acquisition?</a:t>
            </a:r>
          </a:p>
        </p:txBody>
      </p:sp>
      <p:sp>
        <p:nvSpPr>
          <p:cNvPr id="5" name="TextBox 4">
            <a:extLst>
              <a:ext uri="{FF2B5EF4-FFF2-40B4-BE49-F238E27FC236}">
                <a16:creationId xmlns:a16="http://schemas.microsoft.com/office/drawing/2014/main" id="{B9A7BCA2-A5B4-6FF3-7369-9E80FED8C33E}"/>
              </a:ext>
            </a:extLst>
          </p:cNvPr>
          <p:cNvSpPr txBox="1"/>
          <p:nvPr/>
        </p:nvSpPr>
        <p:spPr>
          <a:xfrm>
            <a:off x="421340" y="1538051"/>
            <a:ext cx="1075764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Before answering this question, it is important to first establish whether it is even worth spending money on acquiring new customers. To do this, a query is written to calculate the proportion of new customers and the proportion of total payments made by new customers each month:</a:t>
            </a:r>
            <a:endParaRPr lang="en-GB" sz="1400" dirty="0"/>
          </a:p>
        </p:txBody>
      </p:sp>
      <p:pic>
        <p:nvPicPr>
          <p:cNvPr id="3" name="Picture 2">
            <a:extLst>
              <a:ext uri="{FF2B5EF4-FFF2-40B4-BE49-F238E27FC236}">
                <a16:creationId xmlns:a16="http://schemas.microsoft.com/office/drawing/2014/main" id="{9CFA3197-C649-C650-AB48-4AD41CEAEE29}"/>
              </a:ext>
            </a:extLst>
          </p:cNvPr>
          <p:cNvPicPr>
            <a:picLocks noChangeAspect="1"/>
          </p:cNvPicPr>
          <p:nvPr/>
        </p:nvPicPr>
        <p:blipFill>
          <a:blip r:embed="rId2"/>
          <a:stretch>
            <a:fillRect/>
          </a:stretch>
        </p:blipFill>
        <p:spPr>
          <a:xfrm>
            <a:off x="421340" y="2276715"/>
            <a:ext cx="6013434" cy="4368797"/>
          </a:xfrm>
          <a:prstGeom prst="rect">
            <a:avLst/>
          </a:prstGeom>
        </p:spPr>
      </p:pic>
      <p:pic>
        <p:nvPicPr>
          <p:cNvPr id="8" name="Picture 7">
            <a:extLst>
              <a:ext uri="{FF2B5EF4-FFF2-40B4-BE49-F238E27FC236}">
                <a16:creationId xmlns:a16="http://schemas.microsoft.com/office/drawing/2014/main" id="{B9F450F5-8762-1277-63EC-10B19175045A}"/>
              </a:ext>
            </a:extLst>
          </p:cNvPr>
          <p:cNvPicPr>
            <a:picLocks noChangeAspect="1"/>
          </p:cNvPicPr>
          <p:nvPr/>
        </p:nvPicPr>
        <p:blipFill>
          <a:blip r:embed="rId3"/>
          <a:stretch>
            <a:fillRect/>
          </a:stretch>
        </p:blipFill>
        <p:spPr>
          <a:xfrm>
            <a:off x="7144611" y="2554298"/>
            <a:ext cx="3324540" cy="4053975"/>
          </a:xfrm>
          <a:prstGeom prst="rect">
            <a:avLst/>
          </a:prstGeom>
        </p:spPr>
      </p:pic>
    </p:spTree>
    <p:extLst>
      <p:ext uri="{BB962C8B-B14F-4D97-AF65-F5344CB8AC3E}">
        <p14:creationId xmlns:p14="http://schemas.microsoft.com/office/powerpoint/2010/main" val="278193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212488"/>
            <a:ext cx="11465860" cy="1325563"/>
          </a:xfrm>
        </p:spPr>
        <p:txBody>
          <a:bodyPr>
            <a:normAutofit/>
          </a:bodyPr>
          <a:lstStyle/>
          <a:p>
            <a:r>
              <a:rPr lang="en-GB" dirty="0">
                <a:solidFill>
                  <a:schemeClr val="tx2">
                    <a:lumMod val="75000"/>
                    <a:lumOff val="25000"/>
                  </a:schemeClr>
                </a:solidFill>
              </a:rPr>
              <a:t>Question 3: How much can we spend on customer acquisition?</a:t>
            </a:r>
          </a:p>
        </p:txBody>
      </p:sp>
      <p:sp>
        <p:nvSpPr>
          <p:cNvPr id="5" name="TextBox 4">
            <a:extLst>
              <a:ext uri="{FF2B5EF4-FFF2-40B4-BE49-F238E27FC236}">
                <a16:creationId xmlns:a16="http://schemas.microsoft.com/office/drawing/2014/main" id="{B9A7BCA2-A5B4-6FF3-7369-9E80FED8C33E}"/>
              </a:ext>
            </a:extLst>
          </p:cNvPr>
          <p:cNvSpPr txBox="1"/>
          <p:nvPr/>
        </p:nvSpPr>
        <p:spPr>
          <a:xfrm>
            <a:off x="421340" y="2542098"/>
            <a:ext cx="646355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These results show there is a need to acquire new customers for the health of the business. The proportion of new clients (</a:t>
            </a:r>
            <a:r>
              <a:rPr lang="en-US" sz="1400" dirty="0" err="1"/>
              <a:t>number_of_new_customers_prop</a:t>
            </a:r>
            <a:r>
              <a:rPr lang="en-US" sz="1400" dirty="0"/>
              <a:t>) has been decreasing since 2003 with all-time low values of new clients towards the end of 2004.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 can also see the proportion of sales contributed by new customers each month (</a:t>
            </a:r>
            <a:r>
              <a:rPr lang="en-US" sz="1400" dirty="0" err="1"/>
              <a:t>new_customers_total_prop</a:t>
            </a:r>
            <a:r>
              <a:rPr lang="en-US" sz="1400" dirty="0"/>
              <a:t>) has also been declining, though is variable.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also important to note that data for 2005 is included in the database, so the fact it doesn’t appear in this output indicates that there have been </a:t>
            </a:r>
            <a:r>
              <a:rPr lang="en-US" sz="1400" b="1" dirty="0"/>
              <a:t>no</a:t>
            </a:r>
            <a:r>
              <a:rPr lang="en-US" sz="1400" dirty="0"/>
              <a:t> new clients since September 2004.</a:t>
            </a:r>
            <a:endParaRPr lang="en-GB" sz="1400" dirty="0"/>
          </a:p>
        </p:txBody>
      </p:sp>
      <p:pic>
        <p:nvPicPr>
          <p:cNvPr id="8" name="Picture 7">
            <a:extLst>
              <a:ext uri="{FF2B5EF4-FFF2-40B4-BE49-F238E27FC236}">
                <a16:creationId xmlns:a16="http://schemas.microsoft.com/office/drawing/2014/main" id="{B9F450F5-8762-1277-63EC-10B19175045A}"/>
              </a:ext>
            </a:extLst>
          </p:cNvPr>
          <p:cNvPicPr>
            <a:picLocks noChangeAspect="1"/>
          </p:cNvPicPr>
          <p:nvPr/>
        </p:nvPicPr>
        <p:blipFill>
          <a:blip r:embed="rId2"/>
          <a:stretch>
            <a:fillRect/>
          </a:stretch>
        </p:blipFill>
        <p:spPr>
          <a:xfrm>
            <a:off x="7198398" y="1474728"/>
            <a:ext cx="4240566" cy="5170986"/>
          </a:xfrm>
          <a:prstGeom prst="rect">
            <a:avLst/>
          </a:prstGeom>
        </p:spPr>
      </p:pic>
    </p:spTree>
    <p:extLst>
      <p:ext uri="{BB962C8B-B14F-4D97-AF65-F5344CB8AC3E}">
        <p14:creationId xmlns:p14="http://schemas.microsoft.com/office/powerpoint/2010/main" val="19684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212488"/>
            <a:ext cx="11465860" cy="1325563"/>
          </a:xfrm>
        </p:spPr>
        <p:txBody>
          <a:bodyPr>
            <a:normAutofit/>
          </a:bodyPr>
          <a:lstStyle/>
          <a:p>
            <a:r>
              <a:rPr lang="en-GB" dirty="0">
                <a:solidFill>
                  <a:schemeClr val="tx2">
                    <a:lumMod val="75000"/>
                    <a:lumOff val="25000"/>
                  </a:schemeClr>
                </a:solidFill>
              </a:rPr>
              <a:t>Question 3: How much can we spend on customer acquisition?</a:t>
            </a:r>
          </a:p>
        </p:txBody>
      </p:sp>
      <p:sp>
        <p:nvSpPr>
          <p:cNvPr id="5" name="TextBox 4">
            <a:extLst>
              <a:ext uri="{FF2B5EF4-FFF2-40B4-BE49-F238E27FC236}">
                <a16:creationId xmlns:a16="http://schemas.microsoft.com/office/drawing/2014/main" id="{B9A7BCA2-A5B4-6FF3-7369-9E80FED8C33E}"/>
              </a:ext>
            </a:extLst>
          </p:cNvPr>
          <p:cNvSpPr txBox="1"/>
          <p:nvPr/>
        </p:nvSpPr>
        <p:spPr>
          <a:xfrm>
            <a:off x="761998" y="1896639"/>
            <a:ext cx="95832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Using the </a:t>
            </a:r>
            <a:r>
              <a:rPr lang="en-US" sz="1400" dirty="0" err="1"/>
              <a:t>profit_per_customer</a:t>
            </a:r>
            <a:r>
              <a:rPr lang="en-US" sz="1400" dirty="0"/>
              <a:t> CTE we generated previously, we can find the Customer Lifetime Value (LTV) which represents the average amount of money a customer will generate for the company:</a:t>
            </a:r>
            <a:endParaRPr lang="en-GB" sz="1400" dirty="0"/>
          </a:p>
        </p:txBody>
      </p:sp>
      <p:pic>
        <p:nvPicPr>
          <p:cNvPr id="3" name="Picture 2">
            <a:extLst>
              <a:ext uri="{FF2B5EF4-FFF2-40B4-BE49-F238E27FC236}">
                <a16:creationId xmlns:a16="http://schemas.microsoft.com/office/drawing/2014/main" id="{910B8238-6FA7-9BFF-BEA8-B49B46C18943}"/>
              </a:ext>
            </a:extLst>
          </p:cNvPr>
          <p:cNvPicPr>
            <a:picLocks noChangeAspect="1"/>
          </p:cNvPicPr>
          <p:nvPr/>
        </p:nvPicPr>
        <p:blipFill>
          <a:blip r:embed="rId2"/>
          <a:stretch>
            <a:fillRect/>
          </a:stretch>
        </p:blipFill>
        <p:spPr>
          <a:xfrm>
            <a:off x="609658" y="3107084"/>
            <a:ext cx="6140765" cy="2662116"/>
          </a:xfrm>
          <a:prstGeom prst="rect">
            <a:avLst/>
          </a:prstGeom>
        </p:spPr>
      </p:pic>
      <p:pic>
        <p:nvPicPr>
          <p:cNvPr id="7" name="Picture 6">
            <a:extLst>
              <a:ext uri="{FF2B5EF4-FFF2-40B4-BE49-F238E27FC236}">
                <a16:creationId xmlns:a16="http://schemas.microsoft.com/office/drawing/2014/main" id="{BB95430D-D53E-D4B4-6D29-4AD4DC1D335B}"/>
              </a:ext>
            </a:extLst>
          </p:cNvPr>
          <p:cNvPicPr>
            <a:picLocks noChangeAspect="1"/>
          </p:cNvPicPr>
          <p:nvPr/>
        </p:nvPicPr>
        <p:blipFill>
          <a:blip r:embed="rId3"/>
          <a:srcRect b="17262"/>
          <a:stretch/>
        </p:blipFill>
        <p:spPr>
          <a:xfrm>
            <a:off x="4574539" y="4405546"/>
            <a:ext cx="1736613" cy="816383"/>
          </a:xfrm>
          <a:prstGeom prst="rect">
            <a:avLst/>
          </a:prstGeom>
        </p:spPr>
      </p:pic>
      <p:sp>
        <p:nvSpPr>
          <p:cNvPr id="9" name="TextBox 8">
            <a:extLst>
              <a:ext uri="{FF2B5EF4-FFF2-40B4-BE49-F238E27FC236}">
                <a16:creationId xmlns:a16="http://schemas.microsoft.com/office/drawing/2014/main" id="{AB7F08D1-CA62-C791-E2AA-F17F9AEFBF79}"/>
              </a:ext>
            </a:extLst>
          </p:cNvPr>
          <p:cNvSpPr txBox="1"/>
          <p:nvPr/>
        </p:nvSpPr>
        <p:spPr>
          <a:xfrm>
            <a:off x="7162800" y="3045962"/>
            <a:ext cx="439270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simple metric tells us an average customer brings in around $39,000 in profits for the business, meaning on average for </a:t>
            </a:r>
            <a:r>
              <a:rPr lang="en-US" sz="1400" b="1" dirty="0"/>
              <a:t>every 26 new customers acquired</a:t>
            </a:r>
            <a:r>
              <a:rPr lang="en-US" sz="1400" dirty="0"/>
              <a:t>, we can expect profits of $1 million (provided the new customers are like the existing clients in the database).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information enables informed decision making for marketing budgets.</a:t>
            </a:r>
            <a:endParaRPr lang="en-GB" sz="1400" dirty="0"/>
          </a:p>
        </p:txBody>
      </p:sp>
    </p:spTree>
    <p:extLst>
      <p:ext uri="{BB962C8B-B14F-4D97-AF65-F5344CB8AC3E}">
        <p14:creationId xmlns:p14="http://schemas.microsoft.com/office/powerpoint/2010/main" val="195064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212488"/>
            <a:ext cx="11465860" cy="1325563"/>
          </a:xfrm>
        </p:spPr>
        <p:txBody>
          <a:bodyPr>
            <a:normAutofit/>
          </a:bodyPr>
          <a:lstStyle/>
          <a:p>
            <a:r>
              <a:rPr lang="en-US" dirty="0">
                <a:solidFill>
                  <a:schemeClr val="tx2">
                    <a:lumMod val="75000"/>
                    <a:lumOff val="25000"/>
                  </a:schemeClr>
                </a:solidFill>
              </a:rPr>
              <a:t>C</a:t>
            </a:r>
            <a:r>
              <a:rPr lang="en-GB" dirty="0" err="1">
                <a:solidFill>
                  <a:schemeClr val="tx2">
                    <a:lumMod val="75000"/>
                    <a:lumOff val="25000"/>
                  </a:schemeClr>
                </a:solidFill>
              </a:rPr>
              <a:t>onclusions</a:t>
            </a:r>
            <a:endParaRPr lang="en-GB" dirty="0">
              <a:solidFill>
                <a:schemeClr val="tx2">
                  <a:lumMod val="75000"/>
                  <a:lumOff val="25000"/>
                </a:schemeClr>
              </a:solidFill>
            </a:endParaRPr>
          </a:p>
        </p:txBody>
      </p:sp>
      <p:sp>
        <p:nvSpPr>
          <p:cNvPr id="6" name="TextBox 5">
            <a:extLst>
              <a:ext uri="{FF2B5EF4-FFF2-40B4-BE49-F238E27FC236}">
                <a16:creationId xmlns:a16="http://schemas.microsoft.com/office/drawing/2014/main" id="{F7501731-FFBB-348C-C9D3-C20F254D8E89}"/>
              </a:ext>
            </a:extLst>
          </p:cNvPr>
          <p:cNvSpPr txBox="1"/>
          <p:nvPr/>
        </p:nvSpPr>
        <p:spPr>
          <a:xfrm>
            <a:off x="304800" y="1229373"/>
            <a:ext cx="6795248" cy="5201424"/>
          </a:xfrm>
          <a:prstGeom prst="rect">
            <a:avLst/>
          </a:prstGeom>
          <a:noFill/>
        </p:spPr>
        <p:txBody>
          <a:bodyPr wrap="square" rtlCol="0">
            <a:spAutoFit/>
          </a:bodyPr>
          <a:lstStyle/>
          <a:p>
            <a:r>
              <a:rPr lang="en-US" b="1" dirty="0"/>
              <a:t>Key findings:</a:t>
            </a:r>
          </a:p>
          <a:p>
            <a:endParaRPr lang="en-US" b="1" dirty="0"/>
          </a:p>
          <a:p>
            <a:pPr marL="342900" indent="-342900">
              <a:buFont typeface="+mj-lt"/>
              <a:buAutoNum type="arabicPeriod"/>
            </a:pPr>
            <a:r>
              <a:rPr lang="en-US" sz="1400" dirty="0"/>
              <a:t>The products listed (right) are good candidates for restocking </a:t>
            </a:r>
            <a:r>
              <a:rPr lang="en-US" sz="1400" b="1" dirty="0"/>
              <a:t>first. </a:t>
            </a:r>
            <a:r>
              <a:rPr lang="en-US" sz="1400" dirty="0"/>
              <a:t>These are typically products in the classic/vintage car and motorcycle product lines. Note also, the priority calculation could be modified by changing the weighting of each factor if the business would like to change the restocking strategy.</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The top 5 and bottom 5 customers by profit have been identified, enabling informed decisions to be made when planning future customer loyalty events or targeted ad campaigns.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The customer average Lifetime Value (LTV) was determined to be $39K – the average amount of profit expected from a typical client over the course of their time spent making purchases. Projections suggest that on average for </a:t>
            </a:r>
            <a:r>
              <a:rPr lang="en-US" sz="1400" b="1" dirty="0"/>
              <a:t>every 26 new customers acquired</a:t>
            </a:r>
            <a:r>
              <a:rPr lang="en-US" sz="1400" dirty="0"/>
              <a:t>, we can expect additional profits of $1 million.</a:t>
            </a:r>
          </a:p>
          <a:p>
            <a:pPr marL="342900" indent="-342900">
              <a:buFont typeface="+mj-lt"/>
              <a:buAutoNum type="arabicPeriod"/>
            </a:pPr>
            <a:endParaRPr lang="en-US" sz="1400" dirty="0"/>
          </a:p>
          <a:p>
            <a:pPr marL="342900" indent="-342900">
              <a:buFont typeface="+mj-lt"/>
              <a:buAutoNum type="arabicPeriod"/>
            </a:pPr>
            <a:endParaRPr lang="en-GB" sz="1600" dirty="0"/>
          </a:p>
        </p:txBody>
      </p:sp>
      <p:sp>
        <p:nvSpPr>
          <p:cNvPr id="10" name="TextBox 9">
            <a:extLst>
              <a:ext uri="{FF2B5EF4-FFF2-40B4-BE49-F238E27FC236}">
                <a16:creationId xmlns:a16="http://schemas.microsoft.com/office/drawing/2014/main" id="{298C5B96-1A91-0200-E3C4-1417F4F170C0}"/>
              </a:ext>
            </a:extLst>
          </p:cNvPr>
          <p:cNvSpPr txBox="1"/>
          <p:nvPr/>
        </p:nvSpPr>
        <p:spPr>
          <a:xfrm>
            <a:off x="7265892" y="3153423"/>
            <a:ext cx="1174377" cy="307777"/>
          </a:xfrm>
          <a:prstGeom prst="rect">
            <a:avLst/>
          </a:prstGeom>
          <a:noFill/>
        </p:spPr>
        <p:txBody>
          <a:bodyPr wrap="square" rtlCol="0">
            <a:spAutoFit/>
          </a:bodyPr>
          <a:lstStyle/>
          <a:p>
            <a:r>
              <a:rPr lang="en-US" sz="1400" b="1" dirty="0"/>
              <a:t>Top 5</a:t>
            </a:r>
            <a:endParaRPr lang="en-GB" sz="1400" b="1" dirty="0"/>
          </a:p>
        </p:txBody>
      </p:sp>
      <p:pic>
        <p:nvPicPr>
          <p:cNvPr id="11" name="Picture 10">
            <a:extLst>
              <a:ext uri="{FF2B5EF4-FFF2-40B4-BE49-F238E27FC236}">
                <a16:creationId xmlns:a16="http://schemas.microsoft.com/office/drawing/2014/main" id="{DD513884-D5CC-9DA3-0C0A-446B410BE501}"/>
              </a:ext>
            </a:extLst>
          </p:cNvPr>
          <p:cNvPicPr>
            <a:picLocks noChangeAspect="1"/>
          </p:cNvPicPr>
          <p:nvPr/>
        </p:nvPicPr>
        <p:blipFill>
          <a:blip r:embed="rId2"/>
          <a:stretch>
            <a:fillRect/>
          </a:stretch>
        </p:blipFill>
        <p:spPr>
          <a:xfrm>
            <a:off x="7239000" y="3495156"/>
            <a:ext cx="4513825" cy="1376945"/>
          </a:xfrm>
          <a:prstGeom prst="rect">
            <a:avLst/>
          </a:prstGeom>
        </p:spPr>
      </p:pic>
      <p:pic>
        <p:nvPicPr>
          <p:cNvPr id="12" name="Picture 11">
            <a:extLst>
              <a:ext uri="{FF2B5EF4-FFF2-40B4-BE49-F238E27FC236}">
                <a16:creationId xmlns:a16="http://schemas.microsoft.com/office/drawing/2014/main" id="{ACBDCAAE-99DC-05FC-0AE6-DF0710CEB0DB}"/>
              </a:ext>
            </a:extLst>
          </p:cNvPr>
          <p:cNvPicPr>
            <a:picLocks noChangeAspect="1"/>
          </p:cNvPicPr>
          <p:nvPr/>
        </p:nvPicPr>
        <p:blipFill>
          <a:blip r:embed="rId3"/>
          <a:srcRect l="939"/>
          <a:stretch/>
        </p:blipFill>
        <p:spPr>
          <a:xfrm>
            <a:off x="7265892" y="5253026"/>
            <a:ext cx="4175264" cy="1392486"/>
          </a:xfrm>
          <a:prstGeom prst="rect">
            <a:avLst/>
          </a:prstGeom>
        </p:spPr>
      </p:pic>
      <p:sp>
        <p:nvSpPr>
          <p:cNvPr id="13" name="TextBox 12">
            <a:extLst>
              <a:ext uri="{FF2B5EF4-FFF2-40B4-BE49-F238E27FC236}">
                <a16:creationId xmlns:a16="http://schemas.microsoft.com/office/drawing/2014/main" id="{68FEAAF7-0FC2-635F-EAF2-B9FD9650A2E1}"/>
              </a:ext>
            </a:extLst>
          </p:cNvPr>
          <p:cNvSpPr txBox="1"/>
          <p:nvPr/>
        </p:nvSpPr>
        <p:spPr>
          <a:xfrm>
            <a:off x="7239000" y="4969304"/>
            <a:ext cx="1174377" cy="307777"/>
          </a:xfrm>
          <a:prstGeom prst="rect">
            <a:avLst/>
          </a:prstGeom>
          <a:noFill/>
        </p:spPr>
        <p:txBody>
          <a:bodyPr wrap="square" rtlCol="0">
            <a:spAutoFit/>
          </a:bodyPr>
          <a:lstStyle/>
          <a:p>
            <a:r>
              <a:rPr lang="en-US" sz="1400" b="1" dirty="0"/>
              <a:t>Bottom 5</a:t>
            </a:r>
            <a:endParaRPr lang="en-GB" sz="1400" b="1" dirty="0"/>
          </a:p>
        </p:txBody>
      </p:sp>
      <p:pic>
        <p:nvPicPr>
          <p:cNvPr id="14" name="Picture 13">
            <a:extLst>
              <a:ext uri="{FF2B5EF4-FFF2-40B4-BE49-F238E27FC236}">
                <a16:creationId xmlns:a16="http://schemas.microsoft.com/office/drawing/2014/main" id="{E9F14837-77E0-34A9-8F06-335C08E3F7B9}"/>
              </a:ext>
            </a:extLst>
          </p:cNvPr>
          <p:cNvPicPr>
            <a:picLocks noChangeAspect="1"/>
          </p:cNvPicPr>
          <p:nvPr/>
        </p:nvPicPr>
        <p:blipFill>
          <a:blip r:embed="rId4"/>
          <a:srcRect l="15340" r="7227" b="17262"/>
          <a:stretch/>
        </p:blipFill>
        <p:spPr>
          <a:xfrm>
            <a:off x="3083859" y="6110587"/>
            <a:ext cx="881103" cy="534925"/>
          </a:xfrm>
          <a:prstGeom prst="rect">
            <a:avLst/>
          </a:prstGeom>
        </p:spPr>
      </p:pic>
      <p:pic>
        <p:nvPicPr>
          <p:cNvPr id="3" name="Picture 2">
            <a:extLst>
              <a:ext uri="{FF2B5EF4-FFF2-40B4-BE49-F238E27FC236}">
                <a16:creationId xmlns:a16="http://schemas.microsoft.com/office/drawing/2014/main" id="{088BD90E-26C7-CB48-B16E-31BE42B694C4}"/>
              </a:ext>
            </a:extLst>
          </p:cNvPr>
          <p:cNvPicPr>
            <a:picLocks noChangeAspect="1"/>
          </p:cNvPicPr>
          <p:nvPr/>
        </p:nvPicPr>
        <p:blipFill>
          <a:blip r:embed="rId5"/>
          <a:stretch>
            <a:fillRect/>
          </a:stretch>
        </p:blipFill>
        <p:spPr>
          <a:xfrm>
            <a:off x="7151608" y="315857"/>
            <a:ext cx="4601217" cy="2638793"/>
          </a:xfrm>
          <a:prstGeom prst="rect">
            <a:avLst/>
          </a:prstGeom>
        </p:spPr>
      </p:pic>
    </p:spTree>
    <p:extLst>
      <p:ext uri="{BB962C8B-B14F-4D97-AF65-F5344CB8AC3E}">
        <p14:creationId xmlns:p14="http://schemas.microsoft.com/office/powerpoint/2010/main" val="170436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GB" dirty="0">
                <a:solidFill>
                  <a:schemeClr val="tx2">
                    <a:lumMod val="75000"/>
                    <a:lumOff val="25000"/>
                  </a:schemeClr>
                </a:solidFill>
              </a:rPr>
              <a:t>Goals</a:t>
            </a:r>
          </a:p>
        </p:txBody>
      </p:sp>
      <p:sp>
        <p:nvSpPr>
          <p:cNvPr id="3" name="Content Placeholder 2">
            <a:extLst>
              <a:ext uri="{FF2B5EF4-FFF2-40B4-BE49-F238E27FC236}">
                <a16:creationId xmlns:a16="http://schemas.microsoft.com/office/drawing/2014/main" id="{40826B4D-A7FF-C925-143E-DE6D86B2E7BA}"/>
              </a:ext>
            </a:extLst>
          </p:cNvPr>
          <p:cNvSpPr>
            <a:spLocks noGrp="1"/>
          </p:cNvSpPr>
          <p:nvPr>
            <p:ph idx="1"/>
          </p:nvPr>
        </p:nvSpPr>
        <p:spPr/>
        <p:txBody>
          <a:bodyPr>
            <a:normAutofit lnSpcReduction="10000"/>
          </a:bodyPr>
          <a:lstStyle/>
          <a:p>
            <a:pPr algn="l"/>
            <a:r>
              <a:rPr lang="en-US" sz="2400" dirty="0">
                <a:solidFill>
                  <a:schemeClr val="tx2">
                    <a:lumMod val="75000"/>
                    <a:lumOff val="25000"/>
                  </a:schemeClr>
                </a:solidFill>
                <a:latin typeface="Source Sans Pro" panose="020B0503030403020204" pitchFamily="34" charset="0"/>
              </a:rPr>
              <a:t>A</a:t>
            </a:r>
            <a:r>
              <a:rPr lang="en-GB" sz="2400" dirty="0">
                <a:solidFill>
                  <a:schemeClr val="tx2">
                    <a:lumMod val="75000"/>
                    <a:lumOff val="25000"/>
                  </a:schemeClr>
                </a:solidFill>
                <a:latin typeface="Source Sans Pro" panose="020B0503030403020204" pitchFamily="34" charset="0"/>
              </a:rPr>
              <a:t>nalyse data from a sales records database for scale model cars, extracting information for decision-making.</a:t>
            </a:r>
          </a:p>
          <a:p>
            <a:pPr marL="0" indent="0" algn="l">
              <a:buNone/>
            </a:pPr>
            <a:endParaRPr lang="en-GB" sz="2400" dirty="0">
              <a:solidFill>
                <a:schemeClr val="tx2">
                  <a:lumMod val="75000"/>
                  <a:lumOff val="25000"/>
                </a:schemeClr>
              </a:solidFill>
              <a:latin typeface="Source Sans Pro" panose="020B0503030403020204" pitchFamily="34" charset="0"/>
            </a:endParaRPr>
          </a:p>
          <a:p>
            <a:pPr algn="l"/>
            <a:r>
              <a:rPr lang="en-GB" sz="2400" dirty="0">
                <a:solidFill>
                  <a:schemeClr val="accent4">
                    <a:lumMod val="50000"/>
                  </a:schemeClr>
                </a:solidFill>
                <a:latin typeface="Source Sans Pro" panose="020B0503030403020204" pitchFamily="34" charset="0"/>
                <a:ea typeface="Source Sans Pro" panose="020B0503030403020204" pitchFamily="34" charset="0"/>
              </a:rPr>
              <a:t>DB browser for SQLite is used for this project on a local PC.</a:t>
            </a:r>
          </a:p>
          <a:p>
            <a:pPr marL="0" indent="0" algn="l">
              <a:buNone/>
            </a:pPr>
            <a:endParaRPr lang="en-GB" sz="2400" dirty="0">
              <a:solidFill>
                <a:schemeClr val="tx2">
                  <a:lumMod val="75000"/>
                  <a:lumOff val="25000"/>
                </a:schemeClr>
              </a:solidFill>
              <a:latin typeface="Source Sans Pro" panose="020B0503030403020204" pitchFamily="34" charset="0"/>
            </a:endParaRPr>
          </a:p>
          <a:p>
            <a:pPr algn="l"/>
            <a:r>
              <a:rPr lang="en-GB" sz="2400" dirty="0">
                <a:solidFill>
                  <a:schemeClr val="tx2">
                    <a:lumMod val="75000"/>
                    <a:lumOff val="25000"/>
                  </a:schemeClr>
                </a:solidFill>
                <a:latin typeface="Source Sans Pro" panose="020B0503030403020204" pitchFamily="34" charset="0"/>
              </a:rPr>
              <a:t>Key business questions to be answered:</a:t>
            </a:r>
          </a:p>
          <a:p>
            <a:pPr marL="0" indent="0" algn="l">
              <a:buNone/>
            </a:pPr>
            <a:endParaRPr lang="en-GB" sz="20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000" dirty="0">
                <a:solidFill>
                  <a:schemeClr val="tx2">
                    <a:lumMod val="75000"/>
                    <a:lumOff val="25000"/>
                  </a:schemeClr>
                </a:solidFill>
                <a:latin typeface="Source Sans Pro" panose="020B0503030403020204" pitchFamily="34" charset="0"/>
              </a:rPr>
              <a:t>Which products should we order more or less of?</a:t>
            </a:r>
          </a:p>
          <a:p>
            <a:pPr marL="914400" lvl="1" indent="-457200">
              <a:buFont typeface="+mj-lt"/>
              <a:buAutoNum type="arabicPeriod"/>
            </a:pPr>
            <a:endParaRPr lang="en-GB" sz="20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000" dirty="0">
                <a:solidFill>
                  <a:schemeClr val="tx2">
                    <a:lumMod val="75000"/>
                    <a:lumOff val="25000"/>
                  </a:schemeClr>
                </a:solidFill>
                <a:latin typeface="Source Sans Pro" panose="020B0503030403020204" pitchFamily="34" charset="0"/>
              </a:rPr>
              <a:t>How should we tailor marketing and communication strategies to customer behaviours?</a:t>
            </a:r>
          </a:p>
          <a:p>
            <a:pPr marL="914400" lvl="1" indent="-457200">
              <a:buFont typeface="+mj-lt"/>
              <a:buAutoNum type="arabicPeriod"/>
            </a:pPr>
            <a:endParaRPr lang="en-GB" sz="20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000" dirty="0">
                <a:solidFill>
                  <a:schemeClr val="tx2">
                    <a:lumMod val="75000"/>
                    <a:lumOff val="25000"/>
                  </a:schemeClr>
                </a:solidFill>
                <a:latin typeface="Source Sans Pro" panose="020B0503030403020204" pitchFamily="34" charset="0"/>
              </a:rPr>
              <a:t>How much can we spend on customer acquisition?</a:t>
            </a:r>
            <a:endParaRPr lang="en-GB" sz="2000" dirty="0"/>
          </a:p>
        </p:txBody>
      </p:sp>
    </p:spTree>
    <p:extLst>
      <p:ext uri="{BB962C8B-B14F-4D97-AF65-F5344CB8AC3E}">
        <p14:creationId xmlns:p14="http://schemas.microsoft.com/office/powerpoint/2010/main" val="284686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681318" y="79497"/>
            <a:ext cx="10515600" cy="1325563"/>
          </a:xfrm>
        </p:spPr>
        <p:txBody>
          <a:bodyPr/>
          <a:lstStyle/>
          <a:p>
            <a:r>
              <a:rPr lang="en-GB" dirty="0">
                <a:solidFill>
                  <a:schemeClr val="tx2">
                    <a:lumMod val="75000"/>
                    <a:lumOff val="25000"/>
                  </a:schemeClr>
                </a:solidFill>
              </a:rPr>
              <a:t>Database Schema</a:t>
            </a:r>
          </a:p>
        </p:txBody>
      </p:sp>
      <p:pic>
        <p:nvPicPr>
          <p:cNvPr id="1026" name="Picture 2" descr="db browser animation">
            <a:extLst>
              <a:ext uri="{FF2B5EF4-FFF2-40B4-BE49-F238E27FC236}">
                <a16:creationId xmlns:a16="http://schemas.microsoft.com/office/drawing/2014/main" id="{06FB3F6E-E236-C35D-971E-BE1F8774E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108" y="1139807"/>
            <a:ext cx="5891493" cy="4706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D6F157-B751-D407-8D28-289EA26ED8DB}"/>
              </a:ext>
            </a:extLst>
          </p:cNvPr>
          <p:cNvSpPr txBox="1"/>
          <p:nvPr/>
        </p:nvSpPr>
        <p:spPr>
          <a:xfrm>
            <a:off x="212352" y="1011722"/>
            <a:ext cx="5726766" cy="6186309"/>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relational database contains 8 tables:</a:t>
            </a:r>
          </a:p>
          <a:p>
            <a:endParaRPr lang="en-US" dirty="0"/>
          </a:p>
          <a:p>
            <a:pPr marL="742950" lvl="1" indent="-285750">
              <a:buFont typeface="Arial" panose="020B0604020202020204" pitchFamily="34" charset="0"/>
              <a:buChar char="•"/>
            </a:pPr>
            <a:r>
              <a:rPr lang="en-US" dirty="0"/>
              <a:t>Customers (links to orders, payments, employees)</a:t>
            </a:r>
          </a:p>
          <a:p>
            <a:pPr lvl="1"/>
            <a:endParaRPr lang="en-US" dirty="0"/>
          </a:p>
          <a:p>
            <a:pPr marL="742950" lvl="1" indent="-285750">
              <a:buFont typeface="Arial" panose="020B0604020202020204" pitchFamily="34" charset="0"/>
              <a:buChar char="•"/>
            </a:pPr>
            <a:r>
              <a:rPr lang="en-US" dirty="0"/>
              <a:t>Employees (linked to itself, customers and offices)</a:t>
            </a:r>
          </a:p>
          <a:p>
            <a:pPr lvl="1"/>
            <a:endParaRPr lang="en-US" dirty="0"/>
          </a:p>
          <a:p>
            <a:pPr marL="742950" lvl="1" indent="-285750">
              <a:buFont typeface="Arial" panose="020B0604020202020204" pitchFamily="34" charset="0"/>
              <a:buChar char="•"/>
            </a:pPr>
            <a:r>
              <a:rPr lang="en-US" dirty="0"/>
              <a:t>Offices (linked to employees)</a:t>
            </a:r>
          </a:p>
          <a:p>
            <a:pPr lvl="1"/>
            <a:endParaRPr lang="en-US" dirty="0"/>
          </a:p>
          <a:p>
            <a:pPr marL="742950" lvl="1" indent="-285750">
              <a:buFont typeface="Arial" panose="020B0604020202020204" pitchFamily="34" charset="0"/>
              <a:buChar char="•"/>
            </a:pPr>
            <a:r>
              <a:rPr lang="en-US" dirty="0"/>
              <a:t>Orders (linked to customers and </a:t>
            </a:r>
            <a:r>
              <a:rPr lang="en-US" dirty="0" err="1"/>
              <a:t>orderdetails</a:t>
            </a:r>
            <a:r>
              <a:rPr lang="en-US" dirty="0"/>
              <a:t>)</a:t>
            </a:r>
          </a:p>
          <a:p>
            <a:pPr lvl="1"/>
            <a:endParaRPr lang="en-US" dirty="0"/>
          </a:p>
          <a:p>
            <a:pPr marL="742950" lvl="1" indent="-285750">
              <a:buFont typeface="Arial" panose="020B0604020202020204" pitchFamily="34" charset="0"/>
              <a:buChar char="•"/>
            </a:pPr>
            <a:r>
              <a:rPr lang="en-US" dirty="0" err="1"/>
              <a:t>OrderDetails</a:t>
            </a:r>
            <a:r>
              <a:rPr lang="en-US" dirty="0"/>
              <a:t> (linked to orders and products)</a:t>
            </a:r>
          </a:p>
          <a:p>
            <a:pPr lvl="1"/>
            <a:endParaRPr lang="en-US" dirty="0"/>
          </a:p>
          <a:p>
            <a:pPr marL="742950" lvl="1" indent="-285750">
              <a:buFont typeface="Arial" panose="020B0604020202020204" pitchFamily="34" charset="0"/>
              <a:buChar char="•"/>
            </a:pPr>
            <a:r>
              <a:rPr lang="en-US" dirty="0"/>
              <a:t>Payments (linked to customers)</a:t>
            </a:r>
          </a:p>
          <a:p>
            <a:pPr lvl="1"/>
            <a:endParaRPr lang="en-US" dirty="0"/>
          </a:p>
          <a:p>
            <a:pPr marL="742950" lvl="1" indent="-285750">
              <a:buFont typeface="Arial" panose="020B0604020202020204" pitchFamily="34" charset="0"/>
              <a:buChar char="•"/>
            </a:pPr>
            <a:r>
              <a:rPr lang="en-US" dirty="0"/>
              <a:t>Products (linked to </a:t>
            </a:r>
            <a:r>
              <a:rPr lang="en-US" dirty="0" err="1"/>
              <a:t>orderdetails</a:t>
            </a:r>
            <a:r>
              <a:rPr lang="en-US" dirty="0"/>
              <a:t> and </a:t>
            </a:r>
            <a:r>
              <a:rPr lang="en-US" dirty="0" err="1"/>
              <a:t>productlines</a:t>
            </a:r>
            <a:r>
              <a:rPr lang="en-US" dirty="0"/>
              <a:t>)</a:t>
            </a:r>
          </a:p>
          <a:p>
            <a:pPr lvl="1"/>
            <a:endParaRPr lang="en-US" dirty="0"/>
          </a:p>
          <a:p>
            <a:pPr marL="742950" lvl="1" indent="-285750">
              <a:buFont typeface="Arial" panose="020B0604020202020204" pitchFamily="34" charset="0"/>
              <a:buChar char="•"/>
            </a:pPr>
            <a:r>
              <a:rPr lang="en-US" dirty="0" err="1"/>
              <a:t>ProductLines</a:t>
            </a:r>
            <a:r>
              <a:rPr lang="en-US" dirty="0"/>
              <a:t> (linked to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16061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681318" y="79497"/>
            <a:ext cx="10515600" cy="1325563"/>
          </a:xfrm>
        </p:spPr>
        <p:txBody>
          <a:bodyPr/>
          <a:lstStyle/>
          <a:p>
            <a:r>
              <a:rPr lang="en-GB" dirty="0">
                <a:solidFill>
                  <a:schemeClr val="tx2">
                    <a:lumMod val="75000"/>
                    <a:lumOff val="25000"/>
                  </a:schemeClr>
                </a:solidFill>
              </a:rPr>
              <a:t>Tables Summary</a:t>
            </a:r>
          </a:p>
        </p:txBody>
      </p:sp>
      <p:sp>
        <p:nvSpPr>
          <p:cNvPr id="2" name="TextBox 1">
            <a:extLst>
              <a:ext uri="{FF2B5EF4-FFF2-40B4-BE49-F238E27FC236}">
                <a16:creationId xmlns:a16="http://schemas.microsoft.com/office/drawing/2014/main" id="{DBD6F157-B751-D407-8D28-289EA26ED8DB}"/>
              </a:ext>
            </a:extLst>
          </p:cNvPr>
          <p:cNvSpPr txBox="1"/>
          <p:nvPr/>
        </p:nvSpPr>
        <p:spPr>
          <a:xfrm>
            <a:off x="421340" y="1595717"/>
            <a:ext cx="12147177" cy="646331"/>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119D125B-CF1E-FA99-D61F-31933780F759}"/>
              </a:ext>
            </a:extLst>
          </p:cNvPr>
          <p:cNvPicPr>
            <a:picLocks noChangeAspect="1"/>
          </p:cNvPicPr>
          <p:nvPr/>
        </p:nvPicPr>
        <p:blipFill>
          <a:blip r:embed="rId2"/>
          <a:stretch>
            <a:fillRect/>
          </a:stretch>
        </p:blipFill>
        <p:spPr>
          <a:xfrm>
            <a:off x="251012" y="1179124"/>
            <a:ext cx="4485053" cy="5051348"/>
          </a:xfrm>
          <a:prstGeom prst="rect">
            <a:avLst/>
          </a:prstGeom>
        </p:spPr>
      </p:pic>
      <p:sp>
        <p:nvSpPr>
          <p:cNvPr id="6" name="TextBox 5">
            <a:extLst>
              <a:ext uri="{FF2B5EF4-FFF2-40B4-BE49-F238E27FC236}">
                <a16:creationId xmlns:a16="http://schemas.microsoft.com/office/drawing/2014/main" id="{E0E7229D-887F-C0DB-02F7-76B1619EB5BA}"/>
              </a:ext>
            </a:extLst>
          </p:cNvPr>
          <p:cNvSpPr txBox="1"/>
          <p:nvPr/>
        </p:nvSpPr>
        <p:spPr>
          <a:xfrm>
            <a:off x="4736065" y="378415"/>
            <a:ext cx="7204923" cy="6832640"/>
          </a:xfrm>
          <a:prstGeom prst="rect">
            <a:avLst/>
          </a:prstGeom>
          <a:noFill/>
        </p:spPr>
        <p:txBody>
          <a:bodyPr wrap="square" rtlCol="0">
            <a:spAutoFit/>
          </a:bodyPr>
          <a:lstStyle/>
          <a:p>
            <a:pPr marL="285750" indent="-285750">
              <a:buFont typeface="Arial" panose="020B0604020202020204" pitchFamily="34" charset="0"/>
              <a:buChar char="•"/>
            </a:pPr>
            <a:r>
              <a:rPr lang="en-GB" sz="1400" dirty="0"/>
              <a:t>A summary of all fields (attributes) and records found across all tables in the database is first generated using the UNION ALL compound operator to bind SELECT statements for each table.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Customers: 122 unique customers (key fields include company name, contact first and last name, contact number, address, sales rep employee number and credit limit information)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Products: 110 unique products (key fields include product name, description, </a:t>
            </a:r>
            <a:r>
              <a:rPr lang="en-GB" sz="1400" dirty="0" err="1"/>
              <a:t>productline</a:t>
            </a:r>
            <a:r>
              <a:rPr lang="en-GB" sz="1400" dirty="0"/>
              <a:t>, scale of the model car, quantity in stock, </a:t>
            </a:r>
            <a:r>
              <a:rPr lang="en-GB" sz="1400" dirty="0" err="1"/>
              <a:t>buyprice</a:t>
            </a:r>
            <a:r>
              <a:rPr lang="en-GB" sz="1400" dirty="0"/>
              <a:t>, MSRP [manufacturer suggested retail price])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err="1"/>
              <a:t>ProductLines</a:t>
            </a:r>
            <a:r>
              <a:rPr lang="en-GB" sz="1400" dirty="0"/>
              <a:t>: 7 categories of product type (key fields include category name and a text description of products in that category)</a:t>
            </a:r>
          </a:p>
          <a:p>
            <a:endParaRPr lang="en-GB" sz="1400" dirty="0"/>
          </a:p>
          <a:p>
            <a:pPr marL="285750" indent="-285750">
              <a:buFont typeface="Arial" panose="020B0604020202020204" pitchFamily="34" charset="0"/>
              <a:buChar char="•"/>
            </a:pPr>
            <a:r>
              <a:rPr lang="en-GB" sz="1400" dirty="0"/>
              <a:t>Orders: 326 processed orders (key fields include order date, required date, shipping date, status, comments and customer number)</a:t>
            </a:r>
          </a:p>
          <a:p>
            <a:endParaRPr lang="en-GB" sz="1400" dirty="0"/>
          </a:p>
          <a:p>
            <a:pPr marL="285750" indent="-285750">
              <a:buFont typeface="Arial" panose="020B0604020202020204" pitchFamily="34" charset="0"/>
              <a:buChar char="•"/>
            </a:pPr>
            <a:r>
              <a:rPr lang="en-GB" sz="1400" dirty="0" err="1"/>
              <a:t>OrderDetails</a:t>
            </a:r>
            <a:r>
              <a:rPr lang="en-GB" sz="1400" dirty="0"/>
              <a:t>: 2996 instances of a product being ordered across all orders (key fields include order number, product code, quantity ordered, price per unit)</a:t>
            </a:r>
          </a:p>
          <a:p>
            <a:endParaRPr lang="en-GB" sz="1400" dirty="0"/>
          </a:p>
          <a:p>
            <a:pPr marL="285750" indent="-285750">
              <a:buFont typeface="Arial" panose="020B0604020202020204" pitchFamily="34" charset="0"/>
              <a:buChar char="•"/>
            </a:pPr>
            <a:r>
              <a:rPr lang="en-GB" sz="1400" dirty="0"/>
              <a:t>Payments: 273 payments received (key fields include customer number, cheque number, payment date and amount)</a:t>
            </a:r>
          </a:p>
          <a:p>
            <a:endParaRPr lang="en-GB" sz="1400" dirty="0"/>
          </a:p>
          <a:p>
            <a:pPr marL="285750" indent="-285750">
              <a:buFont typeface="Arial" panose="020B0604020202020204" pitchFamily="34" charset="0"/>
              <a:buChar char="•"/>
            </a:pPr>
            <a:r>
              <a:rPr lang="en-GB" sz="1400" dirty="0"/>
              <a:t>Employees: 23 employees (key fields include employee number, first, last name, email, </a:t>
            </a:r>
            <a:r>
              <a:rPr lang="en-GB" sz="1400" dirty="0" err="1"/>
              <a:t>officecode</a:t>
            </a:r>
            <a:r>
              <a:rPr lang="en-GB" sz="1400" dirty="0"/>
              <a:t>, </a:t>
            </a:r>
            <a:r>
              <a:rPr lang="en-GB" sz="1400" dirty="0" err="1"/>
              <a:t>reportsto</a:t>
            </a:r>
            <a:r>
              <a:rPr lang="en-GB" sz="1400" dirty="0"/>
              <a:t>, </a:t>
            </a:r>
            <a:r>
              <a:rPr lang="en-GB" sz="1400" dirty="0" err="1"/>
              <a:t>jobtitle</a:t>
            </a:r>
            <a:r>
              <a:rPr lang="en-GB" sz="1400" dirty="0"/>
              <a:t>)</a:t>
            </a:r>
          </a:p>
          <a:p>
            <a:endParaRPr lang="en-GB" sz="1400" dirty="0"/>
          </a:p>
          <a:p>
            <a:pPr marL="285750" indent="-285750">
              <a:buFont typeface="Arial" panose="020B0604020202020204" pitchFamily="34" charset="0"/>
              <a:buChar char="•"/>
            </a:pPr>
            <a:r>
              <a:rPr lang="en-GB" sz="1400" dirty="0"/>
              <a:t>Offices: 7 offices (key fields include city, phone, address lines, state, country, post code, territory)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1816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1: Which products should be ordered more of or less of?</a:t>
            </a:r>
          </a:p>
        </p:txBody>
      </p:sp>
      <p:sp>
        <p:nvSpPr>
          <p:cNvPr id="3" name="TextBox 2">
            <a:extLst>
              <a:ext uri="{FF2B5EF4-FFF2-40B4-BE49-F238E27FC236}">
                <a16:creationId xmlns:a16="http://schemas.microsoft.com/office/drawing/2014/main" id="{705C1ED0-B9EB-8011-66BC-8FEE88A16E8E}"/>
              </a:ext>
            </a:extLst>
          </p:cNvPr>
          <p:cNvSpPr txBox="1"/>
          <p:nvPr/>
        </p:nvSpPr>
        <p:spPr>
          <a:xfrm>
            <a:off x="304799" y="1808073"/>
            <a:ext cx="6113931" cy="4524315"/>
          </a:xfrm>
          <a:prstGeom prst="rect">
            <a:avLst/>
          </a:prstGeom>
          <a:noFill/>
        </p:spPr>
        <p:txBody>
          <a:bodyPr wrap="square" rtlCol="0">
            <a:spAutoFit/>
          </a:bodyPr>
          <a:lstStyle/>
          <a:p>
            <a:pPr marL="285750" indent="-285750">
              <a:buFont typeface="Arial" panose="020B0604020202020204" pitchFamily="34" charset="0"/>
              <a:buChar char="•"/>
            </a:pPr>
            <a:r>
              <a:rPr lang="en-GB" dirty="0"/>
              <a:t>To give us the necessary information to answer this question effectively, we must first define a KPI to help identify </a:t>
            </a:r>
            <a:r>
              <a:rPr lang="en-GB" i="1" dirty="0"/>
              <a:t>priority products </a:t>
            </a:r>
            <a:r>
              <a:rPr lang="en-GB" dirty="0"/>
              <a:t>(those which perform best by bringing in high sales and are low in stock).</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Product performance </a:t>
            </a:r>
            <a:r>
              <a:rPr lang="en-GB" dirty="0"/>
              <a:t>can simply be defined as the sum of sales a product brings in.</a:t>
            </a:r>
          </a:p>
          <a:p>
            <a:endParaRPr lang="en-GB" dirty="0"/>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Low stock </a:t>
            </a:r>
            <a:r>
              <a:rPr lang="en-GB" dirty="0"/>
              <a:t>can be defined by taking the sum of all instances where a product has been ordered and divide this by the quantity of the same product left in stock. A greater stock index indicates a product that is in low stock.</a:t>
            </a:r>
          </a:p>
        </p:txBody>
      </p:sp>
      <p:pic>
        <p:nvPicPr>
          <p:cNvPr id="2050" name="Picture 2" descr="db browser schema">
            <a:extLst>
              <a:ext uri="{FF2B5EF4-FFF2-40B4-BE49-F238E27FC236}">
                <a16:creationId xmlns:a16="http://schemas.microsoft.com/office/drawing/2014/main" id="{32631962-8DEA-000A-087F-E998EA81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176" y="1139119"/>
            <a:ext cx="4673624" cy="24102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36F1C9-6E4E-DA00-6E19-005412D159F2}"/>
                  </a:ext>
                </a:extLst>
              </p:cNvPr>
              <p:cNvSpPr txBox="1"/>
              <p:nvPr/>
            </p:nvSpPr>
            <p:spPr>
              <a:xfrm>
                <a:off x="6804011" y="5648323"/>
                <a:ext cx="4035720"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𝑆𝑡𝑜𝑐𝑘</m:t>
                      </m:r>
                      <m:r>
                        <a:rPr lang="en-GB" b="0" i="1" smtClean="0">
                          <a:latin typeface="Cambria Math" panose="02040503050406030204" pitchFamily="18" charset="0"/>
                        </a:rPr>
                        <m:t> </m:t>
                      </m:r>
                      <m:r>
                        <a:rPr lang="en-GB" b="0" i="1" smtClean="0">
                          <a:latin typeface="Cambria Math" panose="02040503050406030204" pitchFamily="18" charset="0"/>
                        </a:rPr>
                        <m:t>𝑖𝑛𝑑𝑒𝑥</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𝑆𝑢𝑚</m:t>
                          </m:r>
                          <m:r>
                            <a:rPr lang="en-GB" b="0" i="1" smtClean="0">
                              <a:latin typeface="Cambria Math" panose="02040503050406030204" pitchFamily="18" charset="0"/>
                            </a:rPr>
                            <m:t>(</m:t>
                          </m:r>
                          <m:r>
                            <a:rPr lang="en-GB" b="0" i="1" smtClean="0">
                              <a:latin typeface="Cambria Math" panose="02040503050406030204" pitchFamily="18" charset="0"/>
                            </a:rPr>
                            <m:t>𝑞𝑢𝑎𝑛𝑡𝑖𝑡𝑦𝑂𝑟𝑑𝑒𝑟𝑒𝑑</m:t>
                          </m:r>
                          <m:r>
                            <a:rPr lang="en-GB" b="0" i="1" smtClean="0">
                              <a:latin typeface="Cambria Math" panose="02040503050406030204" pitchFamily="18" charset="0"/>
                            </a:rPr>
                            <m:t>)</m:t>
                          </m:r>
                        </m:num>
                        <m:den>
                          <m:r>
                            <a:rPr lang="en-GB" b="0" i="1" smtClean="0">
                              <a:latin typeface="Cambria Math" panose="02040503050406030204" pitchFamily="18" charset="0"/>
                            </a:rPr>
                            <m:t>𝑞𝑢𝑎𝑛𝑡𝑖𝑡𝑦𝐼𝑛𝑆𝑡𝑜𝑐𝑘</m:t>
                          </m:r>
                        </m:den>
                      </m:f>
                    </m:oMath>
                  </m:oMathPara>
                </a14:m>
                <a:endParaRPr lang="en-GB" dirty="0"/>
              </a:p>
            </p:txBody>
          </p:sp>
        </mc:Choice>
        <mc:Fallback xmlns="">
          <p:sp>
            <p:nvSpPr>
              <p:cNvPr id="10" name="TextBox 9">
                <a:extLst>
                  <a:ext uri="{FF2B5EF4-FFF2-40B4-BE49-F238E27FC236}">
                    <a16:creationId xmlns:a16="http://schemas.microsoft.com/office/drawing/2014/main" id="{EC36F1C9-6E4E-DA00-6E19-005412D159F2}"/>
                  </a:ext>
                </a:extLst>
              </p:cNvPr>
              <p:cNvSpPr txBox="1">
                <a:spLocks noRot="1" noChangeAspect="1" noMove="1" noResize="1" noEditPoints="1" noAdjustHandles="1" noChangeArrowheads="1" noChangeShapeType="1" noTextEdit="1"/>
              </p:cNvSpPr>
              <p:nvPr/>
            </p:nvSpPr>
            <p:spPr>
              <a:xfrm>
                <a:off x="6804011" y="5648323"/>
                <a:ext cx="4035720" cy="57426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CF7C60-079A-6CF1-E77E-45BA1C7A9684}"/>
                  </a:ext>
                </a:extLst>
              </p:cNvPr>
              <p:cNvSpPr txBox="1"/>
              <p:nvPr/>
            </p:nvSpPr>
            <p:spPr>
              <a:xfrm>
                <a:off x="5214482" y="4183370"/>
                <a:ext cx="63382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𝑃𝑟𝑜𝑑𝑢𝑐𝑡</m:t>
                      </m:r>
                      <m:r>
                        <a:rPr lang="en-GB" b="0" i="1" smtClean="0">
                          <a:latin typeface="Cambria Math" panose="02040503050406030204" pitchFamily="18" charset="0"/>
                        </a:rPr>
                        <m:t> </m:t>
                      </m:r>
                      <m:r>
                        <a:rPr lang="en-GB" b="0" i="1" smtClean="0">
                          <a:latin typeface="Cambria Math" panose="02040503050406030204" pitchFamily="18" charset="0"/>
                        </a:rPr>
                        <m:t>𝑝𝑒𝑟𝑓𝑜𝑟𝑚𝑎𝑛𝑐𝑒</m:t>
                      </m:r>
                      <m:r>
                        <a:rPr lang="en-GB" b="0" i="1" smtClean="0">
                          <a:latin typeface="Cambria Math" panose="02040503050406030204" pitchFamily="18" charset="0"/>
                        </a:rPr>
                        <m:t>=</m:t>
                      </m:r>
                      <m:r>
                        <a:rPr lang="en-GB" b="0" i="1" smtClean="0">
                          <a:latin typeface="Cambria Math" panose="02040503050406030204" pitchFamily="18" charset="0"/>
                        </a:rPr>
                        <m:t>𝑆𝑢𝑚</m:t>
                      </m:r>
                      <m:r>
                        <a:rPr lang="en-GB" b="0" i="1" smtClean="0">
                          <a:latin typeface="Cambria Math" panose="02040503050406030204" pitchFamily="18" charset="0"/>
                        </a:rPr>
                        <m:t>(</m:t>
                      </m:r>
                      <m:r>
                        <a:rPr lang="en-GB" b="0" i="1" smtClean="0">
                          <a:latin typeface="Cambria Math" panose="02040503050406030204" pitchFamily="18" charset="0"/>
                        </a:rPr>
                        <m:t>𝑞𝑢𝑎𝑛𝑡𝑖𝑡𝑦𝑂𝑟𝑑𝑒𝑟𝑒𝑑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𝑝𝑟𝑖𝑐𝑒𝐸𝑎𝑐h</m:t>
                      </m:r>
                      <m:r>
                        <a:rPr lang="en-GB" b="0"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F5CF7C60-079A-6CF1-E77E-45BA1C7A9684}"/>
                  </a:ext>
                </a:extLst>
              </p:cNvPr>
              <p:cNvSpPr txBox="1">
                <a:spLocks noRot="1" noChangeAspect="1" noMove="1" noResize="1" noEditPoints="1" noAdjustHandles="1" noChangeArrowheads="1" noChangeShapeType="1" noTextEdit="1"/>
              </p:cNvSpPr>
              <p:nvPr/>
            </p:nvSpPr>
            <p:spPr>
              <a:xfrm>
                <a:off x="5214482" y="4183370"/>
                <a:ext cx="6338247" cy="276999"/>
              </a:xfrm>
              <a:prstGeom prst="rect">
                <a:avLst/>
              </a:prstGeom>
              <a:blipFill>
                <a:blip r:embed="rId4"/>
                <a:stretch>
                  <a:fillRect l="-769" t="-2174" r="-1154" b="-32609"/>
                </a:stretch>
              </a:blipFill>
            </p:spPr>
            <p:txBody>
              <a:bodyPr/>
              <a:lstStyle/>
              <a:p>
                <a:r>
                  <a:rPr lang="en-GB">
                    <a:noFill/>
                  </a:rPr>
                  <a:t> </a:t>
                </a:r>
              </a:p>
            </p:txBody>
          </p:sp>
        </mc:Fallback>
      </mc:AlternateContent>
    </p:spTree>
    <p:extLst>
      <p:ext uri="{BB962C8B-B14F-4D97-AF65-F5344CB8AC3E}">
        <p14:creationId xmlns:p14="http://schemas.microsoft.com/office/powerpoint/2010/main" val="313962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1: Which products should be ordered more of or less of?</a:t>
            </a:r>
          </a:p>
        </p:txBody>
      </p:sp>
      <p:sp>
        <p:nvSpPr>
          <p:cNvPr id="3" name="TextBox 2">
            <a:extLst>
              <a:ext uri="{FF2B5EF4-FFF2-40B4-BE49-F238E27FC236}">
                <a16:creationId xmlns:a16="http://schemas.microsoft.com/office/drawing/2014/main" id="{705C1ED0-B9EB-8011-66BC-8FEE88A16E8E}"/>
              </a:ext>
            </a:extLst>
          </p:cNvPr>
          <p:cNvSpPr txBox="1"/>
          <p:nvPr/>
        </p:nvSpPr>
        <p:spPr>
          <a:xfrm>
            <a:off x="573741" y="2703619"/>
            <a:ext cx="5190565"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Low stock </a:t>
            </a:r>
            <a:r>
              <a:rPr lang="en-GB" dirty="0"/>
              <a:t>can be defined using a metric aliased here as ‘</a:t>
            </a:r>
            <a:r>
              <a:rPr lang="en-GB" dirty="0" err="1"/>
              <a:t>stock_index</a:t>
            </a:r>
            <a:r>
              <a:rPr lang="en-GB" dirty="0"/>
              <a:t>’. A correlated subquery is used to calculate the top 10 products in the database with the highest index values.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Higher values indicate products that have been ordered a large amount relative to the amount remaining in stock</a:t>
            </a:r>
          </a:p>
        </p:txBody>
      </p:sp>
      <p:pic>
        <p:nvPicPr>
          <p:cNvPr id="6" name="Picture 5">
            <a:extLst>
              <a:ext uri="{FF2B5EF4-FFF2-40B4-BE49-F238E27FC236}">
                <a16:creationId xmlns:a16="http://schemas.microsoft.com/office/drawing/2014/main" id="{F56D7268-4F80-14DE-C07C-44D5A71CDC87}"/>
              </a:ext>
            </a:extLst>
          </p:cNvPr>
          <p:cNvPicPr>
            <a:picLocks noChangeAspect="1"/>
          </p:cNvPicPr>
          <p:nvPr/>
        </p:nvPicPr>
        <p:blipFill>
          <a:blip r:embed="rId2"/>
          <a:stretch>
            <a:fillRect/>
          </a:stretch>
        </p:blipFill>
        <p:spPr>
          <a:xfrm>
            <a:off x="6302188" y="1523999"/>
            <a:ext cx="5210902" cy="4248743"/>
          </a:xfrm>
          <a:prstGeom prst="rect">
            <a:avLst/>
          </a:prstGeom>
        </p:spPr>
      </p:pic>
    </p:spTree>
    <p:extLst>
      <p:ext uri="{BB962C8B-B14F-4D97-AF65-F5344CB8AC3E}">
        <p14:creationId xmlns:p14="http://schemas.microsoft.com/office/powerpoint/2010/main" val="186680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1: Which products should be ordered more of or less of?</a:t>
            </a:r>
          </a:p>
        </p:txBody>
      </p:sp>
      <p:sp>
        <p:nvSpPr>
          <p:cNvPr id="3" name="TextBox 2">
            <a:extLst>
              <a:ext uri="{FF2B5EF4-FFF2-40B4-BE49-F238E27FC236}">
                <a16:creationId xmlns:a16="http://schemas.microsoft.com/office/drawing/2014/main" id="{705C1ED0-B9EB-8011-66BC-8FEE88A16E8E}"/>
              </a:ext>
            </a:extLst>
          </p:cNvPr>
          <p:cNvSpPr txBox="1"/>
          <p:nvPr/>
        </p:nvSpPr>
        <p:spPr>
          <a:xfrm>
            <a:off x="537883" y="2921280"/>
            <a:ext cx="5190565" cy="2308324"/>
          </a:xfrm>
          <a:prstGeom prst="rect">
            <a:avLst/>
          </a:prstGeom>
          <a:noFill/>
        </p:spPr>
        <p:txBody>
          <a:bodyPr wrap="square" rtlCol="0">
            <a:spAutoFit/>
          </a:bodyPr>
          <a:lstStyle/>
          <a:p>
            <a:pPr marL="285750" indent="-285750">
              <a:buFont typeface="Arial" panose="020B0604020202020204" pitchFamily="34" charset="0"/>
              <a:buChar char="•"/>
            </a:pPr>
            <a:r>
              <a:rPr lang="en-GB" b="1" dirty="0"/>
              <a:t>Product performance </a:t>
            </a:r>
            <a:r>
              <a:rPr lang="en-GB" dirty="0"/>
              <a:t>can be defined using a metric aliased here as </a:t>
            </a:r>
            <a:r>
              <a:rPr lang="en-GB" dirty="0" err="1"/>
              <a:t>prdct_perf</a:t>
            </a:r>
            <a:r>
              <a:rPr lang="en-GB" dirty="0"/>
              <a:t>. The top 10 products in the database with the greatest performance are listed.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Higher values indicate products that are most valuable to the company by bringing in the most sales.</a:t>
            </a:r>
          </a:p>
        </p:txBody>
      </p:sp>
      <p:pic>
        <p:nvPicPr>
          <p:cNvPr id="9" name="Picture 8">
            <a:extLst>
              <a:ext uri="{FF2B5EF4-FFF2-40B4-BE49-F238E27FC236}">
                <a16:creationId xmlns:a16="http://schemas.microsoft.com/office/drawing/2014/main" id="{56697079-24EF-3893-EF5A-FCCF5139953D}"/>
              </a:ext>
            </a:extLst>
          </p:cNvPr>
          <p:cNvPicPr>
            <a:picLocks noChangeAspect="1"/>
          </p:cNvPicPr>
          <p:nvPr/>
        </p:nvPicPr>
        <p:blipFill>
          <a:blip r:embed="rId2"/>
          <a:stretch>
            <a:fillRect/>
          </a:stretch>
        </p:blipFill>
        <p:spPr>
          <a:xfrm>
            <a:off x="6154270" y="1272071"/>
            <a:ext cx="5190564" cy="5128918"/>
          </a:xfrm>
          <a:prstGeom prst="rect">
            <a:avLst/>
          </a:prstGeom>
        </p:spPr>
      </p:pic>
    </p:spTree>
    <p:extLst>
      <p:ext uri="{BB962C8B-B14F-4D97-AF65-F5344CB8AC3E}">
        <p14:creationId xmlns:p14="http://schemas.microsoft.com/office/powerpoint/2010/main" val="214161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1: Which products should be ordered more of or less of?</a:t>
            </a:r>
          </a:p>
        </p:txBody>
      </p:sp>
      <p:sp>
        <p:nvSpPr>
          <p:cNvPr id="2" name="TextBox 1">
            <a:extLst>
              <a:ext uri="{FF2B5EF4-FFF2-40B4-BE49-F238E27FC236}">
                <a16:creationId xmlns:a16="http://schemas.microsoft.com/office/drawing/2014/main" id="{DBD6F157-B751-D407-8D28-289EA26ED8DB}"/>
              </a:ext>
            </a:extLst>
          </p:cNvPr>
          <p:cNvSpPr txBox="1"/>
          <p:nvPr/>
        </p:nvSpPr>
        <p:spPr>
          <a:xfrm>
            <a:off x="421340" y="1595717"/>
            <a:ext cx="12147177" cy="646331"/>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GB" dirty="0"/>
          </a:p>
        </p:txBody>
      </p:sp>
      <p:sp>
        <p:nvSpPr>
          <p:cNvPr id="3" name="TextBox 2">
            <a:extLst>
              <a:ext uri="{FF2B5EF4-FFF2-40B4-BE49-F238E27FC236}">
                <a16:creationId xmlns:a16="http://schemas.microsoft.com/office/drawing/2014/main" id="{705C1ED0-B9EB-8011-66BC-8FEE88A16E8E}"/>
              </a:ext>
            </a:extLst>
          </p:cNvPr>
          <p:cNvSpPr txBox="1"/>
          <p:nvPr/>
        </p:nvSpPr>
        <p:spPr>
          <a:xfrm>
            <a:off x="510989" y="1681486"/>
            <a:ext cx="11259671" cy="1384995"/>
          </a:xfrm>
          <a:prstGeom prst="rect">
            <a:avLst/>
          </a:prstGeom>
          <a:noFill/>
        </p:spPr>
        <p:txBody>
          <a:bodyPr wrap="square" rtlCol="0">
            <a:spAutoFit/>
          </a:bodyPr>
          <a:lstStyle/>
          <a:p>
            <a:pPr marL="285750" indent="-285750">
              <a:buFont typeface="Arial" panose="020B0604020202020204" pitchFamily="34" charset="0"/>
              <a:buChar char="•"/>
            </a:pPr>
            <a:r>
              <a:rPr lang="en-GB" sz="1200" dirty="0"/>
              <a:t>The final query here utilises a CTE to combine the top 10 products (those with the greatest </a:t>
            </a:r>
            <a:r>
              <a:rPr lang="en-GB" sz="1200" b="1" dirty="0"/>
              <a:t>product performance</a:t>
            </a:r>
            <a:r>
              <a:rPr lang="en-GB" sz="1200" dirty="0"/>
              <a:t>)</a:t>
            </a:r>
            <a:r>
              <a:rPr lang="en-GB" sz="1200" b="1" dirty="0"/>
              <a:t> </a:t>
            </a:r>
            <a:r>
              <a:rPr lang="en-GB" sz="1200" dirty="0"/>
              <a:t>with an outer query that returns the </a:t>
            </a:r>
            <a:r>
              <a:rPr lang="en-GB" sz="1200" b="1" dirty="0"/>
              <a:t>stock index </a:t>
            </a:r>
            <a:r>
              <a:rPr lang="en-GB" sz="1200" dirty="0"/>
              <a:t>of each product in the top 10 highest performing products, and each’s associated priority of restocking. The derived field named </a:t>
            </a:r>
            <a:r>
              <a:rPr lang="en-GB" sz="1200" b="1" dirty="0"/>
              <a:t>priority</a:t>
            </a:r>
            <a:r>
              <a:rPr lang="en-GB" sz="1200" dirty="0"/>
              <a:t> is defined by taking the sum of the logs</a:t>
            </a:r>
            <a:r>
              <a:rPr lang="en-GB" sz="1200" baseline="-25000" dirty="0"/>
              <a:t> </a:t>
            </a:r>
            <a:r>
              <a:rPr lang="en-GB" sz="1200" dirty="0"/>
              <a:t>of product_performance and stock_index value. Higher values of priority indicate products that should be restocked first.</a:t>
            </a:r>
          </a:p>
          <a:p>
            <a:r>
              <a:rPr lang="en-GB" sz="1200" dirty="0"/>
              <a:t> </a:t>
            </a:r>
          </a:p>
          <a:p>
            <a:pPr marL="285750" indent="-285750">
              <a:buFont typeface="Arial" panose="020B0604020202020204" pitchFamily="34" charset="0"/>
              <a:buChar char="•"/>
            </a:pPr>
            <a:r>
              <a:rPr lang="en-GB" sz="1200" dirty="0"/>
              <a:t>Weights have also been introduced into the calculation so that higher performing products will be favoured in the priority calculation - here, performance contributes 70% to the overall priority value while stock index contributes 30%. These weights can be altered depending on whether the company would prefer to ensure the most profitable products are restocked first or if the company would prefer the lowest stocked items to be restocked before anything else</a:t>
            </a:r>
          </a:p>
        </p:txBody>
      </p:sp>
      <p:pic>
        <p:nvPicPr>
          <p:cNvPr id="22" name="Picture 21">
            <a:extLst>
              <a:ext uri="{FF2B5EF4-FFF2-40B4-BE49-F238E27FC236}">
                <a16:creationId xmlns:a16="http://schemas.microsoft.com/office/drawing/2014/main" id="{0D5120CD-9734-DDEE-E4A8-263CDFA07BC5}"/>
              </a:ext>
            </a:extLst>
          </p:cNvPr>
          <p:cNvPicPr>
            <a:picLocks noChangeAspect="1"/>
          </p:cNvPicPr>
          <p:nvPr/>
        </p:nvPicPr>
        <p:blipFill>
          <a:blip r:embed="rId2"/>
          <a:stretch>
            <a:fillRect/>
          </a:stretch>
        </p:blipFill>
        <p:spPr>
          <a:xfrm>
            <a:off x="180838" y="3521312"/>
            <a:ext cx="9080936" cy="2980765"/>
          </a:xfrm>
          <a:prstGeom prst="rect">
            <a:avLst/>
          </a:prstGeom>
        </p:spPr>
      </p:pic>
      <p:pic>
        <p:nvPicPr>
          <p:cNvPr id="24" name="Picture 23">
            <a:extLst>
              <a:ext uri="{FF2B5EF4-FFF2-40B4-BE49-F238E27FC236}">
                <a16:creationId xmlns:a16="http://schemas.microsoft.com/office/drawing/2014/main" id="{EAC62284-3721-8B00-8DB0-45A3FC99D7B4}"/>
              </a:ext>
            </a:extLst>
          </p:cNvPr>
          <p:cNvPicPr>
            <a:picLocks noChangeAspect="1"/>
          </p:cNvPicPr>
          <p:nvPr/>
        </p:nvPicPr>
        <p:blipFill>
          <a:blip r:embed="rId3"/>
          <a:stretch>
            <a:fillRect/>
          </a:stretch>
        </p:blipFill>
        <p:spPr>
          <a:xfrm>
            <a:off x="9261774" y="3862315"/>
            <a:ext cx="2879581" cy="2298757"/>
          </a:xfrm>
          <a:prstGeom prst="rect">
            <a:avLst/>
          </a:prstGeom>
        </p:spPr>
      </p:pic>
    </p:spTree>
    <p:extLst>
      <p:ext uri="{BB962C8B-B14F-4D97-AF65-F5344CB8AC3E}">
        <p14:creationId xmlns:p14="http://schemas.microsoft.com/office/powerpoint/2010/main" val="151289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D7CDF-33BA-CAC2-CDBD-06F3C3AA1AB0}"/>
              </a:ext>
            </a:extLst>
          </p:cNvPr>
          <p:cNvSpPr>
            <a:spLocks noGrp="1"/>
          </p:cNvSpPr>
          <p:nvPr>
            <p:ph type="title"/>
          </p:nvPr>
        </p:nvSpPr>
        <p:spPr>
          <a:xfrm>
            <a:off x="421340" y="355923"/>
            <a:ext cx="11465860" cy="1325563"/>
          </a:xfrm>
        </p:spPr>
        <p:txBody>
          <a:bodyPr>
            <a:normAutofit/>
          </a:bodyPr>
          <a:lstStyle/>
          <a:p>
            <a:r>
              <a:rPr lang="en-GB" dirty="0">
                <a:solidFill>
                  <a:schemeClr val="tx2">
                    <a:lumMod val="75000"/>
                    <a:lumOff val="25000"/>
                  </a:schemeClr>
                </a:solidFill>
              </a:rPr>
              <a:t>Question 1: Which products should be ordered more of or less of?</a:t>
            </a:r>
          </a:p>
        </p:txBody>
      </p:sp>
      <p:sp>
        <p:nvSpPr>
          <p:cNvPr id="2" name="TextBox 1">
            <a:extLst>
              <a:ext uri="{FF2B5EF4-FFF2-40B4-BE49-F238E27FC236}">
                <a16:creationId xmlns:a16="http://schemas.microsoft.com/office/drawing/2014/main" id="{DBD6F157-B751-D407-8D28-289EA26ED8DB}"/>
              </a:ext>
            </a:extLst>
          </p:cNvPr>
          <p:cNvSpPr txBox="1"/>
          <p:nvPr/>
        </p:nvSpPr>
        <p:spPr>
          <a:xfrm>
            <a:off x="421340" y="1595717"/>
            <a:ext cx="12147177" cy="646331"/>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GB" dirty="0"/>
          </a:p>
        </p:txBody>
      </p:sp>
      <p:sp>
        <p:nvSpPr>
          <p:cNvPr id="3" name="TextBox 2">
            <a:extLst>
              <a:ext uri="{FF2B5EF4-FFF2-40B4-BE49-F238E27FC236}">
                <a16:creationId xmlns:a16="http://schemas.microsoft.com/office/drawing/2014/main" id="{705C1ED0-B9EB-8011-66BC-8FEE88A16E8E}"/>
              </a:ext>
            </a:extLst>
          </p:cNvPr>
          <p:cNvSpPr txBox="1"/>
          <p:nvPr/>
        </p:nvSpPr>
        <p:spPr>
          <a:xfrm>
            <a:off x="421340" y="1748471"/>
            <a:ext cx="11062446" cy="1600438"/>
          </a:xfrm>
          <a:prstGeom prst="rect">
            <a:avLst/>
          </a:prstGeom>
          <a:noFill/>
        </p:spPr>
        <p:txBody>
          <a:bodyPr wrap="square" rtlCol="0">
            <a:spAutoFit/>
          </a:bodyPr>
          <a:lstStyle/>
          <a:p>
            <a:pPr marL="285750" indent="-285750">
              <a:buFont typeface="Arial" panose="020B0604020202020204" pitchFamily="34" charset="0"/>
              <a:buChar char="•"/>
            </a:pPr>
            <a:r>
              <a:rPr lang="en-GB" sz="1400" dirty="0"/>
              <a:t>For a more comprehensive list of products, the limit on the </a:t>
            </a:r>
            <a:r>
              <a:rPr lang="en-GB" sz="1400" dirty="0" err="1"/>
              <a:t>prdct_per_table</a:t>
            </a:r>
            <a:r>
              <a:rPr lang="en-GB" sz="1400" dirty="0"/>
              <a:t> CTE can be raised (e.g., the top 100 best performing products). This alters the result, indicating that other products that lie outside of the top 10 highest performers are worth restocking.</a:t>
            </a:r>
          </a:p>
          <a:p>
            <a:endParaRPr lang="en-GB" sz="1400" dirty="0"/>
          </a:p>
          <a:p>
            <a:pPr marL="285750" indent="-285750">
              <a:buFont typeface="Arial" panose="020B0604020202020204" pitchFamily="34" charset="0"/>
              <a:buChar char="•"/>
            </a:pPr>
            <a:r>
              <a:rPr lang="en-GB" sz="1400" dirty="0"/>
              <a:t>Looking at the numbers, products with large </a:t>
            </a:r>
            <a:r>
              <a:rPr lang="en-GB" sz="1400" dirty="0" err="1"/>
              <a:t>stock_indexes</a:t>
            </a:r>
            <a:r>
              <a:rPr lang="en-GB" sz="1400" dirty="0"/>
              <a:t> (generally greater than 1) are high on the priority list for restocking (especially those greater than 5). It is important to note that the priority field is by no means a perfect measure of priority – it is only a simple number that combines two factors. A better model of stock priority could be defined using a different mathematical definition (e.g., adding weights to factors depending on their importance or to include additional factors).</a:t>
            </a:r>
          </a:p>
        </p:txBody>
      </p:sp>
      <p:pic>
        <p:nvPicPr>
          <p:cNvPr id="6" name="Picture 5">
            <a:extLst>
              <a:ext uri="{FF2B5EF4-FFF2-40B4-BE49-F238E27FC236}">
                <a16:creationId xmlns:a16="http://schemas.microsoft.com/office/drawing/2014/main" id="{C534CAA7-5827-B466-36D4-690EBEB33A72}"/>
              </a:ext>
            </a:extLst>
          </p:cNvPr>
          <p:cNvPicPr>
            <a:picLocks noChangeAspect="1"/>
          </p:cNvPicPr>
          <p:nvPr/>
        </p:nvPicPr>
        <p:blipFill>
          <a:blip r:embed="rId2"/>
          <a:stretch>
            <a:fillRect/>
          </a:stretch>
        </p:blipFill>
        <p:spPr>
          <a:xfrm>
            <a:off x="119356" y="3481842"/>
            <a:ext cx="8572812" cy="3070055"/>
          </a:xfrm>
          <a:prstGeom prst="rect">
            <a:avLst/>
          </a:prstGeom>
        </p:spPr>
      </p:pic>
      <p:pic>
        <p:nvPicPr>
          <p:cNvPr id="8" name="Picture 7">
            <a:extLst>
              <a:ext uri="{FF2B5EF4-FFF2-40B4-BE49-F238E27FC236}">
                <a16:creationId xmlns:a16="http://schemas.microsoft.com/office/drawing/2014/main" id="{1186CC13-2037-ED65-558A-A5D26405F827}"/>
              </a:ext>
            </a:extLst>
          </p:cNvPr>
          <p:cNvPicPr>
            <a:picLocks noChangeAspect="1"/>
          </p:cNvPicPr>
          <p:nvPr/>
        </p:nvPicPr>
        <p:blipFill>
          <a:blip r:embed="rId3"/>
          <a:stretch>
            <a:fillRect/>
          </a:stretch>
        </p:blipFill>
        <p:spPr>
          <a:xfrm>
            <a:off x="8868234" y="3976456"/>
            <a:ext cx="3323766" cy="2375318"/>
          </a:xfrm>
          <a:prstGeom prst="rect">
            <a:avLst/>
          </a:prstGeom>
        </p:spPr>
      </p:pic>
    </p:spTree>
    <p:extLst>
      <p:ext uri="{BB962C8B-B14F-4D97-AF65-F5344CB8AC3E}">
        <p14:creationId xmlns:p14="http://schemas.microsoft.com/office/powerpoint/2010/main" val="2962277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1552</TotalTime>
  <Words>1698</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Cambria Math</vt:lpstr>
      <vt:lpstr>Source Sans Pro</vt:lpstr>
      <vt:lpstr>Office Theme</vt:lpstr>
      <vt:lpstr>Customer and Product Analysis using SQL</vt:lpstr>
      <vt:lpstr>Goals</vt:lpstr>
      <vt:lpstr>Database Schema</vt:lpstr>
      <vt:lpstr>Tables Summary</vt:lpstr>
      <vt:lpstr>Question 1: Which products should be ordered more of or less of?</vt:lpstr>
      <vt:lpstr>Question 1: Which products should be ordered more of or less of?</vt:lpstr>
      <vt:lpstr>Question 1: Which products should be ordered more of or less of?</vt:lpstr>
      <vt:lpstr>Question 1: Which products should be ordered more of or less of?</vt:lpstr>
      <vt:lpstr>Question 1: Which products should be ordered more of or less of?</vt:lpstr>
      <vt:lpstr>Question 2: How should we match marketing and communication strategies to customer behaviour?</vt:lpstr>
      <vt:lpstr>Question 2: How should we match marketing and communication strategies to customer behaviour?</vt:lpstr>
      <vt:lpstr>Question 2: How should we match marketing and communication strategies to customer behaviour?</vt:lpstr>
      <vt:lpstr>Question 3: How much can we spend on customer acquisition?</vt:lpstr>
      <vt:lpstr>Question 3: How much can we spend on customer acquisition?</vt:lpstr>
      <vt:lpstr>Question 3: How much can we spend on customer acquisition?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Kelly</dc:creator>
  <cp:lastModifiedBy>Ben Kelly</cp:lastModifiedBy>
  <cp:revision>5</cp:revision>
  <dcterms:created xsi:type="dcterms:W3CDTF">2025-07-07T11:14:33Z</dcterms:created>
  <dcterms:modified xsi:type="dcterms:W3CDTF">2025-07-08T13:10:35Z</dcterms:modified>
</cp:coreProperties>
</file>