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CA80-3B27-2FAB-DB3D-08CC3638A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4D450F-0105-D25C-939D-2AE0C6C49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1AB5F3-090C-06EE-0974-08FC6B16A98E}"/>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95B27C39-A4C0-5687-FBE4-D7A8DBB9E3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1FA722-806F-515C-D808-FE4653E4A756}"/>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82535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B51B-7D05-C766-C131-0F2FA520AA4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10F52E-A112-687A-1EC7-5BDC3145DE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280E9-3121-79B6-76CD-D6824F54C178}"/>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40059EB5-F0E6-EC9A-1A1B-4CA801F383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2E976C-81CE-1A91-96E7-BEAA95E94909}"/>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82264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DF7FD-EB38-AD23-82B7-13817F6854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BBB1CA-26B6-7D38-D7D0-333BE5777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1E5C42-1D79-21D8-1F42-D76DF4B6BCF1}"/>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5D75A2F9-F636-B734-C49D-B8DFB9A93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C9EDD-F56C-C9F1-2F7F-5A61A5618CFC}"/>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7540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155D-75D8-0E58-462B-B658CD1D02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807323-689A-4AD8-951A-B944A1F32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E06571-7C74-67FA-374B-C89406A04B53}"/>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112E5DEE-4BC4-F9B5-C877-63BC91C4DB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8FA2FC-BFF4-54E4-3A73-DEAB9285824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16820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7AD9-39EC-5E55-678D-4C5AB326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2088CA-DFA9-9FDC-13E6-8894BAC8F9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CCBC5-9BA0-A2BA-1AFC-73A3BE42F0C5}"/>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D79C5A5B-AA46-D716-A7DE-782086300E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7F9D85-191F-3145-908D-68A5AC6CAA3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92702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2BE2-A199-D71D-BB4C-14A234C30A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DED4FC-EAF8-37AA-645B-66A3AD9B3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C5F61C-B810-0F87-4584-6045FF43B9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1A3616-64BF-C222-1AF9-AFB1BF7C82E7}"/>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6" name="Footer Placeholder 5">
            <a:extLst>
              <a:ext uri="{FF2B5EF4-FFF2-40B4-BE49-F238E27FC236}">
                <a16:creationId xmlns:a16="http://schemas.microsoft.com/office/drawing/2014/main" id="{AB068674-B078-4B5B-6BFF-F4476919C3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80E922-ED68-53D0-C261-F0179C876D2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65210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86C7-0BAD-611E-6AC1-971056D540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D309D7-59FB-652F-10A2-F2A6391C0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A8483-5D5B-EEB1-293E-5C49CC117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21DD08-3A0F-20E1-B3EB-9DAEF66ED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9C82A-3E8B-7742-3EB8-93F46EEBA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A9525A9-B37D-339A-B4A5-24C0BB98D2FC}"/>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8" name="Footer Placeholder 7">
            <a:extLst>
              <a:ext uri="{FF2B5EF4-FFF2-40B4-BE49-F238E27FC236}">
                <a16:creationId xmlns:a16="http://schemas.microsoft.com/office/drawing/2014/main" id="{565114F9-63EA-B433-884B-977F916AE4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C4B393-F5E7-ED0C-6288-548FF3B8511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81207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DD9E-3E27-547E-46B2-DC1779F563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22FD5B6-F18B-2A86-DD1F-613E4AA10BF8}"/>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4" name="Footer Placeholder 3">
            <a:extLst>
              <a:ext uri="{FF2B5EF4-FFF2-40B4-BE49-F238E27FC236}">
                <a16:creationId xmlns:a16="http://schemas.microsoft.com/office/drawing/2014/main" id="{DE0B4C45-C7DF-EAC8-FE78-3E059056ED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EF431EA-CEC0-00A1-58A0-ADFE101A795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55346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80970-DC1E-0A19-496E-FA6A5428286A}"/>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3" name="Footer Placeholder 2">
            <a:extLst>
              <a:ext uri="{FF2B5EF4-FFF2-40B4-BE49-F238E27FC236}">
                <a16:creationId xmlns:a16="http://schemas.microsoft.com/office/drawing/2014/main" id="{11B936AF-E8E5-EA2F-7853-86E0D2EF82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59AFD3-CB94-6A48-E98F-0E955EF8C8B5}"/>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727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7A8-1E7C-AD9C-4F50-567BD48A9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AED53A-3A96-3373-F879-A864015DB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D90970-07ED-595A-4DCC-39942655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DACC2-4A3B-C700-1EF5-C5BB65653D6B}"/>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6" name="Footer Placeholder 5">
            <a:extLst>
              <a:ext uri="{FF2B5EF4-FFF2-40B4-BE49-F238E27FC236}">
                <a16:creationId xmlns:a16="http://schemas.microsoft.com/office/drawing/2014/main" id="{2DB8D90F-DCF1-13B5-0E98-2F88365C8B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18D7D4-4D73-AECB-71EC-EFC776398564}"/>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71923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213A-F40F-40C8-82CF-9C87D2EF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5001EB-7DCD-2B13-449F-6C15A7CE1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F8778C-BDB6-F6E4-68A8-89DD66561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A6B8-2D31-E523-89CE-AFF08B5237C4}"/>
              </a:ext>
            </a:extLst>
          </p:cNvPr>
          <p:cNvSpPr>
            <a:spLocks noGrp="1"/>
          </p:cNvSpPr>
          <p:nvPr>
            <p:ph type="dt" sz="half" idx="10"/>
          </p:nvPr>
        </p:nvSpPr>
        <p:spPr/>
        <p:txBody>
          <a:bodyPr/>
          <a:lstStyle/>
          <a:p>
            <a:fld id="{C854EB51-B8D3-4689-908D-0A5CB2406607}" type="datetimeFigureOut">
              <a:rPr lang="en-GB" smtClean="0"/>
              <a:t>28/07/2025</a:t>
            </a:fld>
            <a:endParaRPr lang="en-GB"/>
          </a:p>
        </p:txBody>
      </p:sp>
      <p:sp>
        <p:nvSpPr>
          <p:cNvPr id="6" name="Footer Placeholder 5">
            <a:extLst>
              <a:ext uri="{FF2B5EF4-FFF2-40B4-BE49-F238E27FC236}">
                <a16:creationId xmlns:a16="http://schemas.microsoft.com/office/drawing/2014/main" id="{733A09CE-E1BF-E349-F4FE-92C0CB447A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5B737-2746-5598-ABE7-F50F67B6D91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50230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7BDB-893D-9E46-E672-929D92640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987622-27DD-30A0-3902-6E77CCBC7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68A7A0-A899-7A94-4737-D60100729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4EB51-B8D3-4689-908D-0A5CB2406607}" type="datetimeFigureOut">
              <a:rPr lang="en-GB" smtClean="0"/>
              <a:t>28/07/2025</a:t>
            </a:fld>
            <a:endParaRPr lang="en-GB"/>
          </a:p>
        </p:txBody>
      </p:sp>
      <p:sp>
        <p:nvSpPr>
          <p:cNvPr id="5" name="Footer Placeholder 4">
            <a:extLst>
              <a:ext uri="{FF2B5EF4-FFF2-40B4-BE49-F238E27FC236}">
                <a16:creationId xmlns:a16="http://schemas.microsoft.com/office/drawing/2014/main" id="{6D3D1E53-2608-8943-21AF-0A8E1EC14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FA60992-B533-AF26-7F94-717BA4453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C06C0-75EA-41D5-A427-5D70A80670C4}" type="slidenum">
              <a:rPr lang="en-GB" smtClean="0"/>
              <a:t>‹#›</a:t>
            </a:fld>
            <a:endParaRPr lang="en-GB"/>
          </a:p>
        </p:txBody>
      </p:sp>
    </p:spTree>
    <p:extLst>
      <p:ext uri="{BB962C8B-B14F-4D97-AF65-F5344CB8AC3E}">
        <p14:creationId xmlns:p14="http://schemas.microsoft.com/office/powerpoint/2010/main" val="143846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thom/northwind_psql/tree/mas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BECF-2598-8101-3385-D439147D20B7}"/>
              </a:ext>
            </a:extLst>
          </p:cNvPr>
          <p:cNvSpPr>
            <a:spLocks noGrp="1"/>
          </p:cNvSpPr>
          <p:nvPr>
            <p:ph type="ctrTitle"/>
          </p:nvPr>
        </p:nvSpPr>
        <p:spPr>
          <a:xfrm>
            <a:off x="1524000" y="2235200"/>
            <a:ext cx="9144000" cy="2387600"/>
          </a:xfrm>
        </p:spPr>
        <p:txBody>
          <a:bodyPr/>
          <a:lstStyle/>
          <a:p>
            <a:r>
              <a:rPr lang="en-US" dirty="0">
                <a:solidFill>
                  <a:schemeClr val="accent4">
                    <a:lumMod val="50000"/>
                  </a:schemeClr>
                </a:solidFill>
              </a:rPr>
              <a:t>Advanced Insights from Data: Northwind Traders</a:t>
            </a:r>
            <a:endParaRPr lang="en-GB" dirty="0">
              <a:solidFill>
                <a:schemeClr val="accent4">
                  <a:lumMod val="50000"/>
                </a:schemeClr>
              </a:solidFill>
            </a:endParaRPr>
          </a:p>
        </p:txBody>
      </p:sp>
    </p:spTree>
    <p:extLst>
      <p:ext uri="{BB962C8B-B14F-4D97-AF65-F5344CB8AC3E}">
        <p14:creationId xmlns:p14="http://schemas.microsoft.com/office/powerpoint/2010/main" val="203812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GB" dirty="0">
                <a:solidFill>
                  <a:schemeClr val="tx2">
                    <a:lumMod val="75000"/>
                    <a:lumOff val="25000"/>
                  </a:schemeClr>
                </a:solidFill>
              </a:rPr>
              <a:t>Goals</a:t>
            </a:r>
          </a:p>
        </p:txBody>
      </p:sp>
      <p:sp>
        <p:nvSpPr>
          <p:cNvPr id="3" name="Content Placeholder 2">
            <a:extLst>
              <a:ext uri="{FF2B5EF4-FFF2-40B4-BE49-F238E27FC236}">
                <a16:creationId xmlns:a16="http://schemas.microsoft.com/office/drawing/2014/main" id="{40826B4D-A7FF-C925-143E-DE6D86B2E7BA}"/>
              </a:ext>
            </a:extLst>
          </p:cNvPr>
          <p:cNvSpPr>
            <a:spLocks noGrp="1"/>
          </p:cNvSpPr>
          <p:nvPr>
            <p:ph idx="1"/>
          </p:nvPr>
        </p:nvSpPr>
        <p:spPr>
          <a:xfrm>
            <a:off x="838200" y="1511860"/>
            <a:ext cx="10515600" cy="5139952"/>
          </a:xfrm>
        </p:spPr>
        <p:txBody>
          <a:bodyPr>
            <a:normAutofit fontScale="62500" lnSpcReduction="20000"/>
          </a:bodyPr>
          <a:lstStyle/>
          <a:p>
            <a:pPr algn="l">
              <a:lnSpc>
                <a:spcPct val="160000"/>
              </a:lnSpc>
            </a:pPr>
            <a:r>
              <a:rPr lang="en-US" sz="2400" dirty="0">
                <a:solidFill>
                  <a:schemeClr val="tx2">
                    <a:lumMod val="75000"/>
                    <a:lumOff val="25000"/>
                  </a:schemeClr>
                </a:solidFill>
                <a:latin typeface="Source Sans Pro" panose="020B0503030403020204" pitchFamily="34" charset="0"/>
              </a:rPr>
              <a:t>Northwind Traders is a fictional international gourmet food distributing company (based on the </a:t>
            </a:r>
            <a:r>
              <a:rPr lang="en-US" sz="2400" dirty="0">
                <a:solidFill>
                  <a:schemeClr val="tx2">
                    <a:lumMod val="75000"/>
                    <a:lumOff val="25000"/>
                  </a:schemeClr>
                </a:solidFill>
                <a:latin typeface="Source Sans Pro" panose="020B0503030403020204" pitchFamily="34" charset="0"/>
                <a:hlinkClick r:id="rId2"/>
              </a:rPr>
              <a:t>Northwind database</a:t>
            </a:r>
            <a:r>
              <a:rPr lang="en-US" sz="2400" dirty="0">
                <a:solidFill>
                  <a:schemeClr val="tx2">
                    <a:lumMod val="75000"/>
                    <a:lumOff val="25000"/>
                  </a:schemeClr>
                </a:solidFill>
                <a:latin typeface="Source Sans Pro" panose="020B0503030403020204" pitchFamily="34" charset="0"/>
              </a:rPr>
              <a:t> which provides a real-world-like platform to explore and gain insights from data).</a:t>
            </a:r>
          </a:p>
          <a:p>
            <a:pPr algn="l">
              <a:lnSpc>
                <a:spcPct val="160000"/>
              </a:lnSpc>
            </a:pPr>
            <a:r>
              <a:rPr lang="en-US" sz="2400" dirty="0">
                <a:solidFill>
                  <a:schemeClr val="tx2">
                    <a:lumMod val="75000"/>
                    <a:lumOff val="25000"/>
                  </a:schemeClr>
                </a:solidFill>
                <a:latin typeface="Source Sans Pro" panose="020B0503030403020204" pitchFamily="34" charset="0"/>
              </a:rPr>
              <a:t>PostgreSQL window functions will be utilized to probe the database on a local PC. </a:t>
            </a:r>
          </a:p>
          <a:p>
            <a:pPr algn="l">
              <a:lnSpc>
                <a:spcPct val="160000"/>
              </a:lnSpc>
            </a:pPr>
            <a:r>
              <a:rPr lang="en-US" sz="2400" dirty="0">
                <a:solidFill>
                  <a:schemeClr val="tx2">
                    <a:lumMod val="75000"/>
                    <a:lumOff val="25000"/>
                  </a:schemeClr>
                </a:solidFill>
                <a:latin typeface="Source Sans Pro" panose="020B0503030403020204" pitchFamily="34" charset="0"/>
              </a:rPr>
              <a:t>Note, refer to the </a:t>
            </a:r>
            <a:r>
              <a:rPr lang="en-US" sz="2400" dirty="0" err="1">
                <a:solidFill>
                  <a:schemeClr val="tx2">
                    <a:lumMod val="75000"/>
                    <a:lumOff val="25000"/>
                  </a:schemeClr>
                </a:solidFill>
                <a:latin typeface="Source Sans Pro" panose="020B0503030403020204" pitchFamily="34" charset="0"/>
              </a:rPr>
              <a:t>Jupyter</a:t>
            </a:r>
            <a:r>
              <a:rPr lang="en-US" sz="2400" dirty="0">
                <a:solidFill>
                  <a:schemeClr val="tx2">
                    <a:lumMod val="75000"/>
                    <a:lumOff val="25000"/>
                  </a:schemeClr>
                </a:solidFill>
                <a:latin typeface="Source Sans Pro" panose="020B0503030403020204" pitchFamily="34" charset="0"/>
              </a:rPr>
              <a:t> Notebook file for details on SQL scripts executed to obtain the results sets shown in these slides.</a:t>
            </a:r>
          </a:p>
          <a:p>
            <a:pPr marL="0" indent="0" algn="l">
              <a:buNone/>
            </a:pPr>
            <a:endParaRPr lang="en-GB" sz="2400" dirty="0">
              <a:solidFill>
                <a:schemeClr val="tx2">
                  <a:lumMod val="75000"/>
                  <a:lumOff val="25000"/>
                </a:schemeClr>
              </a:solidFill>
              <a:latin typeface="Source Sans Pro" panose="020B0503030403020204" pitchFamily="34" charset="0"/>
            </a:endParaRPr>
          </a:p>
          <a:p>
            <a:pPr marL="0" indent="0" algn="l">
              <a:buNone/>
            </a:pPr>
            <a:endParaRPr lang="en-GB" sz="2400" dirty="0">
              <a:solidFill>
                <a:schemeClr val="tx2">
                  <a:lumMod val="75000"/>
                  <a:lumOff val="25000"/>
                </a:schemeClr>
              </a:solidFill>
              <a:latin typeface="Source Sans Pro" panose="020B0503030403020204" pitchFamily="34" charset="0"/>
            </a:endParaRPr>
          </a:p>
          <a:p>
            <a:pPr marL="0" indent="0" algn="l">
              <a:buNone/>
            </a:pPr>
            <a:endParaRPr lang="en-GB" sz="2400" dirty="0">
              <a:solidFill>
                <a:schemeClr val="tx2">
                  <a:lumMod val="75000"/>
                  <a:lumOff val="25000"/>
                </a:schemeClr>
              </a:solidFill>
              <a:latin typeface="Source Sans Pro" panose="020B0503030403020204" pitchFamily="34" charset="0"/>
            </a:endParaRPr>
          </a:p>
          <a:p>
            <a:pPr algn="l"/>
            <a:r>
              <a:rPr lang="en-GB" sz="3200" b="1" dirty="0">
                <a:solidFill>
                  <a:schemeClr val="tx2">
                    <a:lumMod val="75000"/>
                    <a:lumOff val="25000"/>
                  </a:schemeClr>
                </a:solidFill>
                <a:latin typeface="Source Sans Pro" panose="020B0503030403020204" pitchFamily="34" charset="0"/>
              </a:rPr>
              <a:t>Key insights that management would like to uncover:</a:t>
            </a:r>
          </a:p>
          <a:p>
            <a:pPr marL="0" indent="0" algn="l">
              <a:buNone/>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Evaluation of employee performance to boost productivity</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Analysing sales growth rate to identify trends, monitor progress and make more accurate forecasts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Evaluation of customer purchase behaviour to target high-value customers with promotional incentives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An understanding of product sales and category performance to optimize inventory and marketing strategies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p:txBody>
      </p:sp>
    </p:spTree>
    <p:extLst>
      <p:ext uri="{BB962C8B-B14F-4D97-AF65-F5344CB8AC3E}">
        <p14:creationId xmlns:p14="http://schemas.microsoft.com/office/powerpoint/2010/main" val="284686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GB" dirty="0">
                <a:solidFill>
                  <a:schemeClr val="tx2">
                    <a:lumMod val="75000"/>
                    <a:lumOff val="25000"/>
                  </a:schemeClr>
                </a:solidFill>
              </a:rPr>
              <a:t>Database Schema</a:t>
            </a: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574613"/>
            <a:ext cx="3581400" cy="4351338"/>
          </a:xfrm>
        </p:spPr>
        <p:txBody>
          <a:bodyPr>
            <a:normAutofit/>
          </a:bodyPr>
          <a:lstStyle/>
          <a:p>
            <a:pPr>
              <a:lnSpc>
                <a:spcPct val="150000"/>
              </a:lnSpc>
            </a:pPr>
            <a:r>
              <a:rPr lang="en-US" sz="1800" dirty="0"/>
              <a:t>The database contains 14 tables, though the relevant insights only require the need to query 6 (specifically customers, employees, products, orders, </a:t>
            </a:r>
            <a:r>
              <a:rPr lang="en-US" sz="1800" dirty="0" err="1"/>
              <a:t>order_details</a:t>
            </a:r>
            <a:r>
              <a:rPr lang="en-US" sz="1800" dirty="0"/>
              <a:t> and categories)</a:t>
            </a:r>
            <a:endParaRPr lang="en-GB" sz="1800" dirty="0"/>
          </a:p>
        </p:txBody>
      </p:sp>
      <p:pic>
        <p:nvPicPr>
          <p:cNvPr id="1026" name="Picture 2">
            <a:extLst>
              <a:ext uri="{FF2B5EF4-FFF2-40B4-BE49-F238E27FC236}">
                <a16:creationId xmlns:a16="http://schemas.microsoft.com/office/drawing/2014/main" id="{C92BBFFA-8C4D-1A81-DD11-3F1CF9EA3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460" y="1436371"/>
            <a:ext cx="6683048" cy="512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71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US" dirty="0">
                <a:solidFill>
                  <a:schemeClr val="tx2">
                    <a:lumMod val="75000"/>
                    <a:lumOff val="25000"/>
                  </a:schemeClr>
                </a:solidFill>
              </a:rPr>
              <a:t>Preparation of the working environment</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0784542" cy="1290917"/>
          </a:xfrm>
        </p:spPr>
        <p:txBody>
          <a:bodyPr>
            <a:normAutofit/>
          </a:bodyPr>
          <a:lstStyle/>
          <a:p>
            <a:pPr>
              <a:lnSpc>
                <a:spcPct val="150000"/>
              </a:lnSpc>
            </a:pPr>
            <a:r>
              <a:rPr lang="en-US" sz="1400" dirty="0"/>
              <a:t>To query the database, PostgreSQL was installed on a local machine and a connection to the Northwind database was initialized via the available .</a:t>
            </a:r>
            <a:r>
              <a:rPr lang="en-US" sz="1400" dirty="0" err="1"/>
              <a:t>sql</a:t>
            </a:r>
            <a:r>
              <a:rPr lang="en-US" sz="1400" dirty="0"/>
              <a:t> file from the GitHub repository linked in slide 2. Integration with </a:t>
            </a:r>
            <a:r>
              <a:rPr lang="en-US" sz="1400" dirty="0" err="1"/>
              <a:t>Jupyter</a:t>
            </a:r>
            <a:r>
              <a:rPr lang="en-US" sz="1400" dirty="0"/>
              <a:t> Notebook on </a:t>
            </a:r>
            <a:r>
              <a:rPr lang="en-US" sz="1400" dirty="0" err="1"/>
              <a:t>VScode</a:t>
            </a:r>
            <a:r>
              <a:rPr lang="en-US" sz="1400" dirty="0"/>
              <a:t> was then set up, utilizing python environment variable control for security purposes (to keep passwords hidden).</a:t>
            </a:r>
            <a:endParaRPr lang="en-GB" sz="1400" dirty="0"/>
          </a:p>
        </p:txBody>
      </p:sp>
      <p:pic>
        <p:nvPicPr>
          <p:cNvPr id="7" name="Picture 6">
            <a:extLst>
              <a:ext uri="{FF2B5EF4-FFF2-40B4-BE49-F238E27FC236}">
                <a16:creationId xmlns:a16="http://schemas.microsoft.com/office/drawing/2014/main" id="{3B2A8352-10B7-98C9-142A-232AA71EEDB7}"/>
              </a:ext>
            </a:extLst>
          </p:cNvPr>
          <p:cNvPicPr>
            <a:picLocks noChangeAspect="1"/>
          </p:cNvPicPr>
          <p:nvPr/>
        </p:nvPicPr>
        <p:blipFill>
          <a:blip r:embed="rId2"/>
          <a:stretch>
            <a:fillRect/>
          </a:stretch>
        </p:blipFill>
        <p:spPr>
          <a:xfrm>
            <a:off x="2836480" y="2440827"/>
            <a:ext cx="6519039" cy="4174472"/>
          </a:xfrm>
          <a:prstGeom prst="rect">
            <a:avLst/>
          </a:prstGeom>
        </p:spPr>
      </p:pic>
    </p:spTree>
    <p:extLst>
      <p:ext uri="{BB962C8B-B14F-4D97-AF65-F5344CB8AC3E}">
        <p14:creationId xmlns:p14="http://schemas.microsoft.com/office/powerpoint/2010/main" val="260020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fontScale="90000"/>
          </a:bodyPr>
          <a:lstStyle/>
          <a:p>
            <a:r>
              <a:rPr lang="en-US" dirty="0">
                <a:solidFill>
                  <a:schemeClr val="tx2">
                    <a:lumMod val="75000"/>
                    <a:lumOff val="25000"/>
                  </a:schemeClr>
                </a:solidFill>
              </a:rPr>
              <a:t>Insight 1 - Ranking Employee Performance by Sales</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0784542" cy="5273807"/>
          </a:xfrm>
        </p:spPr>
        <p:txBody>
          <a:bodyPr>
            <a:normAutofit/>
          </a:bodyPr>
          <a:lstStyle/>
          <a:p>
            <a:pPr>
              <a:lnSpc>
                <a:spcPct val="150000"/>
              </a:lnSpc>
            </a:pPr>
            <a:r>
              <a:rPr lang="en-US" sz="1400" dirty="0"/>
              <a:t>To give an insight into employee performance, we can rank each employee by the total sales they generate for the company:</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r>
              <a:rPr lang="en-US" sz="1400" dirty="0"/>
              <a:t>From this result set, we could reward the top 3 employees with bonuses/perks and think about investigating further into the lower performing employees to identify why they may not be processing orders as efficiently and address this with further training or allocate resources, as necessary. </a:t>
            </a:r>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8" name="Picture 7">
            <a:extLst>
              <a:ext uri="{FF2B5EF4-FFF2-40B4-BE49-F238E27FC236}">
                <a16:creationId xmlns:a16="http://schemas.microsoft.com/office/drawing/2014/main" id="{06BCB5B7-E315-88E6-6EEE-0DA64C9EC993}"/>
              </a:ext>
            </a:extLst>
          </p:cNvPr>
          <p:cNvPicPr>
            <a:picLocks noChangeAspect="1"/>
          </p:cNvPicPr>
          <p:nvPr/>
        </p:nvPicPr>
        <p:blipFill>
          <a:blip r:embed="rId2"/>
          <a:stretch>
            <a:fillRect/>
          </a:stretch>
        </p:blipFill>
        <p:spPr>
          <a:xfrm>
            <a:off x="4079185" y="1883485"/>
            <a:ext cx="3633036" cy="3284169"/>
          </a:xfrm>
          <a:prstGeom prst="rect">
            <a:avLst/>
          </a:prstGeom>
        </p:spPr>
      </p:pic>
    </p:spTree>
    <p:extLst>
      <p:ext uri="{BB962C8B-B14F-4D97-AF65-F5344CB8AC3E}">
        <p14:creationId xmlns:p14="http://schemas.microsoft.com/office/powerpoint/2010/main" val="302164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2 - Monthly Sales Growth Rate</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8"/>
            <a:ext cx="11100228" cy="717156"/>
          </a:xfrm>
        </p:spPr>
        <p:txBody>
          <a:bodyPr>
            <a:normAutofit lnSpcReduction="10000"/>
          </a:bodyPr>
          <a:lstStyle/>
          <a:p>
            <a:pPr>
              <a:lnSpc>
                <a:spcPct val="150000"/>
              </a:lnSpc>
            </a:pPr>
            <a:r>
              <a:rPr lang="en-US" sz="1400" dirty="0"/>
              <a:t>To give a more macro-level insight into sales performance across the company, monthly total sales, percentage change and a three-month moving average is returned in the results sets below:</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4" name="Picture 3">
            <a:extLst>
              <a:ext uri="{FF2B5EF4-FFF2-40B4-BE49-F238E27FC236}">
                <a16:creationId xmlns:a16="http://schemas.microsoft.com/office/drawing/2014/main" id="{4343877D-1FDF-BB74-5D15-3BD6C402181B}"/>
              </a:ext>
            </a:extLst>
          </p:cNvPr>
          <p:cNvPicPr>
            <a:picLocks noChangeAspect="1"/>
          </p:cNvPicPr>
          <p:nvPr/>
        </p:nvPicPr>
        <p:blipFill>
          <a:blip r:embed="rId2"/>
          <a:stretch>
            <a:fillRect/>
          </a:stretch>
        </p:blipFill>
        <p:spPr>
          <a:xfrm>
            <a:off x="707209" y="2082163"/>
            <a:ext cx="2368944" cy="4412158"/>
          </a:xfrm>
          <a:prstGeom prst="rect">
            <a:avLst/>
          </a:prstGeom>
        </p:spPr>
      </p:pic>
      <p:sp>
        <p:nvSpPr>
          <p:cNvPr id="9" name="Content Placeholder 4">
            <a:extLst>
              <a:ext uri="{FF2B5EF4-FFF2-40B4-BE49-F238E27FC236}">
                <a16:creationId xmlns:a16="http://schemas.microsoft.com/office/drawing/2014/main" id="{695B7923-2E38-C6DA-83EA-4F31706B6EEE}"/>
              </a:ext>
            </a:extLst>
          </p:cNvPr>
          <p:cNvSpPr txBox="1">
            <a:spLocks/>
          </p:cNvSpPr>
          <p:nvPr/>
        </p:nvSpPr>
        <p:spPr>
          <a:xfrm>
            <a:off x="8325633" y="2504307"/>
            <a:ext cx="3083987" cy="3812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400" dirty="0"/>
              <a:t>Results sets such as these lead to improved understanding of the company</a:t>
            </a:r>
            <a:r>
              <a:rPr lang="en-GB" sz="1400" dirty="0"/>
              <a:t>’s sales performance over time. </a:t>
            </a:r>
          </a:p>
          <a:p>
            <a:pPr>
              <a:lnSpc>
                <a:spcPct val="150000"/>
              </a:lnSpc>
            </a:pPr>
            <a:endParaRPr lang="en-GB" sz="1400" dirty="0"/>
          </a:p>
          <a:p>
            <a:pPr>
              <a:lnSpc>
                <a:spcPct val="150000"/>
              </a:lnSpc>
            </a:pPr>
            <a:r>
              <a:rPr lang="en-GB" sz="1400" dirty="0"/>
              <a:t>Benefits of such analyses include trend identification, improved forecasting capability and a means to monitor sales.</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3" name="Picture 12">
            <a:extLst>
              <a:ext uri="{FF2B5EF4-FFF2-40B4-BE49-F238E27FC236}">
                <a16:creationId xmlns:a16="http://schemas.microsoft.com/office/drawing/2014/main" id="{D867C148-1B84-D3B5-1866-53159D369366}"/>
              </a:ext>
            </a:extLst>
          </p:cNvPr>
          <p:cNvPicPr>
            <a:picLocks noChangeAspect="1"/>
          </p:cNvPicPr>
          <p:nvPr/>
        </p:nvPicPr>
        <p:blipFill>
          <a:blip r:embed="rId3"/>
          <a:stretch>
            <a:fillRect/>
          </a:stretch>
        </p:blipFill>
        <p:spPr>
          <a:xfrm>
            <a:off x="3302815" y="2090480"/>
            <a:ext cx="4796156" cy="4410346"/>
          </a:xfrm>
          <a:prstGeom prst="rect">
            <a:avLst/>
          </a:prstGeom>
        </p:spPr>
      </p:pic>
    </p:spTree>
    <p:extLst>
      <p:ext uri="{BB962C8B-B14F-4D97-AF65-F5344CB8AC3E}">
        <p14:creationId xmlns:p14="http://schemas.microsoft.com/office/powerpoint/2010/main" val="269276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3 - Identifying high-value customers</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1100228" cy="1285281"/>
          </a:xfrm>
        </p:spPr>
        <p:txBody>
          <a:bodyPr>
            <a:normAutofit/>
          </a:bodyPr>
          <a:lstStyle/>
          <a:p>
            <a:pPr>
              <a:lnSpc>
                <a:spcPct val="150000"/>
              </a:lnSpc>
            </a:pPr>
            <a:r>
              <a:rPr lang="en-US" sz="1400" dirty="0"/>
              <a:t>Looking into customer purchase </a:t>
            </a:r>
            <a:r>
              <a:rPr lang="en-US" sz="1400" dirty="0" err="1"/>
              <a:t>behaviour</a:t>
            </a:r>
            <a:r>
              <a:rPr lang="en-US" sz="1400" dirty="0"/>
              <a:t> is a wise course of action to gain a better understanding of clients that are most valuable to the company. Clients which consistently spending in volumes greater than the average should be targeted with promotional offers/special offers to potentially enhance customer acquisition, increase sales, and maintain customer retention.</a:t>
            </a:r>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6" name="Picture 5">
            <a:extLst>
              <a:ext uri="{FF2B5EF4-FFF2-40B4-BE49-F238E27FC236}">
                <a16:creationId xmlns:a16="http://schemas.microsoft.com/office/drawing/2014/main" id="{A36D2AF1-43F2-7F77-A3BD-B09A1126ECE2}"/>
              </a:ext>
            </a:extLst>
          </p:cNvPr>
          <p:cNvPicPr>
            <a:picLocks noChangeAspect="1"/>
          </p:cNvPicPr>
          <p:nvPr/>
        </p:nvPicPr>
        <p:blipFill>
          <a:blip r:embed="rId2"/>
          <a:stretch>
            <a:fillRect/>
          </a:stretch>
        </p:blipFill>
        <p:spPr>
          <a:xfrm>
            <a:off x="437107" y="2515774"/>
            <a:ext cx="2936292" cy="4134635"/>
          </a:xfrm>
          <a:prstGeom prst="rect">
            <a:avLst/>
          </a:prstGeom>
        </p:spPr>
      </p:pic>
      <p:pic>
        <p:nvPicPr>
          <p:cNvPr id="8" name="Picture 7">
            <a:extLst>
              <a:ext uri="{FF2B5EF4-FFF2-40B4-BE49-F238E27FC236}">
                <a16:creationId xmlns:a16="http://schemas.microsoft.com/office/drawing/2014/main" id="{5BFEC870-E49F-A710-AD46-5477A5988584}"/>
              </a:ext>
            </a:extLst>
          </p:cNvPr>
          <p:cNvPicPr>
            <a:picLocks noChangeAspect="1"/>
          </p:cNvPicPr>
          <p:nvPr/>
        </p:nvPicPr>
        <p:blipFill>
          <a:blip r:embed="rId3"/>
          <a:stretch>
            <a:fillRect/>
          </a:stretch>
        </p:blipFill>
        <p:spPr>
          <a:xfrm>
            <a:off x="3505550" y="2515773"/>
            <a:ext cx="4183607" cy="4134635"/>
          </a:xfrm>
          <a:prstGeom prst="rect">
            <a:avLst/>
          </a:prstGeom>
        </p:spPr>
      </p:pic>
      <p:pic>
        <p:nvPicPr>
          <p:cNvPr id="11" name="Picture 10">
            <a:extLst>
              <a:ext uri="{FF2B5EF4-FFF2-40B4-BE49-F238E27FC236}">
                <a16:creationId xmlns:a16="http://schemas.microsoft.com/office/drawing/2014/main" id="{869986EC-901B-DF51-BBDF-96B43C9E0157}"/>
              </a:ext>
            </a:extLst>
          </p:cNvPr>
          <p:cNvPicPr>
            <a:picLocks noChangeAspect="1"/>
          </p:cNvPicPr>
          <p:nvPr/>
        </p:nvPicPr>
        <p:blipFill>
          <a:blip r:embed="rId4"/>
          <a:stretch>
            <a:fillRect/>
          </a:stretch>
        </p:blipFill>
        <p:spPr>
          <a:xfrm>
            <a:off x="7862017" y="2515773"/>
            <a:ext cx="1551949" cy="4192370"/>
          </a:xfrm>
          <a:prstGeom prst="rect">
            <a:avLst/>
          </a:prstGeom>
        </p:spPr>
      </p:pic>
      <p:sp>
        <p:nvSpPr>
          <p:cNvPr id="12" name="Content Placeholder 4">
            <a:extLst>
              <a:ext uri="{FF2B5EF4-FFF2-40B4-BE49-F238E27FC236}">
                <a16:creationId xmlns:a16="http://schemas.microsoft.com/office/drawing/2014/main" id="{638DC3AE-2818-B934-E236-512821A2EB18}"/>
              </a:ext>
            </a:extLst>
          </p:cNvPr>
          <p:cNvSpPr txBox="1">
            <a:spLocks/>
          </p:cNvSpPr>
          <p:nvPr/>
        </p:nvSpPr>
        <p:spPr>
          <a:xfrm>
            <a:off x="9527526" y="2934559"/>
            <a:ext cx="2568679" cy="32970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400" dirty="0"/>
              <a:t>The list of </a:t>
            </a:r>
            <a:r>
              <a:rPr lang="en-US" sz="1400" dirty="0" err="1"/>
              <a:t>customer_ids</a:t>
            </a:r>
            <a:r>
              <a:rPr lang="en-US" sz="1400" dirty="0"/>
              <a:t> to the immediate left have been filtered from the results set in the </a:t>
            </a:r>
            <a:r>
              <a:rPr lang="en-US" sz="1400" dirty="0" err="1"/>
              <a:t>centre</a:t>
            </a:r>
            <a:r>
              <a:rPr lang="en-US" sz="1400" dirty="0"/>
              <a:t> with above average order percentages of 40% or greater.</a:t>
            </a:r>
          </a:p>
          <a:p>
            <a:pPr>
              <a:lnSpc>
                <a:spcPct val="150000"/>
              </a:lnSpc>
            </a:pPr>
            <a:r>
              <a:rPr lang="en-US" sz="1400" dirty="0"/>
              <a:t>They can be considered a group of highly valuable clients.</a:t>
            </a:r>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Tree>
    <p:extLst>
      <p:ext uri="{BB962C8B-B14F-4D97-AF65-F5344CB8AC3E}">
        <p14:creationId xmlns:p14="http://schemas.microsoft.com/office/powerpoint/2010/main" val="304776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282048"/>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4 - Product and Category Performance </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45886" y="1087057"/>
            <a:ext cx="11100228" cy="1285281"/>
          </a:xfrm>
        </p:spPr>
        <p:txBody>
          <a:bodyPr>
            <a:normAutofit fontScale="92500"/>
          </a:bodyPr>
          <a:lstStyle/>
          <a:p>
            <a:pPr>
              <a:lnSpc>
                <a:spcPct val="150000"/>
              </a:lnSpc>
            </a:pPr>
            <a:r>
              <a:rPr lang="en-US" sz="1400" dirty="0"/>
              <a:t>The leftmost table illustrates each category</a:t>
            </a:r>
            <a:r>
              <a:rPr lang="en-GB" sz="1400" dirty="0"/>
              <a:t>’s percentage contribution to the total sales made by the company. The centre table returns the top 3 highest performing products per category (and ranks the products sales out of this list of all top 3 performers). The rightmost table offers an alternative way to assess the highest performing products by instead returning all products that lie in the top 25% of total sales across all products sold. </a:t>
            </a:r>
            <a:endParaRPr lang="en-US" sz="1400" dirty="0"/>
          </a:p>
          <a:p>
            <a:pPr marL="0" indent="0">
              <a:lnSpc>
                <a:spcPct val="150000"/>
              </a:lnSpc>
              <a:buNone/>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4" name="Picture 3">
            <a:extLst>
              <a:ext uri="{FF2B5EF4-FFF2-40B4-BE49-F238E27FC236}">
                <a16:creationId xmlns:a16="http://schemas.microsoft.com/office/drawing/2014/main" id="{DEE9102A-F180-16DA-7E98-1199A3EB68BB}"/>
              </a:ext>
            </a:extLst>
          </p:cNvPr>
          <p:cNvPicPr>
            <a:picLocks noChangeAspect="1"/>
          </p:cNvPicPr>
          <p:nvPr/>
        </p:nvPicPr>
        <p:blipFill>
          <a:blip r:embed="rId2"/>
          <a:stretch>
            <a:fillRect/>
          </a:stretch>
        </p:blipFill>
        <p:spPr>
          <a:xfrm>
            <a:off x="119615" y="4326714"/>
            <a:ext cx="3477110" cy="2429214"/>
          </a:xfrm>
          <a:prstGeom prst="rect">
            <a:avLst/>
          </a:prstGeom>
        </p:spPr>
      </p:pic>
      <p:pic>
        <p:nvPicPr>
          <p:cNvPr id="9" name="Picture 8">
            <a:extLst>
              <a:ext uri="{FF2B5EF4-FFF2-40B4-BE49-F238E27FC236}">
                <a16:creationId xmlns:a16="http://schemas.microsoft.com/office/drawing/2014/main" id="{CF7057AC-F93D-DF54-AC36-2003BFFF2243}"/>
              </a:ext>
            </a:extLst>
          </p:cNvPr>
          <p:cNvPicPr>
            <a:picLocks noChangeAspect="1"/>
          </p:cNvPicPr>
          <p:nvPr/>
        </p:nvPicPr>
        <p:blipFill>
          <a:blip r:embed="rId3"/>
          <a:stretch>
            <a:fillRect/>
          </a:stretch>
        </p:blipFill>
        <p:spPr>
          <a:xfrm>
            <a:off x="3703880" y="2205197"/>
            <a:ext cx="4044344" cy="4550731"/>
          </a:xfrm>
          <a:prstGeom prst="rect">
            <a:avLst/>
          </a:prstGeom>
        </p:spPr>
      </p:pic>
      <p:pic>
        <p:nvPicPr>
          <p:cNvPr id="13" name="Picture 12">
            <a:extLst>
              <a:ext uri="{FF2B5EF4-FFF2-40B4-BE49-F238E27FC236}">
                <a16:creationId xmlns:a16="http://schemas.microsoft.com/office/drawing/2014/main" id="{6D233FE9-409E-F01A-D1FB-0A9F66147DB1}"/>
              </a:ext>
            </a:extLst>
          </p:cNvPr>
          <p:cNvPicPr>
            <a:picLocks noChangeAspect="1"/>
          </p:cNvPicPr>
          <p:nvPr/>
        </p:nvPicPr>
        <p:blipFill>
          <a:blip r:embed="rId4"/>
          <a:stretch>
            <a:fillRect/>
          </a:stretch>
        </p:blipFill>
        <p:spPr>
          <a:xfrm>
            <a:off x="7855379" y="2598993"/>
            <a:ext cx="4128631" cy="4143220"/>
          </a:xfrm>
          <a:prstGeom prst="rect">
            <a:avLst/>
          </a:prstGeom>
        </p:spPr>
      </p:pic>
      <p:sp>
        <p:nvSpPr>
          <p:cNvPr id="15" name="TextBox 14">
            <a:extLst>
              <a:ext uri="{FF2B5EF4-FFF2-40B4-BE49-F238E27FC236}">
                <a16:creationId xmlns:a16="http://schemas.microsoft.com/office/drawing/2014/main" id="{516E26F1-91BC-668C-EE59-CA9923EEEC32}"/>
              </a:ext>
            </a:extLst>
          </p:cNvPr>
          <p:cNvSpPr txBox="1"/>
          <p:nvPr/>
        </p:nvSpPr>
        <p:spPr>
          <a:xfrm>
            <a:off x="300661" y="2179070"/>
            <a:ext cx="3115017" cy="2000291"/>
          </a:xfrm>
          <a:prstGeom prst="rect">
            <a:avLst/>
          </a:prstGeom>
          <a:noFill/>
        </p:spPr>
        <p:txBody>
          <a:bodyPr wrap="square">
            <a:spAutoFit/>
          </a:bodyPr>
          <a:lstStyle/>
          <a:p>
            <a:pPr>
              <a:lnSpc>
                <a:spcPct val="150000"/>
              </a:lnSpc>
            </a:pPr>
            <a:r>
              <a:rPr lang="en-US" sz="1400" b="1" dirty="0"/>
              <a:t>Insights such as these  can provide managers with knowledge to properly assess which categories should be promoted and which products should be stocked aggressively.</a:t>
            </a:r>
          </a:p>
        </p:txBody>
      </p:sp>
    </p:spTree>
    <p:extLst>
      <p:ext uri="{BB962C8B-B14F-4D97-AF65-F5344CB8AC3E}">
        <p14:creationId xmlns:p14="http://schemas.microsoft.com/office/powerpoint/2010/main" val="41462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1771</TotalTime>
  <Words>608</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Source Sans Pro</vt:lpstr>
      <vt:lpstr>Office Theme</vt:lpstr>
      <vt:lpstr>Advanced Insights from Data: Northwind Traders</vt:lpstr>
      <vt:lpstr>Goals</vt:lpstr>
      <vt:lpstr>Database Schema</vt:lpstr>
      <vt:lpstr>Preparation of the working environment</vt:lpstr>
      <vt:lpstr>Insight 1 - Ranking Employee Performance by Sales</vt:lpstr>
      <vt:lpstr>Insight 2 - Monthly Sales Growth Rate</vt:lpstr>
      <vt:lpstr>Insight 3 - Identifying high-value customers</vt:lpstr>
      <vt:lpstr>Insight 4 - Product and Category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Kelly</dc:creator>
  <cp:lastModifiedBy>Ben Kelly</cp:lastModifiedBy>
  <cp:revision>2</cp:revision>
  <dcterms:created xsi:type="dcterms:W3CDTF">2025-07-11T13:06:31Z</dcterms:created>
  <dcterms:modified xsi:type="dcterms:W3CDTF">2025-07-28T11:41:59Z</dcterms:modified>
</cp:coreProperties>
</file>