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8" r:id="rId1"/>
  </p:sldMasterIdLst>
  <p:notesMasterIdLst>
    <p:notesMasterId r:id="rId16"/>
  </p:notesMasterIdLst>
  <p:sldIdLst>
    <p:sldId id="256" r:id="rId2"/>
    <p:sldId id="539" r:id="rId3"/>
    <p:sldId id="537" r:id="rId4"/>
    <p:sldId id="541" r:id="rId5"/>
    <p:sldId id="543" r:id="rId6"/>
    <p:sldId id="544" r:id="rId7"/>
    <p:sldId id="545" r:id="rId8"/>
    <p:sldId id="547" r:id="rId9"/>
    <p:sldId id="548" r:id="rId10"/>
    <p:sldId id="549" r:id="rId11"/>
    <p:sldId id="540" r:id="rId12"/>
    <p:sldId id="550" r:id="rId13"/>
    <p:sldId id="551" r:id="rId14"/>
    <p:sldId id="44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BFC0"/>
    <a:srgbClr val="92D050"/>
    <a:srgbClr val="808080"/>
    <a:srgbClr val="B2B2B2"/>
    <a:srgbClr val="DDDDDD"/>
    <a:srgbClr val="F0F0F0"/>
    <a:srgbClr val="F7F7F7"/>
    <a:srgbClr val="969696"/>
    <a:srgbClr val="EAEAEA"/>
    <a:srgbClr val="F7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9CC277-D2FB-4382-8E8F-6F1CC28003AC}">
  <a:tblStyle styleId="{F99CC277-D2FB-4382-8E8F-6F1CC28003A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85770" autoAdjust="0"/>
  </p:normalViewPr>
  <p:slideViewPr>
    <p:cSldViewPr snapToGrid="0">
      <p:cViewPr varScale="1">
        <p:scale>
          <a:sx n="94" d="100"/>
          <a:sy n="94" d="100"/>
        </p:scale>
        <p:origin x="124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7533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907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571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93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369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565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01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●"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1851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23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59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97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590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563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12192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4063604" y="5323803"/>
            <a:ext cx="40636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9" name="Shape 19"/>
          <p:cNvSpPr/>
          <p:nvPr/>
        </p:nvSpPr>
        <p:spPr>
          <a:xfrm>
            <a:off x="8128360" y="5323803"/>
            <a:ext cx="40636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0" name="Shape 20"/>
          <p:cNvSpPr/>
          <p:nvPr/>
        </p:nvSpPr>
        <p:spPr>
          <a:xfrm>
            <a:off x="1" y="5323803"/>
            <a:ext cx="4063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625940" y="1600200"/>
            <a:ext cx="4182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9808490" y="6755103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40" name="Shape 40"/>
          <p:cNvSpPr/>
          <p:nvPr/>
        </p:nvSpPr>
        <p:spPr>
          <a:xfrm>
            <a:off x="11000417" y="6755103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41" name="Shape 41"/>
          <p:cNvSpPr/>
          <p:nvPr/>
        </p:nvSpPr>
        <p:spPr>
          <a:xfrm>
            <a:off x="2" y="6755103"/>
            <a:ext cx="11915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42" name="Shape 42"/>
          <p:cNvSpPr/>
          <p:nvPr/>
        </p:nvSpPr>
        <p:spPr>
          <a:xfrm>
            <a:off x="1191612" y="6755103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61902" y="3785246"/>
            <a:ext cx="6955599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7917661" y="3377553"/>
            <a:ext cx="9624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1" name="Shape 11"/>
          <p:cNvSpPr/>
          <p:nvPr/>
        </p:nvSpPr>
        <p:spPr>
          <a:xfrm>
            <a:off x="8879813" y="3377553"/>
            <a:ext cx="9624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2" name="Shape 12"/>
          <p:cNvSpPr/>
          <p:nvPr/>
        </p:nvSpPr>
        <p:spPr>
          <a:xfrm>
            <a:off x="-1" y="3377553"/>
            <a:ext cx="9624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3" name="Shape 13"/>
          <p:cNvSpPr/>
          <p:nvPr/>
        </p:nvSpPr>
        <p:spPr>
          <a:xfrm>
            <a:off x="961901" y="3377553"/>
            <a:ext cx="69555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32328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91600" y="1831453"/>
            <a:ext cx="8616800" cy="473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60" r:id="rId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1362874" y="1767889"/>
            <a:ext cx="9466251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solidFill>
                  <a:schemeClr val="tx1"/>
                </a:solidFill>
              </a:rPr>
              <a:t>應用 </a:t>
            </a:r>
            <a:r>
              <a:rPr lang="en-US" altLang="zh-TW" b="1" dirty="0">
                <a:solidFill>
                  <a:schemeClr val="tx1"/>
                </a:solidFill>
              </a:rPr>
              <a:t>Python</a:t>
            </a:r>
            <a:r>
              <a:rPr lang="zh-TW" altLang="en-US" b="1" dirty="0">
                <a:solidFill>
                  <a:schemeClr val="tx1"/>
                </a:solidFill>
              </a:rPr>
              <a:t> 於圖表數據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BACBD24-FD73-4E15-B0D3-BC9FF35D948F}"/>
              </a:ext>
            </a:extLst>
          </p:cNvPr>
          <p:cNvSpPr txBox="1"/>
          <p:nvPr/>
        </p:nvSpPr>
        <p:spPr>
          <a:xfrm>
            <a:off x="8089105" y="3595057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20500000000000000" charset="0"/>
              </a:rPr>
              <a:t>Ben Chen</a:t>
            </a:r>
            <a:endParaRPr lang="zh-TW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Raleway" panose="0202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60001" y="217918"/>
            <a:ext cx="6462600" cy="76943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zh-TW" altLang="en-US" b="1" dirty="0">
                <a:solidFill>
                  <a:srgbClr val="00B0F0"/>
                </a:solidFill>
              </a:rPr>
              <a:t>數據型態 </a:t>
            </a:r>
            <a:r>
              <a:rPr lang="en-US" altLang="zh-TW" b="1" dirty="0">
                <a:solidFill>
                  <a:srgbClr val="00B0F0"/>
                </a:solidFill>
              </a:rPr>
              <a:t>-</a:t>
            </a:r>
            <a:r>
              <a:rPr lang="zh-TW" altLang="en-US" b="1" dirty="0">
                <a:solidFill>
                  <a:srgbClr val="00B0F0"/>
                </a:solidFill>
              </a:rPr>
              <a:t> </a:t>
            </a:r>
            <a:r>
              <a:rPr lang="en-US" altLang="zh-TW" b="1" dirty="0" err="1">
                <a:solidFill>
                  <a:srgbClr val="00B0F0"/>
                </a:solidFill>
              </a:rPr>
              <a:t>DataFrame</a:t>
            </a:r>
            <a:endParaRPr lang="en-US" altLang="zh-TW" b="1" dirty="0">
              <a:solidFill>
                <a:srgbClr val="00B0F0"/>
              </a:solidFill>
            </a:endParaRPr>
          </a:p>
        </p:txBody>
      </p:sp>
      <p:sp>
        <p:nvSpPr>
          <p:cNvPr id="88" name="內容版面配置區 2">
            <a:extLst>
              <a:ext uri="{FF2B5EF4-FFF2-40B4-BE49-F238E27FC236}">
                <a16:creationId xmlns:a16="http://schemas.microsoft.com/office/drawing/2014/main" id="{72CF56A7-9E8D-4E0D-8B7B-92B1CA4D6DAA}"/>
              </a:ext>
            </a:extLst>
          </p:cNvPr>
          <p:cNvSpPr txBox="1">
            <a:spLocks/>
          </p:cNvSpPr>
          <p:nvPr/>
        </p:nvSpPr>
        <p:spPr>
          <a:xfrm>
            <a:off x="704550" y="1120248"/>
            <a:ext cx="11271997" cy="5737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54" indent="-228554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63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71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80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989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97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/>
              <a:t> 很多條 </a:t>
            </a:r>
            <a:r>
              <a:rPr lang="en-US" altLang="zh-TW" sz="2800" dirty="0"/>
              <a:t>Series</a:t>
            </a:r>
            <a:r>
              <a:rPr lang="zh-TW" altLang="en-US" sz="2800" dirty="0"/>
              <a:t> 共用一條 </a:t>
            </a:r>
            <a:r>
              <a:rPr lang="en-US" altLang="zh-TW" sz="2800" dirty="0"/>
              <a:t>Index</a:t>
            </a:r>
          </a:p>
          <a:p>
            <a:pPr marL="0" indent="0">
              <a:buNone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F7F49D8-EB4D-6547-B6E4-BAFD14698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07469"/>
              </p:ext>
            </p:extLst>
          </p:nvPr>
        </p:nvGraphicFramePr>
        <p:xfrm>
          <a:off x="704550" y="2042937"/>
          <a:ext cx="4466842" cy="344687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82086">
                  <a:extLst>
                    <a:ext uri="{9D8B030D-6E8A-4147-A177-3AD203B41FA5}">
                      <a16:colId xmlns:a16="http://schemas.microsoft.com/office/drawing/2014/main" val="23086727"/>
                    </a:ext>
                  </a:extLst>
                </a:gridCol>
                <a:gridCol w="828252">
                  <a:extLst>
                    <a:ext uri="{9D8B030D-6E8A-4147-A177-3AD203B41FA5}">
                      <a16:colId xmlns:a16="http://schemas.microsoft.com/office/drawing/2014/main" val="750582275"/>
                    </a:ext>
                  </a:extLst>
                </a:gridCol>
                <a:gridCol w="828252">
                  <a:extLst>
                    <a:ext uri="{9D8B030D-6E8A-4147-A177-3AD203B41FA5}">
                      <a16:colId xmlns:a16="http://schemas.microsoft.com/office/drawing/2014/main" val="2850157279"/>
                    </a:ext>
                  </a:extLst>
                </a:gridCol>
                <a:gridCol w="828252">
                  <a:extLst>
                    <a:ext uri="{9D8B030D-6E8A-4147-A177-3AD203B41FA5}">
                      <a16:colId xmlns:a16="http://schemas.microsoft.com/office/drawing/2014/main" val="2306418114"/>
                    </a:ext>
                  </a:extLst>
                </a:gridCol>
              </a:tblGrid>
              <a:tr h="492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dirty="0">
                          <a:effectLst/>
                        </a:rPr>
                        <a:t>Index</a:t>
                      </a:r>
                      <a:endParaRPr lang="zh-TW" altLang="en-US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c3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087690"/>
                  </a:ext>
                </a:extLst>
              </a:tr>
              <a:tr h="492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dirty="0">
                          <a:effectLst/>
                        </a:rPr>
                        <a:t>2020-01-01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dirty="0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083617"/>
                  </a:ext>
                </a:extLst>
              </a:tr>
              <a:tr h="492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dirty="0">
                          <a:effectLst/>
                        </a:rPr>
                        <a:t>2020-01-02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709633"/>
                  </a:ext>
                </a:extLst>
              </a:tr>
              <a:tr h="492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dirty="0">
                          <a:effectLst/>
                        </a:rPr>
                        <a:t>2020-01-03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283001"/>
                  </a:ext>
                </a:extLst>
              </a:tr>
              <a:tr h="492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dirty="0">
                          <a:effectLst/>
                        </a:rPr>
                        <a:t>2020-01-04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889886"/>
                  </a:ext>
                </a:extLst>
              </a:tr>
              <a:tr h="492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dirty="0">
                          <a:effectLst/>
                        </a:rPr>
                        <a:t>2020-01-05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806726"/>
                  </a:ext>
                </a:extLst>
              </a:tr>
              <a:tr h="492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dirty="0">
                          <a:effectLst/>
                        </a:rPr>
                        <a:t>2020-01-06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633131"/>
                  </a:ext>
                </a:extLst>
              </a:tr>
            </a:tbl>
          </a:graphicData>
        </a:graphic>
      </p:graphicFrame>
      <p:pic>
        <p:nvPicPr>
          <p:cNvPr id="6" name="圖片 5" descr="一張含有 文字, 地圖 的圖片&#10;&#10;自動產生的描述">
            <a:extLst>
              <a:ext uri="{FF2B5EF4-FFF2-40B4-BE49-F238E27FC236}">
                <a16:creationId xmlns:a16="http://schemas.microsoft.com/office/drawing/2014/main" id="{64297DD2-881A-3A44-9CB4-82E05A593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613" y="2042937"/>
            <a:ext cx="6166712" cy="427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1577591" y="468906"/>
            <a:ext cx="9358351" cy="281256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1"/>
            <a:r>
              <a:rPr lang="zh-TW" altLang="en-US" dirty="0"/>
              <a:t> 實例</a:t>
            </a:r>
            <a:r>
              <a:rPr lang="en-US" altLang="zh-TW" dirty="0"/>
              <a:t>:</a:t>
            </a:r>
            <a:r>
              <a:rPr lang="zh-TW" altLang="en-US" dirty="0"/>
              <a:t> 預測人生財務曲線</a:t>
            </a:r>
            <a:endParaRPr lang="en" b="1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0EC6965F-56E8-42A5-B9B8-9B86F8FE1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576525"/>
            <a:ext cx="10363200" cy="1413163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endParaRPr lang="en-US" altLang="zh-TW" sz="2401" dirty="0"/>
          </a:p>
          <a:p>
            <a:pPr marL="342900" indent="-342900" algn="l">
              <a:buFontTx/>
              <a:buChar char="-"/>
            </a:pPr>
            <a:endParaRPr lang="en-US" altLang="zh-TW" sz="2401" dirty="0"/>
          </a:p>
        </p:txBody>
      </p:sp>
    </p:spTree>
    <p:extLst>
      <p:ext uri="{BB962C8B-B14F-4D97-AF65-F5344CB8AC3E}">
        <p14:creationId xmlns:p14="http://schemas.microsoft.com/office/powerpoint/2010/main" val="149364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60001" y="217918"/>
            <a:ext cx="6462600" cy="76943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altLang="zh-TW" b="1" dirty="0">
                <a:solidFill>
                  <a:srgbClr val="00B0F0"/>
                </a:solidFill>
              </a:rPr>
              <a:t>Coding</a:t>
            </a:r>
            <a:r>
              <a:rPr lang="zh-TW" altLang="en-US" b="1" dirty="0">
                <a:solidFill>
                  <a:srgbClr val="00B0F0"/>
                </a:solidFill>
              </a:rPr>
              <a:t> 時間</a:t>
            </a:r>
            <a:r>
              <a:rPr lang="en-US" altLang="zh-TW" b="1" dirty="0">
                <a:solidFill>
                  <a:srgbClr val="00B0F0"/>
                </a:solidFill>
              </a:rPr>
              <a:t>……</a:t>
            </a:r>
          </a:p>
        </p:txBody>
      </p:sp>
      <p:sp>
        <p:nvSpPr>
          <p:cNvPr id="88" name="內容版面配置區 2">
            <a:extLst>
              <a:ext uri="{FF2B5EF4-FFF2-40B4-BE49-F238E27FC236}">
                <a16:creationId xmlns:a16="http://schemas.microsoft.com/office/drawing/2014/main" id="{72CF56A7-9E8D-4E0D-8B7B-92B1CA4D6DAA}"/>
              </a:ext>
            </a:extLst>
          </p:cNvPr>
          <p:cNvSpPr txBox="1">
            <a:spLocks/>
          </p:cNvSpPr>
          <p:nvPr/>
        </p:nvSpPr>
        <p:spPr>
          <a:xfrm>
            <a:off x="704550" y="1120248"/>
            <a:ext cx="11271997" cy="5737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54" indent="-228554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63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71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80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989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97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04674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60001" y="217918"/>
            <a:ext cx="6462600" cy="76943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zh-TW" altLang="en-US" b="1" dirty="0">
                <a:solidFill>
                  <a:srgbClr val="00B0F0"/>
                </a:solidFill>
              </a:rPr>
              <a:t>結論</a:t>
            </a:r>
            <a:endParaRPr lang="en-US" altLang="zh-TW" b="1" dirty="0">
              <a:solidFill>
                <a:srgbClr val="00B0F0"/>
              </a:solidFill>
            </a:endParaRPr>
          </a:p>
        </p:txBody>
      </p:sp>
      <p:sp>
        <p:nvSpPr>
          <p:cNvPr id="88" name="內容版面配置區 2">
            <a:extLst>
              <a:ext uri="{FF2B5EF4-FFF2-40B4-BE49-F238E27FC236}">
                <a16:creationId xmlns:a16="http://schemas.microsoft.com/office/drawing/2014/main" id="{72CF56A7-9E8D-4E0D-8B7B-92B1CA4D6DAA}"/>
              </a:ext>
            </a:extLst>
          </p:cNvPr>
          <p:cNvSpPr txBox="1">
            <a:spLocks/>
          </p:cNvSpPr>
          <p:nvPr/>
        </p:nvSpPr>
        <p:spPr>
          <a:xfrm>
            <a:off x="704550" y="1120248"/>
            <a:ext cx="11271997" cy="5737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54" indent="-228554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63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71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80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989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97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3200" dirty="0"/>
              <a:t>開始投資吧，讓資產報酬率在每年</a:t>
            </a:r>
            <a:r>
              <a:rPr lang="en-US" altLang="zh-TW" sz="3200" dirty="0"/>
              <a:t>5</a:t>
            </a:r>
            <a:r>
              <a:rPr lang="zh-TW" altLang="en-US" sz="3200" dirty="0"/>
              <a:t>％就差很多了！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3200" dirty="0"/>
              <a:t>買不買房差很多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3200" dirty="0"/>
              <a:t>投資部位很重要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3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25536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42A03E-7382-4586-8B03-10C100741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Thank you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9777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60001" y="217918"/>
            <a:ext cx="6462600" cy="76943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altLang="zh-TW" b="1" dirty="0">
                <a:solidFill>
                  <a:srgbClr val="00B0F0"/>
                </a:solidFill>
                <a:latin typeface="+mj-lt"/>
              </a:rPr>
              <a:t>Outline</a:t>
            </a:r>
            <a:endParaRPr lang="zh-TW" altLang="en-US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88" name="內容版面配置區 2">
            <a:extLst>
              <a:ext uri="{FF2B5EF4-FFF2-40B4-BE49-F238E27FC236}">
                <a16:creationId xmlns:a16="http://schemas.microsoft.com/office/drawing/2014/main" id="{72CF56A7-9E8D-4E0D-8B7B-92B1CA4D6DAA}"/>
              </a:ext>
            </a:extLst>
          </p:cNvPr>
          <p:cNvSpPr txBox="1">
            <a:spLocks/>
          </p:cNvSpPr>
          <p:nvPr/>
        </p:nvSpPr>
        <p:spPr>
          <a:xfrm>
            <a:off x="704550" y="1120248"/>
            <a:ext cx="11271997" cy="5737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54" indent="-228554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63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71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80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989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97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TW" altLang="en-US" sz="3200" dirty="0"/>
              <a:t> </a:t>
            </a:r>
            <a:r>
              <a:rPr lang="en-US" altLang="zh-TW" sz="3200" dirty="0"/>
              <a:t>Python</a:t>
            </a:r>
            <a:r>
              <a:rPr lang="zh-TW" altLang="en-US" sz="3200" dirty="0"/>
              <a:t> 圖表數據用名詞解釋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200" dirty="0"/>
              <a:t> </a:t>
            </a:r>
            <a:r>
              <a:rPr lang="en-US" altLang="zh-TW" sz="3200" dirty="0"/>
              <a:t>Pandas</a:t>
            </a:r>
            <a:r>
              <a:rPr lang="zh-TW" altLang="en-US" sz="3200" dirty="0"/>
              <a:t> 簡介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200" dirty="0"/>
              <a:t> 實例</a:t>
            </a:r>
            <a:r>
              <a:rPr lang="en-US" altLang="zh-TW" sz="3200" dirty="0"/>
              <a:t>:</a:t>
            </a:r>
            <a:r>
              <a:rPr lang="zh-TW" altLang="en-US" sz="3200" dirty="0"/>
              <a:t> 預測人生財務曲線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3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3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3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3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3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42021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1577591" y="468906"/>
            <a:ext cx="9358351" cy="281256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1"/>
            <a:r>
              <a:rPr lang="en-US" altLang="zh-TW" b="1" dirty="0"/>
              <a:t> Python </a:t>
            </a:r>
            <a:r>
              <a:rPr lang="zh-TW" altLang="en-US" b="1" dirty="0"/>
              <a:t>數據用名詞解釋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0EC6965F-56E8-42A5-B9B8-9B86F8FE1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576525"/>
            <a:ext cx="10363200" cy="1413163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altLang="zh-TW" dirty="0"/>
              <a:t>Python Package (</a:t>
            </a:r>
            <a:r>
              <a:rPr lang="zh-TW" altLang="en-US" dirty="0"/>
              <a:t>函式庫</a:t>
            </a:r>
            <a:r>
              <a:rPr lang="en-US" altLang="zh-TW" dirty="0"/>
              <a:t>) 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en-US" altLang="zh-TW" sz="2401" dirty="0"/>
          </a:p>
          <a:p>
            <a:pPr marL="342900" indent="-342900" algn="l">
              <a:buFontTx/>
              <a:buChar char="-"/>
            </a:pPr>
            <a:r>
              <a:rPr lang="en-US" altLang="zh-TW" dirty="0"/>
              <a:t>Python Environment (</a:t>
            </a:r>
            <a:r>
              <a:rPr lang="zh-TW" altLang="en-US" dirty="0"/>
              <a:t>環境</a:t>
            </a:r>
            <a:r>
              <a:rPr lang="en-US" altLang="zh-TW" dirty="0"/>
              <a:t>)</a:t>
            </a:r>
            <a:r>
              <a:rPr lang="zh-TW" altLang="en-US" dirty="0"/>
              <a:t> 是什麼</a:t>
            </a:r>
            <a:r>
              <a:rPr lang="en-US" altLang="zh-TW" dirty="0"/>
              <a:t>?</a:t>
            </a:r>
          </a:p>
          <a:p>
            <a:pPr marL="342900" indent="-342900" algn="l">
              <a:buFontTx/>
              <a:buChar char="-"/>
            </a:pPr>
            <a:r>
              <a:rPr lang="en-US" altLang="zh-TW" dirty="0"/>
              <a:t>Anaconda</a:t>
            </a:r>
            <a:r>
              <a:rPr lang="zh-TW" altLang="en-US" dirty="0"/>
              <a:t> 是什麼</a:t>
            </a:r>
            <a:r>
              <a:rPr lang="en-US" altLang="zh-TW" dirty="0"/>
              <a:t>? </a:t>
            </a:r>
            <a:endParaRPr lang="en-US" altLang="zh-TW" sz="2401" dirty="0"/>
          </a:p>
        </p:txBody>
      </p:sp>
    </p:spTree>
    <p:extLst>
      <p:ext uri="{BB962C8B-B14F-4D97-AF65-F5344CB8AC3E}">
        <p14:creationId xmlns:p14="http://schemas.microsoft.com/office/powerpoint/2010/main" val="101180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60001" y="217918"/>
            <a:ext cx="6462600" cy="76943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altLang="zh-TW" b="1" dirty="0">
                <a:solidFill>
                  <a:srgbClr val="00B0F0"/>
                </a:solidFill>
                <a:latin typeface="+mj-lt"/>
              </a:rPr>
              <a:t>Python</a:t>
            </a:r>
            <a:r>
              <a:rPr lang="zh-TW" altLang="en-US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+mj-lt"/>
              </a:rPr>
              <a:t>Package</a:t>
            </a:r>
            <a:r>
              <a:rPr lang="zh-TW" altLang="en-US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+mj-lt"/>
              </a:rPr>
              <a:t>(</a:t>
            </a:r>
            <a:r>
              <a:rPr lang="zh-TW" altLang="en-US" b="1" dirty="0">
                <a:solidFill>
                  <a:srgbClr val="00B0F0"/>
                </a:solidFill>
                <a:latin typeface="+mj-lt"/>
              </a:rPr>
              <a:t>函式庫</a:t>
            </a:r>
            <a:r>
              <a:rPr lang="en-US" altLang="zh-TW" b="1" dirty="0">
                <a:solidFill>
                  <a:srgbClr val="00B0F0"/>
                </a:solidFill>
                <a:latin typeface="+mj-lt"/>
              </a:rPr>
              <a:t>)</a:t>
            </a:r>
            <a:endParaRPr lang="zh-TW" altLang="en-US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88" name="內容版面配置區 2">
            <a:extLst>
              <a:ext uri="{FF2B5EF4-FFF2-40B4-BE49-F238E27FC236}">
                <a16:creationId xmlns:a16="http://schemas.microsoft.com/office/drawing/2014/main" id="{72CF56A7-9E8D-4E0D-8B7B-92B1CA4D6DAA}"/>
              </a:ext>
            </a:extLst>
          </p:cNvPr>
          <p:cNvSpPr txBox="1">
            <a:spLocks/>
          </p:cNvSpPr>
          <p:nvPr/>
        </p:nvSpPr>
        <p:spPr>
          <a:xfrm>
            <a:off x="704550" y="1120248"/>
            <a:ext cx="11271997" cy="5737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54" indent="-228554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63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71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80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989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97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E20493FB-4CBC-1842-9F4C-514A46994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50" y="1517650"/>
            <a:ext cx="10421582" cy="399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3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60001" y="217918"/>
            <a:ext cx="6462600" cy="76943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altLang="zh-TW" b="1" dirty="0">
                <a:solidFill>
                  <a:srgbClr val="00B0F0"/>
                </a:solidFill>
              </a:rPr>
              <a:t>Python</a:t>
            </a:r>
            <a:r>
              <a:rPr lang="zh-TW" altLang="en-US" b="1" dirty="0">
                <a:solidFill>
                  <a:srgbClr val="00B0F0"/>
                </a:solidFill>
              </a:rPr>
              <a:t> </a:t>
            </a:r>
            <a:r>
              <a:rPr lang="en-US" altLang="zh-TW" b="1" dirty="0">
                <a:solidFill>
                  <a:srgbClr val="00B0F0"/>
                </a:solidFill>
              </a:rPr>
              <a:t>Environment</a:t>
            </a:r>
            <a:r>
              <a:rPr lang="zh-TW" altLang="en-US" b="1" dirty="0">
                <a:solidFill>
                  <a:srgbClr val="00B0F0"/>
                </a:solidFill>
              </a:rPr>
              <a:t> </a:t>
            </a:r>
            <a:r>
              <a:rPr lang="en-US" altLang="zh-TW" b="1" dirty="0">
                <a:solidFill>
                  <a:srgbClr val="00B0F0"/>
                </a:solidFill>
              </a:rPr>
              <a:t>(</a:t>
            </a:r>
            <a:r>
              <a:rPr lang="zh-TW" altLang="en-US" b="1" dirty="0">
                <a:solidFill>
                  <a:srgbClr val="00B0F0"/>
                </a:solidFill>
              </a:rPr>
              <a:t>環境</a:t>
            </a:r>
            <a:r>
              <a:rPr lang="en-US" altLang="zh-TW" b="1" dirty="0">
                <a:solidFill>
                  <a:srgbClr val="00B0F0"/>
                </a:solidFill>
              </a:rPr>
              <a:t>)</a:t>
            </a:r>
            <a:endParaRPr lang="zh-TW" altLang="en-US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88" name="內容版面配置區 2">
            <a:extLst>
              <a:ext uri="{FF2B5EF4-FFF2-40B4-BE49-F238E27FC236}">
                <a16:creationId xmlns:a16="http://schemas.microsoft.com/office/drawing/2014/main" id="{72CF56A7-9E8D-4E0D-8B7B-92B1CA4D6DAA}"/>
              </a:ext>
            </a:extLst>
          </p:cNvPr>
          <p:cNvSpPr txBox="1">
            <a:spLocks/>
          </p:cNvSpPr>
          <p:nvPr/>
        </p:nvSpPr>
        <p:spPr>
          <a:xfrm>
            <a:off x="704550" y="1120248"/>
            <a:ext cx="11271997" cy="5737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54" indent="-228554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63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71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80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989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97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TW" altLang="en-US" sz="2800" dirty="0"/>
              <a:t> 背景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Package</a:t>
            </a:r>
            <a:r>
              <a:rPr lang="zh-TW" altLang="en-US" sz="2800" dirty="0"/>
              <a:t> 常常更新，版本可能常常不相容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800" dirty="0"/>
              <a:t> 解法</a:t>
            </a:r>
            <a:r>
              <a:rPr lang="en-US" altLang="zh-TW" sz="2800" dirty="0"/>
              <a:t>:</a:t>
            </a:r>
            <a:r>
              <a:rPr lang="zh-TW" altLang="en-US" sz="2800" dirty="0"/>
              <a:t> 一個專案用一個 </a:t>
            </a:r>
            <a:r>
              <a:rPr lang="en-US" altLang="zh-TW" sz="2800" dirty="0"/>
              <a:t>Environment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zh-TW" altLang="en-US" sz="2800" dirty="0"/>
              <a:t>環境</a:t>
            </a:r>
            <a:r>
              <a:rPr lang="en-US" altLang="zh-TW" sz="2800" dirty="0"/>
              <a:t>)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</p:txBody>
      </p:sp>
      <p:pic>
        <p:nvPicPr>
          <p:cNvPr id="3" name="圖片 2" descr="一張含有 螢幕擷取畫面, 握住, 女性, 標誌 的圖片&#10;&#10;自動產生的描述">
            <a:extLst>
              <a:ext uri="{FF2B5EF4-FFF2-40B4-BE49-F238E27FC236}">
                <a16:creationId xmlns:a16="http://schemas.microsoft.com/office/drawing/2014/main" id="{F74F9F45-42F9-8949-9F59-CFB0BC654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46" y="2401058"/>
            <a:ext cx="8578250" cy="367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0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60001" y="217918"/>
            <a:ext cx="6462600" cy="76943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altLang="zh-TW" b="1" dirty="0">
                <a:solidFill>
                  <a:srgbClr val="00B0F0"/>
                </a:solidFill>
              </a:rPr>
              <a:t>Anaconda </a:t>
            </a:r>
            <a:r>
              <a:rPr lang="zh-TW" altLang="en-US" b="1" dirty="0">
                <a:solidFill>
                  <a:srgbClr val="00B0F0"/>
                </a:solidFill>
              </a:rPr>
              <a:t>是什麼</a:t>
            </a:r>
            <a:r>
              <a:rPr lang="en-US" altLang="zh-TW" b="1" dirty="0">
                <a:solidFill>
                  <a:srgbClr val="00B0F0"/>
                </a:solidFill>
              </a:rPr>
              <a:t>? </a:t>
            </a:r>
          </a:p>
        </p:txBody>
      </p:sp>
      <p:sp>
        <p:nvSpPr>
          <p:cNvPr id="88" name="內容版面配置區 2">
            <a:extLst>
              <a:ext uri="{FF2B5EF4-FFF2-40B4-BE49-F238E27FC236}">
                <a16:creationId xmlns:a16="http://schemas.microsoft.com/office/drawing/2014/main" id="{72CF56A7-9E8D-4E0D-8B7B-92B1CA4D6DAA}"/>
              </a:ext>
            </a:extLst>
          </p:cNvPr>
          <p:cNvSpPr txBox="1">
            <a:spLocks/>
          </p:cNvSpPr>
          <p:nvPr/>
        </p:nvSpPr>
        <p:spPr>
          <a:xfrm>
            <a:off x="704550" y="1120248"/>
            <a:ext cx="11271997" cy="5737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54" indent="-228554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63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71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80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989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97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/>
              <a:t> 整合了以下項目，方便我們做數據分析</a:t>
            </a:r>
            <a:endParaRPr lang="en-US" altLang="zh-TW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1" dirty="0"/>
              <a:t> </a:t>
            </a:r>
            <a:r>
              <a:rPr lang="en-US" altLang="zh-TW" sz="2401" dirty="0"/>
              <a:t>Package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1" dirty="0"/>
              <a:t> </a:t>
            </a:r>
            <a:r>
              <a:rPr lang="en-US" altLang="zh-TW" sz="2401" dirty="0"/>
              <a:t>Environment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1" dirty="0"/>
              <a:t> 寫 </a:t>
            </a:r>
            <a:r>
              <a:rPr lang="en-US" altLang="zh-TW" sz="2401" dirty="0"/>
              <a:t>code</a:t>
            </a:r>
            <a:r>
              <a:rPr lang="zh-TW" altLang="en-US" sz="2401" dirty="0"/>
              <a:t> 的環境 </a:t>
            </a:r>
            <a:endParaRPr lang="en-US" altLang="zh-TW" sz="240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613B97-F7FF-D14D-8927-A41C7CA78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162" y="2101755"/>
            <a:ext cx="8270385" cy="41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2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1577591" y="468906"/>
            <a:ext cx="9358351" cy="281256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1"/>
            <a:r>
              <a:rPr lang="en-US" altLang="zh-TW" b="1" dirty="0"/>
              <a:t>Pandas</a:t>
            </a:r>
            <a:r>
              <a:rPr lang="zh-TW" altLang="en-US" b="1" dirty="0"/>
              <a:t> 簡介</a:t>
            </a:r>
            <a:endParaRPr lang="en" b="1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0EC6965F-56E8-42A5-B9B8-9B86F8FE1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576525"/>
            <a:ext cx="10363200" cy="1413163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altLang="zh-TW" dirty="0"/>
              <a:t>Pandas</a:t>
            </a:r>
            <a:r>
              <a:rPr lang="zh-TW" altLang="en-US" dirty="0"/>
              <a:t> 是什麼</a:t>
            </a:r>
            <a:endParaRPr lang="en-US" altLang="zh-TW" dirty="0"/>
          </a:p>
          <a:p>
            <a:pPr marL="342900" indent="-342900" algn="l">
              <a:buFontTx/>
              <a:buChar char="-"/>
            </a:pPr>
            <a:r>
              <a:rPr lang="zh-TW" altLang="en-US" sz="2401" dirty="0"/>
              <a:t>數據型態</a:t>
            </a:r>
            <a:endParaRPr lang="en-US" altLang="zh-TW" sz="2401" dirty="0"/>
          </a:p>
          <a:p>
            <a:pPr lvl="2" algn="l"/>
            <a:r>
              <a:rPr lang="zh-TW" altLang="en-US" sz="2401" dirty="0"/>
              <a:t>       </a:t>
            </a:r>
            <a:r>
              <a:rPr lang="en-US" altLang="zh-TW" sz="2401" dirty="0"/>
              <a:t>-</a:t>
            </a:r>
            <a:r>
              <a:rPr lang="zh-TW" altLang="en-US" sz="2401" dirty="0"/>
              <a:t> </a:t>
            </a:r>
            <a:r>
              <a:rPr lang="en-US" altLang="zh-TW" sz="2401" dirty="0"/>
              <a:t>Series</a:t>
            </a:r>
          </a:p>
          <a:p>
            <a:pPr lvl="2" algn="l"/>
            <a:r>
              <a:rPr lang="zh-TW" altLang="en-US" sz="2401" dirty="0"/>
              <a:t>       </a:t>
            </a:r>
            <a:r>
              <a:rPr lang="en-US" altLang="zh-TW" sz="2401" dirty="0"/>
              <a:t>-</a:t>
            </a:r>
            <a:r>
              <a:rPr lang="zh-TW" altLang="en-US" sz="2401" dirty="0"/>
              <a:t> </a:t>
            </a:r>
            <a:r>
              <a:rPr lang="en-US" altLang="zh-TW" sz="2401" dirty="0" err="1"/>
              <a:t>DataFrame</a:t>
            </a:r>
            <a:endParaRPr lang="en-US" altLang="zh-TW" sz="2401" dirty="0"/>
          </a:p>
        </p:txBody>
      </p:sp>
    </p:spTree>
    <p:extLst>
      <p:ext uri="{BB962C8B-B14F-4D97-AF65-F5344CB8AC3E}">
        <p14:creationId xmlns:p14="http://schemas.microsoft.com/office/powerpoint/2010/main" val="127926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60001" y="217918"/>
            <a:ext cx="6462600" cy="76943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altLang="zh-TW" b="1" dirty="0">
                <a:solidFill>
                  <a:srgbClr val="00B0F0"/>
                </a:solidFill>
              </a:rPr>
              <a:t>Pandas</a:t>
            </a:r>
            <a:r>
              <a:rPr lang="zh-TW" altLang="en-US" b="1" dirty="0">
                <a:solidFill>
                  <a:srgbClr val="00B0F0"/>
                </a:solidFill>
              </a:rPr>
              <a:t> 是什麼</a:t>
            </a:r>
            <a:r>
              <a:rPr lang="en-US" altLang="zh-TW" b="1" dirty="0">
                <a:solidFill>
                  <a:srgbClr val="00B0F0"/>
                </a:solidFill>
              </a:rPr>
              <a:t>?</a:t>
            </a:r>
          </a:p>
        </p:txBody>
      </p:sp>
      <p:sp>
        <p:nvSpPr>
          <p:cNvPr id="88" name="內容版面配置區 2">
            <a:extLst>
              <a:ext uri="{FF2B5EF4-FFF2-40B4-BE49-F238E27FC236}">
                <a16:creationId xmlns:a16="http://schemas.microsoft.com/office/drawing/2014/main" id="{72CF56A7-9E8D-4E0D-8B7B-92B1CA4D6DAA}"/>
              </a:ext>
            </a:extLst>
          </p:cNvPr>
          <p:cNvSpPr txBox="1">
            <a:spLocks/>
          </p:cNvSpPr>
          <p:nvPr/>
        </p:nvSpPr>
        <p:spPr>
          <a:xfrm>
            <a:off x="704550" y="1120248"/>
            <a:ext cx="11271997" cy="5737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54" indent="-228554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63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71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80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989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97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TW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/>
              <a:t> </a:t>
            </a:r>
            <a:r>
              <a:rPr lang="en-US" altLang="zh-TW" sz="2800" dirty="0"/>
              <a:t>Python</a:t>
            </a:r>
            <a:r>
              <a:rPr lang="zh-TW" altLang="en-US" sz="2800" dirty="0"/>
              <a:t> 的一種 </a:t>
            </a:r>
            <a:r>
              <a:rPr lang="en-US" altLang="zh-TW" sz="2800" dirty="0"/>
              <a:t>Package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/>
              <a:t> 可以想像成 </a:t>
            </a:r>
            <a:r>
              <a:rPr lang="en-US" altLang="zh-TW" sz="2800" dirty="0"/>
              <a:t>Windows</a:t>
            </a:r>
            <a:r>
              <a:rPr lang="zh-TW" altLang="en-US" sz="2800" dirty="0"/>
              <a:t> 的 </a:t>
            </a:r>
            <a:r>
              <a:rPr lang="en-US" altLang="zh-TW" sz="2800" dirty="0"/>
              <a:t>Excel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/>
              <a:t> 用於機器學習、大數據分析、時間序列分析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</p:txBody>
      </p:sp>
      <p:pic>
        <p:nvPicPr>
          <p:cNvPr id="3" name="圖片 2" descr="一張含有 標誌, 畫畫 的圖片&#10;&#10;自動產生的描述">
            <a:extLst>
              <a:ext uri="{FF2B5EF4-FFF2-40B4-BE49-F238E27FC236}">
                <a16:creationId xmlns:a16="http://schemas.microsoft.com/office/drawing/2014/main" id="{51850D24-CE7B-B04D-9241-E825D0477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50" y="1219017"/>
            <a:ext cx="9817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2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60001" y="217918"/>
            <a:ext cx="6462600" cy="76943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zh-TW" altLang="en-US" b="1" dirty="0">
                <a:solidFill>
                  <a:srgbClr val="00B0F0"/>
                </a:solidFill>
              </a:rPr>
              <a:t>數據型態 </a:t>
            </a:r>
            <a:r>
              <a:rPr lang="en-US" altLang="zh-TW" b="1" dirty="0">
                <a:solidFill>
                  <a:srgbClr val="00B0F0"/>
                </a:solidFill>
              </a:rPr>
              <a:t>-</a:t>
            </a:r>
            <a:r>
              <a:rPr lang="zh-TW" altLang="en-US" b="1" dirty="0">
                <a:solidFill>
                  <a:srgbClr val="00B0F0"/>
                </a:solidFill>
              </a:rPr>
              <a:t> </a:t>
            </a:r>
            <a:r>
              <a:rPr lang="en-US" altLang="zh-TW" b="1" dirty="0">
                <a:solidFill>
                  <a:srgbClr val="00B0F0"/>
                </a:solidFill>
              </a:rPr>
              <a:t>Series</a:t>
            </a:r>
          </a:p>
        </p:txBody>
      </p:sp>
      <p:sp>
        <p:nvSpPr>
          <p:cNvPr id="88" name="內容版面配置區 2">
            <a:extLst>
              <a:ext uri="{FF2B5EF4-FFF2-40B4-BE49-F238E27FC236}">
                <a16:creationId xmlns:a16="http://schemas.microsoft.com/office/drawing/2014/main" id="{72CF56A7-9E8D-4E0D-8B7B-92B1CA4D6DAA}"/>
              </a:ext>
            </a:extLst>
          </p:cNvPr>
          <p:cNvSpPr txBox="1">
            <a:spLocks/>
          </p:cNvSpPr>
          <p:nvPr/>
        </p:nvSpPr>
        <p:spPr>
          <a:xfrm>
            <a:off x="704550" y="1120248"/>
            <a:ext cx="11271997" cy="5737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54" indent="-228554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63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71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80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989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97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/>
              <a:t> 一條由 </a:t>
            </a:r>
            <a:r>
              <a:rPr lang="en-US" altLang="zh-TW" sz="2800" dirty="0"/>
              <a:t>index</a:t>
            </a:r>
            <a:r>
              <a:rPr lang="zh-TW" altLang="en-US" sz="2800" dirty="0"/>
              <a:t> 與 </a:t>
            </a:r>
            <a:r>
              <a:rPr lang="en-US" altLang="zh-TW" sz="2800" dirty="0"/>
              <a:t>values</a:t>
            </a:r>
            <a:r>
              <a:rPr lang="zh-TW" altLang="en-US" sz="2800" dirty="0"/>
              <a:t> 組成的序列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7C1EDA6-7CBB-F440-809F-DB47EA4D1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27833"/>
              </p:ext>
            </p:extLst>
          </p:nvPr>
        </p:nvGraphicFramePr>
        <p:xfrm>
          <a:off x="1743505" y="2020579"/>
          <a:ext cx="3401702" cy="4079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00851">
                  <a:extLst>
                    <a:ext uri="{9D8B030D-6E8A-4147-A177-3AD203B41FA5}">
                      <a16:colId xmlns:a16="http://schemas.microsoft.com/office/drawing/2014/main" val="23086727"/>
                    </a:ext>
                  </a:extLst>
                </a:gridCol>
                <a:gridCol w="1700851">
                  <a:extLst>
                    <a:ext uri="{9D8B030D-6E8A-4147-A177-3AD203B41FA5}">
                      <a16:colId xmlns:a16="http://schemas.microsoft.com/office/drawing/2014/main" val="75058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Index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Value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08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dirty="0">
                          <a:effectLst/>
                        </a:rPr>
                        <a:t>2020-01-01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dirty="0">
                          <a:effectLst/>
                        </a:rPr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08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>
                          <a:effectLst/>
                        </a:rPr>
                        <a:t>2020-01-02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>
                          <a:effectLst/>
                        </a:rPr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70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dirty="0">
                          <a:effectLst/>
                        </a:rPr>
                        <a:t>2020-01-03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>
                          <a:effectLst/>
                        </a:rPr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28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>
                          <a:effectLst/>
                        </a:rPr>
                        <a:t>2020-01-04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dirty="0">
                          <a:effectLst/>
                        </a:rPr>
                        <a:t>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88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>
                          <a:effectLst/>
                        </a:rPr>
                        <a:t>2020-01-05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>
                          <a:effectLst/>
                        </a:rPr>
                        <a:t>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80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>
                          <a:effectLst/>
                        </a:rPr>
                        <a:t>2020-01-06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dirty="0">
                          <a:effectLst/>
                        </a:rPr>
                        <a:t>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63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>
                          <a:effectLst/>
                        </a:rPr>
                        <a:t>2020-01-07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>
                          <a:effectLst/>
                        </a:rPr>
                        <a:t>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580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>
                          <a:effectLst/>
                        </a:rPr>
                        <a:t>2020-01-08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>
                          <a:effectLst/>
                        </a:rPr>
                        <a:t>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66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>
                          <a:effectLst/>
                        </a:rPr>
                        <a:t>2020-01-09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dirty="0">
                          <a:effectLst/>
                        </a:rPr>
                        <a:t>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82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>
                          <a:effectLst/>
                        </a:rPr>
                        <a:t>2020-01-10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dirty="0">
                          <a:effectLst/>
                        </a:rPr>
                        <a:t>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877860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65C5C453-A3C0-DC42-93AC-03B2C3102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744" y="2020579"/>
            <a:ext cx="5729705" cy="41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5224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126659</TotalTime>
  <Words>271</Words>
  <Application>Microsoft Macintosh PowerPoint</Application>
  <PresentationFormat>寬螢幕</PresentationFormat>
  <Paragraphs>115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Raleway</vt:lpstr>
      <vt:lpstr>Calibri</vt:lpstr>
      <vt:lpstr>Arial</vt:lpstr>
      <vt:lpstr>Wingdings</vt:lpstr>
      <vt:lpstr>Lato</vt:lpstr>
      <vt:lpstr>Antonio template</vt:lpstr>
      <vt:lpstr>應用 Python 於圖表數據</vt:lpstr>
      <vt:lpstr>Outline</vt:lpstr>
      <vt:lpstr> Python 數據用名詞解釋</vt:lpstr>
      <vt:lpstr>Python Package (函式庫)</vt:lpstr>
      <vt:lpstr>Python Environment (環境)</vt:lpstr>
      <vt:lpstr>Anaconda 是什麼? </vt:lpstr>
      <vt:lpstr>Pandas 簡介</vt:lpstr>
      <vt:lpstr>Pandas 是什麼?</vt:lpstr>
      <vt:lpstr>數據型態 - Series</vt:lpstr>
      <vt:lpstr>數據型態 - DataFrame</vt:lpstr>
      <vt:lpstr> 實例: 預測人生財務曲線</vt:lpstr>
      <vt:lpstr>Coding 時間……</vt:lpstr>
      <vt:lpstr>結論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Chen, Ben</dc:creator>
  <cp:lastModifiedBy>陳 明仁</cp:lastModifiedBy>
  <cp:revision>745</cp:revision>
  <dcterms:modified xsi:type="dcterms:W3CDTF">2020-01-31T03:54:16Z</dcterms:modified>
</cp:coreProperties>
</file>