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88" r:id="rId5"/>
    <p:sldId id="289" r:id="rId6"/>
    <p:sldId id="259" r:id="rId7"/>
    <p:sldId id="260" r:id="rId8"/>
    <p:sldId id="305" r:id="rId9"/>
    <p:sldId id="306" r:id="rId10"/>
    <p:sldId id="301" r:id="rId11"/>
    <p:sldId id="302" r:id="rId12"/>
    <p:sldId id="303" r:id="rId13"/>
    <p:sldId id="261" r:id="rId14"/>
    <p:sldId id="319" r:id="rId15"/>
    <p:sldId id="307" r:id="rId16"/>
    <p:sldId id="321" r:id="rId17"/>
    <p:sldId id="322" r:id="rId18"/>
    <p:sldId id="320" r:id="rId19"/>
    <p:sldId id="310" r:id="rId20"/>
    <p:sldId id="311" r:id="rId21"/>
    <p:sldId id="323" r:id="rId22"/>
    <p:sldId id="312" r:id="rId23"/>
    <p:sldId id="324" r:id="rId24"/>
    <p:sldId id="315" r:id="rId25"/>
    <p:sldId id="331" r:id="rId26"/>
    <p:sldId id="332" r:id="rId27"/>
    <p:sldId id="333" r:id="rId28"/>
    <p:sldId id="334" r:id="rId29"/>
    <p:sldId id="335" r:id="rId30"/>
    <p:sldId id="336" r:id="rId31"/>
    <p:sldId id="325" r:id="rId32"/>
    <p:sldId id="326" r:id="rId33"/>
    <p:sldId id="327" r:id="rId34"/>
    <p:sldId id="328" r:id="rId35"/>
    <p:sldId id="329" r:id="rId36"/>
    <p:sldId id="299" r:id="rId37"/>
    <p:sldId id="330" r:id="rId38"/>
    <p:sldId id="349" r:id="rId39"/>
    <p:sldId id="351" r:id="rId40"/>
    <p:sldId id="352" r:id="rId41"/>
    <p:sldId id="353" r:id="rId42"/>
    <p:sldId id="338" r:id="rId43"/>
    <p:sldId id="350" r:id="rId44"/>
    <p:sldId id="35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9" autoAdjust="0"/>
    <p:restoredTop sz="94786" autoAdjust="0"/>
  </p:normalViewPr>
  <p:slideViewPr>
    <p:cSldViewPr>
      <p:cViewPr varScale="1">
        <p:scale>
          <a:sx n="81" d="100"/>
          <a:sy n="81" d="100"/>
        </p:scale>
        <p:origin x="1080" y="78"/>
      </p:cViewPr>
      <p:guideLst>
        <p:guide orient="horz" pos="2160"/>
        <p:guide pos="2880"/>
      </p:guideLst>
    </p:cSldViewPr>
  </p:slideViewPr>
  <p:outlineViewPr>
    <p:cViewPr>
      <p:scale>
        <a:sx n="33" d="100"/>
        <a:sy n="33" d="100"/>
      </p:scale>
      <p:origin x="0" y="106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A6333A-0672-4D18-B74B-EFFFBAC795DA}" type="datetimeFigureOut">
              <a:rPr lang="en-US" smtClean="0"/>
              <a:pPr/>
              <a:t>3/4/2021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429B2C-15C0-48C8-81C2-FA51CF0FE4C2}" type="slidenum">
              <a:rPr lang="en-US" smtClean="0"/>
              <a:pPr/>
              <a:t>‹#›</a:t>
            </a:fld>
            <a:endParaRPr lang="en-US"/>
          </a:p>
        </p:txBody>
      </p:sp>
    </p:spTree>
    <p:extLst>
      <p:ext uri="{BB962C8B-B14F-4D97-AF65-F5344CB8AC3E}">
        <p14:creationId xmlns:p14="http://schemas.microsoft.com/office/powerpoint/2010/main" val="346746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429B2C-15C0-48C8-81C2-FA51CF0FE4C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363DA4-ECFA-43C5-AEFB-101FCC09A678}"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63DA4-ECFA-43C5-AEFB-101FCC09A678}"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63DA4-ECFA-43C5-AEFB-101FCC09A678}"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63DA4-ECFA-43C5-AEFB-101FCC09A678}"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63DA4-ECFA-43C5-AEFB-101FCC09A678}"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63DA4-ECFA-43C5-AEFB-101FCC09A678}"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363DA4-ECFA-43C5-AEFB-101FCC09A678}" type="datetimeFigureOut">
              <a:rPr lang="en-US" smtClean="0"/>
              <a:pPr/>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363DA4-ECFA-43C5-AEFB-101FCC09A678}" type="datetimeFigureOut">
              <a:rPr lang="en-US" smtClean="0"/>
              <a:pPr/>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63DA4-ECFA-43C5-AEFB-101FCC09A678}" type="datetimeFigureOut">
              <a:rPr lang="en-US" smtClean="0"/>
              <a:pPr/>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363DA4-ECFA-43C5-AEFB-101FCC09A678}"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363DA4-ECFA-43C5-AEFB-101FCC09A678}"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D2E82-AD86-4143-8770-61F826B939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63DA4-ECFA-43C5-AEFB-101FCC09A678}" type="datetimeFigureOut">
              <a:rPr lang="en-US" smtClean="0"/>
              <a:pPr/>
              <a:t>3/4/2021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D2E82-AD86-4143-8770-61F826B939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solidFill>
                  <a:srgbClr val="FF0000"/>
                </a:solidFill>
              </a:rPr>
              <a:t>HIV/AIDS</a:t>
            </a:r>
          </a:p>
        </p:txBody>
      </p:sp>
      <p:sp>
        <p:nvSpPr>
          <p:cNvPr id="3" name="Subtitle 2"/>
          <p:cNvSpPr>
            <a:spLocks noGrp="1"/>
          </p:cNvSpPr>
          <p:nvPr>
            <p:ph type="subTitle" idx="1"/>
          </p:nvPr>
        </p:nvSpPr>
        <p:spPr/>
        <p:txBody>
          <a:bodyPr/>
          <a:lstStyle/>
          <a:p>
            <a:r>
              <a:rPr lang="en-US" dirty="0"/>
              <a:t>MR G. K. NGUUTU</a:t>
            </a:r>
          </a:p>
          <a:p>
            <a:r>
              <a:rPr lang="en-US" dirty="0" err="1"/>
              <a:t>BscCM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solidFill>
                  <a:srgbClr val="0070C0"/>
                </a:solidFill>
              </a:rPr>
              <a:t>MODES OF TRANSMISSION</a:t>
            </a:r>
          </a:p>
        </p:txBody>
      </p:sp>
      <p:sp>
        <p:nvSpPr>
          <p:cNvPr id="3" name="Content Placeholder 2"/>
          <p:cNvSpPr>
            <a:spLocks noGrp="1"/>
          </p:cNvSpPr>
          <p:nvPr>
            <p:ph idx="1"/>
          </p:nvPr>
        </p:nvSpPr>
        <p:spPr>
          <a:xfrm>
            <a:off x="0" y="685800"/>
            <a:ext cx="9144000" cy="6172200"/>
          </a:xfrm>
        </p:spPr>
        <p:txBody>
          <a:bodyPr>
            <a:normAutofit/>
          </a:bodyPr>
          <a:lstStyle/>
          <a:p>
            <a:pPr lvl="0">
              <a:buNone/>
            </a:pPr>
            <a:r>
              <a:rPr lang="en-US" b="1" dirty="0"/>
              <a:t>Horizontal transmission: </a:t>
            </a:r>
          </a:p>
          <a:p>
            <a:pPr marL="514350" lvl="0" indent="-514350">
              <a:buFont typeface="+mj-lt"/>
              <a:buAutoNum type="arabicPeriod"/>
            </a:pPr>
            <a:r>
              <a:rPr lang="en-US" dirty="0"/>
              <a:t>Sexual intercourse :- </a:t>
            </a:r>
            <a:r>
              <a:rPr lang="en-US" dirty="0" err="1"/>
              <a:t>peno</a:t>
            </a:r>
            <a:r>
              <a:rPr lang="en-US" dirty="0"/>
              <a:t>-</a:t>
            </a:r>
            <a:r>
              <a:rPr lang="en-US" dirty="0" err="1"/>
              <a:t>vaginal,peno</a:t>
            </a:r>
            <a:r>
              <a:rPr lang="en-US" dirty="0"/>
              <a:t>-anal, </a:t>
            </a:r>
            <a:r>
              <a:rPr lang="en-US" dirty="0" err="1"/>
              <a:t>peno</a:t>
            </a:r>
            <a:r>
              <a:rPr lang="en-US" dirty="0"/>
              <a:t>-oral, oral-vaginal.</a:t>
            </a:r>
          </a:p>
          <a:p>
            <a:pPr marL="514350" lvl="0" indent="-514350">
              <a:buFont typeface="+mj-lt"/>
              <a:buAutoNum type="arabicPeriod"/>
            </a:pPr>
            <a:r>
              <a:rPr lang="en-US" dirty="0"/>
              <a:t>Sharing of unsterilized instruments:- injection- drug </a:t>
            </a:r>
            <a:r>
              <a:rPr lang="en-US" dirty="0" err="1"/>
              <a:t>addits</a:t>
            </a:r>
            <a:r>
              <a:rPr lang="en-US" dirty="0"/>
              <a:t>, surgical procedures</a:t>
            </a:r>
          </a:p>
          <a:p>
            <a:pPr marL="514350" lvl="0" indent="-514350">
              <a:buFont typeface="+mj-lt"/>
              <a:buAutoNum type="arabicPeriod"/>
            </a:pPr>
            <a:r>
              <a:rPr lang="en-US" dirty="0"/>
              <a:t>Transfusion of unscreened blood and blood products</a:t>
            </a:r>
          </a:p>
          <a:p>
            <a:pPr marL="514350" lvl="0" indent="-514350">
              <a:buFont typeface="+mj-lt"/>
              <a:buAutoNum type="arabicPeriod"/>
            </a:pPr>
            <a:r>
              <a:rPr lang="en-US" dirty="0"/>
              <a:t>Organ transplant</a:t>
            </a:r>
          </a:p>
          <a:p>
            <a:pPr marL="514350" lvl="0" indent="-514350">
              <a:buFont typeface="+mj-lt"/>
              <a:buAutoNum type="arabicPeriod"/>
            </a:pPr>
            <a:r>
              <a:rPr lang="en-US" dirty="0"/>
              <a:t> Occupational – needle stick injuries.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b="1" dirty="0"/>
              <a:t>Vertical transmission: </a:t>
            </a:r>
          </a:p>
          <a:p>
            <a:pPr lvl="0"/>
            <a:r>
              <a:rPr lang="en-US" dirty="0"/>
              <a:t>(mother to child transmission) (MTCT) – during pregnancy, delivery period or during breastfeeding.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US" sz="4000" b="1" dirty="0">
                <a:solidFill>
                  <a:srgbClr val="0070C0"/>
                </a:solidFill>
              </a:rPr>
              <a:t>NB</a:t>
            </a:r>
          </a:p>
          <a:p>
            <a:pPr marL="514350" indent="-514350">
              <a:buFont typeface="+mj-lt"/>
              <a:buAutoNum type="alphaLcParenR"/>
            </a:pPr>
            <a:r>
              <a:rPr lang="en-US" dirty="0"/>
              <a:t>Exclusive breastfeeding is safer than mixed feeding</a:t>
            </a:r>
          </a:p>
          <a:p>
            <a:pPr marL="514350" indent="-514350">
              <a:buFont typeface="+mj-lt"/>
              <a:buAutoNum type="alphaLcParenR"/>
            </a:pPr>
            <a:r>
              <a:rPr lang="en-US" dirty="0"/>
              <a:t>Presence of other STIs and ulcer in genitalia </a:t>
            </a:r>
            <a:r>
              <a:rPr lang="en-US" dirty="0" err="1"/>
              <a:t>favours</a:t>
            </a:r>
            <a:r>
              <a:rPr lang="en-US" dirty="0"/>
              <a:t> easier transmission</a:t>
            </a:r>
          </a:p>
          <a:p>
            <a:pPr marL="514350" indent="-514350">
              <a:buFont typeface="+mj-lt"/>
              <a:buAutoNum type="alphaLcParenR"/>
            </a:pPr>
            <a:r>
              <a:rPr lang="en-US" dirty="0"/>
              <a:t>Presence of other concomitant infections </a:t>
            </a:r>
            <a:r>
              <a:rPr lang="en-US" dirty="0" err="1"/>
              <a:t>favour</a:t>
            </a:r>
            <a:r>
              <a:rPr lang="en-US" dirty="0"/>
              <a:t> the progression of HIV as well</a:t>
            </a:r>
          </a:p>
          <a:p>
            <a:pPr marL="514350" indent="-514350">
              <a:buFont typeface="+mj-lt"/>
              <a:buAutoNum type="alphaLcParenR"/>
            </a:pPr>
            <a:r>
              <a:rPr lang="en-US" dirty="0"/>
              <a:t>Most of the secretions and tissue material contain the virus and are infective</a:t>
            </a:r>
          </a:p>
          <a:p>
            <a:pPr marL="514350" indent="-514350">
              <a:buFont typeface="+mj-lt"/>
              <a:buAutoNum type="alphaLcParenR"/>
            </a:pPr>
            <a:r>
              <a:rPr lang="en-US" dirty="0"/>
              <a:t>Blood and blood products, semen and vaginal secretions are rich in virus load and therefore highly infective</a:t>
            </a:r>
          </a:p>
          <a:p>
            <a:pPr marL="514350" indent="-514350">
              <a:buFont typeface="+mj-lt"/>
              <a:buAutoNum type="alphaLcParenR"/>
            </a:pPr>
            <a:r>
              <a:rPr lang="en-US" dirty="0"/>
              <a:t>Saliva and breast may contain the virus in smaller numbers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b="1" dirty="0">
                <a:solidFill>
                  <a:srgbClr val="0070C0"/>
                </a:solidFill>
              </a:rPr>
              <a:t>HIV life Cycle</a:t>
            </a:r>
          </a:p>
        </p:txBody>
      </p:sp>
      <p:sp>
        <p:nvSpPr>
          <p:cNvPr id="3" name="Content Placeholder 2"/>
          <p:cNvSpPr>
            <a:spLocks noGrp="1"/>
          </p:cNvSpPr>
          <p:nvPr>
            <p:ph idx="1"/>
          </p:nvPr>
        </p:nvSpPr>
        <p:spPr>
          <a:xfrm>
            <a:off x="0" y="838200"/>
            <a:ext cx="9144000" cy="6019800"/>
          </a:xfrm>
        </p:spPr>
        <p:txBody>
          <a:bodyPr/>
          <a:lstStyle/>
          <a:p>
            <a:r>
              <a:rPr lang="en-US" dirty="0"/>
              <a:t>When introduced into the human host the virus circulates in the plasma only for short period ( 1-6 hours)</a:t>
            </a:r>
          </a:p>
          <a:p>
            <a:pPr>
              <a:buNone/>
            </a:pPr>
            <a:endParaRPr lang="en-US" dirty="0"/>
          </a:p>
          <a:p>
            <a:r>
              <a:rPr lang="en-US" dirty="0"/>
              <a:t>It rapidly enters the CD4 lymphocytes which have got glycoprotein on the surface , multiply and within 1-2 days large number of daughter viruses are shed which infect further and further CD4 lymphocytes.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a:t>HIV enters the cells through interaction of an envelope glycoprotein (gp120) and the cellular receptor.</a:t>
            </a:r>
          </a:p>
          <a:p>
            <a:r>
              <a:rPr lang="en-US" dirty="0"/>
              <a:t>The receptors are expressed on T-helper lymphocytes (CD4 lymphocytes), macrophages, </a:t>
            </a:r>
            <a:r>
              <a:rPr lang="en-US" dirty="0" err="1"/>
              <a:t>dendritic</a:t>
            </a:r>
            <a:r>
              <a:rPr lang="en-US" dirty="0"/>
              <a:t> cells (in lymph notes and mucosal surfaces)and </a:t>
            </a:r>
            <a:r>
              <a:rPr lang="en-US" dirty="0" err="1"/>
              <a:t>microglial</a:t>
            </a:r>
            <a:r>
              <a:rPr lang="en-US" dirty="0"/>
              <a:t> cells in the brain.</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r>
              <a:rPr lang="en-US" sz="4600" b="1" dirty="0"/>
              <a:t>STEPS IN REPLICATION </a:t>
            </a:r>
          </a:p>
          <a:p>
            <a:pPr>
              <a:buNone/>
            </a:pPr>
            <a:r>
              <a:rPr lang="en-US" sz="3500" dirty="0"/>
              <a:t>The virus life cycle can be divided into a number of  distinct steps , each of  which is a current or potential therapeutic drug target. </a:t>
            </a:r>
          </a:p>
          <a:p>
            <a:pPr>
              <a:buNone/>
            </a:pPr>
            <a:r>
              <a:rPr lang="en-US" sz="3500" dirty="0"/>
              <a:t> </a:t>
            </a:r>
          </a:p>
          <a:p>
            <a:pPr marL="514350" lvl="0" indent="-514350">
              <a:buFont typeface="+mj-lt"/>
              <a:buAutoNum type="arabicPeriod"/>
            </a:pPr>
            <a:r>
              <a:rPr lang="en-US" sz="3800" b="1" dirty="0"/>
              <a:t>Binding/attachment/Fusion  and entry:-</a:t>
            </a:r>
            <a:r>
              <a:rPr lang="en-US" sz="3500" b="1" dirty="0"/>
              <a:t> </a:t>
            </a:r>
            <a:r>
              <a:rPr lang="en-US" sz="3500" dirty="0"/>
              <a:t>viral gp120 binds to the CD4 receptor on  host cell surface.</a:t>
            </a:r>
          </a:p>
          <a:p>
            <a:pPr marL="514350" lvl="0" indent="-514350">
              <a:buNone/>
            </a:pPr>
            <a:endParaRPr lang="en-US" sz="3500" dirty="0"/>
          </a:p>
          <a:p>
            <a:pPr marL="514350" lvl="0" indent="-514350">
              <a:buNone/>
            </a:pPr>
            <a:r>
              <a:rPr lang="en-US" sz="3800" b="1" dirty="0"/>
              <a:t>2. Reverse transcription:- </a:t>
            </a:r>
            <a:r>
              <a:rPr lang="en-US" sz="3500" dirty="0"/>
              <a:t>viral RNA is reverse transcribed into viral DNA. This process is mediated by the enzyme reverse transcriptase(RT). This enzyme has no proof-reading function and therefore the process is error prone and responsible for rapid development of drug resistant mutations.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514350" lvl="0" indent="-514350">
              <a:buNone/>
            </a:pPr>
            <a:r>
              <a:rPr lang="en-US" b="1" dirty="0"/>
              <a:t>3. Integration:- </a:t>
            </a:r>
            <a:r>
              <a:rPr lang="en-US" dirty="0"/>
              <a:t>the pro-viral DNA is inserted into host cell chromosomal DNA using the viral enzyme </a:t>
            </a:r>
            <a:r>
              <a:rPr lang="en-US" dirty="0" err="1"/>
              <a:t>integrase</a:t>
            </a:r>
            <a:r>
              <a:rPr lang="en-US" dirty="0"/>
              <a:t>. This is the step that establishes replication competent virus in the body and makes HIV incurable even with effective ART. Further drug resistant virus that occurs in patients on ART may also be archived in the same way establishing a permanent pool of resistant viruses.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514350" lvl="0" indent="-514350">
              <a:buNone/>
            </a:pPr>
            <a:r>
              <a:rPr lang="en-US" b="1" dirty="0"/>
              <a:t>4. Transcription  and Translation :- </a:t>
            </a:r>
            <a:r>
              <a:rPr lang="en-US" dirty="0"/>
              <a:t>host cell enzymes transcribe viral DNA into viral RNA . Viral RNA uses host cell energy and synthetic pathways to make viral proteins.</a:t>
            </a:r>
          </a:p>
          <a:p>
            <a:pPr marL="514350" lvl="0" indent="-514350">
              <a:buNone/>
            </a:pPr>
            <a:endParaRPr lang="en-US" dirty="0"/>
          </a:p>
          <a:p>
            <a:pPr marL="514350" lvl="0" indent="-514350">
              <a:buNone/>
            </a:pPr>
            <a:r>
              <a:rPr lang="en-US" b="1" dirty="0"/>
              <a:t>5. Assembly, Budding and Maturation:- </a:t>
            </a:r>
            <a:r>
              <a:rPr lang="en-US" dirty="0"/>
              <a:t>viral proteins and RNA aggregate on the cell surface for assembly into a mature viral particle by budding through host cell membrane.</a:t>
            </a:r>
            <a:endParaRPr lang="en-US" b="1"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ulick F1"/>
          <p:cNvPicPr>
            <a:picLocks noGrp="1"/>
          </p:cNvPicPr>
          <p:nvPr>
            <p:ph idx="1"/>
          </p:nvPr>
        </p:nvPicPr>
        <p:blipFill>
          <a:blip r:embed="rId2" cstate="prin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u="sng" dirty="0"/>
              <a:t>Most important viral enzymes :-</a:t>
            </a:r>
            <a:r>
              <a:rPr lang="en-US" b="1" dirty="0"/>
              <a:t> </a:t>
            </a:r>
          </a:p>
          <a:p>
            <a:pPr marL="514350" lvl="0" indent="-514350">
              <a:buFont typeface="+mj-lt"/>
              <a:buAutoNum type="arabicPeriod"/>
            </a:pPr>
            <a:r>
              <a:rPr lang="en-US" b="1" u="sng" dirty="0"/>
              <a:t>Reverse Transcriptase</a:t>
            </a:r>
            <a:r>
              <a:rPr lang="en-US" b="1" dirty="0"/>
              <a:t> (RT) :- </a:t>
            </a:r>
          </a:p>
          <a:p>
            <a:pPr lvl="0">
              <a:buFont typeface="Wingdings" pitchFamily="2" charset="2"/>
              <a:buChar char="Ø"/>
            </a:pPr>
            <a:r>
              <a:rPr lang="en-US" dirty="0"/>
              <a:t>converts viral single-stranded RNA into a double stranded DNA.</a:t>
            </a:r>
          </a:p>
          <a:p>
            <a:pPr>
              <a:buFont typeface="Wingdings" pitchFamily="2" charset="2"/>
              <a:buChar char="Ø"/>
            </a:pPr>
            <a:r>
              <a:rPr lang="en-US" dirty="0"/>
              <a:t>DNA is incorporated into host nucleus as the </a:t>
            </a:r>
            <a:r>
              <a:rPr lang="en-US" dirty="0" err="1"/>
              <a:t>proviral</a:t>
            </a:r>
            <a:r>
              <a:rPr lang="en-US" dirty="0"/>
              <a:t> DNA.</a:t>
            </a:r>
          </a:p>
          <a:p>
            <a:pPr>
              <a:buFont typeface="Wingdings" pitchFamily="2" charset="2"/>
              <a:buChar char="Ø"/>
            </a:pPr>
            <a:r>
              <a:rPr lang="en-US" dirty="0"/>
              <a:t>2 classes of ARVS(</a:t>
            </a:r>
            <a:r>
              <a:rPr lang="en-US" dirty="0" err="1"/>
              <a:t>Antiretrovirals</a:t>
            </a:r>
            <a:r>
              <a:rPr lang="en-US" dirty="0"/>
              <a:t>) act to this enzyme</a:t>
            </a:r>
          </a:p>
          <a:p>
            <a:pPr marL="571500" lvl="0" indent="-571500">
              <a:buFont typeface="+mj-lt"/>
              <a:buAutoNum type="romanLcPeriod"/>
            </a:pPr>
            <a:r>
              <a:rPr lang="en-US" dirty="0"/>
              <a:t>nucleoside/nucleotide reverse transcriptase inhibitors(NRTI’S) </a:t>
            </a:r>
            <a:r>
              <a:rPr lang="en-US" dirty="0" err="1"/>
              <a:t>e.g</a:t>
            </a:r>
            <a:r>
              <a:rPr lang="en-US" dirty="0"/>
              <a:t> ?</a:t>
            </a:r>
          </a:p>
          <a:p>
            <a:pPr marL="571500" lvl="0" indent="-571500">
              <a:buFont typeface="+mj-lt"/>
              <a:buAutoNum type="romanLcPeriod"/>
            </a:pPr>
            <a:r>
              <a:rPr lang="en-US" dirty="0" err="1"/>
              <a:t>nonnucleoside</a:t>
            </a:r>
            <a:r>
              <a:rPr lang="en-US" dirty="0"/>
              <a:t> reverse transcriptase inhibitors (NNRTI’S) </a:t>
            </a:r>
            <a:r>
              <a:rPr lang="en-US" dirty="0" err="1"/>
              <a:t>e.g</a:t>
            </a:r>
            <a:r>
              <a:rPr lang="en-US" dirty="0"/>
              <a:t> ?</a:t>
            </a:r>
          </a:p>
          <a:p>
            <a:endParaRPr lang="en-US" b="1"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b="1" dirty="0">
                <a:solidFill>
                  <a:srgbClr val="0070C0"/>
                </a:solidFill>
              </a:rPr>
              <a:t>ABBREVIATIONS</a:t>
            </a:r>
          </a:p>
        </p:txBody>
      </p:sp>
      <p:sp>
        <p:nvSpPr>
          <p:cNvPr id="3" name="Content Placeholder 2"/>
          <p:cNvSpPr>
            <a:spLocks noGrp="1"/>
          </p:cNvSpPr>
          <p:nvPr>
            <p:ph idx="1"/>
          </p:nvPr>
        </p:nvSpPr>
        <p:spPr>
          <a:xfrm>
            <a:off x="0" y="457200"/>
            <a:ext cx="9144000" cy="6400800"/>
          </a:xfrm>
        </p:spPr>
        <p:txBody>
          <a:bodyPr>
            <a:normAutofit fontScale="92500" lnSpcReduction="10000"/>
          </a:bodyPr>
          <a:lstStyle/>
          <a:p>
            <a:r>
              <a:rPr lang="en-US" b="1" dirty="0"/>
              <a:t>HIV</a:t>
            </a:r>
            <a:r>
              <a:rPr lang="en-US" dirty="0"/>
              <a:t>-human immunodeficiency virus</a:t>
            </a:r>
          </a:p>
          <a:p>
            <a:r>
              <a:rPr lang="en-US" b="1" dirty="0"/>
              <a:t>AIDS</a:t>
            </a:r>
            <a:r>
              <a:rPr lang="en-US" dirty="0"/>
              <a:t>- acquired immunodeficiency syndrome</a:t>
            </a:r>
          </a:p>
          <a:p>
            <a:r>
              <a:rPr lang="en-US" b="1" dirty="0"/>
              <a:t>PMTCT</a:t>
            </a:r>
            <a:r>
              <a:rPr lang="en-US" dirty="0"/>
              <a:t>- prevention of mother to child transmission</a:t>
            </a:r>
          </a:p>
          <a:p>
            <a:r>
              <a:rPr lang="en-US" b="1" dirty="0"/>
              <a:t>CD4</a:t>
            </a:r>
            <a:r>
              <a:rPr lang="en-US" dirty="0"/>
              <a:t>- T-lymphocyte cell bearing CD4 receptor</a:t>
            </a:r>
          </a:p>
          <a:p>
            <a:r>
              <a:rPr lang="en-US" b="1" dirty="0"/>
              <a:t>DBS</a:t>
            </a:r>
            <a:r>
              <a:rPr lang="en-US" dirty="0"/>
              <a:t>- dried blood spot</a:t>
            </a:r>
          </a:p>
          <a:p>
            <a:r>
              <a:rPr lang="en-US" b="1" dirty="0"/>
              <a:t>ART</a:t>
            </a:r>
            <a:r>
              <a:rPr lang="en-US" dirty="0"/>
              <a:t>- antiretroviral therapy</a:t>
            </a:r>
          </a:p>
          <a:p>
            <a:r>
              <a:rPr lang="en-US" b="1" dirty="0"/>
              <a:t>HAART</a:t>
            </a:r>
            <a:r>
              <a:rPr lang="en-US" dirty="0"/>
              <a:t>- highly active antiretroviral therapy</a:t>
            </a:r>
          </a:p>
          <a:p>
            <a:r>
              <a:rPr lang="en-US" b="1" dirty="0"/>
              <a:t>DNA</a:t>
            </a:r>
            <a:r>
              <a:rPr lang="en-US" dirty="0"/>
              <a:t>- deoxyribonucleic acid</a:t>
            </a:r>
          </a:p>
          <a:p>
            <a:r>
              <a:rPr lang="en-US" b="1" dirty="0"/>
              <a:t>RNA</a:t>
            </a:r>
            <a:r>
              <a:rPr lang="en-US" dirty="0"/>
              <a:t>- ribonucleic acid</a:t>
            </a:r>
          </a:p>
          <a:p>
            <a:r>
              <a:rPr lang="en-US" b="1" dirty="0"/>
              <a:t>INH</a:t>
            </a:r>
            <a:r>
              <a:rPr lang="en-US" dirty="0"/>
              <a:t>- </a:t>
            </a:r>
            <a:r>
              <a:rPr lang="en-US" dirty="0" err="1"/>
              <a:t>Isoniazid</a:t>
            </a:r>
            <a:r>
              <a:rPr lang="en-US" dirty="0"/>
              <a:t> </a:t>
            </a:r>
          </a:p>
          <a:p>
            <a:r>
              <a:rPr lang="en-US" b="1" dirty="0"/>
              <a:t>IPT</a:t>
            </a:r>
            <a:r>
              <a:rPr lang="en-US" dirty="0"/>
              <a:t>- </a:t>
            </a:r>
            <a:r>
              <a:rPr lang="en-US" dirty="0" err="1"/>
              <a:t>Isoniazid</a:t>
            </a:r>
            <a:r>
              <a:rPr lang="en-US" dirty="0"/>
              <a:t> preventive therapy</a:t>
            </a:r>
          </a:p>
          <a:p>
            <a:r>
              <a:rPr lang="en-US" b="1" dirty="0"/>
              <a:t>OI</a:t>
            </a:r>
            <a:r>
              <a:rPr lang="en-US" dirty="0"/>
              <a:t> – Opportunistic infections</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514350" indent="-514350">
              <a:buNone/>
            </a:pPr>
            <a:r>
              <a:rPr lang="en-US" b="1" dirty="0"/>
              <a:t>2. </a:t>
            </a:r>
            <a:r>
              <a:rPr lang="en-US" b="1" u="sng" dirty="0"/>
              <a:t>Protease  :- </a:t>
            </a:r>
            <a:r>
              <a:rPr lang="en-US" dirty="0"/>
              <a:t>splits generated macro-proteins into smaller viral proteins (core, envelope &amp; regulatory proteins and enzymes) which go into forming new viral particles </a:t>
            </a:r>
          </a:p>
          <a:p>
            <a:pPr marL="514350" indent="-514350">
              <a:buFont typeface="Wingdings" pitchFamily="2" charset="2"/>
              <a:buChar char="Ø"/>
            </a:pPr>
            <a:r>
              <a:rPr lang="en-US" dirty="0"/>
              <a:t>       PROTEASE INHIBITORS(PI’S) act to this enzyme </a:t>
            </a:r>
            <a:r>
              <a:rPr lang="en-US" dirty="0" err="1"/>
              <a:t>e.g</a:t>
            </a:r>
            <a:r>
              <a:rPr lang="en-US" dirty="0"/>
              <a:t> ?</a:t>
            </a:r>
          </a:p>
          <a:p>
            <a:pPr marL="514350" indent="-514350">
              <a:buNone/>
            </a:pPr>
            <a:endParaRPr lang="en-US" b="1" dirty="0"/>
          </a:p>
          <a:p>
            <a:pPr>
              <a:buNone/>
            </a:pPr>
            <a:r>
              <a:rPr lang="en-US" b="1" dirty="0"/>
              <a:t>3. </a:t>
            </a:r>
            <a:r>
              <a:rPr lang="en-US" b="1" u="sng" dirty="0" err="1"/>
              <a:t>Integrase</a:t>
            </a:r>
            <a:r>
              <a:rPr lang="en-US" b="1" u="sng" dirty="0"/>
              <a:t> :- </a:t>
            </a:r>
            <a:r>
              <a:rPr lang="en-US" dirty="0"/>
              <a:t> facilitates integration of the DNA into the host’s chromosomal DNA</a:t>
            </a:r>
          </a:p>
          <a:p>
            <a:pPr>
              <a:buNone/>
            </a:pPr>
            <a:endParaRPr lang="en-US" dirty="0"/>
          </a:p>
          <a:p>
            <a:pPr lvl="0">
              <a:buNone/>
            </a:pPr>
            <a:r>
              <a:rPr lang="en-US" dirty="0"/>
              <a:t> </a:t>
            </a:r>
          </a:p>
          <a:p>
            <a:pPr lvl="0">
              <a:buNone/>
            </a:pPr>
            <a:r>
              <a:rPr lang="en-US" dirty="0"/>
              <a:t> NB--Another class of ARVs FUSION INHIBITORS :- Blocks entry into the cell </a:t>
            </a:r>
            <a:r>
              <a:rPr lang="en-US" dirty="0" err="1"/>
              <a:t>e.g</a:t>
            </a:r>
            <a:r>
              <a:rPr lang="en-US" dirty="0"/>
              <a:t> ?</a:t>
            </a:r>
          </a:p>
          <a:p>
            <a:pPr>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rmAutofit fontScale="90000"/>
          </a:bodyPr>
          <a:lstStyle/>
          <a:p>
            <a:r>
              <a:rPr lang="en-US" b="1" dirty="0"/>
              <a:t>NATURAL HX OF HIV INFECTION</a:t>
            </a:r>
          </a:p>
        </p:txBody>
      </p:sp>
      <p:sp>
        <p:nvSpPr>
          <p:cNvPr id="3" name="Content Placeholder 2"/>
          <p:cNvSpPr>
            <a:spLocks noGrp="1"/>
          </p:cNvSpPr>
          <p:nvPr>
            <p:ph idx="1"/>
          </p:nvPr>
        </p:nvSpPr>
        <p:spPr>
          <a:xfrm>
            <a:off x="0" y="457200"/>
            <a:ext cx="9144000" cy="6400800"/>
          </a:xfrm>
        </p:spPr>
        <p:txBody>
          <a:bodyPr>
            <a:normAutofit fontScale="92500" lnSpcReduction="20000"/>
          </a:bodyPr>
          <a:lstStyle/>
          <a:p>
            <a:r>
              <a:rPr lang="en-US" b="1" i="1" dirty="0"/>
              <a:t>Following </a:t>
            </a:r>
            <a:r>
              <a:rPr lang="en-US" b="1" i="1" dirty="0" err="1"/>
              <a:t>infxn</a:t>
            </a:r>
            <a:r>
              <a:rPr lang="en-US" b="1" i="1" dirty="0"/>
              <a:t> of HIV , there is an initial rapid rise in viral load which may be associated with flu like symptoms (primary HIV infection).</a:t>
            </a:r>
          </a:p>
          <a:p>
            <a:r>
              <a:rPr lang="en-US" b="1" i="1" dirty="0"/>
              <a:t>A vigorous immune response occurs within weeks of infection with production of both antibodies and cellular mediated responses. Thus antibodies to HIV can be detected within 2 wks of infection.(</a:t>
            </a:r>
            <a:r>
              <a:rPr lang="en-US" b="1" i="1" dirty="0" err="1"/>
              <a:t>seroconversion</a:t>
            </a:r>
            <a:r>
              <a:rPr lang="en-US" b="1" i="1" dirty="0"/>
              <a:t>)</a:t>
            </a:r>
          </a:p>
          <a:p>
            <a:r>
              <a:rPr lang="en-US" b="1" i="1" dirty="0"/>
              <a:t>The immune response inhibits HIV replication with the result that the viral load declines and stabilizes within the 1</a:t>
            </a:r>
            <a:r>
              <a:rPr lang="en-US" b="1" i="1" baseline="30000" dirty="0"/>
              <a:t>st</a:t>
            </a:r>
            <a:r>
              <a:rPr lang="en-US" b="1" i="1" dirty="0"/>
              <a:t> 6-12months after </a:t>
            </a:r>
            <a:r>
              <a:rPr lang="en-US" b="1" i="1" dirty="0" err="1"/>
              <a:t>infxn</a:t>
            </a:r>
            <a:r>
              <a:rPr lang="en-US" b="1" i="1" dirty="0"/>
              <a:t>.(intermediate stage)</a:t>
            </a:r>
          </a:p>
          <a:p>
            <a:r>
              <a:rPr lang="en-US" b="1" i="1" dirty="0"/>
              <a:t>Thereafter the patient remains asymptomatic for  average 6-10 years in the majority of patients, before the ongoing immune destruction begins to manifest in symptomatic HIV-related diseases. (AIDS).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dirty="0"/>
              <a:t>PATHOPHYSIOLOGY AND PATHOGENESIS</a:t>
            </a:r>
            <a:endParaRPr lang="en-US" b="1" u="sng" dirty="0"/>
          </a:p>
          <a:p>
            <a:pPr>
              <a:buNone/>
            </a:pPr>
            <a:r>
              <a:rPr lang="en-US" b="1" u="sng" dirty="0"/>
              <a:t>How HIV Affects Immune System</a:t>
            </a:r>
            <a:endParaRPr lang="en-US" dirty="0"/>
          </a:p>
          <a:p>
            <a:pPr lvl="0"/>
            <a:r>
              <a:rPr lang="en-US" dirty="0"/>
              <a:t>HIV attaches to cells of the immune system through special surface markers called CD4 receptors </a:t>
            </a:r>
          </a:p>
          <a:p>
            <a:pPr lvl="0"/>
            <a:r>
              <a:rPr lang="en-US" dirty="0"/>
              <a:t>The following immune cells have CD4 receptors</a:t>
            </a:r>
          </a:p>
          <a:p>
            <a:pPr lvl="2"/>
            <a:r>
              <a:rPr lang="en-US" sz="3200" dirty="0"/>
              <a:t>T-Lymphocytes – CD4+ Cells</a:t>
            </a:r>
          </a:p>
          <a:p>
            <a:pPr lvl="2"/>
            <a:r>
              <a:rPr lang="en-US" sz="3200" dirty="0"/>
              <a:t>Macrophages</a:t>
            </a:r>
          </a:p>
          <a:p>
            <a:pPr lvl="2"/>
            <a:r>
              <a:rPr lang="en-US" sz="3200" dirty="0" err="1"/>
              <a:t>Monocytes</a:t>
            </a:r>
            <a:r>
              <a:rPr lang="en-US" sz="3200" dirty="0"/>
              <a:t> </a:t>
            </a:r>
          </a:p>
          <a:p>
            <a:pPr lvl="2"/>
            <a:r>
              <a:rPr lang="en-US" sz="3200" dirty="0" err="1"/>
              <a:t>Dendritic</a:t>
            </a:r>
            <a:r>
              <a:rPr lang="en-US" sz="3200" dirty="0"/>
              <a:t> cells </a:t>
            </a:r>
          </a:p>
          <a:p>
            <a:pPr lvl="2"/>
            <a:r>
              <a:rPr lang="en-US" sz="3200" dirty="0" err="1"/>
              <a:t>Microglial</a:t>
            </a:r>
            <a:r>
              <a:rPr lang="en-US" sz="3200" dirty="0"/>
              <a:t> cells </a:t>
            </a:r>
          </a:p>
          <a:p>
            <a:pPr lvl="0"/>
            <a:r>
              <a:rPr lang="en-GB" dirty="0"/>
              <a:t>The virus destroys and depletes these CD4 T lymphocytes weakening the immune system.</a:t>
            </a: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b="1" dirty="0"/>
              <a:t>HIV EFFECT ON  OTHER PARTS OF IMMUNE SYSTEM</a:t>
            </a:r>
            <a:endParaRPr lang="en-US" dirty="0"/>
          </a:p>
          <a:p>
            <a:pPr lvl="0"/>
            <a:r>
              <a:rPr lang="en-US" dirty="0"/>
              <a:t>Lymphoid tissue destruction.</a:t>
            </a:r>
          </a:p>
          <a:p>
            <a:pPr lvl="0"/>
            <a:r>
              <a:rPr lang="en-US" dirty="0"/>
              <a:t>CD8+ cell dysfunction.</a:t>
            </a:r>
          </a:p>
          <a:p>
            <a:pPr lvl="0"/>
            <a:r>
              <a:rPr lang="en-US" dirty="0"/>
              <a:t>B cell abnormalities.</a:t>
            </a:r>
          </a:p>
          <a:p>
            <a:pPr lvl="0"/>
            <a:r>
              <a:rPr lang="en-US" dirty="0" err="1"/>
              <a:t>Thymic</a:t>
            </a:r>
            <a:r>
              <a:rPr lang="en-US" dirty="0"/>
              <a:t> dysfunction</a:t>
            </a:r>
          </a:p>
          <a:p>
            <a:pPr lvl="0"/>
            <a:r>
              <a:rPr lang="en-US" dirty="0"/>
              <a:t>Autoimmune abnormalities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a:xfrm>
            <a:off x="0" y="0"/>
            <a:ext cx="9144000" cy="1143000"/>
          </a:xfrm>
        </p:spPr>
        <p:txBody>
          <a:bodyPr>
            <a:normAutofit/>
          </a:bodyPr>
          <a:lstStyle/>
          <a:p>
            <a:r>
              <a:rPr lang="en-US" sz="3200" b="1" dirty="0">
                <a:cs typeface="Times New Roman" pitchFamily="18" charset="0"/>
              </a:rPr>
              <a:t>Average time taken for development of AIDS  following infection </a:t>
            </a:r>
          </a:p>
        </p:txBody>
      </p:sp>
      <p:sp>
        <p:nvSpPr>
          <p:cNvPr id="21507" name="Rectangle 3"/>
          <p:cNvSpPr>
            <a:spLocks noGrp="1" noChangeArrowheads="1"/>
          </p:cNvSpPr>
          <p:nvPr>
            <p:ph type="body" idx="1"/>
          </p:nvPr>
        </p:nvSpPr>
        <p:spPr>
          <a:xfrm>
            <a:off x="0" y="1066800"/>
            <a:ext cx="9144000" cy="5791200"/>
          </a:xfrm>
        </p:spPr>
        <p:txBody>
          <a:bodyPr>
            <a:normAutofit/>
          </a:bodyPr>
          <a:lstStyle/>
          <a:p>
            <a:pPr>
              <a:lnSpc>
                <a:spcPct val="90000"/>
              </a:lnSpc>
              <a:buFont typeface="Wingdings" pitchFamily="2" charset="2"/>
              <a:buChar char="v"/>
            </a:pPr>
            <a:r>
              <a:rPr lang="en-US" b="1" dirty="0"/>
              <a:t>Average developer </a:t>
            </a:r>
          </a:p>
          <a:p>
            <a:pPr>
              <a:lnSpc>
                <a:spcPct val="90000"/>
              </a:lnSpc>
              <a:buFont typeface="Wingdings" pitchFamily="2" charset="2"/>
              <a:buNone/>
            </a:pPr>
            <a:r>
              <a:rPr lang="en-US" dirty="0"/>
              <a:t>  develop AIDS within approximately 10 years</a:t>
            </a:r>
          </a:p>
          <a:p>
            <a:pPr>
              <a:lnSpc>
                <a:spcPct val="90000"/>
              </a:lnSpc>
              <a:buFont typeface="Wingdings" pitchFamily="2" charset="2"/>
              <a:buNone/>
            </a:pPr>
            <a:endParaRPr lang="en-US" dirty="0"/>
          </a:p>
          <a:p>
            <a:pPr>
              <a:lnSpc>
                <a:spcPct val="90000"/>
              </a:lnSpc>
              <a:buFont typeface="Wingdings" pitchFamily="2" charset="2"/>
              <a:buChar char="v"/>
            </a:pPr>
            <a:r>
              <a:rPr lang="en-US" b="1" dirty="0"/>
              <a:t>Rapid developers </a:t>
            </a:r>
          </a:p>
          <a:p>
            <a:pPr>
              <a:lnSpc>
                <a:spcPct val="90000"/>
              </a:lnSpc>
              <a:buFont typeface="Wingdings" pitchFamily="2" charset="2"/>
              <a:buNone/>
            </a:pPr>
            <a:r>
              <a:rPr lang="en-US" dirty="0"/>
              <a:t> develop AIDS within 2years following infection (10%)</a:t>
            </a:r>
          </a:p>
          <a:p>
            <a:pPr>
              <a:lnSpc>
                <a:spcPct val="90000"/>
              </a:lnSpc>
              <a:buFont typeface="Wingdings" pitchFamily="2" charset="2"/>
              <a:buNone/>
            </a:pPr>
            <a:endParaRPr lang="en-US" dirty="0"/>
          </a:p>
          <a:p>
            <a:pPr>
              <a:lnSpc>
                <a:spcPct val="90000"/>
              </a:lnSpc>
              <a:buFont typeface="Wingdings" pitchFamily="2" charset="2"/>
              <a:buChar char="v"/>
            </a:pPr>
            <a:r>
              <a:rPr lang="en-US" b="1" dirty="0">
                <a:cs typeface="Times New Roman" pitchFamily="18" charset="0"/>
              </a:rPr>
              <a:t>Slow developers</a:t>
            </a:r>
          </a:p>
          <a:p>
            <a:pPr>
              <a:lnSpc>
                <a:spcPct val="90000"/>
              </a:lnSpc>
              <a:buFont typeface="Wingdings" pitchFamily="2" charset="2"/>
              <a:buNone/>
            </a:pPr>
            <a:r>
              <a:rPr lang="en-US" dirty="0">
                <a:cs typeface="Times New Roman" pitchFamily="18" charset="0"/>
              </a:rPr>
              <a:t>  who remain asymptomatic for over 10 years without</a:t>
            </a:r>
          </a:p>
          <a:p>
            <a:pPr>
              <a:lnSpc>
                <a:spcPct val="90000"/>
              </a:lnSpc>
              <a:buFont typeface="Wingdings" pitchFamily="2" charset="2"/>
              <a:buNone/>
            </a:pPr>
            <a:r>
              <a:rPr lang="en-US" dirty="0">
                <a:cs typeface="Times New Roman" pitchFamily="18" charset="0"/>
              </a:rPr>
              <a:t>  significant decline in CD4T cell count (5%).</a:t>
            </a:r>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a:t>CLINICAL FEATURES</a:t>
            </a:r>
          </a:p>
        </p:txBody>
      </p:sp>
      <p:sp>
        <p:nvSpPr>
          <p:cNvPr id="3" name="Content Placeholder 2"/>
          <p:cNvSpPr>
            <a:spLocks noGrp="1"/>
          </p:cNvSpPr>
          <p:nvPr>
            <p:ph idx="1"/>
          </p:nvPr>
        </p:nvSpPr>
        <p:spPr>
          <a:xfrm>
            <a:off x="0" y="1600200"/>
            <a:ext cx="9144000" cy="5257800"/>
          </a:xfrm>
        </p:spPr>
        <p:txBody>
          <a:bodyPr/>
          <a:lstStyle/>
          <a:p>
            <a:r>
              <a:rPr lang="en-US" dirty="0"/>
              <a:t>Symptoms start after a latent period of 2-12/52.</a:t>
            </a:r>
          </a:p>
          <a:p>
            <a:endParaRPr lang="en-US" dirty="0"/>
          </a:p>
          <a:p>
            <a:r>
              <a:rPr lang="en-US" dirty="0"/>
              <a:t>This period marks the onset of </a:t>
            </a:r>
            <a:r>
              <a:rPr lang="en-US" dirty="0" err="1"/>
              <a:t>seroconversion</a:t>
            </a:r>
            <a:r>
              <a:rPr lang="en-US" dirty="0"/>
              <a:t> whereby a non specific illness manifests.</a:t>
            </a:r>
          </a:p>
          <a:p>
            <a:endParaRPr lang="en-US" dirty="0"/>
          </a:p>
          <a:p>
            <a:r>
              <a:rPr lang="en-US" dirty="0"/>
              <a:t>Asymptomatic phase may follow which may last for  a few months </a:t>
            </a:r>
            <a:r>
              <a:rPr lang="en-US" dirty="0" err="1"/>
              <a:t>upto</a:t>
            </a:r>
            <a:r>
              <a:rPr lang="en-US" dirty="0"/>
              <a:t> 10-12years.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US" b="1" dirty="0"/>
              <a:t>1.Early symptoms:-</a:t>
            </a:r>
          </a:p>
          <a:p>
            <a:r>
              <a:rPr lang="en-US" dirty="0"/>
              <a:t>Fever</a:t>
            </a:r>
          </a:p>
          <a:p>
            <a:r>
              <a:rPr lang="en-US" dirty="0"/>
              <a:t>Headache</a:t>
            </a:r>
          </a:p>
          <a:p>
            <a:r>
              <a:rPr lang="en-US" dirty="0"/>
              <a:t>Transient </a:t>
            </a:r>
            <a:r>
              <a:rPr lang="en-US" dirty="0" err="1"/>
              <a:t>arthralgia</a:t>
            </a:r>
            <a:endParaRPr lang="en-US" dirty="0"/>
          </a:p>
          <a:p>
            <a:r>
              <a:rPr lang="en-US" dirty="0" err="1"/>
              <a:t>Maculopapular</a:t>
            </a:r>
            <a:r>
              <a:rPr lang="en-US" dirty="0"/>
              <a:t> rash</a:t>
            </a:r>
          </a:p>
          <a:p>
            <a:r>
              <a:rPr lang="en-US" dirty="0"/>
              <a:t>Mouth ulcers</a:t>
            </a:r>
          </a:p>
          <a:p>
            <a:r>
              <a:rPr lang="en-US" dirty="0" err="1"/>
              <a:t>Diarrhoea</a:t>
            </a:r>
            <a:endParaRPr lang="en-US" dirty="0"/>
          </a:p>
          <a:p>
            <a:r>
              <a:rPr lang="en-US" dirty="0"/>
              <a:t>Rarely signs of encephalopathy</a:t>
            </a:r>
          </a:p>
          <a:p>
            <a:pPr>
              <a:buNone/>
            </a:pPr>
            <a:r>
              <a:rPr lang="en-US" b="1" dirty="0"/>
              <a:t>2. Persistent generalized </a:t>
            </a:r>
            <a:r>
              <a:rPr lang="en-US" b="1" dirty="0" err="1"/>
              <a:t>lymphadenopathy</a:t>
            </a:r>
            <a:r>
              <a:rPr lang="en-US" b="1" dirty="0"/>
              <a:t>(PGL)- </a:t>
            </a:r>
            <a:r>
              <a:rPr lang="en-US" dirty="0"/>
              <a:t>presence of LN enlargement exceeding  1cm in size in two or more unrelated anatomical sites lasting for 3 months or more and not attributed to other cause. Biopsy only reveals reactive hyperplasia.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US" b="1" dirty="0"/>
              <a:t>3. Infections</a:t>
            </a:r>
          </a:p>
          <a:p>
            <a:pPr>
              <a:buFont typeface="Wingdings" pitchFamily="2" charset="2"/>
              <a:buChar char="ü"/>
            </a:pPr>
            <a:r>
              <a:rPr lang="en-US" dirty="0"/>
              <a:t>Disseminated CMV </a:t>
            </a:r>
            <a:r>
              <a:rPr lang="en-US" dirty="0" err="1"/>
              <a:t>infxn</a:t>
            </a:r>
            <a:endParaRPr lang="en-US" dirty="0"/>
          </a:p>
          <a:p>
            <a:pPr>
              <a:buFont typeface="Wingdings" pitchFamily="2" charset="2"/>
              <a:buChar char="ü"/>
            </a:pPr>
            <a:r>
              <a:rPr lang="en-US" dirty="0" err="1"/>
              <a:t>Mucocuteneous</a:t>
            </a:r>
            <a:r>
              <a:rPr lang="en-US" dirty="0"/>
              <a:t> disseminated herpes simplex</a:t>
            </a:r>
          </a:p>
          <a:p>
            <a:pPr>
              <a:buFont typeface="Wingdings" pitchFamily="2" charset="2"/>
              <a:buChar char="ü"/>
            </a:pPr>
            <a:r>
              <a:rPr lang="en-US" dirty="0" err="1"/>
              <a:t>Infxn</a:t>
            </a:r>
            <a:r>
              <a:rPr lang="en-US" dirty="0"/>
              <a:t> exceeding 1/12 </a:t>
            </a:r>
          </a:p>
          <a:p>
            <a:pPr>
              <a:buFont typeface="Wingdings" pitchFamily="2" charset="2"/>
              <a:buChar char="ü"/>
            </a:pPr>
            <a:r>
              <a:rPr lang="en-US" dirty="0" err="1"/>
              <a:t>Pcp</a:t>
            </a:r>
            <a:endParaRPr lang="en-US" dirty="0"/>
          </a:p>
          <a:p>
            <a:pPr>
              <a:buFont typeface="Wingdings" pitchFamily="2" charset="2"/>
              <a:buChar char="ü"/>
            </a:pPr>
            <a:r>
              <a:rPr lang="en-US" dirty="0" err="1"/>
              <a:t>Candidiasis</a:t>
            </a:r>
            <a:r>
              <a:rPr lang="en-US" dirty="0"/>
              <a:t> of </a:t>
            </a:r>
            <a:r>
              <a:rPr lang="en-US" dirty="0" err="1"/>
              <a:t>oesophagus</a:t>
            </a:r>
            <a:r>
              <a:rPr lang="en-US" dirty="0"/>
              <a:t>, bronchi and lung</a:t>
            </a:r>
          </a:p>
          <a:p>
            <a:pPr>
              <a:buFont typeface="Wingdings" pitchFamily="2" charset="2"/>
              <a:buChar char="ü"/>
            </a:pPr>
            <a:r>
              <a:rPr lang="en-US" dirty="0"/>
              <a:t>Toxoplasmosis of brain</a:t>
            </a:r>
          </a:p>
          <a:p>
            <a:pPr>
              <a:buFont typeface="Wingdings" pitchFamily="2" charset="2"/>
              <a:buChar char="ü"/>
            </a:pPr>
            <a:r>
              <a:rPr lang="en-US" dirty="0"/>
              <a:t>Cryptosporidiosis more than 1/12</a:t>
            </a:r>
          </a:p>
          <a:p>
            <a:pPr>
              <a:buFont typeface="Wingdings" pitchFamily="2" charset="2"/>
              <a:buChar char="ü"/>
            </a:pPr>
            <a:r>
              <a:rPr lang="en-US" dirty="0"/>
              <a:t>Other fungal </a:t>
            </a:r>
            <a:r>
              <a:rPr lang="en-US" dirty="0" err="1"/>
              <a:t>infxns</a:t>
            </a:r>
            <a:r>
              <a:rPr lang="en-US" dirty="0"/>
              <a:t>:- </a:t>
            </a:r>
            <a:r>
              <a:rPr lang="en-US" dirty="0" err="1"/>
              <a:t>histoplasmosis</a:t>
            </a:r>
            <a:r>
              <a:rPr lang="en-US" dirty="0"/>
              <a:t>, </a:t>
            </a:r>
            <a:r>
              <a:rPr lang="en-US" dirty="0" err="1"/>
              <a:t>cocidioidomycosis</a:t>
            </a:r>
            <a:r>
              <a:rPr lang="en-US" dirty="0"/>
              <a:t> and </a:t>
            </a:r>
            <a:r>
              <a:rPr lang="en-US" dirty="0" err="1"/>
              <a:t>cryptococcosis</a:t>
            </a:r>
            <a:r>
              <a:rPr lang="en-US" dirty="0"/>
              <a:t>.</a:t>
            </a:r>
          </a:p>
          <a:p>
            <a:pPr>
              <a:buFont typeface="Wingdings" pitchFamily="2" charset="2"/>
              <a:buChar char="ü"/>
            </a:pPr>
            <a:r>
              <a:rPr lang="en-US" dirty="0" err="1"/>
              <a:t>Isosporiasis</a:t>
            </a:r>
            <a:endParaRPr lang="en-US" dirty="0"/>
          </a:p>
          <a:p>
            <a:pPr>
              <a:buFont typeface="Wingdings" pitchFamily="2" charset="2"/>
              <a:buChar char="ü"/>
            </a:pPr>
            <a:r>
              <a:rPr lang="en-US" dirty="0" err="1"/>
              <a:t>Papovavirus</a:t>
            </a:r>
            <a:r>
              <a:rPr lang="en-US" dirty="0"/>
              <a:t> </a:t>
            </a:r>
            <a:r>
              <a:rPr lang="en-US" dirty="0" err="1"/>
              <a:t>infxn</a:t>
            </a:r>
            <a:r>
              <a:rPr lang="en-US" dirty="0"/>
              <a:t>- multifocal </a:t>
            </a:r>
            <a:r>
              <a:rPr lang="en-US" dirty="0" err="1"/>
              <a:t>leucoencephalopathy</a:t>
            </a:r>
            <a:r>
              <a:rPr lang="en-US" dirty="0"/>
              <a:t>. </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US" b="1" dirty="0"/>
              <a:t>4. </a:t>
            </a:r>
            <a:r>
              <a:rPr lang="en-US" b="1" dirty="0" err="1"/>
              <a:t>Neoplasms</a:t>
            </a:r>
            <a:r>
              <a:rPr lang="en-US" b="1" dirty="0"/>
              <a:t>:-</a:t>
            </a:r>
          </a:p>
          <a:p>
            <a:r>
              <a:rPr lang="en-US" dirty="0"/>
              <a:t>Kaposi’s sarcoma</a:t>
            </a:r>
          </a:p>
          <a:p>
            <a:r>
              <a:rPr lang="en-US" dirty="0"/>
              <a:t>Primary lymphoma – brain</a:t>
            </a:r>
          </a:p>
          <a:p>
            <a:r>
              <a:rPr lang="en-US" dirty="0"/>
              <a:t>Non Hodgkin’s lymphoma</a:t>
            </a:r>
          </a:p>
          <a:p>
            <a:pPr>
              <a:buNone/>
            </a:pPr>
            <a:endParaRPr lang="en-US" dirty="0"/>
          </a:p>
          <a:p>
            <a:pPr>
              <a:buNone/>
            </a:pPr>
            <a:r>
              <a:rPr lang="en-US" b="1" dirty="0"/>
              <a:t>5. Skin conditions :-</a:t>
            </a:r>
          </a:p>
          <a:p>
            <a:pPr>
              <a:buFont typeface="Wingdings" pitchFamily="2" charset="2"/>
              <a:buChar char="v"/>
            </a:pPr>
            <a:r>
              <a:rPr lang="en-US" dirty="0"/>
              <a:t>Various bacterial , viral and fungal </a:t>
            </a:r>
            <a:r>
              <a:rPr lang="en-US" dirty="0" err="1"/>
              <a:t>infxn</a:t>
            </a:r>
            <a:r>
              <a:rPr lang="en-US" dirty="0"/>
              <a:t> </a:t>
            </a:r>
          </a:p>
          <a:p>
            <a:pPr>
              <a:buFont typeface="Wingdings" pitchFamily="2" charset="2"/>
              <a:buChar char="v"/>
            </a:pPr>
            <a:r>
              <a:rPr lang="en-US" dirty="0"/>
              <a:t>Drug eruptions</a:t>
            </a:r>
          </a:p>
          <a:p>
            <a:pPr>
              <a:buFont typeface="Wingdings" pitchFamily="2" charset="2"/>
              <a:buChar char="v"/>
            </a:pPr>
            <a:r>
              <a:rPr lang="en-US" dirty="0"/>
              <a:t>Oral lesions</a:t>
            </a:r>
          </a:p>
          <a:p>
            <a:pPr>
              <a:buFont typeface="Wingdings" pitchFamily="2" charset="2"/>
              <a:buChar char="v"/>
            </a:pPr>
            <a:r>
              <a:rPr lang="en-US" dirty="0" err="1"/>
              <a:t>Angulostomatitis</a:t>
            </a:r>
            <a:endParaRPr lang="en-US" dirty="0"/>
          </a:p>
          <a:p>
            <a:pPr>
              <a:buFont typeface="Wingdings" pitchFamily="2" charset="2"/>
              <a:buChar char="v"/>
            </a:pPr>
            <a:r>
              <a:rPr lang="en-US" dirty="0"/>
              <a:t>Gingivitis hairy </a:t>
            </a:r>
            <a:r>
              <a:rPr lang="en-US" dirty="0" err="1"/>
              <a:t>leukoplakia</a:t>
            </a:r>
            <a:endParaRPr lang="en-US" dirty="0"/>
          </a:p>
          <a:p>
            <a:pPr>
              <a:buFont typeface="Wingdings" pitchFamily="2" charset="2"/>
              <a:buChar char="v"/>
            </a:pPr>
            <a:r>
              <a:rPr lang="en-US" dirty="0"/>
              <a:t>Viral </a:t>
            </a:r>
            <a:r>
              <a:rPr lang="en-US" dirty="0" err="1"/>
              <a:t>infxns</a:t>
            </a:r>
            <a:r>
              <a:rPr lang="en-US" dirty="0"/>
              <a:t>- CMV, Herpes</a:t>
            </a:r>
          </a:p>
          <a:p>
            <a:pPr>
              <a:buFont typeface="Wingdings" pitchFamily="2" charset="2"/>
              <a:buChar char="v"/>
            </a:pPr>
            <a:r>
              <a:rPr lang="en-US" dirty="0"/>
              <a:t>Complicated </a:t>
            </a:r>
            <a:r>
              <a:rPr lang="en-US" dirty="0" err="1"/>
              <a:t>aphthous</a:t>
            </a:r>
            <a:r>
              <a:rPr lang="en-US" dirty="0"/>
              <a:t> ulcers</a:t>
            </a:r>
          </a:p>
          <a:p>
            <a:pPr>
              <a:buFont typeface="Wingdings" pitchFamily="2" charset="2"/>
              <a:buChar char="v"/>
            </a:pPr>
            <a:r>
              <a:rPr lang="en-US" dirty="0"/>
              <a:t>Warts</a:t>
            </a:r>
          </a:p>
          <a:p>
            <a:pPr>
              <a:buFont typeface="Wingdings" pitchFamily="2" charset="2"/>
              <a:buChar char="v"/>
            </a:pPr>
            <a:r>
              <a:rPr lang="en-US" dirty="0"/>
              <a:t>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dirty="0"/>
              <a:t>5. Alimentary system:-</a:t>
            </a:r>
          </a:p>
          <a:p>
            <a:r>
              <a:rPr lang="en-US" dirty="0" err="1"/>
              <a:t>Diarrhoea</a:t>
            </a:r>
            <a:endParaRPr lang="en-US" dirty="0"/>
          </a:p>
          <a:p>
            <a:r>
              <a:rPr lang="en-US" dirty="0" err="1"/>
              <a:t>Maldigestion</a:t>
            </a:r>
            <a:endParaRPr lang="en-US" dirty="0"/>
          </a:p>
          <a:p>
            <a:r>
              <a:rPr lang="en-US" dirty="0" err="1"/>
              <a:t>Malabsorption</a:t>
            </a:r>
            <a:endParaRPr lang="en-US" dirty="0"/>
          </a:p>
          <a:p>
            <a:r>
              <a:rPr lang="en-US" dirty="0"/>
              <a:t>Wt loss</a:t>
            </a:r>
          </a:p>
          <a:p>
            <a:r>
              <a:rPr lang="en-US" dirty="0" err="1"/>
              <a:t>Dysphagia</a:t>
            </a:r>
            <a:endParaRPr lang="en-US" dirty="0"/>
          </a:p>
          <a:p>
            <a:pPr>
              <a:buNone/>
            </a:pPr>
            <a:endParaRPr lang="en-US" dirty="0"/>
          </a:p>
          <a:p>
            <a:pPr>
              <a:buNone/>
            </a:pPr>
            <a:r>
              <a:rPr lang="en-US" b="1" dirty="0"/>
              <a:t>6. </a:t>
            </a:r>
            <a:r>
              <a:rPr lang="en-US" b="1" dirty="0" err="1"/>
              <a:t>Hepatobiliary</a:t>
            </a:r>
            <a:r>
              <a:rPr lang="en-US" b="1" dirty="0"/>
              <a:t> system</a:t>
            </a:r>
          </a:p>
          <a:p>
            <a:pPr>
              <a:buFont typeface="Wingdings" pitchFamily="2" charset="2"/>
              <a:buChar char="§"/>
            </a:pPr>
            <a:r>
              <a:rPr lang="en-US" dirty="0"/>
              <a:t>painful and tender </a:t>
            </a:r>
            <a:r>
              <a:rPr lang="en-US" dirty="0" err="1"/>
              <a:t>hepatomegally</a:t>
            </a:r>
            <a:endParaRPr lang="en-US" dirty="0"/>
          </a:p>
          <a:p>
            <a:pPr>
              <a:buFont typeface="Wingdings" pitchFamily="2" charset="2"/>
              <a:buChar char="§"/>
            </a:pPr>
            <a:r>
              <a:rPr lang="en-US" dirty="0"/>
              <a:t>Hepatitis- A, B and C and cytomegalovirus</a:t>
            </a:r>
          </a:p>
          <a:p>
            <a:pPr>
              <a:buFont typeface="Wingdings" pitchFamily="2" charset="2"/>
              <a:buChar char="§"/>
            </a:pPr>
            <a:r>
              <a:rPr lang="en-US" dirty="0" err="1"/>
              <a:t>Acalculus</a:t>
            </a:r>
            <a:r>
              <a:rPr lang="en-US" dirty="0"/>
              <a:t> </a:t>
            </a:r>
            <a:r>
              <a:rPr lang="en-US" dirty="0" err="1"/>
              <a:t>cholangitis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solidFill>
                  <a:srgbClr val="0070C0"/>
                </a:solidFill>
              </a:rPr>
              <a:t>CAUSATIVE ORGANISM</a:t>
            </a:r>
          </a:p>
        </p:txBody>
      </p:sp>
      <p:sp>
        <p:nvSpPr>
          <p:cNvPr id="3" name="Content Placeholder 2"/>
          <p:cNvSpPr>
            <a:spLocks noGrp="1"/>
          </p:cNvSpPr>
          <p:nvPr>
            <p:ph idx="1"/>
          </p:nvPr>
        </p:nvSpPr>
        <p:spPr>
          <a:xfrm>
            <a:off x="0" y="533400"/>
            <a:ext cx="9144000" cy="6324600"/>
          </a:xfrm>
        </p:spPr>
        <p:txBody>
          <a:bodyPr>
            <a:noAutofit/>
          </a:bodyPr>
          <a:lstStyle/>
          <a:p>
            <a:pPr lvl="0"/>
            <a:r>
              <a:rPr lang="en-US" dirty="0"/>
              <a:t>AIDS is caused by the HIV.</a:t>
            </a:r>
          </a:p>
          <a:p>
            <a:pPr lvl="0"/>
            <a:r>
              <a:rPr lang="en-US" dirty="0"/>
              <a:t>HIV belongs to the </a:t>
            </a:r>
            <a:r>
              <a:rPr lang="en-US" dirty="0" err="1"/>
              <a:t>Lentivirinae</a:t>
            </a:r>
            <a:r>
              <a:rPr lang="en-US" dirty="0"/>
              <a:t> subfamily retroviruses which are RNA virus.</a:t>
            </a:r>
          </a:p>
          <a:p>
            <a:pPr lvl="0"/>
            <a:r>
              <a:rPr lang="en-US" dirty="0"/>
              <a:t>The virus is capable of transcribing a DNA copy of the RNA genome after penetrating into the host cell.</a:t>
            </a:r>
          </a:p>
          <a:p>
            <a:pPr lvl="0"/>
            <a:r>
              <a:rPr lang="en-US" dirty="0"/>
              <a:t>This form of reverse transcription is achieved by the presence of the enzyme reverse transcriptase.</a:t>
            </a:r>
          </a:p>
          <a:p>
            <a:pPr lvl="0"/>
            <a:r>
              <a:rPr lang="en-US" dirty="0"/>
              <a:t>New copies of viral copies are rapidly produced in the host;- 10.3x109 virus/day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US" b="1" dirty="0"/>
              <a:t>7. Hematological system</a:t>
            </a:r>
          </a:p>
          <a:p>
            <a:pPr>
              <a:buFont typeface="Wingdings" pitchFamily="2" charset="2"/>
              <a:buChar char="v"/>
            </a:pPr>
            <a:r>
              <a:rPr lang="en-US" dirty="0"/>
              <a:t>Immune thrombocytopenic </a:t>
            </a:r>
            <a:r>
              <a:rPr lang="en-US" dirty="0" err="1"/>
              <a:t>purpura</a:t>
            </a:r>
            <a:endParaRPr lang="en-US" dirty="0"/>
          </a:p>
          <a:p>
            <a:pPr>
              <a:buFont typeface="Wingdings" pitchFamily="2" charset="2"/>
              <a:buChar char="v"/>
            </a:pPr>
            <a:r>
              <a:rPr lang="en-US" dirty="0" err="1"/>
              <a:t>Anaemia</a:t>
            </a:r>
            <a:endParaRPr lang="en-US" dirty="0"/>
          </a:p>
          <a:p>
            <a:pPr>
              <a:buFont typeface="Wingdings" pitchFamily="2" charset="2"/>
              <a:buChar char="v"/>
            </a:pPr>
            <a:r>
              <a:rPr lang="en-US" dirty="0" err="1"/>
              <a:t>Myelosuppresion</a:t>
            </a:r>
            <a:r>
              <a:rPr lang="en-US" dirty="0"/>
              <a:t> by ARV drugs</a:t>
            </a:r>
          </a:p>
          <a:p>
            <a:pPr>
              <a:buNone/>
            </a:pPr>
            <a:endParaRPr lang="en-US" dirty="0"/>
          </a:p>
          <a:p>
            <a:pPr>
              <a:buNone/>
            </a:pPr>
            <a:r>
              <a:rPr lang="en-US" b="1" dirty="0"/>
              <a:t>8. Heart :-</a:t>
            </a:r>
            <a:r>
              <a:rPr lang="en-US" dirty="0"/>
              <a:t> </a:t>
            </a:r>
            <a:r>
              <a:rPr lang="en-US" dirty="0" err="1"/>
              <a:t>cardiomyopathy</a:t>
            </a:r>
            <a:endParaRPr lang="en-US" dirty="0"/>
          </a:p>
          <a:p>
            <a:pPr>
              <a:buNone/>
            </a:pPr>
            <a:r>
              <a:rPr lang="en-US" dirty="0"/>
              <a:t>                  -tuberculosis </a:t>
            </a:r>
            <a:r>
              <a:rPr lang="en-US" dirty="0" err="1"/>
              <a:t>pericarditis</a:t>
            </a:r>
            <a:endParaRPr lang="en-US" dirty="0"/>
          </a:p>
          <a:p>
            <a:pPr>
              <a:buNone/>
            </a:pPr>
            <a:endParaRPr lang="en-US" dirty="0"/>
          </a:p>
          <a:p>
            <a:pPr>
              <a:buNone/>
            </a:pPr>
            <a:r>
              <a:rPr lang="en-US" b="1" dirty="0"/>
              <a:t>9. </a:t>
            </a:r>
            <a:r>
              <a:rPr lang="en-US" b="1" dirty="0" err="1"/>
              <a:t>Gynaecological</a:t>
            </a:r>
            <a:r>
              <a:rPr lang="en-US" b="1" dirty="0"/>
              <a:t> manifestation</a:t>
            </a:r>
          </a:p>
          <a:p>
            <a:pPr>
              <a:buFont typeface="Wingdings" pitchFamily="2" charset="2"/>
              <a:buChar char="Ø"/>
            </a:pPr>
            <a:r>
              <a:rPr lang="en-US" dirty="0"/>
              <a:t>PID</a:t>
            </a:r>
          </a:p>
          <a:p>
            <a:pPr>
              <a:buFont typeface="Wingdings" pitchFamily="2" charset="2"/>
              <a:buChar char="Ø"/>
            </a:pPr>
            <a:r>
              <a:rPr lang="en-US" dirty="0"/>
              <a:t>Cervical dysplasia and </a:t>
            </a:r>
            <a:r>
              <a:rPr lang="en-US" dirty="0" err="1"/>
              <a:t>neoplasia</a:t>
            </a:r>
            <a:endParaRPr lang="en-US" dirty="0"/>
          </a:p>
          <a:p>
            <a:pPr>
              <a:buFont typeface="Wingdings" pitchFamily="2" charset="2"/>
              <a:buChar char="Ø"/>
            </a:pPr>
            <a:r>
              <a:rPr lang="en-US" dirty="0"/>
              <a:t>Disseminated genital </a:t>
            </a:r>
            <a:r>
              <a:rPr lang="en-US" dirty="0" err="1"/>
              <a:t>candidiasis</a:t>
            </a: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dirty="0">
                <a:solidFill>
                  <a:srgbClr val="FF0000"/>
                </a:solidFill>
              </a:rPr>
              <a:t>WHO clinical staging of HIV/AIDS in adults and adolescents</a:t>
            </a:r>
          </a:p>
        </p:txBody>
      </p:sp>
      <p:sp>
        <p:nvSpPr>
          <p:cNvPr id="3" name="Content Placeholder 2"/>
          <p:cNvSpPr>
            <a:spLocks noGrp="1"/>
          </p:cNvSpPr>
          <p:nvPr>
            <p:ph idx="1"/>
          </p:nvPr>
        </p:nvSpPr>
        <p:spPr>
          <a:xfrm>
            <a:off x="0" y="1600200"/>
            <a:ext cx="9144000" cy="4525963"/>
          </a:xfrm>
        </p:spPr>
        <p:txBody>
          <a:bodyPr/>
          <a:lstStyle/>
          <a:p>
            <a:pPr>
              <a:buNone/>
            </a:pPr>
            <a:r>
              <a:rPr lang="en-US" b="1" u="sng" dirty="0"/>
              <a:t>Clinical stage 1</a:t>
            </a:r>
          </a:p>
          <a:p>
            <a:pPr>
              <a:buNone/>
            </a:pPr>
            <a:r>
              <a:rPr lang="en-US" dirty="0"/>
              <a:t>1. Asymptomatic</a:t>
            </a:r>
          </a:p>
          <a:p>
            <a:pPr>
              <a:buNone/>
            </a:pPr>
            <a:r>
              <a:rPr lang="en-US" dirty="0"/>
              <a:t>2. Persistent generalized </a:t>
            </a:r>
            <a:r>
              <a:rPr lang="en-US" dirty="0" err="1"/>
              <a:t>lymphadenopathy</a:t>
            </a:r>
            <a:r>
              <a:rPr lang="en-US" dirty="0"/>
              <a:t> (PGL)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u="sng" dirty="0"/>
              <a:t>Clinical stage 2</a:t>
            </a:r>
          </a:p>
          <a:p>
            <a:pPr>
              <a:buNone/>
            </a:pPr>
            <a:r>
              <a:rPr lang="en-US" dirty="0"/>
              <a:t>1. Moderate unexplained weight loss (&lt;10% of presumed or measured body weight)</a:t>
            </a:r>
          </a:p>
          <a:p>
            <a:pPr>
              <a:buNone/>
            </a:pPr>
            <a:r>
              <a:rPr lang="en-US" dirty="0"/>
              <a:t>2. Minor </a:t>
            </a:r>
            <a:r>
              <a:rPr lang="en-US" dirty="0" err="1"/>
              <a:t>mucocutaneous</a:t>
            </a:r>
            <a:r>
              <a:rPr lang="en-US" dirty="0"/>
              <a:t> manifestations (</a:t>
            </a:r>
            <a:r>
              <a:rPr lang="en-US" dirty="0" err="1"/>
              <a:t>seborrheic</a:t>
            </a:r>
            <a:r>
              <a:rPr lang="en-US" dirty="0"/>
              <a:t> dermatitis, popular </a:t>
            </a:r>
            <a:r>
              <a:rPr lang="en-US" dirty="0" err="1"/>
              <a:t>pruritic</a:t>
            </a:r>
            <a:r>
              <a:rPr lang="en-US" dirty="0"/>
              <a:t> eruptions, fungal nail infections, recurrent oral ulcerations, angular </a:t>
            </a:r>
            <a:r>
              <a:rPr lang="en-US" dirty="0" err="1"/>
              <a:t>cheilitis</a:t>
            </a:r>
            <a:r>
              <a:rPr lang="en-US" dirty="0"/>
              <a:t>)</a:t>
            </a:r>
          </a:p>
          <a:p>
            <a:pPr>
              <a:buNone/>
            </a:pPr>
            <a:r>
              <a:rPr lang="en-US" dirty="0"/>
              <a:t>3. Herpes zoster</a:t>
            </a:r>
          </a:p>
          <a:p>
            <a:pPr>
              <a:buNone/>
            </a:pPr>
            <a:r>
              <a:rPr lang="en-US" dirty="0"/>
              <a:t>4. Recurrent upper respiratory tract infections (sinusitis, tonsillitis, bronchitis, </a:t>
            </a:r>
            <a:r>
              <a:rPr lang="en-US" dirty="0" err="1"/>
              <a:t>otitis</a:t>
            </a:r>
            <a:r>
              <a:rPr lang="en-US" dirty="0"/>
              <a:t> media, </a:t>
            </a:r>
            <a:r>
              <a:rPr lang="en-US" dirty="0" err="1"/>
              <a:t>pharyngitis</a:t>
            </a: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r>
              <a:rPr lang="en-US" b="1" u="sng" dirty="0"/>
              <a:t>Clinical stage 3</a:t>
            </a:r>
          </a:p>
          <a:p>
            <a:pPr>
              <a:buNone/>
            </a:pPr>
            <a:r>
              <a:rPr lang="en-US" dirty="0"/>
              <a:t>1. Unexplained severe weight loss (over 10% of presumed or measured body weight)</a:t>
            </a:r>
          </a:p>
          <a:p>
            <a:pPr>
              <a:buNone/>
            </a:pPr>
            <a:r>
              <a:rPr lang="en-US" dirty="0"/>
              <a:t>2. Unexplained chronic </a:t>
            </a:r>
            <a:r>
              <a:rPr lang="en-US" dirty="0" err="1"/>
              <a:t>diarrhoea</a:t>
            </a:r>
            <a:r>
              <a:rPr lang="en-US" dirty="0"/>
              <a:t> for longer than one month</a:t>
            </a:r>
          </a:p>
          <a:p>
            <a:pPr>
              <a:buNone/>
            </a:pPr>
            <a:r>
              <a:rPr lang="en-US" dirty="0"/>
              <a:t>3. Unexplained persistent fever (intermittent or constant for longer than one month)</a:t>
            </a:r>
          </a:p>
          <a:p>
            <a:pPr>
              <a:buNone/>
            </a:pPr>
            <a:r>
              <a:rPr lang="en-US" dirty="0"/>
              <a:t>4. Persistent oral </a:t>
            </a:r>
            <a:r>
              <a:rPr lang="en-US" dirty="0" err="1"/>
              <a:t>candidiasis</a:t>
            </a:r>
            <a:endParaRPr lang="en-US" dirty="0"/>
          </a:p>
          <a:p>
            <a:pPr>
              <a:buNone/>
            </a:pPr>
            <a:r>
              <a:rPr lang="en-US" dirty="0"/>
              <a:t>5. Oral hairy </a:t>
            </a:r>
            <a:r>
              <a:rPr lang="en-US" dirty="0" err="1"/>
              <a:t>leukoplakia</a:t>
            </a:r>
            <a:endParaRPr lang="en-US" dirty="0"/>
          </a:p>
          <a:p>
            <a:pPr>
              <a:buNone/>
            </a:pPr>
            <a:r>
              <a:rPr lang="en-US" dirty="0"/>
              <a:t>6. Pulmonary tuberculosis (PTB)</a:t>
            </a:r>
          </a:p>
          <a:p>
            <a:pPr>
              <a:buNone/>
            </a:pPr>
            <a:r>
              <a:rPr lang="en-US" dirty="0"/>
              <a:t>7. Severe bacterial infections (e.g. pneumonia, </a:t>
            </a:r>
            <a:r>
              <a:rPr lang="en-US" dirty="0" err="1"/>
              <a:t>empyema</a:t>
            </a:r>
            <a:r>
              <a:rPr lang="en-US" dirty="0"/>
              <a:t>, </a:t>
            </a:r>
            <a:r>
              <a:rPr lang="en-US" dirty="0" err="1"/>
              <a:t>pyomyositis</a:t>
            </a:r>
            <a:r>
              <a:rPr lang="en-US" dirty="0"/>
              <a:t>, bone or joint infection, meningitis, </a:t>
            </a:r>
            <a:r>
              <a:rPr lang="en-US" dirty="0" err="1"/>
              <a:t>bacteraemia</a:t>
            </a:r>
            <a:r>
              <a:rPr lang="en-US" dirty="0"/>
              <a:t>)</a:t>
            </a:r>
          </a:p>
          <a:p>
            <a:pPr>
              <a:buNone/>
            </a:pPr>
            <a:r>
              <a:rPr lang="en-US" dirty="0"/>
              <a:t>8. Acute necrotizing ulcerative </a:t>
            </a:r>
            <a:r>
              <a:rPr lang="en-US" dirty="0" err="1"/>
              <a:t>stomatitis</a:t>
            </a:r>
            <a:r>
              <a:rPr lang="en-US" dirty="0"/>
              <a:t>, gingivitis or </a:t>
            </a:r>
            <a:r>
              <a:rPr lang="en-US" dirty="0" err="1"/>
              <a:t>periodontitis</a:t>
            </a:r>
            <a:endParaRPr lang="en-US" dirty="0"/>
          </a:p>
          <a:p>
            <a:pPr>
              <a:buNone/>
            </a:pPr>
            <a:r>
              <a:rPr lang="en-US" dirty="0"/>
              <a:t>9. Unexplained </a:t>
            </a:r>
            <a:r>
              <a:rPr lang="en-US" dirty="0" err="1"/>
              <a:t>anaemia</a:t>
            </a:r>
            <a:r>
              <a:rPr lang="en-US" dirty="0"/>
              <a:t> (below 8 g/dl ), </a:t>
            </a:r>
            <a:r>
              <a:rPr lang="en-US" dirty="0" err="1"/>
              <a:t>neutropenia</a:t>
            </a:r>
            <a:r>
              <a:rPr lang="en-US" dirty="0"/>
              <a:t> (below 0.5 x 109/l) and/or chronic thrombocytopenia (below 50 x109 /l)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buNone/>
            </a:pPr>
            <a:r>
              <a:rPr lang="en-US" b="1" u="sng" dirty="0"/>
              <a:t>Clinical stage 4</a:t>
            </a:r>
          </a:p>
          <a:p>
            <a:pPr>
              <a:buNone/>
            </a:pPr>
            <a:r>
              <a:rPr lang="en-US" i="1" dirty="0"/>
              <a:t>Conditions where a presumptive diagnosis can be made using clinical signs or simple investigations:</a:t>
            </a:r>
          </a:p>
          <a:p>
            <a:pPr>
              <a:buNone/>
            </a:pPr>
            <a:r>
              <a:rPr lang="en-US" dirty="0"/>
              <a:t>1. HIV wasting syndrome</a:t>
            </a:r>
          </a:p>
          <a:p>
            <a:pPr>
              <a:buNone/>
            </a:pPr>
            <a:r>
              <a:rPr lang="en-US" dirty="0"/>
              <a:t>2. </a:t>
            </a:r>
            <a:r>
              <a:rPr lang="en-US" dirty="0" err="1"/>
              <a:t>Pneumocystis</a:t>
            </a:r>
            <a:r>
              <a:rPr lang="en-US" dirty="0"/>
              <a:t> </a:t>
            </a:r>
            <a:r>
              <a:rPr lang="en-US" dirty="0" err="1"/>
              <a:t>jiroveci</a:t>
            </a:r>
            <a:r>
              <a:rPr lang="en-US" dirty="0"/>
              <a:t> pneumonia (PCP)</a:t>
            </a:r>
          </a:p>
          <a:p>
            <a:pPr>
              <a:buNone/>
            </a:pPr>
            <a:r>
              <a:rPr lang="en-US" dirty="0"/>
              <a:t>3. Recurrent severe bacterial pneumonia (≥ 2 episodes within 1 year)</a:t>
            </a:r>
          </a:p>
          <a:p>
            <a:pPr>
              <a:buNone/>
            </a:pPr>
            <a:r>
              <a:rPr lang="en-US" dirty="0"/>
              <a:t>4. </a:t>
            </a:r>
            <a:r>
              <a:rPr lang="en-US" dirty="0" err="1"/>
              <a:t>Cryptococcal</a:t>
            </a:r>
            <a:r>
              <a:rPr lang="en-US" dirty="0"/>
              <a:t> meningitis</a:t>
            </a:r>
          </a:p>
          <a:p>
            <a:pPr>
              <a:buNone/>
            </a:pPr>
            <a:r>
              <a:rPr lang="en-US" dirty="0"/>
              <a:t>5. Toxoplasmosis of the brain</a:t>
            </a:r>
          </a:p>
          <a:p>
            <a:pPr>
              <a:buNone/>
            </a:pPr>
            <a:r>
              <a:rPr lang="en-US" dirty="0"/>
              <a:t>6. Chronic </a:t>
            </a:r>
            <a:r>
              <a:rPr lang="en-US" dirty="0" err="1"/>
              <a:t>orolabial</a:t>
            </a:r>
            <a:r>
              <a:rPr lang="en-US" dirty="0"/>
              <a:t>, genital or </a:t>
            </a:r>
            <a:r>
              <a:rPr lang="en-US" dirty="0" err="1"/>
              <a:t>ano</a:t>
            </a:r>
            <a:r>
              <a:rPr lang="en-US" dirty="0"/>
              <a:t>-rectal herpes simplex infection for &gt;1 month</a:t>
            </a:r>
          </a:p>
          <a:p>
            <a:pPr>
              <a:buNone/>
            </a:pPr>
            <a:r>
              <a:rPr lang="en-US" dirty="0"/>
              <a:t>7. Kaposi sarcoma (KS)</a:t>
            </a:r>
          </a:p>
          <a:p>
            <a:pPr>
              <a:buNone/>
            </a:pPr>
            <a:r>
              <a:rPr lang="en-US" dirty="0"/>
              <a:t>8. HIV encephalopathy</a:t>
            </a:r>
          </a:p>
          <a:p>
            <a:pPr>
              <a:buNone/>
            </a:pPr>
            <a:r>
              <a:rPr lang="en-US" dirty="0"/>
              <a:t>9. Extra pulmonary tuberculosis (EPTB)</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buNone/>
            </a:pPr>
            <a:r>
              <a:rPr lang="en-US" i="1" dirty="0"/>
              <a:t>Conditions where confirmatory diagnostic testing is necessary:</a:t>
            </a:r>
          </a:p>
          <a:p>
            <a:pPr>
              <a:buNone/>
            </a:pPr>
            <a:r>
              <a:rPr lang="en-US" dirty="0"/>
              <a:t>1. Cryptosporidiosis, with </a:t>
            </a:r>
            <a:r>
              <a:rPr lang="en-US" dirty="0" err="1"/>
              <a:t>diarrhoea</a:t>
            </a:r>
            <a:r>
              <a:rPr lang="en-US" dirty="0"/>
              <a:t> &gt;1 month</a:t>
            </a:r>
          </a:p>
          <a:p>
            <a:pPr>
              <a:buNone/>
            </a:pPr>
            <a:r>
              <a:rPr lang="en-US" dirty="0"/>
              <a:t>2. </a:t>
            </a:r>
            <a:r>
              <a:rPr lang="en-US" dirty="0" err="1"/>
              <a:t>Isosporiasis</a:t>
            </a:r>
            <a:endParaRPr lang="en-US" dirty="0"/>
          </a:p>
          <a:p>
            <a:pPr>
              <a:buNone/>
            </a:pPr>
            <a:r>
              <a:rPr lang="en-US" dirty="0"/>
              <a:t>3. </a:t>
            </a:r>
            <a:r>
              <a:rPr lang="en-US" dirty="0" err="1"/>
              <a:t>Cryptococcosis</a:t>
            </a:r>
            <a:r>
              <a:rPr lang="en-US" dirty="0"/>
              <a:t> (extra pulmonary)</a:t>
            </a:r>
          </a:p>
          <a:p>
            <a:pPr>
              <a:buNone/>
            </a:pPr>
            <a:r>
              <a:rPr lang="en-US" dirty="0"/>
              <a:t>4. Disseminated non-</a:t>
            </a:r>
            <a:r>
              <a:rPr lang="en-US" dirty="0" err="1"/>
              <a:t>tuberculous</a:t>
            </a:r>
            <a:r>
              <a:rPr lang="en-US" dirty="0"/>
              <a:t> </a:t>
            </a:r>
            <a:r>
              <a:rPr lang="en-US" dirty="0" err="1"/>
              <a:t>mycobacterial</a:t>
            </a:r>
            <a:r>
              <a:rPr lang="en-US" dirty="0"/>
              <a:t> infection</a:t>
            </a:r>
          </a:p>
          <a:p>
            <a:pPr>
              <a:buNone/>
            </a:pPr>
            <a:r>
              <a:rPr lang="en-US" dirty="0"/>
              <a:t>5. Cytomegalovirus (CMV) retinitis or infection of the organs (other than liver, spleen, or lymph nodes)</a:t>
            </a:r>
          </a:p>
          <a:p>
            <a:pPr>
              <a:buNone/>
            </a:pPr>
            <a:r>
              <a:rPr lang="fr-FR" dirty="0"/>
              <a:t>6. Progressive multifocal </a:t>
            </a:r>
            <a:r>
              <a:rPr lang="fr-FR" dirty="0" err="1"/>
              <a:t>leucoencephalopathy</a:t>
            </a:r>
            <a:r>
              <a:rPr lang="fr-FR" dirty="0"/>
              <a:t> (PML)</a:t>
            </a:r>
          </a:p>
          <a:p>
            <a:pPr>
              <a:buNone/>
            </a:pPr>
            <a:r>
              <a:rPr lang="en-US" dirty="0"/>
              <a:t>7. Any disseminated mycosis (e.g. </a:t>
            </a:r>
            <a:r>
              <a:rPr lang="en-US" dirty="0" err="1"/>
              <a:t>histoplasmosis</a:t>
            </a:r>
            <a:r>
              <a:rPr lang="en-US" dirty="0"/>
              <a:t>, </a:t>
            </a:r>
            <a:r>
              <a:rPr lang="en-US" dirty="0" err="1"/>
              <a:t>coccidiomycosis</a:t>
            </a:r>
            <a:r>
              <a:rPr lang="en-US" dirty="0"/>
              <a:t>)</a:t>
            </a:r>
          </a:p>
          <a:p>
            <a:pPr>
              <a:buNone/>
            </a:pPr>
            <a:r>
              <a:rPr lang="en-US" dirty="0"/>
              <a:t>8. </a:t>
            </a:r>
            <a:r>
              <a:rPr lang="en-US" dirty="0" err="1"/>
              <a:t>Candidiasis</a:t>
            </a:r>
            <a:r>
              <a:rPr lang="en-US" dirty="0"/>
              <a:t> of the </a:t>
            </a:r>
            <a:r>
              <a:rPr lang="en-US" dirty="0" err="1"/>
              <a:t>oesophagus</a:t>
            </a:r>
            <a:r>
              <a:rPr lang="en-US" dirty="0"/>
              <a:t> or airways</a:t>
            </a:r>
          </a:p>
          <a:p>
            <a:pPr>
              <a:buNone/>
            </a:pPr>
            <a:r>
              <a:rPr lang="en-US" dirty="0"/>
              <a:t>9. Non-typhoid salmonella (NTS) </a:t>
            </a:r>
            <a:r>
              <a:rPr lang="en-US" dirty="0" err="1"/>
              <a:t>septicaemia</a:t>
            </a:r>
            <a:endParaRPr lang="en-US" dirty="0"/>
          </a:p>
          <a:p>
            <a:pPr>
              <a:buNone/>
            </a:pPr>
            <a:r>
              <a:rPr lang="en-US" dirty="0"/>
              <a:t>10. Lymphoma cerebral or B cell Non Hodgkin’s Lymphoma</a:t>
            </a:r>
          </a:p>
          <a:p>
            <a:pPr>
              <a:buNone/>
            </a:pPr>
            <a:r>
              <a:rPr lang="en-US" dirty="0"/>
              <a:t>11. Invasive cervical cancer</a:t>
            </a:r>
          </a:p>
          <a:p>
            <a:pPr>
              <a:buNone/>
            </a:pPr>
            <a:r>
              <a:rPr lang="en-US" dirty="0"/>
              <a:t>10. Visceral </a:t>
            </a:r>
            <a:r>
              <a:rPr lang="en-US" dirty="0" err="1"/>
              <a:t>leishmaniasis</a:t>
            </a:r>
            <a:endParaRPr lang="en-US" dirty="0"/>
          </a:p>
          <a:p>
            <a:pPr>
              <a:buNone/>
            </a:pPr>
            <a:r>
              <a:rPr lang="en-US" dirty="0"/>
              <a:t>11. Symptomatic HIV-associated nephropathy or HIV-associated </a:t>
            </a:r>
            <a:r>
              <a:rPr lang="en-US" dirty="0" err="1"/>
              <a:t>cardiomyopathy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0" y="0"/>
            <a:ext cx="9144000" cy="6858000"/>
          </a:xfrm>
        </p:spPr>
        <p:txBody>
          <a:bodyPr/>
          <a:lstStyle/>
          <a:p>
            <a:pPr>
              <a:lnSpc>
                <a:spcPct val="80000"/>
              </a:lnSpc>
              <a:buFont typeface="Wingdings" pitchFamily="2" charset="2"/>
              <a:buNone/>
            </a:pPr>
            <a:r>
              <a:rPr lang="en-US" sz="2000" dirty="0">
                <a:cs typeface="Times New Roman" pitchFamily="18" charset="0"/>
              </a:rPr>
              <a:t> </a:t>
            </a:r>
          </a:p>
          <a:p>
            <a:pPr>
              <a:lnSpc>
                <a:spcPct val="80000"/>
              </a:lnSpc>
            </a:pPr>
            <a:endParaRPr lang="en-US" sz="2000" dirty="0">
              <a:cs typeface="Times New Roman" pitchFamily="18" charset="0"/>
            </a:endParaRPr>
          </a:p>
          <a:p>
            <a:pPr>
              <a:lnSpc>
                <a:spcPct val="80000"/>
              </a:lnSpc>
            </a:pPr>
            <a:endParaRPr lang="en-US" sz="2000" dirty="0">
              <a:cs typeface="Times New Roman" pitchFamily="18" charset="0"/>
            </a:endParaRPr>
          </a:p>
          <a:p>
            <a:pPr>
              <a:lnSpc>
                <a:spcPct val="80000"/>
              </a:lnSpc>
              <a:buNone/>
            </a:pPr>
            <a:r>
              <a:rPr lang="en-US" sz="3600" b="1" dirty="0">
                <a:cs typeface="Times New Roman" pitchFamily="18" charset="0"/>
              </a:rPr>
              <a:t>HIV wasting syndrome:-</a:t>
            </a:r>
          </a:p>
          <a:p>
            <a:pPr>
              <a:lnSpc>
                <a:spcPct val="80000"/>
              </a:lnSpc>
              <a:buNone/>
            </a:pPr>
            <a:endParaRPr lang="en-US" sz="3600" b="1" dirty="0">
              <a:cs typeface="Times New Roman" pitchFamily="18" charset="0"/>
            </a:endParaRPr>
          </a:p>
          <a:p>
            <a:pPr>
              <a:lnSpc>
                <a:spcPct val="80000"/>
              </a:lnSpc>
              <a:buFont typeface="Wingdings" pitchFamily="2" charset="2"/>
              <a:buChar char="ü"/>
            </a:pPr>
            <a:r>
              <a:rPr lang="en-US" sz="3600" dirty="0">
                <a:cs typeface="Times New Roman" pitchFamily="18" charset="0"/>
              </a:rPr>
              <a:t>weight loss of &gt;10% of bodyweight</a:t>
            </a:r>
          </a:p>
          <a:p>
            <a:pPr>
              <a:lnSpc>
                <a:spcPct val="80000"/>
              </a:lnSpc>
              <a:buFont typeface="Wingdings" pitchFamily="2" charset="2"/>
              <a:buChar char="ü"/>
            </a:pPr>
            <a:r>
              <a:rPr lang="en-US" sz="3600" dirty="0">
                <a:cs typeface="Times New Roman" pitchFamily="18" charset="0"/>
              </a:rPr>
              <a:t>unexplained chronic </a:t>
            </a:r>
            <a:r>
              <a:rPr lang="en-US" sz="3600" dirty="0" err="1">
                <a:cs typeface="Times New Roman" pitchFamily="18" charset="0"/>
              </a:rPr>
              <a:t>diarrhoea</a:t>
            </a:r>
            <a:r>
              <a:rPr lang="en-US" sz="3600" dirty="0">
                <a:cs typeface="Times New Roman" pitchFamily="18" charset="0"/>
              </a:rPr>
              <a:t> (&gt;1 month) </a:t>
            </a:r>
          </a:p>
          <a:p>
            <a:pPr>
              <a:lnSpc>
                <a:spcPct val="80000"/>
              </a:lnSpc>
              <a:buFont typeface="Wingdings" pitchFamily="2" charset="2"/>
              <a:buChar char="ü"/>
            </a:pPr>
            <a:r>
              <a:rPr lang="en-US" sz="3600" dirty="0">
                <a:cs typeface="Times New Roman" pitchFamily="18" charset="0"/>
              </a:rPr>
              <a:t>unexplained fever (&gt; 1 month)</a:t>
            </a:r>
          </a:p>
          <a:p>
            <a:pPr>
              <a:lnSpc>
                <a:spcPct val="80000"/>
              </a:lnSpc>
              <a:buFont typeface="Wingdings" pitchFamily="2" charset="2"/>
              <a:buChar char="ü"/>
            </a:pPr>
            <a:r>
              <a:rPr lang="en-US" sz="3600" dirty="0">
                <a:cs typeface="Times New Roman" pitchFamily="18" charset="0"/>
              </a:rPr>
              <a:t>chronic weakness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a:t>DIAGNOSIS</a:t>
            </a:r>
          </a:p>
        </p:txBody>
      </p:sp>
      <p:sp>
        <p:nvSpPr>
          <p:cNvPr id="3" name="Content Placeholder 2"/>
          <p:cNvSpPr>
            <a:spLocks noGrp="1"/>
          </p:cNvSpPr>
          <p:nvPr>
            <p:ph idx="1"/>
          </p:nvPr>
        </p:nvSpPr>
        <p:spPr>
          <a:xfrm>
            <a:off x="0" y="533400"/>
            <a:ext cx="9144000" cy="6324600"/>
          </a:xfrm>
        </p:spPr>
        <p:txBody>
          <a:bodyPr>
            <a:normAutofit fontScale="92500"/>
          </a:bodyPr>
          <a:lstStyle/>
          <a:p>
            <a:pPr marL="514350" indent="-514350">
              <a:buFont typeface="+mj-lt"/>
              <a:buAutoNum type="arabicPeriod"/>
            </a:pPr>
            <a:r>
              <a:rPr lang="en-US" b="1" dirty="0">
                <a:solidFill>
                  <a:srgbClr val="FF0000"/>
                </a:solidFill>
              </a:rPr>
              <a:t>Elisa</a:t>
            </a:r>
            <a:r>
              <a:rPr lang="en-US" dirty="0">
                <a:solidFill>
                  <a:srgbClr val="FF0000"/>
                </a:solidFill>
              </a:rPr>
              <a:t> (HIV enzyme linked </a:t>
            </a:r>
            <a:r>
              <a:rPr lang="en-US" dirty="0" err="1">
                <a:solidFill>
                  <a:srgbClr val="FF0000"/>
                </a:solidFill>
              </a:rPr>
              <a:t>immunenosorbent</a:t>
            </a:r>
            <a:r>
              <a:rPr lang="en-US" dirty="0">
                <a:solidFill>
                  <a:srgbClr val="FF0000"/>
                </a:solidFill>
              </a:rPr>
              <a:t> assay)</a:t>
            </a:r>
          </a:p>
          <a:p>
            <a:pPr marL="514350" indent="-514350">
              <a:buFont typeface="+mj-lt"/>
              <a:buAutoNum type="arabicPeriod"/>
            </a:pPr>
            <a:r>
              <a:rPr lang="en-US" b="1" dirty="0">
                <a:solidFill>
                  <a:srgbClr val="FF0000"/>
                </a:solidFill>
              </a:rPr>
              <a:t>Western blot</a:t>
            </a:r>
          </a:p>
          <a:p>
            <a:pPr marL="514350" indent="-514350">
              <a:buFont typeface="+mj-lt"/>
              <a:buAutoNum type="arabicPeriod"/>
            </a:pPr>
            <a:r>
              <a:rPr lang="en-US" b="1" dirty="0">
                <a:solidFill>
                  <a:srgbClr val="FF0000"/>
                </a:solidFill>
              </a:rPr>
              <a:t>P24  antigen </a:t>
            </a:r>
          </a:p>
          <a:p>
            <a:pPr marL="514350" indent="-514350">
              <a:buFont typeface="+mj-lt"/>
              <a:buAutoNum type="arabicPeriod"/>
            </a:pPr>
            <a:r>
              <a:rPr lang="en-US" b="1" dirty="0">
                <a:solidFill>
                  <a:srgbClr val="FF0000"/>
                </a:solidFill>
              </a:rPr>
              <a:t>PCR and cultures- </a:t>
            </a:r>
            <a:r>
              <a:rPr lang="en-US" dirty="0"/>
              <a:t>neonates </a:t>
            </a:r>
          </a:p>
          <a:p>
            <a:pPr marL="514350" indent="-514350">
              <a:buFont typeface="+mj-lt"/>
              <a:buAutoNum type="arabicPeriod"/>
            </a:pPr>
            <a:r>
              <a:rPr lang="en-US" b="1" dirty="0">
                <a:solidFill>
                  <a:srgbClr val="0070C0"/>
                </a:solidFill>
              </a:rPr>
              <a:t>HIV viral load tests</a:t>
            </a:r>
          </a:p>
          <a:p>
            <a:pPr marL="514350" indent="-514350">
              <a:buFont typeface="+mj-lt"/>
              <a:buAutoNum type="arabicPeriod"/>
            </a:pPr>
            <a:r>
              <a:rPr lang="en-US" b="1" dirty="0">
                <a:solidFill>
                  <a:srgbClr val="0070C0"/>
                </a:solidFill>
              </a:rPr>
              <a:t>CD4 lymphocyte count </a:t>
            </a:r>
            <a:r>
              <a:rPr lang="en-US" dirty="0">
                <a:solidFill>
                  <a:srgbClr val="0070C0"/>
                </a:solidFill>
              </a:rPr>
              <a:t>(normal 800-1200cells/mm) AIDS OI’s cd4 less than 200cells/mm</a:t>
            </a:r>
          </a:p>
          <a:p>
            <a:pPr marL="514350" indent="-514350">
              <a:buFont typeface="+mj-lt"/>
              <a:buAutoNum type="arabicPeriod"/>
            </a:pPr>
            <a:r>
              <a:rPr lang="en-US" b="1" dirty="0">
                <a:solidFill>
                  <a:srgbClr val="0070C0"/>
                </a:solidFill>
              </a:rPr>
              <a:t>CD4 lymphocyte percentage- </a:t>
            </a:r>
            <a:r>
              <a:rPr lang="en-US" dirty="0">
                <a:solidFill>
                  <a:srgbClr val="0070C0"/>
                </a:solidFill>
              </a:rPr>
              <a:t>AIDS -20% or less.</a:t>
            </a:r>
          </a:p>
          <a:p>
            <a:pPr marL="514350" indent="-514350">
              <a:buFont typeface="+mj-lt"/>
              <a:buAutoNum type="arabicPeriod"/>
            </a:pPr>
            <a:r>
              <a:rPr lang="en-US" b="1" dirty="0">
                <a:solidFill>
                  <a:srgbClr val="0070C0"/>
                </a:solidFill>
              </a:rPr>
              <a:t>CBC</a:t>
            </a:r>
            <a:r>
              <a:rPr lang="en-US" dirty="0">
                <a:solidFill>
                  <a:srgbClr val="0070C0"/>
                </a:solidFill>
              </a:rPr>
              <a:t>- </a:t>
            </a:r>
            <a:r>
              <a:rPr lang="en-US" dirty="0" err="1">
                <a:solidFill>
                  <a:srgbClr val="0070C0"/>
                </a:solidFill>
              </a:rPr>
              <a:t>anaemia</a:t>
            </a:r>
            <a:r>
              <a:rPr lang="en-US" dirty="0">
                <a:solidFill>
                  <a:srgbClr val="0070C0"/>
                </a:solidFill>
              </a:rPr>
              <a:t>, </a:t>
            </a:r>
            <a:r>
              <a:rPr lang="en-US" dirty="0" err="1">
                <a:solidFill>
                  <a:srgbClr val="0070C0"/>
                </a:solidFill>
              </a:rPr>
              <a:t>neutropenia</a:t>
            </a:r>
            <a:r>
              <a:rPr lang="en-US" dirty="0">
                <a:solidFill>
                  <a:srgbClr val="0070C0"/>
                </a:solidFill>
              </a:rPr>
              <a:t> and thrombocytopenia.</a:t>
            </a:r>
          </a:p>
          <a:p>
            <a:pPr lvl="0">
              <a:lnSpc>
                <a:spcPct val="115000"/>
              </a:lnSpc>
              <a:spcBef>
                <a:spcPts val="0"/>
              </a:spcBef>
              <a:spcAft>
                <a:spcPts val="1000"/>
              </a:spcAft>
              <a:buFont typeface="+mj-lt"/>
              <a:buAutoNum type="arabicPeriod"/>
              <a:tabLst>
                <a:tab pos="228600" algn="l"/>
              </a:tabLst>
            </a:pPr>
            <a:r>
              <a:rPr lang="en-US" b="1" dirty="0">
                <a:solidFill>
                  <a:srgbClr val="0070C0"/>
                </a:solidFill>
              </a:rPr>
              <a:t>LFTs - </a:t>
            </a:r>
            <a:r>
              <a:rPr lang="en-GB" b="1" dirty="0" err="1">
                <a:latin typeface="Garamond" pitchFamily="18" charset="0"/>
                <a:ea typeface="Calibri"/>
                <a:cs typeface="Times New Roman"/>
              </a:rPr>
              <a:t>Alanine</a:t>
            </a:r>
            <a:r>
              <a:rPr lang="en-GB" b="1" dirty="0">
                <a:latin typeface="Garamond" pitchFamily="18" charset="0"/>
                <a:ea typeface="Calibri"/>
                <a:cs typeface="Times New Roman"/>
              </a:rPr>
              <a:t> </a:t>
            </a:r>
            <a:r>
              <a:rPr lang="en-GB" b="1" dirty="0" err="1">
                <a:latin typeface="Garamond" pitchFamily="18" charset="0"/>
                <a:ea typeface="Calibri"/>
                <a:cs typeface="Times New Roman"/>
              </a:rPr>
              <a:t>aminotransferase</a:t>
            </a:r>
            <a:r>
              <a:rPr lang="en-GB" b="1" dirty="0">
                <a:latin typeface="Garamond" pitchFamily="18" charset="0"/>
                <a:ea typeface="Calibri"/>
                <a:cs typeface="Times New Roman"/>
              </a:rPr>
              <a:t> (ALT)*</a:t>
            </a:r>
            <a:endParaRPr lang="en-US" b="1" dirty="0">
              <a:solidFill>
                <a:srgbClr val="0070C0"/>
              </a:solidFill>
            </a:endParaRPr>
          </a:p>
          <a:p>
            <a:pPr marL="514350" lvl="0" indent="-514350">
              <a:buFont typeface="+mj-lt"/>
              <a:buAutoNum type="arabicPeriod"/>
            </a:pPr>
            <a:r>
              <a:rPr lang="en-US" b="1" dirty="0">
                <a:solidFill>
                  <a:srgbClr val="0070C0"/>
                </a:solidFill>
              </a:rPr>
              <a:t>U/E/Cs - </a:t>
            </a:r>
            <a:r>
              <a:rPr lang="en-GB" b="1" dirty="0" err="1">
                <a:latin typeface="Garamond" pitchFamily="18" charset="0"/>
                <a:ea typeface="Calibri"/>
                <a:cs typeface="Times New Roman"/>
              </a:rPr>
              <a:t>Creatinine</a:t>
            </a:r>
            <a:r>
              <a:rPr lang="en-GB" b="1" dirty="0">
                <a:latin typeface="Garamond" pitchFamily="18" charset="0"/>
                <a:ea typeface="Calibri"/>
                <a:cs typeface="Times New Roman"/>
              </a:rPr>
              <a:t> (Cr)*</a:t>
            </a:r>
            <a:endParaRPr lang="en-US" dirty="0">
              <a:latin typeface="Garamond" pitchFamily="18" charset="0"/>
              <a:ea typeface="Calibri"/>
              <a:cs typeface="Times New Roman"/>
            </a:endParaRPr>
          </a:p>
          <a:p>
            <a:pPr marL="514350" indent="-514350">
              <a:buNone/>
            </a:pPr>
            <a:endParaRPr lang="en-US" b="1" dirty="0">
              <a:solidFill>
                <a:srgbClr val="0070C0"/>
              </a:solidFill>
            </a:endParaRPr>
          </a:p>
          <a:p>
            <a:pPr>
              <a:buNone/>
            </a:pPr>
            <a:endParaRPr lang="en-US" dirty="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TREATMENT</a:t>
            </a:r>
          </a:p>
        </p:txBody>
      </p:sp>
      <p:sp>
        <p:nvSpPr>
          <p:cNvPr id="3" name="Content Placeholder 2"/>
          <p:cNvSpPr>
            <a:spLocks noGrp="1"/>
          </p:cNvSpPr>
          <p:nvPr>
            <p:ph idx="1"/>
          </p:nvPr>
        </p:nvSpPr>
        <p:spPr/>
        <p:txBody>
          <a:bodyPr/>
          <a:lstStyle/>
          <a:p>
            <a:pPr marL="514350" indent="-514350">
              <a:buFont typeface="+mj-lt"/>
              <a:buAutoNum type="arabicPeriod"/>
            </a:pPr>
            <a:r>
              <a:rPr lang="en-US" dirty="0"/>
              <a:t>Therapy for OI’s and malignancies</a:t>
            </a:r>
          </a:p>
          <a:p>
            <a:pPr marL="514350" indent="-514350">
              <a:buFont typeface="+mj-lt"/>
              <a:buAutoNum type="arabicPeriod"/>
            </a:pPr>
            <a:r>
              <a:rPr lang="en-US" dirty="0"/>
              <a:t>OI’s prophylaxis</a:t>
            </a:r>
          </a:p>
          <a:p>
            <a:pPr marL="514350" indent="-514350">
              <a:buFont typeface="+mj-lt"/>
              <a:buAutoNum type="arabicPeriod"/>
            </a:pPr>
            <a:r>
              <a:rPr lang="en-US" dirty="0"/>
              <a:t>ARV treatment</a:t>
            </a:r>
          </a:p>
          <a:p>
            <a:pPr marL="514350" indent="-514350">
              <a:buFont typeface="+mj-lt"/>
              <a:buAutoNum type="arabicPeriod"/>
            </a:pPr>
            <a:r>
              <a:rPr lang="en-US" dirty="0"/>
              <a:t>PEPs</a:t>
            </a:r>
          </a:p>
          <a:p>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OI’s prophylaxis</a:t>
            </a:r>
          </a:p>
        </p:txBody>
      </p:sp>
      <p:sp>
        <p:nvSpPr>
          <p:cNvPr id="3" name="Content Placeholder 2"/>
          <p:cNvSpPr>
            <a:spLocks noGrp="1"/>
          </p:cNvSpPr>
          <p:nvPr>
            <p:ph idx="1"/>
          </p:nvPr>
        </p:nvSpPr>
        <p:spPr/>
        <p:txBody>
          <a:bodyPr/>
          <a:lstStyle/>
          <a:p>
            <a:r>
              <a:rPr lang="en-US" dirty="0" err="1"/>
              <a:t>Cotrimoxazole</a:t>
            </a:r>
            <a:r>
              <a:rPr lang="en-US" dirty="0"/>
              <a:t> (CTX) 960mg OD</a:t>
            </a:r>
          </a:p>
          <a:p>
            <a:r>
              <a:rPr lang="en-US" dirty="0"/>
              <a:t>DAPSONE 100mg OD </a:t>
            </a:r>
          </a:p>
          <a:p>
            <a:r>
              <a:rPr lang="en-US" dirty="0"/>
              <a:t>Isoniazid (INH) 300mg OD  – IPT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r>
              <a:rPr lang="en-US" dirty="0"/>
              <a:t>Drugs which inhibit the enzyme production also inhibit viral multiplication</a:t>
            </a:r>
          </a:p>
          <a:p>
            <a:pPr lvl="0"/>
            <a:r>
              <a:rPr lang="en-US" dirty="0"/>
              <a:t>HIV shows great diversity  </a:t>
            </a:r>
          </a:p>
          <a:p>
            <a:pPr lvl="0"/>
            <a:endParaRPr lang="en-US" dirty="0"/>
          </a:p>
          <a:p>
            <a:pPr lvl="0"/>
            <a:r>
              <a:rPr lang="en-US" dirty="0"/>
              <a:t>HIV has 2 pathogenic types to man</a:t>
            </a:r>
          </a:p>
          <a:p>
            <a:pPr marL="571500" lvl="0" indent="-571500">
              <a:buFont typeface="+mj-lt"/>
              <a:buAutoNum type="romanLcPeriod"/>
            </a:pPr>
            <a:r>
              <a:rPr lang="en-US" dirty="0"/>
              <a:t>HIV 1</a:t>
            </a:r>
          </a:p>
          <a:p>
            <a:pPr marL="571500" lvl="0" indent="-571500">
              <a:buFont typeface="+mj-lt"/>
              <a:buAutoNum type="romanLcPeriod"/>
            </a:pPr>
            <a:r>
              <a:rPr lang="en-US" dirty="0"/>
              <a:t>HIV 2</a:t>
            </a:r>
          </a:p>
          <a:p>
            <a:pPr marL="571500" lvl="0" indent="-571500">
              <a:buFont typeface="+mj-lt"/>
              <a:buAutoNum type="romanLcPeriod"/>
            </a:pPr>
            <a:endParaRPr lang="en-US" dirty="0"/>
          </a:p>
          <a:p>
            <a:pPr marL="571500" lvl="0" indent="-571500">
              <a:buFont typeface="+mj-lt"/>
              <a:buAutoNum type="romanLcPeriod"/>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ARV TREATMENT</a:t>
            </a:r>
          </a:p>
        </p:txBody>
      </p:sp>
      <p:sp>
        <p:nvSpPr>
          <p:cNvPr id="3" name="Content Placeholder 2"/>
          <p:cNvSpPr>
            <a:spLocks noGrp="1"/>
          </p:cNvSpPr>
          <p:nvPr>
            <p:ph idx="1"/>
          </p:nvPr>
        </p:nvSpPr>
        <p:spPr/>
        <p:txBody>
          <a:bodyPr/>
          <a:lstStyle/>
          <a:p>
            <a:r>
              <a:rPr lang="en-US" dirty="0"/>
              <a:t>NRTI – ABC, </a:t>
            </a:r>
            <a:r>
              <a:rPr lang="en-US" dirty="0" err="1"/>
              <a:t>Didanosine</a:t>
            </a:r>
            <a:r>
              <a:rPr lang="en-US" dirty="0"/>
              <a:t> (DDI), 3TC, D4T, AZT</a:t>
            </a:r>
          </a:p>
          <a:p>
            <a:r>
              <a:rPr lang="en-US" dirty="0"/>
              <a:t>NNRTI- NVP, EFV</a:t>
            </a:r>
          </a:p>
          <a:p>
            <a:r>
              <a:rPr lang="en-US" dirty="0"/>
              <a:t>PI- Ritonavir, </a:t>
            </a:r>
            <a:r>
              <a:rPr lang="en-US" dirty="0" err="1"/>
              <a:t>saquinavir</a:t>
            </a:r>
            <a:r>
              <a:rPr lang="en-US" dirty="0"/>
              <a:t>, </a:t>
            </a:r>
            <a:r>
              <a:rPr lang="en-US" dirty="0" err="1"/>
              <a:t>lopinavir</a:t>
            </a:r>
            <a:r>
              <a:rPr lang="en-US" dirty="0"/>
              <a:t>, </a:t>
            </a:r>
            <a:r>
              <a:rPr lang="en-US" dirty="0" err="1"/>
              <a:t>atazanavir</a:t>
            </a:r>
            <a:endParaRPr lang="en-US" dirty="0"/>
          </a:p>
          <a:p>
            <a:r>
              <a:rPr lang="en-US" dirty="0"/>
              <a:t>Entry inhibitors – </a:t>
            </a:r>
            <a:r>
              <a:rPr lang="en-US" dirty="0" err="1"/>
              <a:t>e.g</a:t>
            </a:r>
            <a:r>
              <a:rPr lang="en-US" dirty="0"/>
              <a:t> fusion inhibitors – </a:t>
            </a:r>
            <a:r>
              <a:rPr lang="en-US" dirty="0" err="1"/>
              <a:t>enfuvirtide</a:t>
            </a:r>
            <a:endParaRPr lang="en-US" dirty="0"/>
          </a:p>
          <a:p>
            <a:r>
              <a:rPr lang="en-US" dirty="0" err="1"/>
              <a:t>Integrase</a:t>
            </a:r>
            <a:r>
              <a:rPr lang="en-US" dirty="0"/>
              <a:t> strand transfer inhibitors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PEP’s</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a:t>DDX</a:t>
            </a:r>
          </a:p>
        </p:txBody>
      </p:sp>
      <p:sp>
        <p:nvSpPr>
          <p:cNvPr id="3" name="Content Placeholder 2"/>
          <p:cNvSpPr>
            <a:spLocks noGrp="1"/>
          </p:cNvSpPr>
          <p:nvPr>
            <p:ph idx="1"/>
          </p:nvPr>
        </p:nvSpPr>
        <p:spPr>
          <a:xfrm>
            <a:off x="457200" y="609600"/>
            <a:ext cx="8229600" cy="6248400"/>
          </a:xfrm>
        </p:spPr>
        <p:txBody>
          <a:bodyPr>
            <a:normAutofit fontScale="85000" lnSpcReduction="20000"/>
          </a:bodyPr>
          <a:lstStyle/>
          <a:p>
            <a:pPr marL="514350" indent="-514350">
              <a:buFont typeface="+mj-lt"/>
              <a:buAutoNum type="arabicPeriod"/>
            </a:pPr>
            <a:r>
              <a:rPr lang="en-US" dirty="0"/>
              <a:t>Cancer</a:t>
            </a:r>
          </a:p>
          <a:p>
            <a:pPr marL="514350" indent="-514350">
              <a:buFont typeface="+mj-lt"/>
              <a:buAutoNum type="arabicPeriod"/>
            </a:pPr>
            <a:r>
              <a:rPr lang="en-US" dirty="0"/>
              <a:t>Chronic </a:t>
            </a:r>
            <a:r>
              <a:rPr lang="en-US" dirty="0" err="1"/>
              <a:t>infxns</a:t>
            </a:r>
            <a:endParaRPr lang="en-US" dirty="0"/>
          </a:p>
          <a:p>
            <a:pPr marL="514350" indent="-514350">
              <a:buFont typeface="+mj-lt"/>
              <a:buAutoNum type="arabicPeriod"/>
            </a:pPr>
            <a:r>
              <a:rPr lang="en-US" dirty="0"/>
              <a:t>TB</a:t>
            </a:r>
          </a:p>
          <a:p>
            <a:pPr marL="514350" indent="-514350">
              <a:buFont typeface="+mj-lt"/>
              <a:buAutoNum type="arabicPeriod"/>
            </a:pPr>
            <a:r>
              <a:rPr lang="en-US" dirty="0" err="1"/>
              <a:t>Endocarditis</a:t>
            </a:r>
            <a:endParaRPr lang="en-US" dirty="0"/>
          </a:p>
          <a:p>
            <a:pPr marL="514350" indent="-514350">
              <a:buFont typeface="+mj-lt"/>
              <a:buAutoNum type="arabicPeriod"/>
            </a:pPr>
            <a:r>
              <a:rPr lang="en-US" dirty="0" err="1"/>
              <a:t>Endocrinologic</a:t>
            </a:r>
            <a:r>
              <a:rPr lang="en-US" dirty="0"/>
              <a:t> </a:t>
            </a:r>
            <a:r>
              <a:rPr lang="en-US" dirty="0" err="1"/>
              <a:t>dses</a:t>
            </a:r>
            <a:endParaRPr lang="en-US" dirty="0"/>
          </a:p>
          <a:p>
            <a:pPr marL="514350" indent="-514350">
              <a:buFont typeface="+mj-lt"/>
              <a:buAutoNum type="arabicPeriod"/>
            </a:pPr>
            <a:r>
              <a:rPr lang="en-US" dirty="0"/>
              <a:t>Hyperthyroidism</a:t>
            </a:r>
          </a:p>
          <a:p>
            <a:pPr marL="514350" indent="-514350">
              <a:buFont typeface="+mj-lt"/>
              <a:buAutoNum type="arabicPeriod"/>
            </a:pPr>
            <a:r>
              <a:rPr lang="en-US" dirty="0"/>
              <a:t>Alcoholism</a:t>
            </a:r>
          </a:p>
          <a:p>
            <a:pPr marL="514350" indent="-514350">
              <a:buFont typeface="+mj-lt"/>
              <a:buAutoNum type="arabicPeriod"/>
            </a:pPr>
            <a:r>
              <a:rPr lang="en-US" dirty="0"/>
              <a:t>Liver </a:t>
            </a:r>
            <a:r>
              <a:rPr lang="en-US" dirty="0" err="1"/>
              <a:t>dse</a:t>
            </a:r>
            <a:endParaRPr lang="en-US" dirty="0"/>
          </a:p>
          <a:p>
            <a:pPr marL="514350" indent="-514350">
              <a:buFont typeface="+mj-lt"/>
              <a:buAutoNum type="arabicPeriod"/>
            </a:pPr>
            <a:r>
              <a:rPr lang="en-US" dirty="0"/>
              <a:t>Renal </a:t>
            </a:r>
            <a:r>
              <a:rPr lang="en-US" dirty="0" err="1"/>
              <a:t>dysfxn</a:t>
            </a:r>
            <a:endParaRPr lang="en-US" dirty="0"/>
          </a:p>
          <a:p>
            <a:pPr marL="514350" indent="-514350">
              <a:buFont typeface="+mj-lt"/>
              <a:buAutoNum type="arabicPeriod"/>
            </a:pPr>
            <a:r>
              <a:rPr lang="en-US" dirty="0"/>
              <a:t>Thyroid </a:t>
            </a:r>
            <a:r>
              <a:rPr lang="en-US" dirty="0" err="1"/>
              <a:t>dse</a:t>
            </a:r>
            <a:endParaRPr lang="en-US" dirty="0"/>
          </a:p>
          <a:p>
            <a:pPr marL="514350" indent="-514350">
              <a:buFont typeface="+mj-lt"/>
              <a:buAutoNum type="arabicPeriod"/>
            </a:pPr>
            <a:r>
              <a:rPr lang="en-US" dirty="0" err="1"/>
              <a:t>Malabsorption</a:t>
            </a:r>
            <a:r>
              <a:rPr lang="en-US" dirty="0"/>
              <a:t> syndrome</a:t>
            </a:r>
          </a:p>
          <a:p>
            <a:pPr marL="514350" indent="-514350">
              <a:buFont typeface="+mj-lt"/>
              <a:buAutoNum type="arabicPeriod"/>
            </a:pPr>
            <a:r>
              <a:rPr lang="en-US" dirty="0"/>
              <a:t>Inflammatory bowel </a:t>
            </a:r>
            <a:r>
              <a:rPr lang="en-US" dirty="0" err="1"/>
              <a:t>dse</a:t>
            </a:r>
            <a:endParaRPr lang="en-US" dirty="0"/>
          </a:p>
          <a:p>
            <a:pPr marL="514350" indent="-514350">
              <a:buFont typeface="+mj-lt"/>
              <a:buAutoNum type="arabicPeriod"/>
            </a:pPr>
            <a:r>
              <a:rPr lang="en-US" dirty="0"/>
              <a:t>Chronic meningitis</a:t>
            </a:r>
          </a:p>
          <a:p>
            <a:pPr marL="514350" indent="-514350">
              <a:buFont typeface="+mj-lt"/>
              <a:buAutoNum type="arabicPeriod"/>
            </a:pPr>
            <a:r>
              <a:rPr lang="en-US" dirty="0"/>
              <a:t>Infectious </a:t>
            </a:r>
            <a:r>
              <a:rPr lang="en-US" dirty="0" err="1"/>
              <a:t>enterocolitis</a:t>
            </a:r>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a:t>PREVENTION</a:t>
            </a:r>
          </a:p>
        </p:txBody>
      </p:sp>
      <p:sp>
        <p:nvSpPr>
          <p:cNvPr id="3" name="Content Placeholder 2"/>
          <p:cNvSpPr>
            <a:spLocks noGrp="1"/>
          </p:cNvSpPr>
          <p:nvPr>
            <p:ph idx="1"/>
          </p:nvPr>
        </p:nvSpPr>
        <p:spPr>
          <a:xfrm>
            <a:off x="0" y="533400"/>
            <a:ext cx="9144000" cy="6324600"/>
          </a:xfrm>
        </p:spPr>
        <p:txBody>
          <a:bodyPr>
            <a:normAutofit fontScale="92500" lnSpcReduction="10000"/>
          </a:bodyPr>
          <a:lstStyle/>
          <a:p>
            <a:pPr marL="514350" indent="-514350">
              <a:buFont typeface="+mj-lt"/>
              <a:buAutoNum type="arabicPeriod"/>
            </a:pPr>
            <a:r>
              <a:rPr lang="en-US" dirty="0"/>
              <a:t>Sexual practices:- </a:t>
            </a:r>
            <a:r>
              <a:rPr lang="en-US" dirty="0" err="1"/>
              <a:t>Absteinance</a:t>
            </a:r>
            <a:r>
              <a:rPr lang="en-US" dirty="0"/>
              <a:t> , faithful to one uninfected partner, condom use/ practice safe sex, Avoid intergeneration sex (young to old sex).</a:t>
            </a:r>
          </a:p>
          <a:p>
            <a:pPr marL="514350" indent="-514350">
              <a:buFont typeface="+mj-lt"/>
              <a:buAutoNum type="arabicPeriod"/>
            </a:pPr>
            <a:r>
              <a:rPr lang="en-US" dirty="0"/>
              <a:t>Intravenous drug use- no exchange of fluids</a:t>
            </a:r>
          </a:p>
          <a:p>
            <a:pPr marL="514350" indent="-514350">
              <a:buFont typeface="+mj-lt"/>
              <a:buAutoNum type="arabicPeriod"/>
            </a:pPr>
            <a:r>
              <a:rPr lang="en-US" dirty="0"/>
              <a:t>Screening of blood products</a:t>
            </a:r>
          </a:p>
          <a:p>
            <a:pPr marL="514350" indent="-514350">
              <a:buFont typeface="+mj-lt"/>
              <a:buAutoNum type="arabicPeriod"/>
            </a:pPr>
            <a:r>
              <a:rPr lang="en-US" dirty="0"/>
              <a:t>Fluid precaution- gloves, gown, mask and goggles</a:t>
            </a:r>
          </a:p>
          <a:p>
            <a:pPr marL="514350" indent="-514350">
              <a:buFont typeface="+mj-lt"/>
              <a:buAutoNum type="arabicPeriod"/>
            </a:pPr>
            <a:r>
              <a:rPr lang="en-US" dirty="0"/>
              <a:t>ARV’s – PEPs</a:t>
            </a:r>
          </a:p>
          <a:p>
            <a:pPr marL="514350" indent="-514350">
              <a:buFont typeface="+mj-lt"/>
              <a:buAutoNum type="arabicPeriod"/>
            </a:pPr>
            <a:r>
              <a:rPr lang="en-US" dirty="0"/>
              <a:t>HIV risk for healthcare professionals- preventing needle stick injury (avoid recapping needles, use of safety box)</a:t>
            </a:r>
          </a:p>
          <a:p>
            <a:pPr marL="514350" indent="-514350">
              <a:buFont typeface="+mj-lt"/>
              <a:buAutoNum type="arabicPeriod"/>
            </a:pPr>
            <a:r>
              <a:rPr lang="en-US" dirty="0"/>
              <a:t>Preventing </a:t>
            </a:r>
            <a:r>
              <a:rPr lang="en-US" dirty="0" err="1"/>
              <a:t>perinatal</a:t>
            </a:r>
            <a:r>
              <a:rPr lang="en-US" dirty="0"/>
              <a:t> transmission of HIV- ARVs, </a:t>
            </a:r>
            <a:r>
              <a:rPr lang="en-US" dirty="0" err="1"/>
              <a:t>nevirapine</a:t>
            </a:r>
            <a:r>
              <a:rPr lang="en-US" dirty="0"/>
              <a:t> prophylaxis, avoid mixed feeding.</a:t>
            </a:r>
          </a:p>
          <a:p>
            <a:pPr marL="514350" indent="-514350">
              <a:buFont typeface="+mj-lt"/>
              <a:buAutoNum type="arabicPeriod"/>
            </a:pPr>
            <a:r>
              <a:rPr lang="en-US" dirty="0"/>
              <a:t>Sterilization of instruments-autoclaving, chlorine, </a:t>
            </a:r>
          </a:p>
          <a:p>
            <a:pPr>
              <a:buNone/>
            </a:pPr>
            <a:endParaRPr lang="en-US" dirty="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Therapy for OI’s and malignancies</a:t>
            </a:r>
            <a:br>
              <a:rPr lang="en-US" b="1" dirty="0"/>
            </a:br>
            <a:endParaRPr lang="en-US" b="1" dirty="0"/>
          </a:p>
        </p:txBody>
      </p:sp>
      <p:sp>
        <p:nvSpPr>
          <p:cNvPr id="3" name="Content Placeholder 2"/>
          <p:cNvSpPr>
            <a:spLocks noGrp="1"/>
          </p:cNvSpPr>
          <p:nvPr>
            <p:ph idx="1"/>
          </p:nvPr>
        </p:nvSpPr>
        <p:spPr/>
        <p:txBody>
          <a:bodyPr/>
          <a:lstStyle/>
          <a:p>
            <a:r>
              <a:rPr lang="en-US" dirty="0"/>
              <a:t>KS</a:t>
            </a:r>
          </a:p>
          <a:p>
            <a:r>
              <a:rPr lang="en-US" dirty="0"/>
              <a:t>PCP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a:solidFill>
                  <a:srgbClr val="0070C0"/>
                </a:solidFill>
              </a:rPr>
              <a:t>HIV 1</a:t>
            </a:r>
          </a:p>
        </p:txBody>
      </p:sp>
      <p:sp>
        <p:nvSpPr>
          <p:cNvPr id="3" name="Content Placeholder 2"/>
          <p:cNvSpPr>
            <a:spLocks noGrp="1"/>
          </p:cNvSpPr>
          <p:nvPr>
            <p:ph idx="1"/>
          </p:nvPr>
        </p:nvSpPr>
        <p:spPr>
          <a:xfrm>
            <a:off x="0" y="762000"/>
            <a:ext cx="9144000" cy="6096000"/>
          </a:xfrm>
        </p:spPr>
        <p:txBody>
          <a:bodyPr>
            <a:normAutofit/>
          </a:bodyPr>
          <a:lstStyle/>
          <a:p>
            <a:pPr lvl="0"/>
            <a:r>
              <a:rPr lang="en-US" dirty="0"/>
              <a:t>Commonest cause of HIV disease throughout the world – 92.5% of HIV infections.</a:t>
            </a:r>
          </a:p>
          <a:p>
            <a:pPr lvl="0"/>
            <a:r>
              <a:rPr lang="en-US" dirty="0"/>
              <a:t>world-wide distribution, responsible for world pandemic, including Kenya.  </a:t>
            </a:r>
          </a:p>
          <a:p>
            <a:pPr lvl="0"/>
            <a:r>
              <a:rPr lang="en-US" dirty="0"/>
              <a:t>Most aggressive type and produce a more severe disease</a:t>
            </a:r>
          </a:p>
          <a:p>
            <a:pPr lvl="0"/>
            <a:r>
              <a:rPr lang="en-US" dirty="0"/>
              <a:t>More readily transmitted from mother to child</a:t>
            </a:r>
          </a:p>
          <a:p>
            <a:pPr lvl="0"/>
            <a:r>
              <a:rPr lang="en-US" dirty="0"/>
              <a:t>HIV-1 has many subtypes (11 subtypes : A-K )</a:t>
            </a:r>
            <a:endParaRPr lang="en-US" sz="2800" dirty="0"/>
          </a:p>
          <a:p>
            <a:pPr lvl="0"/>
            <a:r>
              <a:rPr lang="en-US" dirty="0"/>
              <a:t>A-E are the predominant subtypes </a:t>
            </a:r>
            <a:endParaRPr lang="en-US" sz="2800" dirty="0"/>
          </a:p>
          <a:p>
            <a:pPr lvl="0"/>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pPr lvl="1" algn="ctr" rtl="0">
              <a:spcBef>
                <a:spcPct val="0"/>
              </a:spcBef>
            </a:pPr>
            <a:r>
              <a:rPr lang="en-US" sz="4400" b="1" dirty="0">
                <a:solidFill>
                  <a:srgbClr val="0070C0"/>
                </a:solidFill>
              </a:rPr>
              <a:t>HIV 2</a:t>
            </a:r>
            <a:br>
              <a:rPr lang="en-US" sz="2400" dirty="0"/>
            </a:b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a:t>Less aggressive </a:t>
            </a:r>
          </a:p>
          <a:p>
            <a:r>
              <a:rPr lang="en-US" dirty="0">
                <a:cs typeface="Times New Roman" pitchFamily="18" charset="0"/>
              </a:rPr>
              <a:t>less easily transmitted,</a:t>
            </a:r>
          </a:p>
          <a:p>
            <a:r>
              <a:rPr lang="en-US" dirty="0">
                <a:cs typeface="Times New Roman" pitchFamily="18" charset="0"/>
              </a:rPr>
              <a:t>Less pathogenic</a:t>
            </a:r>
            <a:endParaRPr lang="en-US" dirty="0"/>
          </a:p>
          <a:p>
            <a:r>
              <a:rPr lang="en-US" dirty="0"/>
              <a:t>Produce milder disease</a:t>
            </a:r>
          </a:p>
          <a:p>
            <a:r>
              <a:rPr lang="en-US" dirty="0"/>
              <a:t>Slower in progression</a:t>
            </a:r>
          </a:p>
          <a:p>
            <a:r>
              <a:rPr lang="en-US" dirty="0"/>
              <a:t>Less rapidly transmitted from mother to child</a:t>
            </a:r>
          </a:p>
          <a:p>
            <a:r>
              <a:rPr lang="en-US" dirty="0"/>
              <a:t>Less common </a:t>
            </a:r>
          </a:p>
          <a:p>
            <a:r>
              <a:rPr lang="en-US" dirty="0"/>
              <a:t>Has 5 subtypes A – E</a:t>
            </a:r>
          </a:p>
          <a:p>
            <a:r>
              <a:rPr lang="en-US" dirty="0"/>
              <a:t>Common in west Africa, </a:t>
            </a:r>
            <a:r>
              <a:rPr lang="en-US" dirty="0" err="1"/>
              <a:t>Mozabique</a:t>
            </a:r>
            <a:r>
              <a:rPr lang="en-US" dirty="0"/>
              <a:t> and Angola.  </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fontScale="90000"/>
          </a:bodyPr>
          <a:lstStyle/>
          <a:p>
            <a:r>
              <a:rPr lang="en-US" b="1" dirty="0">
                <a:solidFill>
                  <a:srgbClr val="0070C0"/>
                </a:solidFill>
              </a:rPr>
              <a:t>Structure HIV </a:t>
            </a:r>
            <a:br>
              <a:rPr lang="en-US" dirty="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Ø"/>
            </a:pPr>
            <a:r>
              <a:rPr lang="en-US" dirty="0"/>
              <a:t>The viral structure comprises of :- </a:t>
            </a:r>
            <a:r>
              <a:rPr lang="en-US" b="1" dirty="0"/>
              <a:t>envelop</a:t>
            </a:r>
            <a:r>
              <a:rPr lang="en-US" dirty="0"/>
              <a:t> , </a:t>
            </a:r>
            <a:r>
              <a:rPr lang="en-US" b="1" dirty="0" err="1"/>
              <a:t>capsid</a:t>
            </a:r>
            <a:r>
              <a:rPr lang="en-US" dirty="0"/>
              <a:t>, </a:t>
            </a:r>
            <a:r>
              <a:rPr lang="en-US" b="1" dirty="0"/>
              <a:t>core</a:t>
            </a:r>
          </a:p>
          <a:p>
            <a:pPr>
              <a:buNone/>
            </a:pPr>
            <a:endParaRPr lang="en-US" b="1" dirty="0"/>
          </a:p>
          <a:p>
            <a:pPr>
              <a:buNone/>
            </a:pPr>
            <a:r>
              <a:rPr lang="en-US" b="1" u="sng" dirty="0"/>
              <a:t>Envelop</a:t>
            </a:r>
            <a:r>
              <a:rPr lang="en-US" dirty="0"/>
              <a:t>:- </a:t>
            </a:r>
          </a:p>
          <a:p>
            <a:r>
              <a:rPr lang="en-US" dirty="0"/>
              <a:t>membrane which surrounds the virus</a:t>
            </a:r>
          </a:p>
          <a:p>
            <a:r>
              <a:rPr lang="en-US" dirty="0"/>
              <a:t>Lipid layer derived from host cell membrane and has host proteins</a:t>
            </a:r>
          </a:p>
          <a:p>
            <a:r>
              <a:rPr lang="en-US" dirty="0"/>
              <a:t>Has viral encoded glycoprotein gp41</a:t>
            </a:r>
          </a:p>
          <a:p>
            <a:r>
              <a:rPr lang="en-US" dirty="0"/>
              <a:t>Also has glycoprotein knob gp120 that binds to CD4 receptors</a:t>
            </a:r>
          </a:p>
          <a:p>
            <a:pPr>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u="sng" dirty="0" err="1"/>
              <a:t>Capsid</a:t>
            </a:r>
            <a:r>
              <a:rPr lang="en-US" dirty="0"/>
              <a:t>:- protein coat surrounding the virus core- has protein 17 ( p17) and p18</a:t>
            </a:r>
          </a:p>
          <a:p>
            <a:pPr>
              <a:buNone/>
            </a:pPr>
            <a:endParaRPr lang="en-US" dirty="0"/>
          </a:p>
          <a:p>
            <a:r>
              <a:rPr lang="en-US" b="1" u="sng" dirty="0"/>
              <a:t>Core:- </a:t>
            </a:r>
            <a:r>
              <a:rPr lang="en-US" dirty="0"/>
              <a:t>inner mass of the virus with 2 identical single strand of viral RNA</a:t>
            </a:r>
          </a:p>
          <a:p>
            <a:r>
              <a:rPr lang="en-US" dirty="0"/>
              <a:t>Also contains enzymes reverse transcriptase and protease</a:t>
            </a:r>
          </a:p>
          <a:p>
            <a:r>
              <a:rPr lang="en-US" dirty="0"/>
              <a:t>Main core protein is p24</a:t>
            </a:r>
          </a:p>
          <a:p>
            <a:r>
              <a:rPr lang="en-US" dirty="0"/>
              <a:t>RNA carries the genetic material of the virus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4841</TotalTime>
  <Words>2196</Words>
  <Application>Microsoft Office PowerPoint</Application>
  <PresentationFormat>On-screen Show (4:3)</PresentationFormat>
  <Paragraphs>309</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Garamond</vt:lpstr>
      <vt:lpstr>Wingdings</vt:lpstr>
      <vt:lpstr>Office Theme</vt:lpstr>
      <vt:lpstr>HIV/AIDS</vt:lpstr>
      <vt:lpstr>ABBREVIATIONS</vt:lpstr>
      <vt:lpstr>CAUSATIVE ORGANISM</vt:lpstr>
      <vt:lpstr>PowerPoint Presentation</vt:lpstr>
      <vt:lpstr>HIV 1</vt:lpstr>
      <vt:lpstr>HIV 2 </vt:lpstr>
      <vt:lpstr>Structure HIV  </vt:lpstr>
      <vt:lpstr>PowerPoint Presentation</vt:lpstr>
      <vt:lpstr>PowerPoint Presentation</vt:lpstr>
      <vt:lpstr>MODES OF TRANSMISSION</vt:lpstr>
      <vt:lpstr>PowerPoint Presentation</vt:lpstr>
      <vt:lpstr>PowerPoint Presentation</vt:lpstr>
      <vt:lpstr>HIV life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NATURAL HX OF HIV INFECTION</vt:lpstr>
      <vt:lpstr>PowerPoint Presentation</vt:lpstr>
      <vt:lpstr>PowerPoint Presentation</vt:lpstr>
      <vt:lpstr>Average time taken for development of AIDS  following infection </vt:lpstr>
      <vt:lpstr>CLINICAL FEATURES</vt:lpstr>
      <vt:lpstr>PowerPoint Presentation</vt:lpstr>
      <vt:lpstr>PowerPoint Presentation</vt:lpstr>
      <vt:lpstr>PowerPoint Presentation</vt:lpstr>
      <vt:lpstr>PowerPoint Presentation</vt:lpstr>
      <vt:lpstr>PowerPoint Presentation</vt:lpstr>
      <vt:lpstr>WHO clinical staging of HIV/AIDS in adults and adolescents</vt:lpstr>
      <vt:lpstr>PowerPoint Presentation</vt:lpstr>
      <vt:lpstr>PowerPoint Presentation</vt:lpstr>
      <vt:lpstr>PowerPoint Presentation</vt:lpstr>
      <vt:lpstr>PowerPoint Presentation</vt:lpstr>
      <vt:lpstr>PowerPoint Presentation</vt:lpstr>
      <vt:lpstr>DIAGNOSIS</vt:lpstr>
      <vt:lpstr>TREATMENT</vt:lpstr>
      <vt:lpstr>OI’s prophylaxis</vt:lpstr>
      <vt:lpstr>ARV TREATMENT</vt:lpstr>
      <vt:lpstr>PEP’s</vt:lpstr>
      <vt:lpstr>DDX</vt:lpstr>
      <vt:lpstr>PREVENTION</vt:lpstr>
      <vt:lpstr>Therapy for OI’s and malignancies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HIV/AIDS</dc:title>
  <dc:creator>User</dc:creator>
  <cp:lastModifiedBy>USER</cp:lastModifiedBy>
  <cp:revision>157</cp:revision>
  <dcterms:created xsi:type="dcterms:W3CDTF">2016-10-16T17:29:41Z</dcterms:created>
  <dcterms:modified xsi:type="dcterms:W3CDTF">2021-03-04T17:18:41Z</dcterms:modified>
</cp:coreProperties>
</file>