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4336-EF1C-4BA8-AB46-139AD0252554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1DB6-23AB-4BED-8FCB-29C6577AF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 PARASITIC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ANTI HELMINTIC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Trichinella</a:t>
            </a:r>
            <a:r>
              <a:rPr lang="en-US" dirty="0" smtClean="0"/>
              <a:t> </a:t>
            </a:r>
            <a:r>
              <a:rPr lang="en-US" dirty="0" err="1" smtClean="0"/>
              <a:t>spiralis</a:t>
            </a:r>
            <a:r>
              <a:rPr lang="en-US" dirty="0" smtClean="0"/>
              <a:t>: 400 mg bid for 8-14 days.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Cysticercosis</a:t>
            </a:r>
            <a:r>
              <a:rPr lang="en-US" dirty="0" smtClean="0"/>
              <a:t>: It is considered the drug of choice because of short course, less toxicity than </a:t>
            </a:r>
            <a:r>
              <a:rPr lang="en-US" dirty="0" err="1" smtClean="0"/>
              <a:t>praziquantel</a:t>
            </a:r>
            <a:r>
              <a:rPr lang="en-US" dirty="0" smtClean="0"/>
              <a:t>, better penetration into CSF and cost.</a:t>
            </a:r>
          </a:p>
          <a:p>
            <a:r>
              <a:rPr lang="en-US" dirty="0" smtClean="0"/>
              <a:t> It is given 400 mg bid for 21 days with </a:t>
            </a:r>
            <a:r>
              <a:rPr lang="en-US" dirty="0" err="1" smtClean="0"/>
              <a:t>glucocorticoid</a:t>
            </a:r>
            <a:r>
              <a:rPr lang="en-US" dirty="0" smtClean="0"/>
              <a:t> is started prior to </a:t>
            </a:r>
            <a:r>
              <a:rPr lang="en-US" dirty="0" err="1" smtClean="0"/>
              <a:t>albendazole</a:t>
            </a:r>
            <a:r>
              <a:rPr lang="en-US" dirty="0" smtClean="0"/>
              <a:t> to reduce the intensity of the inflammatory reaction to the dead parasites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PIPERAZINE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extensively </a:t>
            </a:r>
            <a:r>
              <a:rPr lang="en-US" dirty="0"/>
              <a:t>used in the therapy of </a:t>
            </a:r>
            <a:r>
              <a:rPr lang="en-US" dirty="0" err="1"/>
              <a:t>ascariasis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enterobiasis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MOA</a:t>
            </a:r>
            <a:r>
              <a:rPr lang="en-US" dirty="0" smtClean="0"/>
              <a:t> :</a:t>
            </a:r>
            <a:r>
              <a:rPr lang="en-US" dirty="0"/>
              <a:t> It reverses neuromuscular transmission in the </a:t>
            </a:r>
            <a:r>
              <a:rPr lang="en-US" dirty="0" smtClean="0"/>
              <a:t>worm </a:t>
            </a:r>
            <a:r>
              <a:rPr lang="en-US" dirty="0" err="1" smtClean="0"/>
              <a:t>paralysising</a:t>
            </a:r>
            <a:r>
              <a:rPr lang="en-US" dirty="0" smtClean="0"/>
              <a:t> them. </a:t>
            </a:r>
            <a:r>
              <a:rPr lang="en-US" dirty="0"/>
              <a:t>The </a:t>
            </a:r>
            <a:r>
              <a:rPr lang="en-US" dirty="0" err="1"/>
              <a:t>paralysed</a:t>
            </a:r>
            <a:r>
              <a:rPr lang="en-US" dirty="0"/>
              <a:t> worms are expelled alive in </a:t>
            </a:r>
            <a:r>
              <a:rPr lang="en-US" dirty="0" smtClean="0"/>
              <a:t>the </a:t>
            </a:r>
            <a:r>
              <a:rPr lang="en-US" dirty="0" err="1" smtClean="0"/>
              <a:t>faeces</a:t>
            </a:r>
            <a:r>
              <a:rPr lang="en-US" dirty="0" smtClean="0"/>
              <a:t>.</a:t>
            </a:r>
          </a:p>
          <a:p>
            <a:r>
              <a:rPr lang="en-US" dirty="0"/>
              <a:t>Given orally</a:t>
            </a:r>
            <a:r>
              <a:rPr lang="en-US" dirty="0" smtClean="0"/>
              <a:t>.</a:t>
            </a:r>
          </a:p>
          <a:p>
            <a:r>
              <a:rPr lang="en-US" dirty="0"/>
              <a:t>The drug is partly </a:t>
            </a:r>
            <a:r>
              <a:rPr lang="en-US" dirty="0" err="1"/>
              <a:t>metabolised</a:t>
            </a:r>
            <a:r>
              <a:rPr lang="en-US" dirty="0"/>
              <a:t> in the body and partly excreted unchanged </a:t>
            </a:r>
            <a:r>
              <a:rPr lang="en-US" dirty="0" smtClean="0"/>
              <a:t>in the </a:t>
            </a:r>
            <a:r>
              <a:rPr lang="en-US" dirty="0"/>
              <a:t>urine.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Adverse reactions: </a:t>
            </a:r>
            <a:r>
              <a:rPr lang="en-US" dirty="0" smtClean="0"/>
              <a:t> </a:t>
            </a:r>
            <a:r>
              <a:rPr lang="en-US" dirty="0"/>
              <a:t>nausea, vomiting, </a:t>
            </a:r>
            <a:r>
              <a:rPr lang="en-US" dirty="0" err="1"/>
              <a:t>diarrhoea</a:t>
            </a:r>
            <a:r>
              <a:rPr lang="en-US" dirty="0"/>
              <a:t> and </a:t>
            </a:r>
            <a:r>
              <a:rPr lang="en-US" dirty="0" err="1" smtClean="0"/>
              <a:t>urticaria,vertigo</a:t>
            </a:r>
            <a:r>
              <a:rPr lang="en-US" dirty="0"/>
              <a:t>, muscular </a:t>
            </a:r>
            <a:r>
              <a:rPr lang="en-US" dirty="0" err="1"/>
              <a:t>incoordination</a:t>
            </a:r>
            <a:r>
              <a:rPr lang="en-US" dirty="0"/>
              <a:t>, </a:t>
            </a:r>
            <a:r>
              <a:rPr lang="en-US" dirty="0" err="1"/>
              <a:t>hypotonia</a:t>
            </a:r>
            <a:r>
              <a:rPr lang="en-US" dirty="0"/>
              <a:t>, ataxia of </a:t>
            </a:r>
            <a:r>
              <a:rPr lang="en-US" dirty="0" err="1" smtClean="0"/>
              <a:t>cerebellar</a:t>
            </a:r>
            <a:r>
              <a:rPr lang="en-US" dirty="0" smtClean="0"/>
              <a:t> type </a:t>
            </a:r>
            <a:r>
              <a:rPr lang="en-US" dirty="0"/>
              <a:t>(</a:t>
            </a:r>
            <a:r>
              <a:rPr lang="en-US" i="1" dirty="0"/>
              <a:t>‘worm—wobble’), </a:t>
            </a:r>
            <a:r>
              <a:rPr lang="en-US" i="1" dirty="0" err="1"/>
              <a:t>paraesthesiae</a:t>
            </a:r>
            <a:r>
              <a:rPr lang="en-US" i="1" dirty="0"/>
              <a:t>, blurring of vision and very rarely, seizures.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NBThe</a:t>
            </a:r>
            <a:r>
              <a:rPr lang="en-US" i="1" dirty="0" smtClean="0"/>
              <a:t> drug appears </a:t>
            </a:r>
            <a:r>
              <a:rPr lang="en-US" i="1" dirty="0"/>
              <a:t>to be safe during </a:t>
            </a:r>
            <a:r>
              <a:rPr lang="en-US" i="1" dirty="0" smtClean="0"/>
              <a:t>pregnancy</a:t>
            </a:r>
          </a:p>
          <a:p>
            <a:pPr>
              <a:buNone/>
            </a:pPr>
            <a:r>
              <a:rPr lang="en-US" b="1" dirty="0"/>
              <a:t>Preparations and </a:t>
            </a:r>
            <a:r>
              <a:rPr lang="en-US" b="1" dirty="0" smtClean="0"/>
              <a:t>dosage</a:t>
            </a:r>
          </a:p>
          <a:p>
            <a:pPr>
              <a:buNone/>
            </a:pPr>
            <a:r>
              <a:rPr lang="en-US" dirty="0" err="1"/>
              <a:t>Piperazine</a:t>
            </a:r>
            <a:r>
              <a:rPr lang="en-US" dirty="0"/>
              <a:t> </a:t>
            </a:r>
            <a:r>
              <a:rPr lang="en-US" dirty="0" smtClean="0"/>
              <a:t>citrate: </a:t>
            </a:r>
            <a:r>
              <a:rPr lang="en-US" dirty="0"/>
              <a:t>For </a:t>
            </a:r>
            <a:r>
              <a:rPr lang="en-US" dirty="0" err="1"/>
              <a:t>ascariasis</a:t>
            </a:r>
            <a:r>
              <a:rPr lang="en-US" dirty="0"/>
              <a:t> in adults, a single dose of 5 </a:t>
            </a:r>
            <a:r>
              <a:rPr lang="en-US" dirty="0" smtClean="0"/>
              <a:t>g, </a:t>
            </a:r>
            <a:r>
              <a:rPr lang="en-US" dirty="0"/>
              <a:t>children, it is given </a:t>
            </a:r>
            <a:r>
              <a:rPr lang="en-US" dirty="0" smtClean="0"/>
              <a:t>single dose </a:t>
            </a:r>
            <a:r>
              <a:rPr lang="en-US" dirty="0"/>
              <a:t>of 75 mg per kg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Piperazine</a:t>
            </a:r>
            <a:r>
              <a:rPr lang="en-US" dirty="0"/>
              <a:t> hydrate. Dose: Adults, 4 g as a single dose. Children,120 mg/kg, </a:t>
            </a:r>
            <a:r>
              <a:rPr lang="en-US" dirty="0" err="1"/>
              <a:t>upto</a:t>
            </a:r>
            <a:r>
              <a:rPr lang="en-US" dirty="0"/>
              <a:t> a </a:t>
            </a:r>
            <a:r>
              <a:rPr lang="en-US" dirty="0" smtClean="0"/>
              <a:t>total dose </a:t>
            </a:r>
            <a:r>
              <a:rPr lang="en-US" dirty="0"/>
              <a:t>of 4 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PYRANTEL PAMOATE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highly </a:t>
            </a:r>
            <a:r>
              <a:rPr lang="en-US" dirty="0" smtClean="0"/>
              <a:t>effective against </a:t>
            </a:r>
            <a:r>
              <a:rPr lang="en-US" dirty="0"/>
              <a:t>round worms and </a:t>
            </a:r>
            <a:r>
              <a:rPr lang="en-US" i="1" dirty="0"/>
              <a:t>E. </a:t>
            </a:r>
            <a:r>
              <a:rPr lang="en-US" i="1" dirty="0" err="1" smtClean="0"/>
              <a:t>vermicularis</a:t>
            </a:r>
            <a:r>
              <a:rPr lang="en-US" i="1" dirty="0" smtClean="0"/>
              <a:t> and less effective on hookworm</a:t>
            </a:r>
          </a:p>
          <a:p>
            <a:r>
              <a:rPr lang="en-US" dirty="0"/>
              <a:t>poorly absorbed after oral administration and is </a:t>
            </a:r>
            <a:r>
              <a:rPr lang="en-US" dirty="0" smtClean="0"/>
              <a:t>only effective </a:t>
            </a:r>
            <a:r>
              <a:rPr lang="en-US" dirty="0"/>
              <a:t>against intestinal infections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MOA </a:t>
            </a:r>
            <a:r>
              <a:rPr lang="en-US" dirty="0"/>
              <a:t>It acts as a depolarizing, neuromuscular-blocking agent, causing release </a:t>
            </a:r>
            <a:r>
              <a:rPr lang="en-US" dirty="0" smtClean="0"/>
              <a:t>of acetylcholine </a:t>
            </a:r>
            <a:r>
              <a:rPr lang="en-US" dirty="0"/>
              <a:t>and inhibition of cholinesterase, leading to paralysis of the worm and subsequent expulsion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Adverse reactions: </a:t>
            </a:r>
            <a:r>
              <a:rPr lang="en-US" dirty="0" smtClean="0"/>
              <a:t> </a:t>
            </a:r>
            <a:r>
              <a:rPr lang="en-US" dirty="0"/>
              <a:t>GI disturbances, abdominal </a:t>
            </a:r>
            <a:r>
              <a:rPr lang="en-US" dirty="0" smtClean="0"/>
              <a:t>pain, headache</a:t>
            </a:r>
            <a:r>
              <a:rPr lang="en-US" dirty="0"/>
              <a:t>, drowsiness and skin rashes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DOSAGE </a:t>
            </a:r>
            <a:r>
              <a:rPr lang="en-US" dirty="0"/>
              <a:t>In </a:t>
            </a:r>
            <a:r>
              <a:rPr lang="en-US" dirty="0" err="1"/>
              <a:t>ascariasis</a:t>
            </a:r>
            <a:r>
              <a:rPr lang="en-US" dirty="0"/>
              <a:t> and </a:t>
            </a:r>
            <a:r>
              <a:rPr lang="en-US" dirty="0" err="1" smtClean="0"/>
              <a:t>enterobiasis</a:t>
            </a:r>
            <a:r>
              <a:rPr lang="en-US" dirty="0" smtClean="0"/>
              <a:t> </a:t>
            </a:r>
            <a:r>
              <a:rPr lang="en-US" dirty="0"/>
              <a:t>given </a:t>
            </a:r>
            <a:r>
              <a:rPr lang="en-US" dirty="0" smtClean="0"/>
              <a:t>as </a:t>
            </a:r>
            <a:r>
              <a:rPr lang="en-US" dirty="0"/>
              <a:t>a single dose </a:t>
            </a:r>
            <a:r>
              <a:rPr lang="en-US" dirty="0" smtClean="0"/>
              <a:t>10 </a:t>
            </a:r>
            <a:r>
              <a:rPr lang="en-US" dirty="0"/>
              <a:t>mg/kg </a:t>
            </a:r>
            <a:r>
              <a:rPr lang="en-US" dirty="0" err="1"/>
              <a:t>upto</a:t>
            </a:r>
            <a:r>
              <a:rPr lang="en-US" dirty="0"/>
              <a:t> </a:t>
            </a:r>
            <a:r>
              <a:rPr lang="en-US" dirty="0" smtClean="0"/>
              <a:t>a maximum </a:t>
            </a:r>
            <a:r>
              <a:rPr lang="en-US" dirty="0"/>
              <a:t>of </a:t>
            </a:r>
            <a:r>
              <a:rPr lang="en-US" dirty="0" smtClean="0"/>
              <a:t>1g</a:t>
            </a:r>
          </a:p>
          <a:p>
            <a:r>
              <a:rPr lang="en-US" dirty="0" smtClean="0"/>
              <a:t> Hookworm </a:t>
            </a:r>
            <a:r>
              <a:rPr lang="en-US" dirty="0"/>
              <a:t>infestation, the same dose is repeated on three </a:t>
            </a:r>
            <a:r>
              <a:rPr lang="en-US" dirty="0" smtClean="0"/>
              <a:t>successive days.</a:t>
            </a:r>
          </a:p>
          <a:p>
            <a:r>
              <a:rPr lang="en-US" dirty="0" smtClean="0"/>
              <a:t> </a:t>
            </a:r>
            <a:r>
              <a:rPr lang="en-US" dirty="0"/>
              <a:t>The dose can be repeated after 2 weeks, if needed. 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NB It </a:t>
            </a:r>
            <a:r>
              <a:rPr lang="en-US" i="1" dirty="0"/>
              <a:t>can be used during pregnancy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LEVAMISOLE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orally; plasma </a:t>
            </a:r>
            <a:r>
              <a:rPr lang="en-US" dirty="0" smtClean="0"/>
              <a:t>half life is </a:t>
            </a:r>
            <a:r>
              <a:rPr lang="en-US" dirty="0"/>
              <a:t>4h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Clinical use </a:t>
            </a:r>
            <a:r>
              <a:rPr lang="en-US" dirty="0"/>
              <a:t>Common round worm infection.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MOA </a:t>
            </a:r>
            <a:r>
              <a:rPr lang="en-US" dirty="0" smtClean="0"/>
              <a:t>Causes </a:t>
            </a:r>
            <a:r>
              <a:rPr lang="en-US" dirty="0"/>
              <a:t>tonic paralysis of the worm by stimulating nicotinic receptors at the neuromuscular junction.</a:t>
            </a:r>
          </a:p>
          <a:p>
            <a:r>
              <a:rPr lang="en-US" dirty="0"/>
              <a:t>The </a:t>
            </a:r>
            <a:r>
              <a:rPr lang="en-US" dirty="0" err="1"/>
              <a:t>paralysed</a:t>
            </a:r>
            <a:r>
              <a:rPr lang="en-US" dirty="0"/>
              <a:t> worms (but not the ova) are expelled in the </a:t>
            </a:r>
            <a:r>
              <a:rPr lang="en-US" dirty="0" err="1"/>
              <a:t>faeces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Rapidly absorbed and about </a:t>
            </a:r>
            <a:r>
              <a:rPr lang="en-US" dirty="0"/>
              <a:t>60% is excreted in the urine, mostly as metabolites, within 24 hours.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Adverse reactions </a:t>
            </a:r>
            <a:r>
              <a:rPr lang="en-US" b="1" dirty="0" smtClean="0"/>
              <a:t>; </a:t>
            </a:r>
            <a:r>
              <a:rPr lang="en-US" dirty="0" smtClean="0"/>
              <a:t>nausea, </a:t>
            </a:r>
            <a:r>
              <a:rPr lang="en-US" dirty="0"/>
              <a:t>vomiting, </a:t>
            </a:r>
            <a:r>
              <a:rPr lang="en-US" dirty="0" smtClean="0"/>
              <a:t>abdominal pain</a:t>
            </a:r>
            <a:r>
              <a:rPr lang="en-US" dirty="0"/>
              <a:t>, </a:t>
            </a:r>
            <a:r>
              <a:rPr lang="en-US" dirty="0" err="1"/>
              <a:t>diarrhoea</a:t>
            </a:r>
            <a:r>
              <a:rPr lang="en-US" dirty="0"/>
              <a:t>, giddiness and drowsiness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DOSAGE /PREPARATION </a:t>
            </a:r>
            <a:r>
              <a:rPr lang="en-US" dirty="0" err="1"/>
              <a:t>Levamisole</a:t>
            </a:r>
            <a:r>
              <a:rPr lang="en-US" dirty="0"/>
              <a:t> is available as a single dose tablet containing 150 mg for adults and 50 mg </a:t>
            </a:r>
            <a:r>
              <a:rPr lang="en-US" dirty="0" smtClean="0"/>
              <a:t>for children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/>
              <a:t>ascariasis</a:t>
            </a:r>
            <a:r>
              <a:rPr lang="en-US" dirty="0"/>
              <a:t>, it is given as a single dose of 2.5-5.0 mg/kg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IVERMECTIN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Drug </a:t>
            </a:r>
            <a:r>
              <a:rPr lang="en-US" dirty="0"/>
              <a:t>of choice for the treatment of </a:t>
            </a:r>
            <a:r>
              <a:rPr lang="en-US" dirty="0" err="1"/>
              <a:t>cutaneous</a:t>
            </a:r>
            <a:r>
              <a:rPr lang="en-US" dirty="0"/>
              <a:t> larva </a:t>
            </a:r>
            <a:r>
              <a:rPr lang="en-US" dirty="0" err="1"/>
              <a:t>migrans</a:t>
            </a:r>
            <a:r>
              <a:rPr lang="en-US" dirty="0"/>
              <a:t>, </a:t>
            </a:r>
            <a:r>
              <a:rPr lang="en-US" dirty="0" err="1" smtClean="0"/>
              <a:t>strongyloidiasis</a:t>
            </a:r>
            <a:r>
              <a:rPr lang="en-US" dirty="0" smtClean="0"/>
              <a:t>, and </a:t>
            </a:r>
            <a:r>
              <a:rPr lang="en-US" dirty="0" err="1"/>
              <a:t>onchocerciasis</a:t>
            </a:r>
            <a:r>
              <a:rPr lang="en-US" dirty="0"/>
              <a:t> (river blindness, although not curative due to lack of activity in adult worms). [Note: </a:t>
            </a:r>
            <a:r>
              <a:rPr lang="en-US" i="1" dirty="0" err="1" smtClean="0"/>
              <a:t>Ivermectin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also useful in the treatment of </a:t>
            </a:r>
            <a:r>
              <a:rPr lang="en-US" dirty="0" err="1"/>
              <a:t>pediculosis</a:t>
            </a:r>
            <a:r>
              <a:rPr lang="en-US" dirty="0"/>
              <a:t> (lice) and scabies.]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orally.</a:t>
            </a:r>
            <a:endParaRPr lang="en-US" dirty="0" smtClean="0"/>
          </a:p>
          <a:p>
            <a:r>
              <a:rPr lang="en-US" b="1" dirty="0" smtClean="0"/>
              <a:t>MOA </a:t>
            </a:r>
            <a:r>
              <a:rPr lang="en-US" dirty="0"/>
              <a:t>Acts at the worm’s neuromuscular junction, causing paralysis either by intensifying </a:t>
            </a:r>
            <a:r>
              <a:rPr lang="en-US" dirty="0" smtClean="0"/>
              <a:t>GABA-mediated inhibition </a:t>
            </a:r>
            <a:r>
              <a:rPr lang="en-US" dirty="0"/>
              <a:t>or by activating an invertebrate-</a:t>
            </a:r>
            <a:r>
              <a:rPr lang="en-US" dirty="0" err="1"/>
              <a:t>speci.c</a:t>
            </a:r>
            <a:r>
              <a:rPr lang="en-US" dirty="0"/>
              <a:t> glutamate-gated chloride channel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ADVERSE EFFECT </a:t>
            </a:r>
            <a:r>
              <a:rPr lang="en-US" dirty="0" smtClean="0"/>
              <a:t>: </a:t>
            </a:r>
            <a:r>
              <a:rPr lang="en-US" dirty="0"/>
              <a:t>fever, headache, dizziness, </a:t>
            </a:r>
            <a:r>
              <a:rPr lang="en-US" dirty="0" smtClean="0"/>
              <a:t>rash, </a:t>
            </a:r>
            <a:r>
              <a:rPr lang="en-US" dirty="0"/>
              <a:t>and </a:t>
            </a:r>
            <a:r>
              <a:rPr lang="en-US" dirty="0" smtClean="0"/>
              <a:t>hypotension</a:t>
            </a:r>
          </a:p>
          <a:p>
            <a:pPr>
              <a:buNone/>
            </a:pPr>
            <a:r>
              <a:rPr lang="en-US" b="1" dirty="0" smtClean="0"/>
              <a:t>DOSAGE </a:t>
            </a:r>
            <a:r>
              <a:rPr lang="en-US" dirty="0"/>
              <a:t>100-200 mcg/kg daily for 2 days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Worm infestation (</a:t>
            </a:r>
            <a:r>
              <a:rPr lang="en-US" dirty="0" err="1"/>
              <a:t>helminthiasis</a:t>
            </a:r>
            <a:r>
              <a:rPr lang="en-US" dirty="0"/>
              <a:t>) is one of the major global public health </a:t>
            </a:r>
            <a:r>
              <a:rPr lang="en-US" dirty="0" smtClean="0"/>
              <a:t>problems, more </a:t>
            </a:r>
            <a:r>
              <a:rPr lang="en-US" dirty="0"/>
              <a:t>so in tropical </a:t>
            </a:r>
            <a:r>
              <a:rPr lang="en-US" dirty="0" smtClean="0"/>
              <a:t>countries</a:t>
            </a:r>
          </a:p>
          <a:p>
            <a:r>
              <a:rPr lang="en-US" dirty="0" err="1"/>
              <a:t>Helminths</a:t>
            </a:r>
            <a:r>
              <a:rPr lang="en-US" dirty="0"/>
              <a:t> are </a:t>
            </a:r>
            <a:r>
              <a:rPr lang="en-US" dirty="0" err="1"/>
              <a:t>multicellular</a:t>
            </a:r>
            <a:r>
              <a:rPr lang="en-US" dirty="0"/>
              <a:t> worms with digestive, </a:t>
            </a:r>
            <a:r>
              <a:rPr lang="en-US" dirty="0" err="1" smtClean="0"/>
              <a:t>excretory,nervous</a:t>
            </a:r>
            <a:r>
              <a:rPr lang="en-US" dirty="0"/>
              <a:t>, and reproductive systems. </a:t>
            </a:r>
            <a:endParaRPr lang="en-US" dirty="0" smtClean="0"/>
          </a:p>
          <a:p>
            <a:r>
              <a:rPr lang="en-US" dirty="0" smtClean="0"/>
              <a:t>Parasitic </a:t>
            </a:r>
            <a:r>
              <a:rPr lang="en-US" dirty="0" err="1"/>
              <a:t>helminths</a:t>
            </a:r>
            <a:r>
              <a:rPr lang="en-US" dirty="0"/>
              <a:t> </a:t>
            </a:r>
            <a:r>
              <a:rPr lang="en-US" dirty="0" smtClean="0"/>
              <a:t>can infect </a:t>
            </a:r>
            <a:r>
              <a:rPr lang="en-US" dirty="0"/>
              <a:t>the liver, blood, intestines, and other tissues in </a:t>
            </a:r>
            <a:r>
              <a:rPr lang="en-US" dirty="0" smtClean="0"/>
              <a:t>human hosts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PRAZIQUANTEL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Drug  </a:t>
            </a:r>
            <a:r>
              <a:rPr lang="en-US" dirty="0"/>
              <a:t>of choice for the treatment of all forms of </a:t>
            </a:r>
            <a:r>
              <a:rPr lang="en-US" dirty="0" err="1"/>
              <a:t>schistosomiasis</a:t>
            </a:r>
            <a:r>
              <a:rPr lang="en-US" dirty="0"/>
              <a:t>, </a:t>
            </a:r>
            <a:r>
              <a:rPr lang="en-US" dirty="0" smtClean="0"/>
              <a:t>other </a:t>
            </a:r>
            <a:r>
              <a:rPr lang="en-US" dirty="0" err="1" smtClean="0"/>
              <a:t>trematode</a:t>
            </a:r>
            <a:r>
              <a:rPr lang="en-US" dirty="0" smtClean="0"/>
              <a:t> infections, and </a:t>
            </a:r>
            <a:r>
              <a:rPr lang="en-US" dirty="0" err="1" smtClean="0"/>
              <a:t>cestode</a:t>
            </a:r>
            <a:r>
              <a:rPr lang="en-US" dirty="0" smtClean="0"/>
              <a:t> infections such as </a:t>
            </a:r>
            <a:r>
              <a:rPr lang="en-US" dirty="0" err="1" smtClean="0"/>
              <a:t>taeniasis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the drug of choice in </a:t>
            </a:r>
            <a:r>
              <a:rPr lang="en-US" dirty="0" err="1"/>
              <a:t>taeniasis</a:t>
            </a:r>
            <a:r>
              <a:rPr lang="en-US" dirty="0"/>
              <a:t>. In a single dose of 10 mg/kg it </a:t>
            </a:r>
            <a:r>
              <a:rPr lang="en-US" dirty="0" smtClean="0"/>
              <a:t>is highly </a:t>
            </a:r>
            <a:r>
              <a:rPr lang="en-US" dirty="0"/>
              <a:t>effective against intestinal </a:t>
            </a:r>
            <a:r>
              <a:rPr lang="en-US" dirty="0" err="1"/>
              <a:t>taeniasis</a:t>
            </a:r>
            <a:r>
              <a:rPr lang="en-US" dirty="0"/>
              <a:t>, </a:t>
            </a:r>
            <a:r>
              <a:rPr lang="en-US" i="1" dirty="0"/>
              <a:t>T. </a:t>
            </a:r>
            <a:r>
              <a:rPr lang="en-US" i="1" dirty="0" err="1"/>
              <a:t>saginatum</a:t>
            </a:r>
            <a:r>
              <a:rPr lang="en-US" i="1" dirty="0"/>
              <a:t>, T. </a:t>
            </a:r>
            <a:r>
              <a:rPr lang="en-US" i="1" dirty="0" err="1"/>
              <a:t>solium</a:t>
            </a:r>
            <a:r>
              <a:rPr lang="en-US" i="1" dirty="0"/>
              <a:t> and D. </a:t>
            </a:r>
            <a:r>
              <a:rPr lang="en-US" i="1" dirty="0" err="1"/>
              <a:t>latum</a:t>
            </a:r>
            <a:r>
              <a:rPr lang="en-US" i="1" dirty="0"/>
              <a:t> </a:t>
            </a:r>
            <a:r>
              <a:rPr lang="en-US" i="1" dirty="0" smtClean="0"/>
              <a:t>infections, </a:t>
            </a:r>
            <a:r>
              <a:rPr lang="en-US" dirty="0" smtClean="0"/>
              <a:t>as </a:t>
            </a:r>
            <a:r>
              <a:rPr lang="en-US" dirty="0"/>
              <a:t>well as in </a:t>
            </a:r>
            <a:r>
              <a:rPr lang="en-US" dirty="0" err="1"/>
              <a:t>cysticercosis</a:t>
            </a:r>
            <a:r>
              <a:rPr lang="en-US" dirty="0"/>
              <a:t> of the brain. A single dose of 25mg/kg. is used to treat </a:t>
            </a:r>
            <a:r>
              <a:rPr lang="en-US" i="1" dirty="0"/>
              <a:t>H. </a:t>
            </a:r>
            <a:r>
              <a:rPr lang="en-US" i="1" dirty="0" smtClean="0"/>
              <a:t>nana </a:t>
            </a:r>
            <a:r>
              <a:rPr lang="en-US" dirty="0" smtClean="0"/>
              <a:t>infection.</a:t>
            </a:r>
            <a:r>
              <a:rPr lang="en-US" dirty="0"/>
              <a:t> 40 mg/kg for </a:t>
            </a:r>
            <a:r>
              <a:rPr lang="en-US" i="1" smtClean="0"/>
              <a:t>S.hematobium</a:t>
            </a:r>
            <a:r>
              <a:rPr lang="en-US" i="1" dirty="0" smtClean="0"/>
              <a:t> </a:t>
            </a:r>
            <a:r>
              <a:rPr lang="en-US" i="1" dirty="0"/>
              <a:t>infection and 60 mg/kg for S. </a:t>
            </a:r>
            <a:r>
              <a:rPr lang="en-US" i="1" dirty="0" err="1"/>
              <a:t>mansoni</a:t>
            </a:r>
            <a:r>
              <a:rPr lang="en-US" i="1" dirty="0"/>
              <a:t> and S. </a:t>
            </a:r>
            <a:r>
              <a:rPr lang="en-US" i="1" dirty="0" err="1"/>
              <a:t>japonicum</a:t>
            </a:r>
            <a:r>
              <a:rPr lang="en-US" i="1" dirty="0"/>
              <a:t> infections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70 </a:t>
            </a:r>
            <a:r>
              <a:rPr lang="en-US" dirty="0"/>
              <a:t>- 80% of a dose is excreted in urine within 24 hours. Its plasma t½ is 1-1.5 hours.</a:t>
            </a:r>
            <a:endParaRPr lang="en-US" dirty="0" smtClean="0"/>
          </a:p>
          <a:p>
            <a:r>
              <a:rPr lang="en-US" b="1" dirty="0" smtClean="0"/>
              <a:t>MOA</a:t>
            </a:r>
            <a:r>
              <a:rPr lang="en-US" dirty="0" smtClean="0"/>
              <a:t> It causes an increase in the calcium permeability of the cell membranes, promoting calcium influx, resulting in prolonged contraction of muscle with eventual paralysis and death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orally, well </a:t>
            </a:r>
            <a:r>
              <a:rPr lang="en-US" dirty="0" err="1"/>
              <a:t>absorbrd</a:t>
            </a:r>
            <a:r>
              <a:rPr lang="en-US" dirty="0"/>
              <a:t>, </a:t>
            </a:r>
            <a:r>
              <a:rPr lang="en-US" dirty="0" err="1"/>
              <a:t>metabolised</a:t>
            </a:r>
            <a:r>
              <a:rPr lang="en-US" dirty="0"/>
              <a:t> to inactive </a:t>
            </a:r>
            <a:r>
              <a:rPr lang="en-US" dirty="0" smtClean="0"/>
              <a:t>products.</a:t>
            </a:r>
            <a:endParaRPr lang="en-US" dirty="0" smtClean="0"/>
          </a:p>
          <a:p>
            <a:r>
              <a:rPr lang="en-US" dirty="0"/>
              <a:t>excreted primarily in the urine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ADVERSE EFFECTS </a:t>
            </a:r>
            <a:r>
              <a:rPr lang="en-US" dirty="0" smtClean="0"/>
              <a:t> </a:t>
            </a:r>
            <a:r>
              <a:rPr lang="en-US" dirty="0"/>
              <a:t>dizziness, malaise, </a:t>
            </a:r>
            <a:r>
              <a:rPr lang="en-US" dirty="0" smtClean="0"/>
              <a:t> </a:t>
            </a:r>
            <a:r>
              <a:rPr lang="en-US" dirty="0"/>
              <a:t>headache </a:t>
            </a:r>
            <a:r>
              <a:rPr lang="en-US" dirty="0" smtClean="0"/>
              <a:t>gastrointestinal </a:t>
            </a:r>
            <a:r>
              <a:rPr lang="en-US" dirty="0"/>
              <a:t>upset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Drug interaction </a:t>
            </a:r>
            <a:r>
              <a:rPr lang="en-US" dirty="0" smtClean="0"/>
              <a:t> </a:t>
            </a:r>
            <a:r>
              <a:rPr lang="en-US" i="1" dirty="0" err="1"/>
              <a:t>Dexamethasone</a:t>
            </a:r>
            <a:r>
              <a:rPr lang="en-US" i="1" dirty="0"/>
              <a:t>, </a:t>
            </a:r>
            <a:r>
              <a:rPr lang="en-US" i="1" dirty="0" err="1"/>
              <a:t>phenytoin</a:t>
            </a:r>
            <a:r>
              <a:rPr lang="en-US" i="1" dirty="0"/>
              <a:t>, </a:t>
            </a:r>
            <a:r>
              <a:rPr lang="en-US" i="1" dirty="0" err="1"/>
              <a:t>rifampin</a:t>
            </a:r>
            <a:r>
              <a:rPr lang="en-US" i="1" dirty="0"/>
              <a:t>, and </a:t>
            </a:r>
            <a:r>
              <a:rPr lang="en-US" i="1" dirty="0" err="1"/>
              <a:t>carbamazepine</a:t>
            </a:r>
            <a:r>
              <a:rPr lang="en-US" i="1" dirty="0"/>
              <a:t> may increase the metabolism of</a:t>
            </a:r>
          </a:p>
          <a:p>
            <a:pPr>
              <a:buNone/>
            </a:pPr>
            <a:r>
              <a:rPr lang="en-US" i="1" dirty="0" err="1"/>
              <a:t>praziquantel</a:t>
            </a:r>
            <a:r>
              <a:rPr lang="en-US" i="1" dirty="0"/>
              <a:t>. </a:t>
            </a:r>
            <a:r>
              <a:rPr lang="en-US" i="1" dirty="0" err="1"/>
              <a:t>Cimetidine</a:t>
            </a:r>
            <a:r>
              <a:rPr lang="en-US" i="1" dirty="0"/>
              <a:t> causes increased </a:t>
            </a:r>
            <a:r>
              <a:rPr lang="en-US" i="1" dirty="0" err="1"/>
              <a:t>praziquantel</a:t>
            </a:r>
            <a:r>
              <a:rPr lang="en-US" i="1" dirty="0"/>
              <a:t> levels. </a:t>
            </a:r>
            <a:endParaRPr lang="en-US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err="1" smtClean="0"/>
              <a:t>Praziquantel</a:t>
            </a:r>
            <a:r>
              <a:rPr lang="en-US" i="1" dirty="0" smtClean="0"/>
              <a:t> </a:t>
            </a:r>
            <a:r>
              <a:rPr lang="en-US" i="1" dirty="0"/>
              <a:t>is contraindicated </a:t>
            </a:r>
            <a:r>
              <a:rPr lang="en-US" i="1" dirty="0" smtClean="0"/>
              <a:t>in Rx of </a:t>
            </a:r>
            <a:r>
              <a:rPr lang="en-US" dirty="0" smtClean="0"/>
              <a:t>ocular </a:t>
            </a:r>
            <a:r>
              <a:rPr lang="en-US" dirty="0" err="1"/>
              <a:t>cysticercosis</a:t>
            </a:r>
            <a:r>
              <a:rPr lang="en-US" dirty="0"/>
              <a:t>, because destruction of the organism in the eye may cause irreversible damage.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NICLOSAMIDE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effective in </a:t>
            </a:r>
            <a:r>
              <a:rPr lang="en-US" i="1" dirty="0"/>
              <a:t>T. </a:t>
            </a:r>
            <a:r>
              <a:rPr lang="en-US" i="1" dirty="0" err="1"/>
              <a:t>saginata</a:t>
            </a:r>
            <a:r>
              <a:rPr lang="en-US" i="1" dirty="0"/>
              <a:t>, </a:t>
            </a:r>
            <a:r>
              <a:rPr lang="en-US" i="1" dirty="0" err="1" smtClean="0"/>
              <a:t>T.solium</a:t>
            </a:r>
            <a:r>
              <a:rPr lang="en-US" i="1" dirty="0" smtClean="0"/>
              <a:t>, </a:t>
            </a:r>
            <a:r>
              <a:rPr lang="en-US" i="1" dirty="0"/>
              <a:t>D. </a:t>
            </a:r>
            <a:r>
              <a:rPr lang="en-US" i="1" dirty="0" err="1"/>
              <a:t>latum</a:t>
            </a:r>
            <a:r>
              <a:rPr lang="en-US" i="1" dirty="0"/>
              <a:t> and H. nana infestations. </a:t>
            </a:r>
            <a:endParaRPr lang="en-US" i="1" dirty="0" smtClean="0"/>
          </a:p>
          <a:p>
            <a:r>
              <a:rPr lang="en-US" i="1" dirty="0" smtClean="0"/>
              <a:t>Given </a:t>
            </a:r>
            <a:r>
              <a:rPr lang="en-US" i="1" dirty="0"/>
              <a:t>orally, it is not </a:t>
            </a:r>
            <a:r>
              <a:rPr lang="en-US" i="1" dirty="0" smtClean="0"/>
              <a:t>absorbed</a:t>
            </a:r>
          </a:p>
          <a:p>
            <a:r>
              <a:rPr lang="en-US" b="1" dirty="0" smtClean="0"/>
              <a:t>MOA </a:t>
            </a:r>
            <a:r>
              <a:rPr lang="en-US" dirty="0"/>
              <a:t>It inhibits the mitochondrial </a:t>
            </a:r>
            <a:r>
              <a:rPr lang="en-US" dirty="0" err="1" smtClean="0"/>
              <a:t>phosphorylation</a:t>
            </a:r>
            <a:r>
              <a:rPr lang="en-US" dirty="0" smtClean="0"/>
              <a:t> of </a:t>
            </a:r>
            <a:r>
              <a:rPr lang="en-US" dirty="0"/>
              <a:t>adenosine </a:t>
            </a:r>
            <a:r>
              <a:rPr lang="en-US" dirty="0" err="1"/>
              <a:t>diphosphate</a:t>
            </a:r>
            <a:r>
              <a:rPr lang="en-US" dirty="0"/>
              <a:t> (ADP) in the parasite, making it lethal for the </a:t>
            </a:r>
            <a:r>
              <a:rPr lang="en-US" dirty="0" err="1"/>
              <a:t>cestode’s</a:t>
            </a:r>
            <a:r>
              <a:rPr lang="en-US" dirty="0"/>
              <a:t> </a:t>
            </a:r>
            <a:r>
              <a:rPr lang="en-US" dirty="0" err="1"/>
              <a:t>scolex</a:t>
            </a:r>
            <a:r>
              <a:rPr lang="en-US" dirty="0"/>
              <a:t> and segments but not </a:t>
            </a:r>
            <a:r>
              <a:rPr lang="en-US" dirty="0" smtClean="0"/>
              <a:t>for the </a:t>
            </a:r>
            <a:r>
              <a:rPr lang="en-US" dirty="0"/>
              <a:t>ova.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Niclosamide</a:t>
            </a:r>
            <a:r>
              <a:rPr lang="en-US" dirty="0"/>
              <a:t> is a </a:t>
            </a:r>
            <a:r>
              <a:rPr lang="en-US" dirty="0" err="1"/>
              <a:t>vermicidal</a:t>
            </a:r>
            <a:r>
              <a:rPr lang="en-US" dirty="0"/>
              <a:t> </a:t>
            </a:r>
            <a:r>
              <a:rPr lang="en-US" dirty="0" smtClean="0"/>
              <a:t>drug</a:t>
            </a:r>
          </a:p>
          <a:p>
            <a:r>
              <a:rPr lang="en-US" dirty="0" smtClean="0"/>
              <a:t>Does not </a:t>
            </a:r>
            <a:r>
              <a:rPr lang="en-US" dirty="0"/>
              <a:t>affect the </a:t>
            </a:r>
            <a:r>
              <a:rPr lang="en-US" dirty="0" smtClean="0"/>
              <a:t>ova</a:t>
            </a:r>
          </a:p>
          <a:p>
            <a:r>
              <a:rPr lang="en-US" dirty="0"/>
              <a:t>A laxative is administered prior to oral administration to purge the bowel of all dead segments and </a:t>
            </a:r>
            <a:r>
              <a:rPr lang="en-US" dirty="0" smtClean="0"/>
              <a:t>to enhance </a:t>
            </a:r>
            <a:r>
              <a:rPr lang="en-US" dirty="0"/>
              <a:t>digestion and liberation of the ova. Alcohol should be avoided within 1 day of </a:t>
            </a:r>
            <a:r>
              <a:rPr lang="en-US" i="1" dirty="0" err="1"/>
              <a:t>niclosamide</a:t>
            </a:r>
            <a:r>
              <a:rPr lang="en-US" i="1" dirty="0"/>
              <a:t>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DOSAGE </a:t>
            </a:r>
            <a:r>
              <a:rPr lang="en-US" dirty="0" smtClean="0"/>
              <a:t>in children is </a:t>
            </a:r>
            <a:r>
              <a:rPr lang="en-US" dirty="0"/>
              <a:t>1 g for those between 2 to 8 years and 0.5 g under 2 years. </a:t>
            </a:r>
            <a:endParaRPr lang="en-US" dirty="0" smtClean="0"/>
          </a:p>
          <a:p>
            <a:r>
              <a:rPr lang="en-US" dirty="0" smtClean="0"/>
              <a:t>Infestation </a:t>
            </a:r>
            <a:r>
              <a:rPr lang="en-US" dirty="0"/>
              <a:t>with </a:t>
            </a:r>
            <a:r>
              <a:rPr lang="en-US" i="1" dirty="0"/>
              <a:t>H. </a:t>
            </a:r>
            <a:r>
              <a:rPr lang="en-US" i="1" dirty="0" smtClean="0"/>
              <a:t>nana </a:t>
            </a:r>
            <a:r>
              <a:rPr lang="en-US" dirty="0" smtClean="0"/>
              <a:t>requires </a:t>
            </a:r>
            <a:r>
              <a:rPr lang="en-US" dirty="0"/>
              <a:t>treatment for 5-7days.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OXAMNIQUINE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 </a:t>
            </a:r>
            <a:r>
              <a:rPr lang="en-US" dirty="0" smtClean="0"/>
              <a:t>This, </a:t>
            </a:r>
            <a:r>
              <a:rPr lang="en-US" dirty="0" err="1" smtClean="0"/>
              <a:t>tetrahydroquinoline</a:t>
            </a:r>
            <a:r>
              <a:rPr lang="en-US" dirty="0" smtClean="0"/>
              <a:t> derivative, is well absorbed when </a:t>
            </a:r>
            <a:r>
              <a:rPr lang="en-US" dirty="0" smtClean="0"/>
              <a:t>given orally.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It is effective only against S. </a:t>
            </a:r>
            <a:r>
              <a:rPr lang="en-US" i="1" dirty="0" err="1" smtClean="0"/>
              <a:t>mansoni</a:t>
            </a:r>
            <a:r>
              <a:rPr lang="en-US" i="1" dirty="0" smtClean="0"/>
              <a:t> (African) </a:t>
            </a:r>
            <a:r>
              <a:rPr lang="en-US" i="1" dirty="0" smtClean="0"/>
              <a:t>infestation </a:t>
            </a:r>
          </a:p>
          <a:p>
            <a:r>
              <a:rPr lang="en-US" i="1" dirty="0" smtClean="0"/>
              <a:t>Dose </a:t>
            </a:r>
            <a:r>
              <a:rPr lang="en-US" dirty="0" smtClean="0"/>
              <a:t>30 mg/kg is </a:t>
            </a:r>
            <a:r>
              <a:rPr lang="en-US" dirty="0" smtClean="0"/>
              <a:t>given, divided </a:t>
            </a:r>
            <a:r>
              <a:rPr lang="en-US" dirty="0" smtClean="0"/>
              <a:t>into 2 equal doses, administered on two consecutive days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ADR include </a:t>
            </a:r>
            <a:r>
              <a:rPr lang="en-US" dirty="0" smtClean="0"/>
              <a:t>dizziness, somnolence</a:t>
            </a:r>
            <a:r>
              <a:rPr lang="en-US" dirty="0" smtClean="0"/>
              <a:t>, abdominal pain, headache and </a:t>
            </a:r>
            <a:r>
              <a:rPr lang="en-US" dirty="0" err="1" smtClean="0"/>
              <a:t>diarrhoea</a:t>
            </a:r>
            <a:r>
              <a:rPr lang="en-US" dirty="0" smtClean="0"/>
              <a:t>. It is better tolerated after meals.</a:t>
            </a:r>
          </a:p>
          <a:p>
            <a:r>
              <a:rPr lang="en-US" dirty="0" smtClean="0"/>
              <a:t>Rarely, it causes hallucinations and seizures. The urine may be </a:t>
            </a:r>
            <a:r>
              <a:rPr lang="en-US" dirty="0" err="1" smtClean="0"/>
              <a:t>coloured</a:t>
            </a:r>
            <a:r>
              <a:rPr lang="en-US" dirty="0" smtClean="0"/>
              <a:t> red. It should </a:t>
            </a:r>
            <a:r>
              <a:rPr lang="en-US" dirty="0" smtClean="0"/>
              <a:t>be avoided </a:t>
            </a:r>
            <a:r>
              <a:rPr lang="en-US" dirty="0" smtClean="0"/>
              <a:t>during pregnancy.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Clinically </a:t>
            </a:r>
            <a:r>
              <a:rPr lang="en-US" dirty="0" smtClean="0"/>
              <a:t>significant </a:t>
            </a:r>
            <a:r>
              <a:rPr lang="en-US" dirty="0"/>
              <a:t>worms can be divided </a:t>
            </a:r>
            <a:r>
              <a:rPr lang="en-US" dirty="0" err="1" smtClean="0"/>
              <a:t>phylogenetically</a:t>
            </a:r>
            <a:r>
              <a:rPr lang="en-US" dirty="0" smtClean="0"/>
              <a:t> into </a:t>
            </a:r>
            <a:r>
              <a:rPr lang="en-US" dirty="0"/>
              <a:t>three classes: nematodes (roundworms), </a:t>
            </a:r>
            <a:r>
              <a:rPr lang="en-US" dirty="0" err="1" smtClean="0"/>
              <a:t>trematodes</a:t>
            </a:r>
            <a:r>
              <a:rPr lang="en-US" dirty="0" smtClean="0"/>
              <a:t> (flukes</a:t>
            </a:r>
            <a:r>
              <a:rPr lang="en-US" dirty="0"/>
              <a:t>), and </a:t>
            </a:r>
            <a:r>
              <a:rPr lang="en-US" dirty="0" err="1"/>
              <a:t>cestodes</a:t>
            </a:r>
            <a:r>
              <a:rPr lang="en-US" dirty="0"/>
              <a:t> (tapeworms</a:t>
            </a:r>
            <a:r>
              <a:rPr lang="en-US" dirty="0" smtClean="0"/>
              <a:t>).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err="1" smtClean="0"/>
              <a:t>Anthelmintics</a:t>
            </a:r>
            <a:r>
              <a:rPr lang="en-US" b="1" dirty="0" smtClean="0"/>
              <a:t> </a:t>
            </a:r>
            <a:r>
              <a:rPr lang="en-US" b="1" dirty="0"/>
              <a:t>are drugs used in the treatment </a:t>
            </a:r>
            <a:r>
              <a:rPr lang="en-US" b="1" dirty="0" smtClean="0"/>
              <a:t>of </a:t>
            </a:r>
            <a:r>
              <a:rPr lang="en-US" dirty="0" err="1" smtClean="0"/>
              <a:t>helminthiasis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/>
              <a:t>anthelmintic</a:t>
            </a:r>
            <a:r>
              <a:rPr lang="en-US" dirty="0"/>
              <a:t> drug which kills the worm is called </a:t>
            </a:r>
            <a:r>
              <a:rPr lang="en-US" b="1" dirty="0" err="1"/>
              <a:t>vermicidal</a:t>
            </a:r>
            <a:r>
              <a:rPr lang="en-US" b="1" dirty="0"/>
              <a:t>, while that which </a:t>
            </a:r>
            <a:r>
              <a:rPr lang="en-US" b="1" dirty="0" smtClean="0"/>
              <a:t>affects </a:t>
            </a:r>
            <a:r>
              <a:rPr lang="en-US" dirty="0" smtClean="0"/>
              <a:t>the </a:t>
            </a:r>
            <a:r>
              <a:rPr lang="en-US" dirty="0"/>
              <a:t>worm in such a way that it is easily expelled is known as a </a:t>
            </a:r>
            <a:r>
              <a:rPr lang="en-US" b="1" dirty="0" err="1"/>
              <a:t>vermifuge</a:t>
            </a:r>
            <a:r>
              <a:rPr lang="en-US" b="1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Drug Therapy </a:t>
            </a:r>
            <a:r>
              <a:rPr lang="en-US" b="1" dirty="0" smtClean="0"/>
              <a:t>for </a:t>
            </a:r>
            <a:r>
              <a:rPr lang="en-US" b="1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MEBENDAZOLE: </a:t>
            </a:r>
            <a:endParaRPr lang="en-US" b="1" dirty="0" smtClean="0"/>
          </a:p>
          <a:p>
            <a:r>
              <a:rPr lang="en-US" dirty="0" smtClean="0"/>
              <a:t>This broad spectrum </a:t>
            </a:r>
            <a:r>
              <a:rPr lang="en-US" dirty="0" err="1" smtClean="0"/>
              <a:t>anthelmintic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synthetic </a:t>
            </a:r>
            <a:r>
              <a:rPr lang="en-US" dirty="0" err="1"/>
              <a:t>benzimidazole</a:t>
            </a:r>
            <a:r>
              <a:rPr lang="en-US" dirty="0"/>
              <a:t> compound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It  </a:t>
            </a:r>
            <a:r>
              <a:rPr lang="en-US" dirty="0"/>
              <a:t>is a first-line agent for the treatment </a:t>
            </a:r>
            <a:r>
              <a:rPr lang="en-US" dirty="0" smtClean="0"/>
              <a:t>of infections caused by whipworms (</a:t>
            </a:r>
            <a:r>
              <a:rPr lang="en-US" dirty="0" err="1" smtClean="0"/>
              <a:t>Trichuris</a:t>
            </a:r>
            <a:r>
              <a:rPr lang="en-US" dirty="0" smtClean="0"/>
              <a:t> </a:t>
            </a:r>
            <a:r>
              <a:rPr lang="en-US" dirty="0" err="1" smtClean="0"/>
              <a:t>trichiura</a:t>
            </a:r>
            <a:r>
              <a:rPr lang="en-US" dirty="0" smtClean="0"/>
              <a:t>), pinworms (</a:t>
            </a:r>
            <a:r>
              <a:rPr lang="en-US" dirty="0" err="1" smtClean="0"/>
              <a:t>Enterobius</a:t>
            </a:r>
            <a:r>
              <a:rPr lang="en-US" dirty="0" smtClean="0"/>
              <a:t> </a:t>
            </a:r>
            <a:r>
              <a:rPr lang="en-US" dirty="0" err="1" smtClean="0"/>
              <a:t>vermicularis</a:t>
            </a:r>
            <a:r>
              <a:rPr lang="en-US" dirty="0" smtClean="0"/>
              <a:t>), hookworms (</a:t>
            </a:r>
            <a:r>
              <a:rPr lang="en-US" dirty="0" err="1" smtClean="0"/>
              <a:t>Necator</a:t>
            </a:r>
            <a:r>
              <a:rPr lang="en-US" dirty="0" smtClean="0"/>
              <a:t> </a:t>
            </a:r>
            <a:r>
              <a:rPr lang="en-US" dirty="0" err="1" smtClean="0"/>
              <a:t>americanus</a:t>
            </a:r>
            <a:r>
              <a:rPr lang="en-US" dirty="0" smtClean="0"/>
              <a:t> and </a:t>
            </a:r>
            <a:r>
              <a:rPr lang="en-US" dirty="0" err="1" smtClean="0"/>
              <a:t>Ancylostoma</a:t>
            </a:r>
            <a:r>
              <a:rPr lang="en-US" dirty="0" smtClean="0"/>
              <a:t> </a:t>
            </a:r>
            <a:r>
              <a:rPr lang="en-US" dirty="0" err="1" smtClean="0"/>
              <a:t>duodenale</a:t>
            </a:r>
            <a:r>
              <a:rPr lang="en-US" dirty="0" smtClean="0"/>
              <a:t>), and roundworms (</a:t>
            </a:r>
            <a:r>
              <a:rPr lang="en-US" dirty="0" err="1" smtClean="0"/>
              <a:t>Ascaris</a:t>
            </a:r>
            <a:r>
              <a:rPr lang="en-US" dirty="0" smtClean="0"/>
              <a:t> </a:t>
            </a:r>
            <a:r>
              <a:rPr lang="en-US" dirty="0" err="1" smtClean="0"/>
              <a:t>lumbricoides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Actions &amp; MOA Inhibits microtubule synthesis, impairing microtubule functions such as glucose uptake</a:t>
            </a:r>
            <a:r>
              <a:rPr lang="en-US" dirty="0" smtClean="0"/>
              <a:t>.</a:t>
            </a:r>
            <a:r>
              <a:rPr lang="en-US" dirty="0"/>
              <a:t> Affected parasites are expelled in the </a:t>
            </a:r>
            <a:r>
              <a:rPr lang="en-US" dirty="0" smtClean="0"/>
              <a:t>feces</a:t>
            </a:r>
          </a:p>
          <a:p>
            <a:r>
              <a:rPr lang="en-US" dirty="0" smtClean="0"/>
              <a:t>The </a:t>
            </a:r>
            <a:r>
              <a:rPr lang="en-US" dirty="0"/>
              <a:t>drug is slow acting and it may take 2-3 days for parasitic clearance from </a:t>
            </a:r>
            <a:r>
              <a:rPr lang="en-US" dirty="0" smtClean="0"/>
              <a:t>the gut</a:t>
            </a:r>
            <a:endParaRPr lang="en-US" dirty="0"/>
          </a:p>
          <a:p>
            <a:r>
              <a:rPr lang="en-US" b="1" dirty="0"/>
              <a:t>Clinical use </a:t>
            </a:r>
            <a:r>
              <a:rPr lang="en-US" dirty="0"/>
              <a:t>Thread worm, round worm, whip worm and hookworm infections.</a:t>
            </a:r>
          </a:p>
          <a:p>
            <a:r>
              <a:rPr lang="en-US" b="1" dirty="0"/>
              <a:t>Adverse </a:t>
            </a:r>
            <a:r>
              <a:rPr lang="en-US" b="1" dirty="0" smtClean="0"/>
              <a:t>effects </a:t>
            </a:r>
            <a:r>
              <a:rPr lang="en-US" dirty="0" smtClean="0"/>
              <a:t> abdominal </a:t>
            </a:r>
            <a:r>
              <a:rPr lang="en-US" dirty="0"/>
              <a:t>pain, nausea </a:t>
            </a:r>
            <a:r>
              <a:rPr lang="en-US" dirty="0" smtClean="0"/>
              <a:t>and </a:t>
            </a:r>
            <a:r>
              <a:rPr lang="en-US" dirty="0" err="1" smtClean="0"/>
              <a:t>diarrhoea</a:t>
            </a:r>
            <a:r>
              <a:rPr lang="en-US" dirty="0"/>
              <a:t>. Large oral doses, may cause vertigo, dizziness, headache and </a:t>
            </a:r>
            <a:r>
              <a:rPr lang="en-US" dirty="0" err="1"/>
              <a:t>arthralgia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Preparation and Dosage: </a:t>
            </a:r>
            <a:r>
              <a:rPr lang="en-US" dirty="0"/>
              <a:t>It is available as 100 mg tablets and liquid suspension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b="1" dirty="0"/>
              <a:t>Therapeutic uses:</a:t>
            </a:r>
          </a:p>
          <a:p>
            <a:r>
              <a:rPr lang="en-US" dirty="0"/>
              <a:t>• </a:t>
            </a:r>
            <a:r>
              <a:rPr lang="en-US" dirty="0" err="1"/>
              <a:t>Enterobiasis</a:t>
            </a:r>
            <a:r>
              <a:rPr lang="en-US" dirty="0"/>
              <a:t>: A single dose of 100 mg repeated after one week</a:t>
            </a:r>
          </a:p>
          <a:p>
            <a:r>
              <a:rPr lang="en-US" dirty="0"/>
              <a:t>• Hookworm and round worm infestation: 100 mg bid for 3 days</a:t>
            </a:r>
          </a:p>
          <a:p>
            <a:r>
              <a:rPr lang="en-US" dirty="0"/>
              <a:t>• </a:t>
            </a:r>
            <a:r>
              <a:rPr lang="en-US" dirty="0" err="1"/>
              <a:t>Taenia</a:t>
            </a:r>
            <a:r>
              <a:rPr lang="en-US" dirty="0"/>
              <a:t> infestation: 300 mg </a:t>
            </a:r>
            <a:r>
              <a:rPr lang="en-US" dirty="0" err="1"/>
              <a:t>tid</a:t>
            </a:r>
            <a:r>
              <a:rPr lang="en-US" dirty="0"/>
              <a:t> for 3 days</a:t>
            </a:r>
          </a:p>
          <a:p>
            <a:r>
              <a:rPr lang="en-US" dirty="0"/>
              <a:t>• </a:t>
            </a:r>
            <a:r>
              <a:rPr lang="en-US" dirty="0" err="1"/>
              <a:t>Hydatid</a:t>
            </a:r>
            <a:r>
              <a:rPr lang="en-US" dirty="0"/>
              <a:t> cysts of the liver: 400-600 mg </a:t>
            </a:r>
            <a:r>
              <a:rPr lang="en-US" dirty="0" err="1"/>
              <a:t>tid</a:t>
            </a:r>
            <a:r>
              <a:rPr lang="en-US" dirty="0"/>
              <a:t> for 21-30 days for regression of </a:t>
            </a:r>
            <a:r>
              <a:rPr lang="en-US" dirty="0" err="1"/>
              <a:t>hydatid</a:t>
            </a:r>
            <a:r>
              <a:rPr lang="en-US" dirty="0"/>
              <a:t> cysts.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ALBENDAZOLE: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broad spectrum </a:t>
            </a:r>
            <a:r>
              <a:rPr lang="en-US" dirty="0" err="1"/>
              <a:t>benzimidazole</a:t>
            </a:r>
            <a:r>
              <a:rPr lang="en-US" dirty="0"/>
              <a:t> has actions similar to those </a:t>
            </a:r>
            <a:r>
              <a:rPr lang="en-US" dirty="0" smtClean="0"/>
              <a:t>of </a:t>
            </a:r>
            <a:r>
              <a:rPr lang="en-US" dirty="0" err="1" smtClean="0"/>
              <a:t>mebendazole</a:t>
            </a:r>
            <a:endParaRPr lang="en-US" dirty="0" smtClean="0"/>
          </a:p>
          <a:p>
            <a:r>
              <a:rPr lang="en-US" dirty="0"/>
              <a:t>It also has </a:t>
            </a:r>
            <a:r>
              <a:rPr lang="en-US" dirty="0" err="1"/>
              <a:t>larvicidal</a:t>
            </a:r>
            <a:r>
              <a:rPr lang="en-US" dirty="0"/>
              <a:t> actions in </a:t>
            </a:r>
            <a:r>
              <a:rPr lang="en-US" dirty="0" err="1"/>
              <a:t>hydatid</a:t>
            </a:r>
            <a:r>
              <a:rPr lang="en-US" dirty="0"/>
              <a:t> disease, </a:t>
            </a:r>
            <a:r>
              <a:rPr lang="en-US" dirty="0" err="1"/>
              <a:t>ascariasis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ankylostomiasis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ovicidal</a:t>
            </a:r>
            <a:r>
              <a:rPr lang="en-US" dirty="0"/>
              <a:t> properties in </a:t>
            </a:r>
            <a:r>
              <a:rPr lang="en-US" dirty="0" err="1"/>
              <a:t>ascariasis</a:t>
            </a:r>
            <a:r>
              <a:rPr lang="en-US" dirty="0"/>
              <a:t>, </a:t>
            </a:r>
            <a:r>
              <a:rPr lang="en-US" dirty="0" err="1"/>
              <a:t>ankylostomiasis</a:t>
            </a:r>
            <a:r>
              <a:rPr lang="en-US" dirty="0"/>
              <a:t> and </a:t>
            </a:r>
            <a:r>
              <a:rPr lang="en-US" dirty="0" err="1"/>
              <a:t>trichuriasis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MOA ;</a:t>
            </a:r>
            <a:r>
              <a:rPr lang="en-US" dirty="0" smtClean="0"/>
              <a:t>Given </a:t>
            </a:r>
            <a:r>
              <a:rPr lang="en-US" dirty="0"/>
              <a:t>orally, it is rapidly absorbed and has better bioavailability than </a:t>
            </a:r>
            <a:r>
              <a:rPr lang="en-US" dirty="0" err="1" smtClean="0"/>
              <a:t>mebendazole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undergoes first pass metabolism in the liver to its active </a:t>
            </a:r>
            <a:r>
              <a:rPr lang="en-US" dirty="0" smtClean="0"/>
              <a:t>metabolite, </a:t>
            </a:r>
            <a:r>
              <a:rPr lang="en-US" dirty="0" err="1" smtClean="0"/>
              <a:t>albendazole</a:t>
            </a:r>
            <a:r>
              <a:rPr lang="en-US" dirty="0" smtClean="0"/>
              <a:t> </a:t>
            </a:r>
            <a:r>
              <a:rPr lang="en-US" dirty="0" err="1"/>
              <a:t>sulfoxide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well distributed in tissues, bile, CSF and </a:t>
            </a:r>
            <a:r>
              <a:rPr lang="en-US" dirty="0" err="1"/>
              <a:t>hydatid</a:t>
            </a:r>
            <a:r>
              <a:rPr lang="en-US" dirty="0"/>
              <a:t> cyst. </a:t>
            </a:r>
          </a:p>
          <a:p>
            <a:r>
              <a:rPr lang="en-US" dirty="0"/>
              <a:t>plasma t½ 8-12 hours. </a:t>
            </a:r>
            <a:endParaRPr lang="en-US" dirty="0" smtClean="0"/>
          </a:p>
          <a:p>
            <a:r>
              <a:rPr lang="en-US" i="1" dirty="0" smtClean="0"/>
              <a:t>Its </a:t>
            </a:r>
            <a:r>
              <a:rPr lang="en-US" i="1" dirty="0"/>
              <a:t>major advantage is that it is effective against many common </a:t>
            </a:r>
            <a:r>
              <a:rPr lang="en-US" i="1" dirty="0" smtClean="0"/>
              <a:t>intestinal worms </a:t>
            </a:r>
            <a:r>
              <a:rPr lang="en-US" i="1" dirty="0"/>
              <a:t>in a single dose and is cost effective.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adverse reactions</a:t>
            </a:r>
            <a:r>
              <a:rPr lang="en-US" dirty="0"/>
              <a:t> :</a:t>
            </a:r>
            <a:r>
              <a:rPr lang="en-US" dirty="0" smtClean="0"/>
              <a:t>GI </a:t>
            </a:r>
            <a:r>
              <a:rPr lang="en-US" dirty="0"/>
              <a:t>disturbances. </a:t>
            </a:r>
            <a:r>
              <a:rPr lang="en-US" dirty="0" smtClean="0"/>
              <a:t>When used </a:t>
            </a:r>
            <a:r>
              <a:rPr lang="en-US" dirty="0"/>
              <a:t>in </a:t>
            </a:r>
            <a:r>
              <a:rPr lang="en-US" dirty="0" err="1"/>
              <a:t>hydatid</a:t>
            </a:r>
            <a:r>
              <a:rPr lang="en-US" dirty="0"/>
              <a:t> disease for long term therapy, it may cause alopecia, liver damage </a:t>
            </a:r>
            <a:r>
              <a:rPr lang="en-US" dirty="0" smtClean="0"/>
              <a:t>and bone </a:t>
            </a:r>
            <a:r>
              <a:rPr lang="en-US" dirty="0"/>
              <a:t>marrow depression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/>
              <a:t>Therapeutic uses</a:t>
            </a:r>
          </a:p>
          <a:p>
            <a:r>
              <a:rPr lang="en-US" dirty="0" smtClean="0"/>
              <a:t> </a:t>
            </a:r>
            <a:r>
              <a:rPr lang="en-US" dirty="0" err="1"/>
              <a:t>Ascariasis</a:t>
            </a:r>
            <a:r>
              <a:rPr lang="en-US" dirty="0"/>
              <a:t>, </a:t>
            </a:r>
            <a:r>
              <a:rPr lang="en-US" dirty="0" err="1"/>
              <a:t>ankylostomiasis</a:t>
            </a:r>
            <a:r>
              <a:rPr lang="en-US" dirty="0"/>
              <a:t> and </a:t>
            </a:r>
            <a:r>
              <a:rPr lang="en-US" dirty="0" err="1"/>
              <a:t>trichuriasis</a:t>
            </a:r>
            <a:r>
              <a:rPr lang="en-US" dirty="0"/>
              <a:t>: Usually 400 mg single dose. Hookworm </a:t>
            </a:r>
            <a:r>
              <a:rPr lang="en-US" dirty="0" smtClean="0"/>
              <a:t>and </a:t>
            </a:r>
            <a:r>
              <a:rPr lang="en-US" dirty="0" err="1" smtClean="0"/>
              <a:t>trichuriasis</a:t>
            </a:r>
            <a:r>
              <a:rPr lang="en-US" dirty="0" smtClean="0"/>
              <a:t> </a:t>
            </a:r>
            <a:r>
              <a:rPr lang="en-US" dirty="0"/>
              <a:t>may need a repeat dose.</a:t>
            </a:r>
          </a:p>
          <a:p>
            <a:r>
              <a:rPr lang="en-US" dirty="0" smtClean="0"/>
              <a:t> </a:t>
            </a:r>
            <a:r>
              <a:rPr lang="en-US" dirty="0" err="1"/>
              <a:t>Enterobiasis</a:t>
            </a:r>
            <a:r>
              <a:rPr lang="en-US" dirty="0"/>
              <a:t>: 400 mg single dose, repeated after 4 weeks.</a:t>
            </a:r>
          </a:p>
          <a:p>
            <a:r>
              <a:rPr lang="en-US" dirty="0" smtClean="0"/>
              <a:t> </a:t>
            </a:r>
            <a:r>
              <a:rPr lang="en-US" dirty="0" err="1"/>
              <a:t>Hydatid</a:t>
            </a:r>
            <a:r>
              <a:rPr lang="en-US" dirty="0"/>
              <a:t> disease: 400 mg bid for one months, repeated if necessary.</a:t>
            </a:r>
          </a:p>
          <a:p>
            <a:r>
              <a:rPr lang="en-US" dirty="0" smtClean="0"/>
              <a:t> </a:t>
            </a:r>
            <a:r>
              <a:rPr lang="en-US" dirty="0" err="1"/>
              <a:t>Strongyloidiasis</a:t>
            </a:r>
            <a:r>
              <a:rPr lang="en-US" dirty="0"/>
              <a:t>: 400 mg twice daily for 3 days, repeated after 3 weeks if necessary.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1530</Words>
  <Application>Microsoft Office PowerPoint</Application>
  <PresentationFormat>On-screen Show (4:3)</PresentationFormat>
  <Paragraphs>104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ANTI PARASITIC </vt:lpstr>
      <vt:lpstr>INTRODUCTON</vt:lpstr>
      <vt:lpstr>Slide 3</vt:lpstr>
      <vt:lpstr>Drug Therapy for worms</vt:lpstr>
      <vt:lpstr>Slide 5</vt:lpstr>
      <vt:lpstr>Slide 6</vt:lpstr>
      <vt:lpstr>ALBENDAZOLE:</vt:lpstr>
      <vt:lpstr>Slide 8</vt:lpstr>
      <vt:lpstr>Slide 9</vt:lpstr>
      <vt:lpstr>Slide 10</vt:lpstr>
      <vt:lpstr>PIPERAZINE</vt:lpstr>
      <vt:lpstr>Slide 12</vt:lpstr>
      <vt:lpstr>Slide 13</vt:lpstr>
      <vt:lpstr>PYRANTEL PAMOATE</vt:lpstr>
      <vt:lpstr>Slide 15</vt:lpstr>
      <vt:lpstr>LEVAMISOLE</vt:lpstr>
      <vt:lpstr>Slide 17</vt:lpstr>
      <vt:lpstr>IVERMECTIN</vt:lpstr>
      <vt:lpstr>Slide 19</vt:lpstr>
      <vt:lpstr>PRAZIQUANTEL</vt:lpstr>
      <vt:lpstr>Slide 21</vt:lpstr>
      <vt:lpstr>Slide 22</vt:lpstr>
      <vt:lpstr>NICLOSAMIDE</vt:lpstr>
      <vt:lpstr>Slide 24</vt:lpstr>
      <vt:lpstr>Slide 25</vt:lpstr>
      <vt:lpstr>OXAMNIQUINE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PARASITIC</dc:title>
  <dc:creator>Mutua Kinyao</dc:creator>
  <cp:lastModifiedBy>Mutua Kinyao</cp:lastModifiedBy>
  <cp:revision>28</cp:revision>
  <dcterms:created xsi:type="dcterms:W3CDTF">2022-04-24T10:47:35Z</dcterms:created>
  <dcterms:modified xsi:type="dcterms:W3CDTF">2022-04-29T08:51:51Z</dcterms:modified>
</cp:coreProperties>
</file>