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1" name="click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B4F6-33A8-4777-AEA3-52B19AC1B702}" type="datetimeFigureOut">
              <a:rPr lang="en-US" smtClean="0"/>
              <a:pPr/>
              <a:t>10/28/2008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73A9-83B0-47D7-9AB3-04B3A0E199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lu"/>
    <p:sndAc>
      <p:stSnd>
        <p:snd r:embed="rId13" name="click.wav" builtIn="1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ABORTION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Defination: </a:t>
            </a:r>
          </a:p>
          <a:p>
            <a:pPr>
              <a:buNone/>
            </a:pPr>
            <a:r>
              <a:rPr lang="en-US" dirty="0" smtClean="0"/>
              <a:t>Abortion denotes the termination of a</a:t>
            </a:r>
          </a:p>
          <a:p>
            <a:pPr>
              <a:buNone/>
            </a:pPr>
            <a:r>
              <a:rPr lang="en-US" dirty="0" smtClean="0"/>
              <a:t>pregnancy before the twenty eighth week;</a:t>
            </a:r>
          </a:p>
          <a:p>
            <a:pPr>
              <a:buNone/>
            </a:pPr>
            <a:r>
              <a:rPr lang="en-US" dirty="0" smtClean="0"/>
              <a:t>before the fetus is viable.</a:t>
            </a:r>
          </a:p>
          <a:p>
            <a:pPr>
              <a:buNone/>
            </a:pPr>
            <a:r>
              <a:rPr lang="en-US" dirty="0" smtClean="0"/>
              <a:t>The term abortion is also sometimes loosely</a:t>
            </a:r>
          </a:p>
          <a:p>
            <a:pPr>
              <a:buNone/>
            </a:pPr>
            <a:r>
              <a:rPr lang="en-US" dirty="0" smtClean="0"/>
              <a:t>Applied.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Available evidence shows that spontaneous abortion occur in 10 – 15 % pregnancies.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Among elder women the incidence may be as high as 20 %.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7) Pyrexia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Failure of the foetus to withstand very high temperatures explains abortion as complication of severe maternal infections.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8) Direct Injury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Injury of placenta and membranes by instruments introduced into the uterus.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9) Endocrine Diseases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Hyp</a:t>
            </a:r>
            <a:r>
              <a:rPr lang="en-US" b="1" dirty="0" smtClean="0"/>
              <a:t>o</a:t>
            </a:r>
            <a:r>
              <a:rPr lang="en-US" dirty="0" smtClean="0"/>
              <a:t>thyroidism, Hyp</a:t>
            </a:r>
            <a:r>
              <a:rPr lang="en-US" b="1" dirty="0" smtClean="0"/>
              <a:t>e</a:t>
            </a:r>
            <a:r>
              <a:rPr lang="en-US" dirty="0" smtClean="0"/>
              <a:t>rthyroidism, Diabetes Mellitus, and prediabetes favour abortion.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C.   FAILURE OF THE UTRUS TO ACCOMMODATE THE PREGNANCY SAC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In</a:t>
            </a:r>
            <a:r>
              <a:rPr lang="en-US" b="1" dirty="0" smtClean="0"/>
              <a:t>adequate preparation </a:t>
            </a:r>
            <a:r>
              <a:rPr lang="en-US" dirty="0" smtClean="0"/>
              <a:t>of the uterus by hormones ;</a:t>
            </a:r>
          </a:p>
          <a:p>
            <a:pPr marL="514350" indent="-514350">
              <a:buNone/>
            </a:pPr>
            <a:r>
              <a:rPr lang="en-US" dirty="0" smtClean="0"/>
              <a:t>      Amounts of oestrogen and progesterone control endometrial receptivity of the ovum.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2) Developmental Errors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degrees of bicornuate malformations of the uterus are important causes of abortion especially after third month.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3) Displacements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Could be a factor in a few cases; operates between 10</a:t>
            </a:r>
            <a:r>
              <a:rPr lang="en-US" baseline="30000" dirty="0" smtClean="0"/>
              <a:t>th</a:t>
            </a:r>
            <a:r>
              <a:rPr lang="en-US" dirty="0" smtClean="0"/>
              <a:t>  and 14</a:t>
            </a:r>
            <a:r>
              <a:rPr lang="en-US" baseline="30000" dirty="0" smtClean="0"/>
              <a:t>th</a:t>
            </a:r>
            <a:r>
              <a:rPr lang="en-US" dirty="0" smtClean="0"/>
              <a:t>  weeks.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Abortion may reflect a disturbance in uterine vascularity associated with retroversion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4) Distortion of The cavity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Distortion of the cavity or the position of the uterus by fibroids and other pelvic tumours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5) Simulation Of Expulsive Uterine Contractions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Simulation of expulsive uterine contractions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Nervous shocks, frights, emotional upsets, accidents and operations.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6) Oxytocics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Oxytocics e.g ergot, alkaloids, quinine and strong purgatives only cause abortion in abortion prone women.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7) Over distension of the Uterus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Probable explanation is intolerance of myometrium to rapid and excessive stretching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MECHANISM OF ABORTION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80% occur during the second and third months</a:t>
            </a:r>
          </a:p>
          <a:p>
            <a:pPr>
              <a:buNone/>
            </a:pPr>
            <a:r>
              <a:rPr lang="en-US" dirty="0" smtClean="0"/>
              <a:t>of pregnancy. Before the twelfth week the</a:t>
            </a:r>
          </a:p>
          <a:p>
            <a:pPr>
              <a:buNone/>
            </a:pPr>
            <a:r>
              <a:rPr lang="en-US" dirty="0" smtClean="0"/>
              <a:t>pregnancy sac tends to extrude from the uterus</a:t>
            </a:r>
          </a:p>
          <a:p>
            <a:pPr>
              <a:buNone/>
            </a:pPr>
            <a:r>
              <a:rPr lang="en-US" dirty="0" smtClean="0"/>
              <a:t>in one mass.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AETIOLOGY</a:t>
            </a:r>
          </a:p>
          <a:p>
            <a:pPr>
              <a:buNone/>
            </a:pPr>
            <a:r>
              <a:rPr lang="en-US" dirty="0" smtClean="0"/>
              <a:t>There are many possible causes of abortion;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 early weeks death or disease of fetus often precedes the expulsive action of the uterus.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Later in pregnancy the fetus is more often born alive abortion caused by error or in its behavior.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Some of later abortions begin by rupture of the membranes.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8) Cervical Incompetence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Rupture of the membranes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Escape of liquor amnii inevitably leads to abortion.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Abnormally high intra-uterine pressure.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An abnormal friability of the membranes.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Cervical incompetence cause mid trimester abortion or premature labour.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D.   DANGERS OF ABORTION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This is a common cause of maternal deaths in developing countries.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mode of death is by way of haemorrhage, shock and infection.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May occur from deliberate effort to terminate pregnancy or as a complication of completing spontaneous abortion.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For every death from these causes there many more near deaths with consequent serious ill health.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Long term physical ill effects include chronic  salpingitis, cervical incompetence, infertility and menstrual upsets.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E.   CLINICAL TYPES OF ABORTION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Threatened Abortion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Inevitable Abortion- Incomplete or Complete Abortion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Missed Abortion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Septic Abortion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Recurrent Abortion</a:t>
            </a:r>
          </a:p>
          <a:p>
            <a:pPr marL="514350" indent="-514350">
              <a:buNone/>
            </a:pPr>
            <a:r>
              <a:rPr lang="en-US" dirty="0" smtClean="0"/>
              <a:t>N/B</a:t>
            </a:r>
          </a:p>
          <a:p>
            <a:pPr marL="514350" indent="-514350">
              <a:buNone/>
            </a:pPr>
            <a:r>
              <a:rPr lang="en-US" dirty="0" smtClean="0"/>
              <a:t>Abortions are </a:t>
            </a:r>
            <a:r>
              <a:rPr lang="en-US" b="1" dirty="0" smtClean="0"/>
              <a:t>Spontaneous</a:t>
            </a:r>
            <a:r>
              <a:rPr lang="en-US" dirty="0" smtClean="0"/>
              <a:t>  or </a:t>
            </a:r>
            <a:r>
              <a:rPr lang="en-US" b="1" dirty="0" smtClean="0"/>
              <a:t>Induced</a:t>
            </a:r>
            <a:endParaRPr lang="en-US" b="1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THREATENED ABORTION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Abortion is threatened when a woman known to be pregnant or showing symptoms and signs of early pregnancy experience uterine bleeding.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bleeding is indicative of some degree of separation of the chorion from the deciding  and it varies in amount ,duration and type.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Vaginal Examination reveals that the cervix is not dilated but has little blood coming through it.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TREATMENT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Bed Rest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Folate 5mg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Endocrine Therapy of all types- is empirical and of unproven  value.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Progesterone therapy in the form of </a:t>
            </a:r>
            <a:r>
              <a:rPr lang="en-US" b="1" dirty="0" smtClean="0"/>
              <a:t>susten </a:t>
            </a:r>
            <a:r>
              <a:rPr lang="en-US" dirty="0" smtClean="0"/>
              <a:t>per vagina may be useful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Buscopan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2).    INEVITABLE ABORTION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Pain and bleeding with an open cervix indicate impending abortion and the expulsion of uterine contents is imminent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Abortion is inevitable  when two or more of the following are noted;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Moderate effacement of the cervix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Cervical dilation greater than 3 cm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Rupture of the membranes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Bleeding for more than 7 days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Persistence of cramps despite narcotic analgesics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Signs of termination of pregnancy.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INCOMPLETE ABORTION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Disorder in which the products of conception have partially passed from the uterine cavity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Cramps are usually present.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Bleeding is persisted and severe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TREATMENT</a:t>
            </a:r>
          </a:p>
          <a:p>
            <a:pPr>
              <a:buNone/>
            </a:pPr>
            <a:r>
              <a:rPr lang="en-US" dirty="0" smtClean="0"/>
              <a:t>Consists of evacuation of the uterus.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4)  COMPLETE ABORTION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Identified by cessation of pain and brisk bleeding after the entire conceptus has been passed.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Slight bleeding persists ( spotting 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TREATMENT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Antibiotic cover, Analgesia and allow home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5)   MISSED ABORTION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Foetus dies in utero but the uterus fails to respond by expelling it.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foetus becomes macerated or mummified, the liquor amnii is absorbed and placenta becomes pale and thin.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pathological variant is a carneous ( blood ) mole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CLINICAL FEATURES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Symptoms and signs of pregnancy regresses,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Slight vaginal bleeding like threatened abortion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Uterus not growing , becomes smaller,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Haemorrhage recurs per vagina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Intermittent brown discharge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Breasts signs retrogresses and symptoms like nausea disappear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Diagnosis is made by ultrasound.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COMPLICATION OF MISSED ABORTION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few cases of missed abortion products of placenta / degeneration  ( Thromboplastin ) enter maternal  circulation and cause intravascular clotting -: Hypofibrinogenaemia and an increase of fibrinolysis &amp; fibrin degradation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Coagulation failure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TREATMENT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After few weeks waiting it is reasonable to attempt induction  or abortion oxytocin infusion or prostalglanduis may be used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Replacement Therapy may become necessary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Fibrinogen 3gm or concentrated plasma is given  intravenously.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Evacuation of the uterus to be done carefully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If the uterus is less than 12 weeks products of conception may be removed  piecemeal after dilation of the cervix under general anaesthesia. Special care to guard against excessive haemorrhage.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6) RECURRENT(HABITUAL) ABORTION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Definition</a:t>
            </a:r>
            <a:r>
              <a:rPr lang="en-US" dirty="0" smtClean="0"/>
              <a:t>:  Refers to three consecutive pregnancies ending in spontaneous abortion. Certain abortions are caused by chance factors and others by factors which are persistent or recurrent in every pregnancy.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After three successive pregnancies have ended in spontaneous abortion the observed chance of abortion in subsequent pregnancy rises significantly.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A.   FOETAL DEATH OF DISEASE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Malformation, impaired vitality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Most frequent single cause for abortion is </a:t>
            </a:r>
            <a:r>
              <a:rPr lang="en-US" b="1" dirty="0" smtClean="0"/>
              <a:t>malformation </a:t>
            </a:r>
            <a:r>
              <a:rPr lang="en-US" dirty="0" smtClean="0"/>
              <a:t>of the fetus and its membranes.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Account for 50 – 80 % of early ( 6-8 weeks ) abortions e.g. </a:t>
            </a:r>
            <a:r>
              <a:rPr lang="en-US" b="1" dirty="0" smtClean="0"/>
              <a:t>Blighted Ovum.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Malformation can also be caused by defective implantation of a normal trophoblast by maternal virus infections </a:t>
            </a:r>
            <a:r>
              <a:rPr lang="en-US" b="1" dirty="0" smtClean="0"/>
              <a:t>( rubella ) </a:t>
            </a:r>
            <a:r>
              <a:rPr lang="en-US" dirty="0" smtClean="0"/>
              <a:t>and</a:t>
            </a:r>
            <a:r>
              <a:rPr lang="en-US" b="1" dirty="0" smtClean="0"/>
              <a:t> cytoloxic</a:t>
            </a:r>
            <a:r>
              <a:rPr lang="en-US" dirty="0" smtClean="0"/>
              <a:t> drugs</a:t>
            </a:r>
            <a:r>
              <a:rPr lang="en-US" b="1" dirty="0" smtClean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 most cases the cause is not obvious. A </a:t>
            </a:r>
            <a:r>
              <a:rPr lang="en-US" b="1" dirty="0" smtClean="0"/>
              <a:t>genetic</a:t>
            </a:r>
            <a:r>
              <a:rPr lang="en-US" dirty="0" smtClean="0"/>
              <a:t> or other </a:t>
            </a:r>
            <a:r>
              <a:rPr lang="en-US" b="1" dirty="0" smtClean="0"/>
              <a:t>inherent</a:t>
            </a:r>
            <a:r>
              <a:rPr lang="en-US" dirty="0" smtClean="0"/>
              <a:t> fault in the ovum or spermatozoa is presumed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Of all </a:t>
            </a:r>
            <a:r>
              <a:rPr lang="en-US" b="1" dirty="0" smtClean="0"/>
              <a:t>zygotes </a:t>
            </a:r>
            <a:r>
              <a:rPr lang="en-US" dirty="0" smtClean="0"/>
              <a:t>with errors at least 90% are abortion. 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Chromosoma</a:t>
            </a:r>
            <a:r>
              <a:rPr lang="en-US" dirty="0" smtClean="0"/>
              <a:t>l defects can be demonstrated in 25% of all abortus.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commonest is </a:t>
            </a:r>
            <a:r>
              <a:rPr lang="en-US" b="1" dirty="0" smtClean="0"/>
              <a:t>trisonomy</a:t>
            </a:r>
            <a:r>
              <a:rPr lang="en-US" dirty="0" smtClean="0"/>
              <a:t> of some kind. 45 x 0 make up accounts for 5 – 6 %.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Not always inherited could be due to environmental factors at work.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Aging of the ova </a:t>
            </a:r>
            <a:r>
              <a:rPr lang="en-US" dirty="0" smtClean="0"/>
              <a:t>could be predisposing factor.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explains increased  incidence of abortion in older women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deficiency of materials essential to the synthesis of nucleic acids rapidly dividing the cells of the embryo, Trophoblast and deciding play a part in causing abortion.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subclinical deficiency of Folinic Acid has been demonstrated to operate plus lack of proteins and Vitamin B12 and other essential factors.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AETIOLOGY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approximately two -thirds of cases the cause is known to be genetic error, anatomic abnormities of the reproductive tract; hormonal abnormalities; infection; immunologic factors or systematic disease.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 the one third the cause is unknown.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INVESTIGATION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Examine evidence for the occurrence of previous abortion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How long were periods of amenorrhoea?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Was subsequent bleeding painful?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Were products of conception seen by who?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Did curetting contain chorionic villi on histological examination?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CLINICAL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Details of how and when the previous abortions occurred often provide the lead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Recurrent abortion at 20 weeks cannot be caused by retroversion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Fetal death in utero is not likely to be caused by uterine malformation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Abortion precipitated by rupture of the membranes is unlikely to have an endocrine basis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Past illness and operations especially those affecting the uterus can be revealing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General disease need to be excluded particularly those characterized by hypertension and protnuria</a:t>
            </a:r>
          </a:p>
          <a:p>
            <a:pPr>
              <a:buNone/>
            </a:pPr>
            <a:r>
              <a:rPr lang="en-US" dirty="0" smtClean="0"/>
              <a:t>Pelvic examination may reveal a local abnormality such as a malfusion deformity or myomas in the uterus.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Treatment of the cause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Uterine retroversion can be corrected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Uterine fibroids can be removed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Torn cervix repaired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Gross degree of bicornuate deformity of the uterus – repaired.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Minor degrees of deformity  are often left alone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Defective internal os- can be corrected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EMPIRICAL REMEDIES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General measures before pregnancy </a:t>
            </a:r>
            <a:r>
              <a:rPr lang="en-US" dirty="0" smtClean="0"/>
              <a:t>; To delay pregnancy before 3 months from time of last abortion before conception. Folic Acid administration before conception and continued regularly drying pregnancy.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General treatment during pregnancy</a:t>
            </a:r>
          </a:p>
          <a:p>
            <a:pPr marL="514350" indent="-514350"/>
            <a:r>
              <a:rPr lang="en-US" dirty="0" smtClean="0"/>
              <a:t>Rest</a:t>
            </a:r>
          </a:p>
          <a:p>
            <a:pPr marL="514350" indent="-514350"/>
            <a:r>
              <a:rPr lang="en-US" dirty="0" smtClean="0"/>
              <a:t>Psychological support</a:t>
            </a:r>
          </a:p>
          <a:p>
            <a:pPr marL="514350" indent="-514350"/>
            <a:r>
              <a:rPr lang="en-US" dirty="0" smtClean="0"/>
              <a:t>Sedatives- may quiten apprehension and physical activity</a:t>
            </a:r>
          </a:p>
          <a:p>
            <a:pPr marL="514350" indent="-514350"/>
            <a:r>
              <a:rPr lang="en-US" dirty="0" smtClean="0"/>
              <a:t>Diet rich in protein , folic, acid, and vitamins ABC and D throughout pregnancy</a:t>
            </a:r>
          </a:p>
          <a:p>
            <a:pPr marL="514350" indent="-514350">
              <a:buAutoNum type="arabicParenR" startAt="3"/>
            </a:pPr>
            <a:r>
              <a:rPr lang="en-US" b="1" dirty="0" smtClean="0"/>
              <a:t>Decimal Treatment During Pregnancy Progesterons</a:t>
            </a:r>
          </a:p>
          <a:p>
            <a:pPr marL="514350" indent="-514350"/>
            <a:r>
              <a:rPr lang="en-US" dirty="0" smtClean="0"/>
              <a:t>Primolut Depo</a:t>
            </a:r>
          </a:p>
          <a:p>
            <a:pPr marL="514350" indent="-514350"/>
            <a:r>
              <a:rPr lang="en-US" dirty="0" smtClean="0"/>
              <a:t>Duphastone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normal woman regards an abortion  as a reflection on herself and her womanhood.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General care and supervision during pregnancy with restoration of the woman’s confidence are the most valuable contribution  the doctor has to make.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TESTS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lphaUcParenR"/>
            </a:pPr>
            <a:r>
              <a:rPr lang="en-US" b="1" dirty="0" smtClean="0"/>
              <a:t>Between Pregnancies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Blood count and urinalysis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Serological tests for syphilis in couple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Couples blood groups with tests of antibodies in the wife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Glucose tolerance test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Blood urea and electrolytes and renal function tests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Thyroid function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HSG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 formimicroglutamic acid (FIGLU) excretion test and blood folate assay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Study of the chromosome patterns of the couple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B) During Pregnancy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All the above tests except those involving the use of radioactive isotopes and hysterography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Reassessment of the folate and vitamin B 12 status in early pregnancy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Careful vaginal examination to determine the position of the uterus and incompetence of the uterus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Assays of the urinary excretion of HCG pregnanediol, oestriol,plasma levels of HCS (HPL) progesterone, May guide to placental function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 cervical mucus test and vaginal cytology to determine the presence or absence of progesterone dominance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6)   SEPTIC ABORTION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genital tract is susceptible to infection during and after abortion. Most ominous complication of abortion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carneous ( blood ) mole is a pathological viant of missed abortion. Here the primary disturbance is multiple haemorrhage in the chorio- decidual space.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Ultimately these are s numerous or extensive that they kill the foetus which if small gets absorbed leaving space lined by amnion.</a:t>
            </a:r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CLINICAL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Symptoms and signs of normal pregnancy slight.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Slight uterine bleeding may occur with diagnosis of threatened abortion being made.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After sometime it becomes obvious that the pregnancy is not progressing well and that the uterus is not growing.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Fetal movements if previously present ceases and fetal heart sounds cannot be picked.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Diagnosis is made by ultrasound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B.    FOETAL ANOXIA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</a:t>
            </a:r>
            <a:r>
              <a:rPr lang="en-US" b="1" dirty="0" smtClean="0"/>
              <a:t>Interference with placental circulation </a:t>
            </a:r>
            <a:r>
              <a:rPr lang="en-US" dirty="0" smtClean="0"/>
              <a:t>may be caused by infarction as occurs with maternal nephritis, hypertension; by placental separation ; By faulty placental formation as in circumvallate placenta and </a:t>
            </a:r>
            <a:r>
              <a:rPr lang="en-US" b="1" dirty="0" smtClean="0"/>
              <a:t>placenta praevia; </a:t>
            </a:r>
            <a:r>
              <a:rPr lang="en-US" dirty="0" smtClean="0"/>
              <a:t>by tumour formation ; by hydalidiform; and by infection of the placenta as in syphilis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BACTERIOLOGY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organisms most commonly responsible for post abortal infections are the Bacillus coli, Non Haemolytic Streptococcus, Staphylococcus aurqus, Haemolytic streptococcus and CL. Welchii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Others may include gonococcus, pheumococcus  and tetanus bacillus. The most dangerous is the haemolytic streptococcus (Lancefield Group A)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 OF ENTRY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Organisms nearly always reach the vulva, vagina, and uterus by way of one of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Droplet infection from the upper respiratory tract of attendants.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hands and instruments of attendants- lack of care in this respect explains why the most serious infection commonly follow criminal abortion.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patients own hands which may transfer organisms from the nose, mouth and anus.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Atmospheric dust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Bed linen, dressings and utensils such as bed pans.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 or indirect contact with another individual patient, friend or relative suffering from any fort of infection in any site.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PATHOLOGY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40% of cases in septic abortion, The infection is limited to the products of conception themselves.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 others the placental site and endomentrium become involved in endomentritis- localized spreading.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A) LOCALIZED ENDOMETRITIS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Endogenous organism of low virulence are involved.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Anaerobic streptococci, coli form bacilli and staphylococci. The underlying tissues lay down a barrier of leucocytes keeping the infection in superficial.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) SPREADING ENDOMETRITIS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infecting ageing is more virulent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Exogenous haemolytic streptococcus and local reaction and resistance are slight. The whole depth of endomentrium sometimes myomectrium are involved . Organism spread by lymph and blood channel to produce general pentronitis or septicemia.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Infections of intermediate severity may cause; </a:t>
            </a:r>
            <a:r>
              <a:rPr lang="en-US" b="1" dirty="0" smtClean="0"/>
              <a:t>salpingo-oophoritis, pelvic pentoritis, pelvic cellulites</a:t>
            </a:r>
            <a:r>
              <a:rPr lang="en-US" dirty="0" smtClean="0"/>
              <a:t>, and </a:t>
            </a:r>
            <a:r>
              <a:rPr lang="en-US" b="1" dirty="0" smtClean="0"/>
              <a:t>superative thrombophlebitis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CLINICAL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PYREXIA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The severity of the infection is not always proportional to the height of the temperature can have serious portent . Rigors usually denotes blood stream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2)   TRACHYCARDIA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If rate is more than 110 per minute it usually means that the infection is spreading beyond the uterus.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Spreading endomentritis and septicaemia manifest themselves within 48hrs often within 24hrs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Pelvic pentonitris on the 2</a:t>
            </a:r>
            <a:r>
              <a:rPr lang="en-US" baseline="30000" dirty="0" smtClean="0"/>
              <a:t>nd</a:t>
            </a:r>
            <a:r>
              <a:rPr lang="en-US" dirty="0" smtClean="0"/>
              <a:t>  or 3</a:t>
            </a:r>
            <a:r>
              <a:rPr lang="en-US" baseline="30000" dirty="0" smtClean="0"/>
              <a:t>rd</a:t>
            </a:r>
            <a:r>
              <a:rPr lang="en-US" dirty="0" smtClean="0"/>
              <a:t>  day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Localized endomentritis on 3</a:t>
            </a:r>
            <a:r>
              <a:rPr lang="en-US" baseline="30000" dirty="0" smtClean="0"/>
              <a:t>rd</a:t>
            </a:r>
            <a:r>
              <a:rPr lang="en-US" dirty="0" smtClean="0"/>
              <a:t> or 4</a:t>
            </a:r>
            <a:r>
              <a:rPr lang="en-US" baseline="30000" dirty="0" smtClean="0"/>
              <a:t>th</a:t>
            </a:r>
            <a:r>
              <a:rPr lang="en-US" dirty="0" smtClean="0"/>
              <a:t> day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Cellulitis and septic thrombo phlebitis on the 10</a:t>
            </a:r>
            <a:r>
              <a:rPr lang="en-US" baseline="30000" dirty="0" smtClean="0"/>
              <a:t>th</a:t>
            </a:r>
            <a:r>
              <a:rPr lang="en-US" dirty="0" smtClean="0"/>
              <a:t> day.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3) Offensive Discharge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feature of localized infection  ( putrid endomentritis ) very foul and frothy when CL. Welchii organism are present</a:t>
            </a:r>
          </a:p>
          <a:p>
            <a:pPr>
              <a:buNone/>
            </a:pPr>
            <a:r>
              <a:rPr lang="en-US" dirty="0" smtClean="0"/>
              <a:t>4) Tenderness of the uterus</a:t>
            </a:r>
          </a:p>
          <a:p>
            <a:pPr>
              <a:buNone/>
            </a:pPr>
            <a:r>
              <a:rPr lang="en-US" dirty="0" smtClean="0"/>
              <a:t>5</a:t>
            </a:r>
            <a:r>
              <a:rPr lang="en-US" b="1" dirty="0" smtClean="0"/>
              <a:t>) Leucocytosis; </a:t>
            </a:r>
            <a:r>
              <a:rPr lang="en-US" dirty="0" smtClean="0"/>
              <a:t>usually a moderate degree of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leucocytosis associated with all abortions</a:t>
            </a:r>
          </a:p>
          <a:p>
            <a:pPr>
              <a:buNone/>
            </a:pPr>
            <a:r>
              <a:rPr lang="en-US" dirty="0" smtClean="0"/>
              <a:t>6)</a:t>
            </a:r>
            <a:r>
              <a:rPr lang="en-US" b="1" dirty="0" smtClean="0"/>
              <a:t> Lleus; </a:t>
            </a:r>
            <a:r>
              <a:rPr lang="en-US" dirty="0" smtClean="0"/>
              <a:t>Inpuerperium is manifested mainly by distension and vomiting</a:t>
            </a:r>
          </a:p>
          <a:p>
            <a:pPr>
              <a:buNone/>
            </a:pPr>
            <a:r>
              <a:rPr lang="en-US" dirty="0" smtClean="0"/>
              <a:t>7) </a:t>
            </a:r>
            <a:r>
              <a:rPr lang="en-US" b="1" dirty="0" smtClean="0"/>
              <a:t>General Systematic upset; </a:t>
            </a:r>
            <a:r>
              <a:rPr lang="en-US" dirty="0" smtClean="0"/>
              <a:t>Anorexia, vomiting, joint, pains, headache, flushed appearance, sweating, dehydration, and ultimately disorientation and coma.</a:t>
            </a:r>
          </a:p>
          <a:p>
            <a:pPr>
              <a:buNone/>
            </a:pPr>
            <a:r>
              <a:rPr lang="en-US" dirty="0" smtClean="0"/>
              <a:t> -  Rapid destruction of blood cells to cause profound anaemia is feature of septicemia especially hemolytic streptococcus or CL. Welchii.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Bacteraemic (endotoxic) shock: Entry of organism into the blood stream. Occur after evacuation of the septic products of conception in numor form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Bacterimic shock has a fatal outcome in 50% of cases. Shock represents an antigen-body reaction of an anaphlactic type motivated by endotoxins released from bacteria entering the circulation in large numbers.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Organisms concerned are usually Gram- negative-E.colli and B proteuse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Leucocytosis is usually but leucopernia may occur.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Sudden collapse of patient with severe hypertension –with  arigor pulse may remain slow but pounding.  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 OF SHOCK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Calls for energetic treatment intensive care with patient monitoring by central nervous pressure measurements and correction of electrolytes and acid base imbalance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If cup is below 10- 12cm water, fluids are needed; always give with caution.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Antibiotic therapy guided by bacteriologic results.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Steroids therapy- large dose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protonin may be of valve in endotoxic (and haemorrhagic) shock by controlling proteolytic enzymes may protect kidneys and other vital organs from effects of hypertension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Slow I.V&gt; infusion 500,00 kiu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Initially followed by 200,000kiu 4 inly.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2)Interference with Circulation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Interference with circulation in the cord is caused by knots, twists and entanglements and by innate anomalies in the anatomy of its blood vessel.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OLIGURIA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Renal failure is the most serious complication of either bacteremic shock or CL. Welchii infections. Partly caused by ischaemia associated with lypotension – the damaged tubules become blocked with products of haemolysis.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 OF OLGURIA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If anuria or olguria developes intake of fluids is reduced to 500mls in 24hrs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 carbohydrate, low protein diet sodium and potassium intake restricted, antibiotics be given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 vaginal swab or cervical swab for c/s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Vaginal examination blood cultures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Blood cultures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Haemogram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Mssu urinalysis, microscopy,c/s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Asses general condition &amp; monitor urinary output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ANTIBIOTIC THERAPY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Broad spectrum antibiotic while a waiting for bactenology results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Blood transfusion –early and adequate transfusion is the most effective means of minimizing shock and oliguria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Evacuation of the uterus gentleness and avoidance of heavy curettage to reduce the risk of spreading the infection to the deeper tissues.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Other surgical procedures.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 ECTOPIC PREGNANCY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Definition:-</a:t>
            </a:r>
          </a:p>
          <a:p>
            <a:pPr>
              <a:buNone/>
            </a:pPr>
            <a:r>
              <a:rPr lang="en-US" dirty="0" smtClean="0"/>
              <a:t>    An ectopic pregnancy is one in which the fertilized ovum becomes implanted in a site other than the normal uterine cavity.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FREQUENCY.</a:t>
            </a:r>
          </a:p>
          <a:p>
            <a:pPr>
              <a:buNone/>
            </a:pPr>
            <a:r>
              <a:rPr lang="en-US" dirty="0" smtClean="0"/>
              <a:t>    Ectopic pregnancy occurs once every 300-1000 deliveries after the twenty – eighth week. The determiner factors being the frequency of pelvic infection – gonococcal, postabortal or tuberculosis in any community.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SITES OF ECTOPIC PREGNANCY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Abdominal cavity</a:t>
            </a:r>
          </a:p>
          <a:p>
            <a:pPr>
              <a:buFontTx/>
              <a:buChar char="-"/>
            </a:pPr>
            <a:r>
              <a:rPr lang="en-US" dirty="0" smtClean="0"/>
              <a:t>Ovary</a:t>
            </a:r>
          </a:p>
          <a:p>
            <a:pPr>
              <a:buFontTx/>
              <a:buChar char="-"/>
            </a:pPr>
            <a:r>
              <a:rPr lang="en-US" dirty="0" smtClean="0"/>
              <a:t>Fallopian tube</a:t>
            </a:r>
          </a:p>
          <a:p>
            <a:pPr>
              <a:buFontTx/>
              <a:buChar char="-"/>
            </a:pPr>
            <a:r>
              <a:rPr lang="en-US" dirty="0" smtClean="0"/>
              <a:t>Interstitial/Cornual</a:t>
            </a:r>
          </a:p>
          <a:p>
            <a:pPr>
              <a:buFontTx/>
              <a:buChar char="-"/>
            </a:pPr>
            <a:r>
              <a:rPr lang="en-US" dirty="0" smtClean="0"/>
              <a:t>Rudimentary horn of bicornuate uterus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TUBAL PREGNANCY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/>
              <a:t>Etiology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Abnormalities of the impending the process of the fertilized ovum.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errors- hypoplasia undue tortuosity, diverticula accessory lumina.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Distortion of the tube by adjacent large tumours.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Previous inflammatory disease macroscopic and microscopic evidence of previous inflammation is found in 50-60% tubes harbouring a pregnancy.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Infection causes peritubal adhesions, diverticula and disturbed tubal function, Salpingitis could be gonoccal, postabortal, puerperal, tuberculosis or secondary to pelvic perionitis caused by  some extragenital lesion e.g. appendicitis. 20% of patients give history previous operation.</a:t>
            </a:r>
          </a:p>
          <a:p>
            <a:pPr marL="514350" indent="-514350">
              <a:buNone/>
            </a:pPr>
            <a:r>
              <a:rPr lang="en-US" dirty="0" smtClean="0"/>
              <a:t>      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Since tubal disease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/>
              <a:t>Since tubal disease is nearly always bilateral there is a strong tendency for ectopic pregnancy to occur first on one side and then at a later date on the other side in a woman who has had one tubal pregnancy the risk of a second is 10-15% of all pregnancies i.e 40 times greater than the overall risk of 0.3%.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 </a:t>
            </a:r>
            <a:r>
              <a:rPr lang="en-US" sz="2200" b="1" dirty="0" smtClean="0"/>
              <a:t>Incidence </a:t>
            </a:r>
            <a:r>
              <a:rPr lang="en-US" sz="2200" dirty="0" smtClean="0"/>
              <a:t>of Ectopic pregnancy in women previously investigated for sterility is 1.8% pregnancies.</a:t>
            </a:r>
          </a:p>
          <a:p>
            <a:pPr>
              <a:buNone/>
            </a:pPr>
            <a:endParaRPr lang="en-US" sz="2200" dirty="0" smtClean="0"/>
          </a:p>
          <a:p>
            <a:pPr marL="514350" indent="-514350">
              <a:buAutoNum type="arabicPeriod"/>
            </a:pPr>
            <a:r>
              <a:rPr lang="en-US" sz="2200" dirty="0" smtClean="0"/>
              <a:t>Surgical Obstruction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Inefficient tubal contractions or poor cilial current.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Tubal spasm – lypothelical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Intrauterine Device: IUD  affords good protection from intrauterine implantation but has little effect on occurrence of extrauterine pregnancies.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sz="2200" dirty="0" smtClean="0"/>
              <a:t> Over development of the ovum – external migration of the ovum.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sz="2200" dirty="0" smtClean="0"/>
              <a:t> </a:t>
            </a:r>
            <a:r>
              <a:rPr lang="en-US" sz="2200" b="1" dirty="0" smtClean="0"/>
              <a:t>Endometriosis</a:t>
            </a:r>
            <a:r>
              <a:rPr lang="en-US" sz="2200" dirty="0" smtClean="0"/>
              <a:t> of the fallopian tube.</a:t>
            </a:r>
          </a:p>
          <a:p>
            <a:pPr marL="514350" indent="-514350">
              <a:buNone/>
            </a:pPr>
            <a:endParaRPr lang="en-US" sz="2200" dirty="0" smtClean="0"/>
          </a:p>
          <a:p>
            <a:pPr marL="514350" indent="-514350">
              <a:buNone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endParaRPr lang="en-US" sz="2200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OUTCOME OF THE PREGNANCY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600" dirty="0" smtClean="0"/>
              <a:t>Embryo malformed in 80% of cases.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600" b="1" dirty="0" smtClean="0"/>
              <a:t>Discharge of the ovum</a:t>
            </a:r>
            <a:r>
              <a:rPr lang="en-US" sz="4600" dirty="0" smtClean="0"/>
              <a:t> into the lumen of the – tubal abortion.</a:t>
            </a:r>
          </a:p>
          <a:p>
            <a:pPr marL="514350" indent="-514350">
              <a:buFontTx/>
              <a:buChar char="-"/>
            </a:pPr>
            <a:r>
              <a:rPr lang="en-US" sz="4600" dirty="0" smtClean="0"/>
              <a:t>Complete absorption</a:t>
            </a:r>
          </a:p>
          <a:p>
            <a:pPr marL="514350" indent="-514350">
              <a:buFontTx/>
              <a:buChar char="-"/>
            </a:pPr>
            <a:r>
              <a:rPr lang="en-US" sz="4600" dirty="0" smtClean="0"/>
              <a:t>Pregnancy sac extruded by tubal contraction through the abdominal ostia into peritoneal cavity.</a:t>
            </a:r>
          </a:p>
          <a:p>
            <a:pPr marL="514350" indent="-514350">
              <a:buFontTx/>
              <a:buChar char="-"/>
            </a:pPr>
            <a:r>
              <a:rPr lang="en-US" sz="4600" dirty="0" smtClean="0"/>
              <a:t>Incomplete abortion – tubal mole.</a:t>
            </a:r>
          </a:p>
          <a:p>
            <a:pPr marL="514350" indent="-514350">
              <a:buAutoNum type="arabicParenR" startAt="2"/>
            </a:pPr>
            <a:r>
              <a:rPr lang="en-US" sz="4600" b="1" dirty="0" smtClean="0"/>
              <a:t>Tubal Rupture</a:t>
            </a:r>
          </a:p>
          <a:p>
            <a:pPr marL="514350" indent="-514350">
              <a:buNone/>
            </a:pPr>
            <a:r>
              <a:rPr lang="en-US" sz="4600" dirty="0" smtClean="0"/>
              <a:t>Occur when pregnancy is implanted in osthmus</a:t>
            </a:r>
          </a:p>
          <a:p>
            <a:pPr marL="514350" indent="-514350">
              <a:buFontTx/>
              <a:buChar char="-"/>
            </a:pPr>
            <a:r>
              <a:rPr lang="en-US" sz="4600" dirty="0" smtClean="0"/>
              <a:t>Intraperitoneal rupture.</a:t>
            </a:r>
          </a:p>
          <a:p>
            <a:pPr marL="514350" indent="-514350">
              <a:buFontTx/>
              <a:buChar char="-"/>
            </a:pPr>
            <a:r>
              <a:rPr lang="en-US" sz="4600" dirty="0" smtClean="0"/>
              <a:t>Extraperitoneal rupture.</a:t>
            </a:r>
          </a:p>
          <a:p>
            <a:pPr marL="514350" indent="-514350">
              <a:buNone/>
            </a:pPr>
            <a:r>
              <a:rPr lang="en-US" sz="4600" b="1" dirty="0" smtClean="0"/>
              <a:t>    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FATE OF THE FETUS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Death</a:t>
            </a:r>
            <a:r>
              <a:rPr lang="en-US" dirty="0" smtClean="0"/>
              <a:t> – result of placenta separation.</a:t>
            </a:r>
          </a:p>
          <a:p>
            <a:pPr marL="514350" indent="-514350">
              <a:buNone/>
            </a:pPr>
            <a:r>
              <a:rPr lang="en-US" dirty="0" smtClean="0"/>
              <a:t>The following may occur:-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Be absorbed completely from the tubes or peritoneal cavity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Undergo mummification or adipocerous formation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Become infected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Become calcified (lithopaedion)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b="1" dirty="0" smtClean="0"/>
              <a:t>Survival to Term</a:t>
            </a:r>
          </a:p>
          <a:p>
            <a:pPr marL="514350" indent="-514350">
              <a:buNone/>
            </a:pPr>
            <a:r>
              <a:rPr lang="en-US" dirty="0" smtClean="0"/>
              <a:t>    - Occur occasionally in secondary  abdominal pregnancy</a:t>
            </a:r>
          </a:p>
          <a:p>
            <a:pPr marL="514350" indent="-514350">
              <a:buNone/>
            </a:pPr>
            <a:r>
              <a:rPr lang="en-US" dirty="0" smtClean="0"/>
              <a:t>    - When pregnancy is discharged into broad ligament.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CLINICAL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A) The quiet or chronic clinical feature short </a:t>
            </a:r>
            <a:r>
              <a:rPr lang="en-US" dirty="0" smtClean="0"/>
              <a:t>period of amenorrhoea. Attacks of sharp stabbing pain caused by chorio- decidual haemorrhage. Feeling of faint continued with pain – most constant feature.</a:t>
            </a:r>
          </a:p>
          <a:p>
            <a:pPr>
              <a:buNone/>
            </a:pPr>
            <a:r>
              <a:rPr lang="en-US" dirty="0" smtClean="0"/>
              <a:t> -  Slight vaginal bleeding may occur possible findings on clinical examination artenal pulsation in the fornix on the appendage on the affected side.</a:t>
            </a:r>
          </a:p>
          <a:p>
            <a:pPr>
              <a:buFontTx/>
              <a:buChar char="-"/>
            </a:pPr>
            <a:r>
              <a:rPr lang="en-US" dirty="0" smtClean="0"/>
              <a:t>An ill defined tender – solid swelling in the POD</a:t>
            </a:r>
          </a:p>
          <a:p>
            <a:pPr>
              <a:buFontTx/>
              <a:buChar char="-"/>
            </a:pPr>
            <a:r>
              <a:rPr lang="en-US" dirty="0" smtClean="0"/>
              <a:t>Tenderness in the pelvis is the most constant sign</a:t>
            </a:r>
          </a:p>
          <a:p>
            <a:pPr>
              <a:buFontTx/>
              <a:buChar char="-"/>
            </a:pPr>
            <a:r>
              <a:rPr lang="en-US" dirty="0" smtClean="0"/>
              <a:t> Pulse, pale pallor and Tachycardia are noted.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3) Maternal Asphyxia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Maternal asphyxia resulting from heart failure, severe acute and chronic respiratory disease, gross anaemia and anaesthesia – fetal anoxia.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Acute Clinical Feature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Sudden massive intraperitoneal haemorrhage – typical tubal rupture, After short period of amenorrhoea.</a:t>
            </a:r>
          </a:p>
          <a:p>
            <a:pPr>
              <a:buFontTx/>
              <a:buChar char="-"/>
            </a:pPr>
            <a:r>
              <a:rPr lang="en-US" dirty="0" smtClean="0"/>
              <a:t>Patient seized with a severe lanenating pain in one iliac fossa or lypogastrum.</a:t>
            </a:r>
          </a:p>
          <a:p>
            <a:pPr>
              <a:buNone/>
            </a:pPr>
            <a:r>
              <a:rPr lang="en-US" dirty="0" smtClean="0"/>
              <a:t> -  Followed by profound collapse marked pallor, low BP. Subnormal temperature and a weak rapid pulse.</a:t>
            </a:r>
          </a:p>
          <a:p>
            <a:pPr>
              <a:buNone/>
            </a:pPr>
            <a:r>
              <a:rPr lang="en-US" dirty="0" smtClean="0"/>
              <a:t>-   Acute tenderness and cervical excixation- leading sign.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DIFFERENTIAL 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Abortion of an early intrauterine pregnancy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Abortion complicated by salpingitis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Early IUD – complicated by a pelvic tumour – fibroid or ovarian cyst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Retroverted gravid uterus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Acute or subacute salpingitis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Dysmenorrhoea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Rupture of an endometriomalous cyst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Torsion of an ovarian cyst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Approximately 95% occur in the tube. Principally in the ampulla and fumbria. The rate of primary ovarian pregnancy in IUCD users now is greater than 0.5 - 1% of all extrauterine gestations.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rate of abdominal pregnancy (1/2000-1/5000 deliveries) is not due to the result of tubal absorption and re-implantation.</a:t>
            </a:r>
          </a:p>
          <a:p>
            <a:pPr>
              <a:buNone/>
            </a:pPr>
            <a:r>
              <a:rPr lang="en-US" b="1" dirty="0" smtClean="0"/>
              <a:t>   REACTION OF THE TUBES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Ovum burrows into the tube induces a decidua reaction in cells of the endosalphix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reaction is patchy feeble and ineffective in controlling the invasion of the trophoblast into the tube and into blood vessels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REACTION OF THE UTERUS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Under influence of the hormones of the corpus luteum and of the trophoblast – responds by:-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Generalized enlargement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Increased vascularily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Hypertrophy of all tissues decidual reaction in the endomentrium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 Arias Stella reaction (special appearance of   endometrial glands) occur in 10-15% of cases.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HYDATIDIFORM MOLE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Referred to as molar pregnancy is a pregnancy that is characterized vesicular swelling of placental villi and usually the absence of an intact fetus.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Microscopically – there is proliferation of  trophoblast (both cytotrophoblast and syncytrophoblast) with varying degrees of hyperplasia and dysplasia.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chronic villi are fluid filled and distended and blood vessels are scanty. Two syndrome have been identified bases on both cytogenetic and morpholagic criteria.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Complete or classical hydatidiform moles:-</a:t>
            </a:r>
          </a:p>
          <a:p>
            <a:pPr marL="571500" indent="-571500">
              <a:buNone/>
            </a:pPr>
            <a:r>
              <a:rPr lang="en-US" dirty="0" smtClean="0"/>
              <a:t>-        Undergo early and told hydatiform enlargement of villi in the absence of an ascertainable foetus or embryo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The trophoplast is consistently hyperplastic.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Have a 46xx kayotype derived from a paternal haploid set that totally replaces the maternal contribution and reaches 46xx status by its own duplication.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OF PARTIAL &amp; COMPLETE HYDATIDIFORM MOLES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PARTIAL(INCOMPLETE</a:t>
            </a:r>
          </a:p>
          <a:p>
            <a:pPr>
              <a:buNone/>
            </a:pPr>
            <a:r>
              <a:rPr lang="en-US" b="1" dirty="0" smtClean="0"/>
              <a:t>MOLE) and Features</a:t>
            </a:r>
          </a:p>
          <a:p>
            <a:pPr>
              <a:buNone/>
            </a:pPr>
            <a:r>
              <a:rPr lang="en-US" b="1" dirty="0" smtClean="0"/>
              <a:t>1: </a:t>
            </a:r>
            <a:r>
              <a:rPr lang="en-US" dirty="0" smtClean="0"/>
              <a:t>EMBRYONICOR FETAL</a:t>
            </a:r>
          </a:p>
          <a:p>
            <a:pPr>
              <a:buNone/>
            </a:pPr>
            <a:r>
              <a:rPr lang="en-US" dirty="0" smtClean="0"/>
              <a:t>    TISSUE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Present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2: </a:t>
            </a:r>
            <a:r>
              <a:rPr lang="en-US" dirty="0" smtClean="0"/>
              <a:t>HYDATIFORM    HYPERPLASIA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 Focal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3: </a:t>
            </a:r>
            <a:r>
              <a:rPr lang="en-US" dirty="0" smtClean="0"/>
              <a:t>TROPHOBLASTIC HYPERPLASIA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Focal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COMPLETE ( CLASSIC MOLE)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1:</a:t>
            </a:r>
            <a:r>
              <a:rPr lang="en-US" dirty="0" smtClean="0"/>
              <a:t>EMBRYONICCOR FETAL</a:t>
            </a:r>
          </a:p>
          <a:p>
            <a:pPr>
              <a:buNone/>
            </a:pPr>
            <a:r>
              <a:rPr lang="en-US" dirty="0" smtClean="0"/>
              <a:t>    TISSUE</a:t>
            </a:r>
          </a:p>
          <a:p>
            <a:pPr>
              <a:buNone/>
            </a:pPr>
            <a:r>
              <a:rPr lang="en-US" b="1" dirty="0" smtClean="0"/>
              <a:t>Absent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2: </a:t>
            </a:r>
            <a:r>
              <a:rPr lang="en-US" dirty="0" smtClean="0"/>
              <a:t>HYDATIFORM HYPERPLASIA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Diffuse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3: </a:t>
            </a:r>
            <a:r>
              <a:rPr lang="en-US" dirty="0" smtClean="0"/>
              <a:t>TROPHOBLASTIC HYPERPLASIA</a:t>
            </a:r>
          </a:p>
          <a:p>
            <a:pPr>
              <a:buNone/>
            </a:pPr>
            <a:r>
              <a:rPr lang="en-US" b="1" dirty="0" smtClean="0"/>
              <a:t>Diffuse</a:t>
            </a:r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OF PARTIAL &amp; COMPLETE HYDATIDFORM MOLES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PARTIAL (INCOMPLETE</a:t>
            </a:r>
          </a:p>
          <a:p>
            <a:pPr>
              <a:buNone/>
            </a:pPr>
            <a:r>
              <a:rPr lang="en-US" b="1" dirty="0" smtClean="0"/>
              <a:t>MOLE)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4: </a:t>
            </a:r>
            <a:r>
              <a:rPr lang="en-US" dirty="0" smtClean="0"/>
              <a:t>STROMAL INCLUSIONS</a:t>
            </a:r>
          </a:p>
          <a:p>
            <a:pPr>
              <a:buNone/>
            </a:pPr>
            <a:r>
              <a:rPr lang="en-US" b="1" dirty="0" smtClean="0"/>
              <a:t>Present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5: </a:t>
            </a:r>
            <a:r>
              <a:rPr lang="en-US" dirty="0" smtClean="0"/>
              <a:t>VILLOUS SCALLOPING</a:t>
            </a:r>
          </a:p>
          <a:p>
            <a:pPr>
              <a:buNone/>
            </a:pPr>
            <a:r>
              <a:rPr lang="en-US" b="1" dirty="0" smtClean="0"/>
              <a:t>Present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6: </a:t>
            </a:r>
            <a:r>
              <a:rPr lang="en-US" dirty="0" smtClean="0"/>
              <a:t>KARYO TYPE</a:t>
            </a:r>
          </a:p>
          <a:p>
            <a:pPr>
              <a:buNone/>
            </a:pPr>
            <a:r>
              <a:rPr lang="en-US" b="1" dirty="0" smtClean="0"/>
              <a:t>Paternal &amp; maternal </a:t>
            </a:r>
          </a:p>
          <a:p>
            <a:pPr>
              <a:buNone/>
            </a:pPr>
            <a:r>
              <a:rPr lang="en-US" b="1" dirty="0" smtClean="0"/>
              <a:t>69xxy or </a:t>
            </a:r>
          </a:p>
          <a:p>
            <a:pPr>
              <a:buNone/>
            </a:pPr>
            <a:r>
              <a:rPr lang="en-US" b="1" dirty="0" smtClean="0"/>
              <a:t>69xyy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7: </a:t>
            </a:r>
            <a:r>
              <a:rPr lang="en-US" dirty="0" smtClean="0"/>
              <a:t>TROPHOPLASTIC NEOPLASIA</a:t>
            </a:r>
          </a:p>
          <a:p>
            <a:pPr>
              <a:buNone/>
            </a:pPr>
            <a:r>
              <a:rPr lang="en-US" b="1" dirty="0" smtClean="0"/>
              <a:t>5%</a:t>
            </a:r>
          </a:p>
          <a:p>
            <a:pPr>
              <a:buNone/>
            </a:pPr>
            <a:r>
              <a:rPr lang="en-US" b="1" dirty="0" smtClean="0"/>
              <a:t>Choriocarcima</a:t>
            </a:r>
          </a:p>
          <a:p>
            <a:pPr>
              <a:buNone/>
            </a:pPr>
            <a:r>
              <a:rPr lang="en-US" b="1" dirty="0" smtClean="0"/>
              <a:t>Rare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COMPLETE ( CLASSIC MOLE)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4: </a:t>
            </a:r>
            <a:r>
              <a:rPr lang="en-US" dirty="0" smtClean="0"/>
              <a:t>STROMAL INCLUSIONS</a:t>
            </a:r>
          </a:p>
          <a:p>
            <a:pPr>
              <a:buNone/>
            </a:pPr>
            <a:r>
              <a:rPr lang="en-US" b="1" dirty="0" smtClean="0"/>
              <a:t>Absent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5: </a:t>
            </a:r>
            <a:r>
              <a:rPr lang="en-US" dirty="0" smtClean="0"/>
              <a:t>VILLOUS SCALLOPING</a:t>
            </a:r>
          </a:p>
          <a:p>
            <a:pPr>
              <a:buNone/>
            </a:pPr>
            <a:r>
              <a:rPr lang="en-US" b="1" dirty="0" smtClean="0"/>
              <a:t>Absent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6: </a:t>
            </a:r>
            <a:r>
              <a:rPr lang="en-US" dirty="0" smtClean="0"/>
              <a:t>KARYO TYPE</a:t>
            </a:r>
          </a:p>
          <a:p>
            <a:pPr>
              <a:buNone/>
            </a:pPr>
            <a:r>
              <a:rPr lang="en-US" b="1" dirty="0" smtClean="0"/>
              <a:t>Paternal</a:t>
            </a:r>
          </a:p>
          <a:p>
            <a:pPr>
              <a:buNone/>
            </a:pPr>
            <a:r>
              <a:rPr lang="en-US" b="1" dirty="0" smtClean="0"/>
              <a:t>46xx (96%)</a:t>
            </a:r>
          </a:p>
          <a:p>
            <a:pPr>
              <a:buNone/>
            </a:pPr>
            <a:r>
              <a:rPr lang="en-US" b="1" dirty="0" smtClean="0"/>
              <a:t>46xy (4%)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7: </a:t>
            </a:r>
            <a:r>
              <a:rPr lang="en-US" dirty="0" smtClean="0"/>
              <a:t>TROPHOPLASTIC NEOPLASIA</a:t>
            </a:r>
          </a:p>
          <a:p>
            <a:pPr>
              <a:buNone/>
            </a:pPr>
            <a:r>
              <a:rPr lang="en-US" b="1" dirty="0" smtClean="0"/>
              <a:t>20%</a:t>
            </a:r>
            <a:endParaRPr lang="en-US" b="1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2) Partial Hydatidiform moles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There is slowly progressing hydatidiform change in the presence hydatidiform villus capillaries that affects only some of the villi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Is associated with an identifiable foetus or embryo a live or dead or fetal membranes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Trophoblastic immaturity is constant &amp; there is only focal hyperplasia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Partial moles have a triphoid karyotype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Trophoblastic sequellee ( invasive mole or choriocarcinoma).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is an increased risk of molar pregnancy for women over the age of 40 and those at younger end of reproductive age.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 association with gravidity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INCIDENCE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Reported incidence varies greatly throughout the world. In U.S. incidence approximately 1/1500 pregnancy termination.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Far east 1/100 normal pregnancies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Hydatidiform moles recur in 0.5-2.6% of patients with subsequent greater risk of developing invasive mole or choriocarcinoma.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is an increased risk of molar pregnancy for women over the age 40 and those at the younger end of the reproductive age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 association with gravidity.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single outstanding clinical feature of hydatidiform mole is uterine bleeding</a:t>
            </a:r>
          </a:p>
          <a:p>
            <a:pPr>
              <a:buFontTx/>
              <a:buChar char="-"/>
            </a:pPr>
            <a:r>
              <a:rPr lang="en-US" dirty="0" smtClean="0"/>
              <a:t>Occurring during 6th – 16</a:t>
            </a:r>
            <a:r>
              <a:rPr lang="en-US" baseline="30000" dirty="0" smtClean="0"/>
              <a:t>th</a:t>
            </a:r>
            <a:r>
              <a:rPr lang="en-US" dirty="0" smtClean="0"/>
              <a:t> week of gestation in 95% o f pregnancies.</a:t>
            </a:r>
          </a:p>
          <a:p>
            <a:pPr>
              <a:buFontTx/>
              <a:buChar char="-"/>
            </a:pPr>
            <a:r>
              <a:rPr lang="en-US" dirty="0" smtClean="0"/>
              <a:t>50% of pregnancies will have rapid uterine enlargement greater than expected for gestational dates</a:t>
            </a:r>
          </a:p>
          <a:p>
            <a:pPr>
              <a:buFontTx/>
              <a:buChar char="-"/>
            </a:pPr>
            <a:r>
              <a:rPr lang="en-US" dirty="0" smtClean="0"/>
              <a:t>Preeclampsia in 1</a:t>
            </a:r>
            <a:r>
              <a:rPr lang="en-US" baseline="30000" dirty="0" smtClean="0"/>
              <a:t>st</a:t>
            </a:r>
            <a:r>
              <a:rPr lang="en-US" dirty="0" smtClean="0"/>
              <a:t> or 2</a:t>
            </a:r>
            <a:r>
              <a:rPr lang="en-US" baseline="30000" dirty="0" smtClean="0"/>
              <a:t>nd</a:t>
            </a:r>
            <a:r>
              <a:rPr lang="en-US" dirty="0" smtClean="0"/>
              <a:t> trimester or</a:t>
            </a:r>
          </a:p>
          <a:p>
            <a:pPr>
              <a:buFontTx/>
              <a:buChar char="-"/>
            </a:pPr>
            <a:r>
              <a:rPr lang="en-US" dirty="0" smtClean="0"/>
              <a:t>Hyperemesis occur in ¼ of pregnancies</a:t>
            </a:r>
          </a:p>
          <a:p>
            <a:pPr>
              <a:buFontTx/>
              <a:buChar char="-"/>
            </a:pPr>
            <a:r>
              <a:rPr lang="en-US" dirty="0" smtClean="0"/>
              <a:t>Clinical hyperthyrodism and trophoblastic emboli with symptoms of signs of CCF &amp; pulmonary oedema occur in 15% of case</a:t>
            </a:r>
          </a:p>
          <a:p>
            <a:pPr>
              <a:buFontTx/>
              <a:buChar char="-"/>
            </a:pPr>
            <a:r>
              <a:rPr lang="en-US" dirty="0" smtClean="0"/>
              <a:t>Fetal heart tones are usually absent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4) Foetal Anaemia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Foetal anaemia; haemolytic disease – Blood incompatibility e.g. Few cases of recurrent abortion may be explained by AB &amp; incompatible materials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Hydatidiform Mole Is Confirmed By;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Spontaneous expulsion of typical molar tissue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Failure to visualize  fetal skeleton or X-Ray after 16 weeks of gestation.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Amniography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Ultrasonography- demonstration of  “snowstorm” pattern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HCG levels ; usually elevated for normal pregnancy  But Rh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But Rh –isoimmunization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May also be associated</a:t>
            </a:r>
          </a:p>
          <a:p>
            <a:pPr>
              <a:buNone/>
            </a:pPr>
            <a:r>
              <a:rPr lang="en-US" dirty="0" smtClean="0"/>
              <a:t>with higher than normal</a:t>
            </a:r>
          </a:p>
          <a:p>
            <a:pPr>
              <a:buNone/>
            </a:pPr>
            <a:r>
              <a:rPr lang="en-US" dirty="0" smtClean="0"/>
              <a:t>HCG levels.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Toxoplasmosis</a:t>
            </a:r>
          </a:p>
          <a:p>
            <a:r>
              <a:rPr lang="en-US" dirty="0" smtClean="0"/>
              <a:t>Syphilis</a:t>
            </a:r>
          </a:p>
          <a:p>
            <a:r>
              <a:rPr lang="en-US" dirty="0" smtClean="0"/>
              <a:t>Diabetes mellitus</a:t>
            </a:r>
          </a:p>
          <a:p>
            <a:r>
              <a:rPr lang="en-US" dirty="0" smtClean="0"/>
              <a:t>Multiple gestation</a:t>
            </a:r>
          </a:p>
          <a:p>
            <a:r>
              <a:rPr lang="en-US" dirty="0" smtClean="0"/>
              <a:t>Single HCG level is unhelpful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Suction curettage</a:t>
            </a:r>
          </a:p>
          <a:p>
            <a:pPr>
              <a:buFontTx/>
              <a:buChar char="-"/>
            </a:pPr>
            <a:r>
              <a:rPr lang="en-US" dirty="0" smtClean="0"/>
              <a:t>Followed by sharp curettage</a:t>
            </a:r>
          </a:p>
          <a:p>
            <a:pPr>
              <a:buFontTx/>
              <a:buChar char="-"/>
            </a:pPr>
            <a:r>
              <a:rPr lang="en-US" dirty="0" smtClean="0"/>
              <a:t>Concurrent an infusion of syntocinon continued for 12-24 hrs</a:t>
            </a:r>
          </a:p>
          <a:p>
            <a:pPr>
              <a:buFontTx/>
              <a:buChar char="-"/>
            </a:pPr>
            <a:r>
              <a:rPr lang="en-US" dirty="0" smtClean="0"/>
              <a:t>Hysterotomy or medical induction has no place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Above requires curettage in 80% of pts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Definitive follow up of every patient after molar pregnancy requires serial HCG every 1-2 weeks until negative.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See after 1/12 then every 3 months for 1 year.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Contraception barrier or oral contraceptive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INVASIVE MOLE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Abegnin tumour arising from a hydatidiform mole –invades the myometrium by direct extension or by various channels.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May metastasize to distant sites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Characterized by swollen villi and accompanying trophoblast with hyperplasia-dysplasia located in sites outside the uterine cavity.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Overall incidence 1/1500 pregnancies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Incidence of metastases invasive mole is greater then 15%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Common sites : lump, vagina, cervix, vulva, and broad ligament.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Symptoms and Signs of Invasive Mole After Evacuation Are;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Continued uterine Bleeding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 enlarged irregular uterus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Persistent bilateral ovarian enlargement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Bleeding from a metastallic lesion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Uterine perforation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Diagnosis may be made from or persistently elevated HCG tubes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As condition advances an offensive vaginal discharge develops and cachexia with pyrexia supervenes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Often the disease presents by way of its metastases e.g.haemothora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Complains of dysphoea, haemptysis or appearance of neurological signs and symptoms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Headache and visual disturbances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Chest X-ray:  </a:t>
            </a:r>
            <a:r>
              <a:rPr lang="en-US" dirty="0" smtClean="0"/>
              <a:t>cannon balls or snow storm appearance in the lungs may lead to acute pulmonary hypertension 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Pelvic examination; </a:t>
            </a:r>
            <a:r>
              <a:rPr lang="en-US" dirty="0" smtClean="0"/>
              <a:t>an enlarged uterus with cystic ovaries palpable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Large amounts HCG in the uterine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Surgical interference encourages the dissemination of growth; that is all operations to be covered with chemotherapy for suspected or proven choriocarcinoma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Methotrexale 5mg tds for 2 days before or 3 days after procedure.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5) Poisons and Drugs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Chemical poisons which damage the chorion or the foetus are rare causes of abortion.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These includes saults of quinine and lead.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Cytoxic agents can certainly cause abortion by killing the foetus.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6) Infections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Organs involved in causing acute infections of the mother do not cross the placenta to affect the foetus.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But virus like </a:t>
            </a:r>
            <a:r>
              <a:rPr lang="en-US" b="1" dirty="0" smtClean="0"/>
              <a:t>small pox rubella </a:t>
            </a:r>
            <a:r>
              <a:rPr lang="en-US" dirty="0" smtClean="0"/>
              <a:t>will infect and kill the foetus.</a:t>
            </a:r>
            <a:endParaRPr lang="en-US" dirty="0"/>
          </a:p>
        </p:txBody>
      </p:sp>
    </p:spTree>
  </p:cSld>
  <p:clrMapOvr>
    <a:masterClrMapping/>
  </p:clrMapOvr>
  <p:transition spd="slow">
    <p:cover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4510</Words>
  <Application>Microsoft Office PowerPoint</Application>
  <PresentationFormat>On-screen Show (4:3)</PresentationFormat>
  <Paragraphs>510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ABORTION</vt:lpstr>
      <vt:lpstr>MECHANISM OF ABORTION</vt:lpstr>
      <vt:lpstr>A.   FOETAL DEATH OF DISEASE</vt:lpstr>
      <vt:lpstr>B.    FOETAL ANOXIA</vt:lpstr>
      <vt:lpstr>2)Interference with Circulation </vt:lpstr>
      <vt:lpstr>3) Maternal Asphyxia</vt:lpstr>
      <vt:lpstr>4) Foetal Anaemia</vt:lpstr>
      <vt:lpstr>5) Poisons and Drugs</vt:lpstr>
      <vt:lpstr>6) Infections</vt:lpstr>
      <vt:lpstr>7) Pyrexia</vt:lpstr>
      <vt:lpstr>8) Direct Injury</vt:lpstr>
      <vt:lpstr>9) Endocrine Diseases</vt:lpstr>
      <vt:lpstr>C.   FAILURE OF THE UTRUS TO ACCOMMODATE THE PREGNANCY SAC</vt:lpstr>
      <vt:lpstr>2) Developmental Errors</vt:lpstr>
      <vt:lpstr>3) Displacements</vt:lpstr>
      <vt:lpstr>4) Distortion of The cavity</vt:lpstr>
      <vt:lpstr>5) Simulation Of Expulsive Uterine Contractions</vt:lpstr>
      <vt:lpstr>6) Oxytocics </vt:lpstr>
      <vt:lpstr>7) Over distension of the Uterus</vt:lpstr>
      <vt:lpstr>8) Cervical Incompetence</vt:lpstr>
      <vt:lpstr>D.   DANGERS OF ABORTION</vt:lpstr>
      <vt:lpstr>E.   CLINICAL TYPES OF ABORTION </vt:lpstr>
      <vt:lpstr>1) THREATENED ABORTION</vt:lpstr>
      <vt:lpstr>2).    INEVITABLE ABORTION</vt:lpstr>
      <vt:lpstr>3. INCOMPLETE ABORTION</vt:lpstr>
      <vt:lpstr>4)  COMPLETE ABORTION</vt:lpstr>
      <vt:lpstr>5)   MISSED ABORTION</vt:lpstr>
      <vt:lpstr>COMPLICATION OF MISSED ABORTION</vt:lpstr>
      <vt:lpstr>6) RECURRENT(HABITUAL) ABORTION  </vt:lpstr>
      <vt:lpstr>AETIOLOGY</vt:lpstr>
      <vt:lpstr>INVESTIGATION</vt:lpstr>
      <vt:lpstr>CLINICAL</vt:lpstr>
      <vt:lpstr>TREATMENT</vt:lpstr>
      <vt:lpstr>EMPIRICAL REMEDIES</vt:lpstr>
      <vt:lpstr>RESULTS</vt:lpstr>
      <vt:lpstr>SPECIAL TESTS</vt:lpstr>
      <vt:lpstr>B) During Pregnancy</vt:lpstr>
      <vt:lpstr>6)   SEPTIC ABORTION</vt:lpstr>
      <vt:lpstr>CLINICAL FEATURES</vt:lpstr>
      <vt:lpstr>BACTERIOLOGY</vt:lpstr>
      <vt:lpstr>MODE OF ENTRY</vt:lpstr>
      <vt:lpstr>PATHOLOGY</vt:lpstr>
      <vt:lpstr> A) LOCALIZED ENDOMETRITIS</vt:lpstr>
      <vt:lpstr>B ) SPREADING ENDOMETRITIS</vt:lpstr>
      <vt:lpstr>CLINICAL FEATURES</vt:lpstr>
      <vt:lpstr>2)   TRACHYCARDIA</vt:lpstr>
      <vt:lpstr>3) Offensive Discharge</vt:lpstr>
      <vt:lpstr>COMPLICATION</vt:lpstr>
      <vt:lpstr>TREATMENT OF SHOCK</vt:lpstr>
      <vt:lpstr>OLIGURIA</vt:lpstr>
      <vt:lpstr>TREATMENT OF OLGURIA</vt:lpstr>
      <vt:lpstr>ANTIBIOTIC THERAPY</vt:lpstr>
      <vt:lpstr>7. ECTOPIC PREGNANCY</vt:lpstr>
      <vt:lpstr>SITES OF ECTOPIC PREGNANCY</vt:lpstr>
      <vt:lpstr>TUBAL PREGNANCY</vt:lpstr>
      <vt:lpstr>Since tubal disease</vt:lpstr>
      <vt:lpstr>THE OUTCOME OF THE PREGNANCY</vt:lpstr>
      <vt:lpstr>THE FATE OF THE FETUS</vt:lpstr>
      <vt:lpstr>CLINICAL FEATURES</vt:lpstr>
      <vt:lpstr>The Acute Clinical Feature</vt:lpstr>
      <vt:lpstr>DIFFERENTIAL DIAGNOSIS</vt:lpstr>
      <vt:lpstr>SITES</vt:lpstr>
      <vt:lpstr>REACTION OF THE UTERUS</vt:lpstr>
      <vt:lpstr>HYDATIDIFORM MOLE</vt:lpstr>
      <vt:lpstr>CHARACTERISTICS OF PARTIAL &amp; COMPLETE HYDATIDIFORM MOLES</vt:lpstr>
      <vt:lpstr>CHARACTERISTICS OF PARTIAL &amp; COMPLETE HYDATIDFORM MOLES</vt:lpstr>
      <vt:lpstr>2) Partial Hydatidiform moles</vt:lpstr>
      <vt:lpstr>INCIDENCE</vt:lpstr>
      <vt:lpstr>DIAGNOSIS</vt:lpstr>
      <vt:lpstr>Hydatidiform Mole Is Confirmed By;</vt:lpstr>
      <vt:lpstr>HCG levels ; usually elevated for normal pregnancy  But Rh </vt:lpstr>
      <vt:lpstr>TREATMENT</vt:lpstr>
      <vt:lpstr>FOLLOW UP</vt:lpstr>
      <vt:lpstr>INVASIVE MOLE</vt:lpstr>
      <vt:lpstr>Symptoms and Signs of Invasive Mole After Evacuation Are; </vt:lpstr>
      <vt:lpstr>DIAGNOSIS</vt:lpstr>
      <vt:lpstr>TREATMENT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ABORTION</dc:title>
  <dc:creator> </dc:creator>
  <cp:lastModifiedBy> </cp:lastModifiedBy>
  <cp:revision>105</cp:revision>
  <dcterms:created xsi:type="dcterms:W3CDTF">2008-10-22T08:39:16Z</dcterms:created>
  <dcterms:modified xsi:type="dcterms:W3CDTF">2008-10-28T15:10:58Z</dcterms:modified>
</cp:coreProperties>
</file>