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258" r:id="rId4"/>
    <p:sldId id="259" r:id="rId5"/>
    <p:sldId id="260" r:id="rId6"/>
    <p:sldId id="334" r:id="rId7"/>
    <p:sldId id="336" r:id="rId8"/>
    <p:sldId id="263" r:id="rId9"/>
    <p:sldId id="264" r:id="rId10"/>
    <p:sldId id="266" r:id="rId11"/>
    <p:sldId id="267" r:id="rId12"/>
    <p:sldId id="338" r:id="rId13"/>
    <p:sldId id="269" r:id="rId14"/>
    <p:sldId id="270" r:id="rId15"/>
    <p:sldId id="271" r:id="rId16"/>
    <p:sldId id="337" r:id="rId17"/>
    <p:sldId id="339" r:id="rId18"/>
    <p:sldId id="290" r:id="rId19"/>
    <p:sldId id="291" r:id="rId20"/>
    <p:sldId id="340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3" autoAdjust="0"/>
    <p:restoredTop sz="94660"/>
  </p:normalViewPr>
  <p:slideViewPr>
    <p:cSldViewPr>
      <p:cViewPr varScale="1">
        <p:scale>
          <a:sx n="57" d="100"/>
          <a:sy n="57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F28A-D75F-44C8-ABBD-4058928DC40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3775-57F9-4F0B-8210-77E04339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B2AB-35D1-4399-8AC3-58574D13DDE0}" type="datetime1">
              <a:rPr lang="en-US"/>
              <a:pPr>
                <a:defRPr/>
              </a:pPr>
              <a:t>1/23/2017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0658F-6611-4369-A469-A02CCA559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FF01-731E-4E6F-9B04-DC4072A4D3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7306-5C9E-4805-A8BE-BACFDD4F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73050" lvl="0" indent="-27305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Georgia"/>
                <a:ea typeface="+mn-ea"/>
                <a:cs typeface="Times New Roman" pitchFamily="18" charset="0"/>
              </a:rPr>
              <a:t>RHEUMATIC FEVER &amp; RHD</a:t>
            </a:r>
            <a:br>
              <a:rPr lang="en-US" dirty="0">
                <a:solidFill>
                  <a:prstClr val="black"/>
                </a:solidFill>
                <a:latin typeface="Georgia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gknbscclinmed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6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>
                    <a:shade val="75000"/>
                  </a:schemeClr>
                </a:solidFill>
              </a:rPr>
              <a:t>DIAGNOSIS: MODIFIED JONES' CRITERIA FOR DIAGNOSIS OF RF:</a:t>
            </a:r>
            <a:r>
              <a:rPr lang="en-US" dirty="0" smtClean="0">
                <a:solidFill>
                  <a:schemeClr val="accent3">
                    <a:shade val="75000"/>
                  </a:schemeClr>
                </a:solidFill>
              </a:rPr>
              <a:t> </a:t>
            </a:r>
          </a:p>
        </p:txBody>
      </p:sp>
      <p:sp>
        <p:nvSpPr>
          <p:cNvPr id="16387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8B1F0B16-CD99-4D52-9C40-6F98BF5FAA8D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EC2F0-C5AF-4CD5-BD67-C30734BBFC67}" type="slidenum">
              <a:rPr lang="ar-SA"/>
              <a:pPr>
                <a:defRPr/>
              </a:pPr>
              <a:t>10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0" y="990600"/>
            <a:ext cx="4664075" cy="58674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400" b="1" u="sng" dirty="0" err="1" smtClean="0"/>
              <a:t>A.Major</a:t>
            </a:r>
            <a:r>
              <a:rPr lang="en-US" sz="2400" b="1" u="sng" dirty="0" smtClean="0"/>
              <a:t> criteria</a:t>
            </a:r>
            <a:endParaRPr lang="en-US" sz="2400" dirty="0" smtClean="0"/>
          </a:p>
          <a:p>
            <a:pPr marL="731520" lvl="1" indent="-457200" eaLnBrk="1" fontAlgn="auto" hangingPunct="1">
              <a:spcBef>
                <a:spcPts val="37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Carditis</a:t>
            </a:r>
            <a:r>
              <a:rPr lang="en-US" dirty="0" smtClean="0"/>
              <a:t> </a:t>
            </a:r>
          </a:p>
          <a:p>
            <a:pPr marL="731520" lvl="1" indent="-457200" eaLnBrk="1" fontAlgn="auto" hangingPunct="1">
              <a:spcBef>
                <a:spcPts val="37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Arthritis (migratory </a:t>
            </a:r>
            <a:r>
              <a:rPr lang="en-US" dirty="0" smtClean="0"/>
              <a:t>polyarthritis) </a:t>
            </a:r>
            <a:endParaRPr lang="en-US" dirty="0" smtClean="0"/>
          </a:p>
          <a:p>
            <a:pPr marL="731520" lvl="1" indent="-457200" eaLnBrk="1" fontAlgn="auto" hangingPunct="1">
              <a:spcBef>
                <a:spcPts val="37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Chorea </a:t>
            </a:r>
          </a:p>
          <a:p>
            <a:pPr marL="731520" lvl="1" indent="-457200" eaLnBrk="1" fontAlgn="auto" hangingPunct="1">
              <a:spcBef>
                <a:spcPts val="37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Subcutaneous nodules </a:t>
            </a:r>
          </a:p>
          <a:p>
            <a:pPr marL="731520" lvl="1" indent="-457200" eaLnBrk="1" fontAlgn="auto" hangingPunct="1">
              <a:spcBef>
                <a:spcPts val="37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Erythema marginatum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400" dirty="0" smtClean="0"/>
              <a:t>REQUIRED DIAGNOSIS : </a:t>
            </a:r>
            <a:endParaRPr lang="en-US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2 or more major criteria OR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1 major +2 </a:t>
            </a:r>
            <a:r>
              <a:rPr lang="en-US" sz="2400" dirty="0" smtClean="0"/>
              <a:t>or more minor criteria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Plus evidence of preceding strep </a:t>
            </a:r>
            <a:r>
              <a:rPr lang="en-US" sz="2400" dirty="0" err="1" smtClean="0"/>
              <a:t>infxn</a:t>
            </a:r>
            <a:endParaRPr lang="en-US" sz="2400" dirty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4933950" y="990600"/>
            <a:ext cx="421005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b="1" u="sng" dirty="0" err="1" smtClean="0"/>
              <a:t>B.Minor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Manifestations</a:t>
            </a:r>
            <a:endParaRPr lang="en-US" sz="2000" dirty="0" smtClean="0"/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Clinical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Fever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Arthralgia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Previous History </a:t>
            </a:r>
            <a:r>
              <a:rPr lang="en-US" dirty="0" smtClean="0"/>
              <a:t>of rheumatic fever or </a:t>
            </a:r>
            <a:r>
              <a:rPr lang="en-US" dirty="0" smtClean="0"/>
              <a:t>RHD </a:t>
            </a:r>
            <a:endParaRPr lang="en-US" dirty="0" smtClean="0"/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Laboratory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Raised ESR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C-reactive </a:t>
            </a:r>
            <a:r>
              <a:rPr lang="en-US" dirty="0" smtClean="0"/>
              <a:t>protein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leukocytosis </a:t>
            </a:r>
            <a:endParaRPr lang="en-US" dirty="0" smtClean="0"/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en-US" dirty="0" smtClean="0"/>
              <a:t>Prolonged P-R interval on ECG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 smtClean="0"/>
              <a:t>C. Supportive evidence of preceding streptococcal </a:t>
            </a:r>
            <a:r>
              <a:rPr lang="en-US" sz="2000" dirty="0" err="1" smtClean="0"/>
              <a:t>infxn</a:t>
            </a:r>
            <a:endParaRPr lang="en-US" sz="2000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smtClean="0"/>
              <a:t>ASOT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smtClean="0"/>
              <a:t>Positive throat cultures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43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"/>
            <a:ext cx="8537575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CARDITIS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5C2B6D24-D17B-4F5A-8932-AE54C063FCDD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3098E-FBB5-4D1E-8C4F-1D8F2DE28C68}" type="slidenum">
              <a:rPr lang="ar-SA"/>
              <a:pPr>
                <a:defRPr/>
              </a:pPr>
              <a:t>11</a:t>
            </a:fld>
            <a:endParaRPr 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err="1"/>
              <a:t>Pancarditis</a:t>
            </a:r>
            <a:r>
              <a:rPr lang="en-US" dirty="0"/>
              <a:t> with the most affected being the </a:t>
            </a:r>
            <a:r>
              <a:rPr lang="en-US" dirty="0" smtClean="0"/>
              <a:t>myocardium. </a:t>
            </a:r>
            <a:endParaRPr lang="en-US" b="1" u="sng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characterized by the development of pathognomonic lesions called </a:t>
            </a:r>
            <a:r>
              <a:rPr lang="en-US" b="1" u="sng" dirty="0" err="1" smtClean="0">
                <a:solidFill>
                  <a:srgbClr val="C00000"/>
                </a:solidFill>
                <a:cs typeface="Times New Roman" pitchFamily="18" charset="0"/>
              </a:rPr>
              <a:t>Aschoff</a:t>
            </a:r>
            <a:r>
              <a:rPr lang="en-US" b="1" u="sng" dirty="0" err="1" smtClean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’</a:t>
            </a:r>
            <a:r>
              <a:rPr lang="en-US" b="1" u="sng" dirty="0" err="1" smtClean="0">
                <a:solidFill>
                  <a:srgbClr val="C00000"/>
                </a:solidFill>
                <a:cs typeface="Times New Roman" pitchFamily="18" charset="0"/>
              </a:rPr>
              <a:t>s</a:t>
            </a:r>
            <a:r>
              <a:rPr lang="en-US" b="1" u="sng" dirty="0" smtClean="0">
                <a:solidFill>
                  <a:srgbClr val="C00000"/>
                </a:solidFill>
                <a:cs typeface="Times New Roman" pitchFamily="18" charset="0"/>
              </a:rPr>
              <a:t> Bodies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within the myocardium.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err="1" smtClean="0">
                <a:cs typeface="Times New Roman" pitchFamily="18" charset="0"/>
              </a:rPr>
              <a:t>Aschoff</a:t>
            </a:r>
            <a:r>
              <a:rPr lang="en-US" dirty="0" smtClean="0">
                <a:cs typeface="Times New Roman" pitchFamily="18" charset="0"/>
              </a:rPr>
              <a:t> bodies are multiple tiny nodules (1-2 mm in diameter)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Incidence </a:t>
            </a:r>
            <a:r>
              <a:rPr lang="en-US" dirty="0"/>
              <a:t>reduces with increasing age; the younger the patient, the higher the incidence of </a:t>
            </a:r>
            <a:r>
              <a:rPr lang="en-US" dirty="0" err="1"/>
              <a:t>carditis</a:t>
            </a:r>
            <a:r>
              <a:rPr lang="en-US" dirty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Most </a:t>
            </a:r>
            <a:r>
              <a:rPr lang="en-US" dirty="0" smtClean="0">
                <a:cs typeface="Times New Roman" pitchFamily="18" charset="0"/>
              </a:rPr>
              <a:t>likely in children and adolescents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Occurs in 1/3 of cases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Symptoms- breathlessness, palpitations, chest pain</a:t>
            </a:r>
          </a:p>
        </p:txBody>
      </p:sp>
    </p:spTree>
    <p:extLst>
      <p:ext uri="{BB962C8B-B14F-4D97-AF65-F5344CB8AC3E}">
        <p14:creationId xmlns:p14="http://schemas.microsoft.com/office/powerpoint/2010/main" val="24988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Signs- Tachycardia , Arrhythmias  ,Cardiomegaly, displaced apex, a new or changed cardiac murmur (</a:t>
            </a:r>
            <a:r>
              <a:rPr lang="en-US" dirty="0" err="1" smtClean="0">
                <a:cs typeface="Times New Roman" pitchFamily="18" charset="0"/>
              </a:rPr>
              <a:t>valvulitis</a:t>
            </a:r>
            <a:r>
              <a:rPr lang="en-US" dirty="0" smtClean="0">
                <a:cs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Congestive cardiac failure – right or left sided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ECG Changes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- Changing contour of P waves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 - Inversion of T waves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cs typeface="Times New Roman" pitchFamily="18" charset="0"/>
              </a:rPr>
              <a:t>       - Prolongation of PR interval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Maybe self limiting or may lead to slowly progressive </a:t>
            </a:r>
            <a:r>
              <a:rPr lang="en-US" dirty="0" err="1" smtClean="0">
                <a:cs typeface="Times New Roman" pitchFamily="18" charset="0"/>
              </a:rPr>
              <a:t>valvular</a:t>
            </a:r>
            <a:r>
              <a:rPr lang="en-US" dirty="0" smtClean="0">
                <a:cs typeface="Times New Roman" pitchFamily="18" charset="0"/>
              </a:rPr>
              <a:t> deformity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>
                <a:cs typeface="Times New Roman" pitchFamily="18" charset="0"/>
              </a:rPr>
              <a:t>Mitral valve attacked in 75% cases, aortic in 30%, tricuspid and pulmonary in &lt; 5% cases</a:t>
            </a:r>
            <a:endParaRPr lang="en-GB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POLYARTHRITIS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A884E7FB-F964-4CE3-96BB-5096BD604FCA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8AE22-96A7-4037-984A-07828F85F001}" type="slidenum">
              <a:rPr lang="ar-SA"/>
              <a:pPr>
                <a:defRPr/>
              </a:pPr>
              <a:t>13</a:t>
            </a:fld>
            <a:endParaRPr 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Migratory </a:t>
            </a:r>
            <a:r>
              <a:rPr lang="en-US" sz="3600" dirty="0" smtClean="0">
                <a:cs typeface="Times New Roman" pitchFamily="18" charset="0"/>
              </a:rPr>
              <a:t>polyarthritis  is seen in</a:t>
            </a:r>
            <a:r>
              <a:rPr lang="en-US" sz="3600" dirty="0" smtClean="0">
                <a:cs typeface="Times New Roman" pitchFamily="18" charset="0"/>
              </a:rPr>
              <a:t> 75%  cases</a:t>
            </a:r>
          </a:p>
          <a:p>
            <a:r>
              <a:rPr lang="en-US" sz="3600" dirty="0" smtClean="0">
                <a:cs typeface="Times New Roman" pitchFamily="18" charset="0"/>
              </a:rPr>
              <a:t>Often associated with high ASOT</a:t>
            </a:r>
          </a:p>
          <a:p>
            <a:r>
              <a:rPr lang="en-US" sz="3600" dirty="0" smtClean="0">
                <a:cs typeface="Times New Roman" pitchFamily="18" charset="0"/>
              </a:rPr>
              <a:t>Commonest major manifestation </a:t>
            </a:r>
            <a:r>
              <a:rPr lang="en-US" sz="3600" dirty="0" err="1" smtClean="0">
                <a:cs typeface="Times New Roman" pitchFamily="18" charset="0"/>
              </a:rPr>
              <a:t>xterized</a:t>
            </a:r>
            <a:r>
              <a:rPr lang="en-US" sz="3600" dirty="0" smtClean="0">
                <a:cs typeface="Times New Roman" pitchFamily="18" charset="0"/>
              </a:rPr>
              <a:t> by acute painful, asymmetric and migratory inflammation of large </a:t>
            </a:r>
            <a:r>
              <a:rPr lang="en-US" sz="3600" dirty="0" err="1" smtClean="0">
                <a:cs typeface="Times New Roman" pitchFamily="18" charset="0"/>
              </a:rPr>
              <a:t>jts</a:t>
            </a:r>
            <a:r>
              <a:rPr lang="en-US" sz="3600" dirty="0" smtClean="0">
                <a:cs typeface="Times New Roman" pitchFamily="18" charset="0"/>
              </a:rPr>
              <a:t> (elbow, knees, ankle and wrists) rarely involves hips.</a:t>
            </a:r>
            <a:endParaRPr lang="en-US" sz="3600" dirty="0" smtClean="0">
              <a:cs typeface="Times New Roman" pitchFamily="18" charset="0"/>
            </a:endParaRPr>
          </a:p>
          <a:p>
            <a:pPr eaLnBrk="1" hangingPunct="1"/>
            <a:r>
              <a:rPr lang="en-US" sz="3600" dirty="0" smtClean="0">
                <a:cs typeface="Times New Roman" pitchFamily="18" charset="0"/>
              </a:rPr>
              <a:t>Lasts </a:t>
            </a:r>
            <a:r>
              <a:rPr lang="en-US" sz="3600" dirty="0" smtClean="0">
                <a:cs typeface="Times New Roman" pitchFamily="18" charset="0"/>
              </a:rPr>
              <a:t>1-5 weeks </a:t>
            </a:r>
          </a:p>
          <a:p>
            <a:pPr eaLnBrk="1" hangingPunct="1"/>
            <a:r>
              <a:rPr lang="en-US" sz="3600" dirty="0" smtClean="0">
                <a:cs typeface="Times New Roman" pitchFamily="18" charset="0"/>
              </a:rPr>
              <a:t>Subsides </a:t>
            </a:r>
            <a:r>
              <a:rPr lang="en-US" sz="3600" dirty="0" smtClean="0">
                <a:cs typeface="Times New Roman" pitchFamily="18" charset="0"/>
              </a:rPr>
              <a:t>without residual deformity</a:t>
            </a:r>
          </a:p>
          <a:p>
            <a:pPr eaLnBrk="1" hangingPunct="1"/>
            <a:r>
              <a:rPr lang="en-US" sz="3600" dirty="0" smtClean="0">
                <a:cs typeface="Times New Roman" pitchFamily="18" charset="0"/>
              </a:rPr>
              <a:t>Dramatic response of arthritis to therapeutic doses of aspirin or NSAIDs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Erythema </a:t>
            </a:r>
            <a:r>
              <a:rPr lang="en-US" dirty="0" err="1" smtClean="0">
                <a:cs typeface="Arial" pitchFamily="34" charset="0"/>
              </a:rPr>
              <a:t>Marginatum</a:t>
            </a:r>
            <a:endParaRPr lang="en-GB" dirty="0" smtClean="0">
              <a:cs typeface="Arial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5181600" cy="6096000"/>
          </a:xfrm>
        </p:spPr>
        <p:txBody>
          <a:bodyPr/>
          <a:lstStyle/>
          <a:p>
            <a:pPr lvl="0"/>
            <a:r>
              <a:rPr lang="en-US" sz="2800" dirty="0"/>
              <a:t>Occurs in &lt;</a:t>
            </a:r>
            <a:r>
              <a:rPr lang="en-US" sz="2800" dirty="0" smtClean="0"/>
              <a:t> </a:t>
            </a:r>
            <a:r>
              <a:rPr lang="en-US" sz="2800" dirty="0"/>
              <a:t>5% of patients. The lesions start as red macules which fade at the </a:t>
            </a:r>
            <a:r>
              <a:rPr lang="en-US" sz="2800" dirty="0" err="1"/>
              <a:t>centre</a:t>
            </a:r>
            <a:r>
              <a:rPr lang="en-US" sz="2800" dirty="0"/>
              <a:t> but remain red at the edges.</a:t>
            </a:r>
          </a:p>
          <a:p>
            <a:pPr lvl="0"/>
            <a:r>
              <a:rPr lang="en-US" sz="2800" dirty="0"/>
              <a:t>They occur mainly on the trunks, prox. extremities but not on the face. The red macules may coalesce and overlap to form a plaque.</a:t>
            </a:r>
          </a:p>
          <a:p>
            <a:pPr eaLnBrk="1" hangingPunct="1"/>
            <a:endParaRPr lang="en-GB" sz="2800" dirty="0" smtClean="0">
              <a:cs typeface="Times New Roman" pitchFamily="18" charset="0"/>
            </a:endParaRPr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742181F2-05FF-4781-9642-91DDCA4824D7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838E-AA8E-4B50-9208-B6C221466D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487" name="Picture 4" descr="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>
            <a:fillRect/>
          </a:stretch>
        </p:blipFill>
        <p:spPr bwMode="auto">
          <a:xfrm>
            <a:off x="5181600" y="1295400"/>
            <a:ext cx="396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2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cs typeface="Arial" pitchFamily="34" charset="0"/>
              </a:rPr>
              <a:t>Subcutaneous Nodule</a:t>
            </a:r>
            <a:endParaRPr lang="en-GB" dirty="0" smtClean="0">
              <a:cs typeface="Arial" pitchFamily="34" charset="0"/>
            </a:endParaRP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5638800" cy="6172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Uncommon except in children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Small </a:t>
            </a:r>
            <a:r>
              <a:rPr lang="en-US" dirty="0" smtClean="0">
                <a:cs typeface="Times New Roman" pitchFamily="18" charset="0"/>
              </a:rPr>
              <a:t>(0.5 - 2cm </a:t>
            </a:r>
            <a:r>
              <a:rPr lang="en-US" dirty="0" smtClean="0">
                <a:cs typeface="Times New Roman" pitchFamily="18" charset="0"/>
              </a:rPr>
              <a:t>in diameter) firm &amp; </a:t>
            </a:r>
            <a:r>
              <a:rPr lang="en-US" dirty="0" err="1" smtClean="0">
                <a:cs typeface="Times New Roman" pitchFamily="18" charset="0"/>
              </a:rPr>
              <a:t>nontender</a:t>
            </a:r>
            <a:r>
              <a:rPr lang="en-US" dirty="0" smtClean="0">
                <a:cs typeface="Times New Roman" pitchFamily="18" charset="0"/>
              </a:rPr>
              <a:t> best felt over extensor surfaces of bones and tendons (over </a:t>
            </a:r>
            <a:r>
              <a:rPr lang="en-US" dirty="0" smtClean="0">
                <a:cs typeface="Times New Roman" pitchFamily="18" charset="0"/>
              </a:rPr>
              <a:t>bony </a:t>
            </a:r>
            <a:r>
              <a:rPr lang="en-US" dirty="0" smtClean="0">
                <a:cs typeface="Times New Roman" pitchFamily="18" charset="0"/>
              </a:rPr>
              <a:t>prominences) 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Persist for days or </a:t>
            </a:r>
            <a:r>
              <a:rPr lang="en-US" dirty="0" smtClean="0">
                <a:cs typeface="Times New Roman" pitchFamily="18" charset="0"/>
              </a:rPr>
              <a:t>weeks</a:t>
            </a:r>
          </a:p>
          <a:p>
            <a:r>
              <a:rPr lang="en-US" dirty="0"/>
              <a:t>appear 3/52 after the onset of other manifestations 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 eaLnBrk="1" hangingPunct="1"/>
            <a:endParaRPr lang="en-GB" sz="2400" smtClean="0">
              <a:cs typeface="Times New Roman" pitchFamily="18" charset="0"/>
            </a:endParaRPr>
          </a:p>
        </p:txBody>
      </p:sp>
      <p:sp>
        <p:nvSpPr>
          <p:cNvPr id="21509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BD565F18-0362-4C9F-B68B-596F57E464FB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569A1-63EC-441C-88F7-B96721430C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1511" name="Picture 4" descr="SC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47800"/>
            <a:ext cx="3276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638800" y="3962400"/>
            <a:ext cx="11430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SYDENHAM’S </a:t>
            </a:r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CHOREA (</a:t>
            </a:r>
            <a:r>
              <a:rPr lang="en-US" dirty="0" err="1" smtClean="0">
                <a:solidFill>
                  <a:srgbClr val="7B9899"/>
                </a:solidFill>
                <a:cs typeface="Arial" pitchFamily="34" charset="0"/>
              </a:rPr>
              <a:t>st.</a:t>
            </a:r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 Vitus dance)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754D35AA-6EF8-4F3C-9B36-E4B500D5AD58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F5F95-9B60-408E-A2D6-8E91DCC04480}" type="slidenum">
              <a:rPr lang="ar-SA"/>
              <a:pPr>
                <a:defRPr/>
              </a:pPr>
              <a:t>16</a:t>
            </a:fld>
            <a:endParaRPr lang="en-US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purposeless involuntary </a:t>
            </a:r>
            <a:r>
              <a:rPr lang="en-US" dirty="0" err="1"/>
              <a:t>choreoform</a:t>
            </a:r>
            <a:r>
              <a:rPr lang="en-US" dirty="0"/>
              <a:t> movements of the hands, feet and face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 late neurological manifestation occurring about 3/12 after the initial episode of RF when all other </a:t>
            </a:r>
            <a:r>
              <a:rPr lang="en-US" dirty="0" err="1"/>
              <a:t>s+s</a:t>
            </a:r>
            <a:r>
              <a:rPr lang="en-US" dirty="0"/>
              <a:t> have disappeared</a:t>
            </a:r>
            <a:endParaRPr 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Girls </a:t>
            </a:r>
            <a:r>
              <a:rPr lang="en-US" dirty="0" smtClean="0">
                <a:cs typeface="Times New Roman" pitchFamily="18" charset="0"/>
              </a:rPr>
              <a:t>more </a:t>
            </a:r>
            <a:r>
              <a:rPr lang="en-US" dirty="0" err="1" smtClean="0">
                <a:cs typeface="Times New Roman" pitchFamily="18" charset="0"/>
              </a:rPr>
              <a:t>frequenty</a:t>
            </a:r>
            <a:r>
              <a:rPr lang="en-US" dirty="0" smtClean="0">
                <a:cs typeface="Times New Roman" pitchFamily="18" charset="0"/>
              </a:rPr>
              <a:t> affected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Rare in adults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Least common(&lt;3%) but most diagnostic of the manifestations of RF</a:t>
            </a:r>
            <a:endParaRPr lang="en-GB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Investigations</a:t>
            </a:r>
            <a:endParaRPr lang="en-US" sz="4000" dirty="0">
              <a:ea typeface="Calibri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To get evidence of preceding strep.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infxn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Throat swab culture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ASOT – Diagnostic in adults if &gt; 200u, in children ≥300u is diagnostic. 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At least 80% of cases of RF have increased ASOT </a:t>
            </a:r>
            <a:endParaRPr lang="en-US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2. To establish evidence of ongoing systemic illness 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Full blood count; leukocytosis, increased ESR, increased CRP</a:t>
            </a:r>
            <a:endParaRPr lang="en-US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3. Evidence of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carditis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CXR –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Cardiomegally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and pulmonary congestion.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ECG – 1</a:t>
            </a:r>
            <a:r>
              <a:rPr lang="en-US" baseline="30000" dirty="0" smtClean="0">
                <a:effectLst/>
                <a:latin typeface="Times New Roman"/>
                <a:ea typeface="Calibri"/>
                <a:cs typeface="Times New Roman"/>
              </a:rPr>
              <a:t>st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and 2</a:t>
            </a:r>
            <a:r>
              <a:rPr lang="en-US" baseline="30000" dirty="0" smtClean="0">
                <a:effectLst/>
                <a:latin typeface="Times New Roman"/>
                <a:ea typeface="Calibri"/>
                <a:cs typeface="Times New Roman"/>
              </a:rPr>
              <a:t>nd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degree heart block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Features of pericarditis ( T- wave inversion and reduced QRS voltages)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Echo – cardiac dilatation and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valvular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abnormalities.</a:t>
            </a:r>
            <a:endParaRPr lang="en-US" sz="2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92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DIFFERENTIAL DIAGNOSIS OF RF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2BA40B07-0638-42DF-BBD3-EA44588327B2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98A4-6FA1-4E57-8AF4-FB31C6221FE6}" type="slidenum">
              <a:rPr lang="ar-SA"/>
              <a:pPr>
                <a:defRPr/>
              </a:pPr>
              <a:t>18</a:t>
            </a:fld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Rheumatoid arthritis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Osteomyelitis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Infective Endocarditis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Chronic </a:t>
            </a:r>
            <a:r>
              <a:rPr lang="en-US" dirty="0" err="1" smtClean="0">
                <a:cs typeface="Times New Roman" pitchFamily="18" charset="0"/>
              </a:rPr>
              <a:t>meningiococcemia</a:t>
            </a:r>
            <a:endParaRPr 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Lyme disease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Sickle cell disease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Surgical abdomen</a:t>
            </a:r>
            <a:endParaRPr lang="en-GB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TREATMENT OF RH. FEVER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CC044919-C64F-4CAF-9AF3-AAD9B2DEEC5B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495C9-053F-475F-A4B6-3E5FA72E420E}" type="slidenum">
              <a:rPr lang="ar-SA"/>
              <a:pPr>
                <a:defRPr/>
              </a:pPr>
              <a:t>19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r>
              <a:rPr lang="en-US" dirty="0"/>
              <a:t>For all patients give IM </a:t>
            </a:r>
            <a:r>
              <a:rPr lang="en-US" dirty="0" err="1"/>
              <a:t>Benzathine</a:t>
            </a:r>
            <a:r>
              <a:rPr lang="en-US" dirty="0"/>
              <a:t> 1.2 million unit </a:t>
            </a:r>
            <a:r>
              <a:rPr lang="en-US" dirty="0" smtClean="0"/>
              <a:t>stat (50,000units/kg) OR  </a:t>
            </a:r>
            <a:r>
              <a:rPr lang="en-US" dirty="0" err="1" smtClean="0">
                <a:cs typeface="Times New Roman" pitchFamily="18" charset="0"/>
              </a:rPr>
              <a:t>Inj</a:t>
            </a:r>
            <a:r>
              <a:rPr lang="en-US" dirty="0" smtClean="0">
                <a:cs typeface="Times New Roman" pitchFamily="18" charset="0"/>
              </a:rPr>
              <a:t> Procaine penicillin 600,000 units once daily for 10 days</a:t>
            </a:r>
            <a:endParaRPr lang="en-US" dirty="0"/>
          </a:p>
          <a:p>
            <a:r>
              <a:rPr lang="en-US" dirty="0"/>
              <a:t>Oral </a:t>
            </a:r>
            <a:r>
              <a:rPr lang="en-US" dirty="0" err="1"/>
              <a:t>phenoxymethyl</a:t>
            </a:r>
            <a:r>
              <a:rPr lang="en-US" dirty="0"/>
              <a:t> </a:t>
            </a:r>
            <a:r>
              <a:rPr lang="en-US" dirty="0" err="1"/>
              <a:t>pencillin</a:t>
            </a:r>
            <a:r>
              <a:rPr lang="en-US" dirty="0"/>
              <a:t> 250-500mg 6hourly for 10days to eliminate any residual strep. </a:t>
            </a:r>
            <a:r>
              <a:rPr lang="en-US" dirty="0" err="1"/>
              <a:t>infxn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/>
              <a:t>pencillin</a:t>
            </a:r>
            <a:r>
              <a:rPr lang="en-US" dirty="0"/>
              <a:t> allergy, use Erythromycin 500mg 6hourly x 10/7 or </a:t>
            </a:r>
            <a:r>
              <a:rPr lang="en-US" dirty="0" smtClean="0"/>
              <a:t>Cephalosporin</a:t>
            </a:r>
            <a:endParaRPr lang="en-US" dirty="0" smtClean="0"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sz="1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Outline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Defination</a:t>
            </a:r>
            <a:r>
              <a:rPr lang="en-US" dirty="0" smtClean="0">
                <a:solidFill>
                  <a:srgbClr val="0070C0"/>
                </a:solidFill>
              </a:rPr>
              <a:t>/introduction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Pathogenesis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Pathology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Diagnosis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Investigations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DDX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Rx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prevention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3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dirty="0">
                <a:cs typeface="Times New Roman" pitchFamily="18" charset="0"/>
              </a:rPr>
              <a:t>CARDITIS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Bed rest  and supportive treatment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ASA  60-100mg/kg/day  in divided  doses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Corticosteroids- Prednisone  1-2mg/kg/day  if there is CCF or </a:t>
            </a:r>
            <a:r>
              <a:rPr lang="en-US" dirty="0" smtClean="0">
                <a:cs typeface="Times New Roman" pitchFamily="18" charset="0"/>
              </a:rPr>
              <a:t>cardiomegaly</a:t>
            </a:r>
          </a:p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dirty="0">
                <a:cs typeface="Times New Roman" pitchFamily="18" charset="0"/>
              </a:rPr>
              <a:t>POLYARTHRITIS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Anti inflammatory agent - Aspirin markedly reduces fever, joint pain and swelling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ASA 100mg / kg/day in 4-6 divided doses. Can be reduced to 75mg/Kg/day once there is a response . Given for 4-6 weeks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short course of prednisone (1 mg/kg/day) orally daily usually causes rapid improvement of joint symptoms. It is tapered over 2 weeks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1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7B9899"/>
                </a:solidFill>
                <a:cs typeface="Arial" pitchFamily="34" charset="0"/>
              </a:rPr>
              <a:t>PREVENTION OF ACUTE RF - PRIMARY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5F53293B-D6F3-49B8-9E4D-BC388ABB86CF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5BDC-2E32-4FF2-8487-3274A3071AED}" type="slidenum">
              <a:rPr lang="ar-SA"/>
              <a:pPr>
                <a:defRPr/>
              </a:pPr>
              <a:t>21</a:t>
            </a:fld>
            <a:endParaRPr 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85800"/>
            <a:ext cx="9144000" cy="6096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Early </a:t>
            </a:r>
            <a:r>
              <a:rPr lang="en-US" dirty="0" smtClean="0">
                <a:cs typeface="Times New Roman" pitchFamily="18" charset="0"/>
              </a:rPr>
              <a:t>and adequate treatment of  Strep. throat infections with a penicillin or Azithromycin will prevent Rheumatic Fever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Avoidance of overcrowding &amp;  improved hygiene will decrease the incidence of pharyngitis</a:t>
            </a:r>
          </a:p>
        </p:txBody>
      </p:sp>
    </p:spTree>
    <p:extLst>
      <p:ext uri="{BB962C8B-B14F-4D97-AF65-F5344CB8AC3E}">
        <p14:creationId xmlns:p14="http://schemas.microsoft.com/office/powerpoint/2010/main" val="39833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7B9899"/>
                </a:solidFill>
                <a:cs typeface="Arial" pitchFamily="34" charset="0"/>
              </a:rPr>
              <a:t>SECONDARY PREVENTION  OF ACUTE RF</a:t>
            </a:r>
            <a:endParaRPr lang="en-GB" sz="2800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02A7358A-C194-46E3-BCBF-3397C312BF95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62C98-3011-4C36-973E-0737EE6D0D03}" type="slidenum">
              <a:rPr lang="ar-SA"/>
              <a:pPr>
                <a:defRPr/>
              </a:pPr>
              <a:t>22</a:t>
            </a:fld>
            <a:endParaRPr 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Those who have had RF can have recurrences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Recurrences </a:t>
            </a:r>
            <a:r>
              <a:rPr lang="en-US" dirty="0" smtClean="0">
                <a:cs typeface="Times New Roman" pitchFamily="18" charset="0"/>
              </a:rPr>
              <a:t>are prevented by giving </a:t>
            </a:r>
            <a:r>
              <a:rPr lang="en-US" dirty="0" err="1" smtClean="0">
                <a:cs typeface="Times New Roman" pitchFamily="18" charset="0"/>
              </a:rPr>
              <a:t>Benzathine</a:t>
            </a:r>
            <a:r>
              <a:rPr lang="en-US" dirty="0" smtClean="0">
                <a:cs typeface="Times New Roman" pitchFamily="18" charset="0"/>
              </a:rPr>
              <a:t> penicillin 1.2million units IM every 4 </a:t>
            </a:r>
            <a:r>
              <a:rPr lang="en-US" dirty="0" smtClean="0">
                <a:cs typeface="Times New Roman" pitchFamily="18" charset="0"/>
              </a:rPr>
              <a:t>week (monthly)</a:t>
            </a:r>
            <a:endParaRPr 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    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Oral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phenoxymethyl</a:t>
            </a:r>
            <a:r>
              <a:rPr lang="en-US" dirty="0" smtClean="0">
                <a:cs typeface="Times New Roman" pitchFamily="18" charset="0"/>
              </a:rPr>
              <a:t> penicillin (pen v) </a:t>
            </a:r>
            <a:r>
              <a:rPr lang="en-US" dirty="0" smtClean="0">
                <a:cs typeface="Times New Roman" pitchFamily="18" charset="0"/>
              </a:rPr>
              <a:t>250 </a:t>
            </a:r>
            <a:r>
              <a:rPr lang="en-US" dirty="0" smtClean="0">
                <a:cs typeface="Times New Roman" pitchFamily="18" charset="0"/>
              </a:rPr>
              <a:t>- 500mg </a:t>
            </a:r>
            <a:r>
              <a:rPr lang="en-US" dirty="0" smtClean="0">
                <a:cs typeface="Times New Roman" pitchFamily="18" charset="0"/>
              </a:rPr>
              <a:t>bid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Erythromycin 250 mg bid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Azithromycin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cs typeface="Times New Roman" pitchFamily="18" charset="0"/>
              </a:rPr>
              <a:t>Duration  of prophylaxis – varies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>
                <a:cs typeface="Times New Roman" pitchFamily="18" charset="0"/>
              </a:rPr>
              <a:t>5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years after last attack or at 25 years, whichever is later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dirty="0" smtClean="0"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09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7B9899"/>
                </a:solidFill>
                <a:cs typeface="Arial" pitchFamily="34" charset="0"/>
              </a:rPr>
              <a:t>Rheumatic Fever (RF)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25062-E595-4B35-B9E5-9C8442B95426}" type="slidenum">
              <a:rPr lang="ar-SA"/>
              <a:pPr>
                <a:defRPr/>
              </a:pPr>
              <a:t>3</a:t>
            </a:fld>
            <a:endParaRPr 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u="sng" dirty="0" smtClean="0">
                <a:cs typeface="Times New Roman" pitchFamily="18" charset="0"/>
              </a:rPr>
              <a:t>Definition:</a:t>
            </a:r>
            <a:endParaRPr lang="en-US" dirty="0" smtClean="0">
              <a:cs typeface="Times New Roman" pitchFamily="18" charset="0"/>
            </a:endParaRPr>
          </a:p>
          <a:p>
            <a:pPr algn="just" eaLnBrk="1" hangingPunct="1"/>
            <a:r>
              <a:rPr lang="en-US" sz="3200" dirty="0" smtClean="0">
                <a:cs typeface="Times New Roman" pitchFamily="18" charset="0"/>
              </a:rPr>
              <a:t>Rheumatic fever (RF) is an autoimmune disease affecting the heart and extra- cardiac sites (joints, brain, skin and others</a:t>
            </a:r>
            <a:r>
              <a:rPr lang="en-US" sz="3200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/>
              <a:t>An </a:t>
            </a:r>
            <a:r>
              <a:rPr lang="en-US" dirty="0"/>
              <a:t>acute immunologically mediated multisystem inflammatory disease that occurs a few weeks (2-3/52) after an episode of streptococcal </a:t>
            </a:r>
            <a:r>
              <a:rPr lang="en-US" dirty="0" smtClean="0"/>
              <a:t>pharyngitis </a:t>
            </a:r>
            <a:r>
              <a:rPr lang="en-US" dirty="0" smtClean="0"/>
              <a:t>(URTI; pharyngitis, tonsillitis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Significant </a:t>
            </a:r>
            <a:r>
              <a:rPr lang="en-US" dirty="0" err="1"/>
              <a:t>carditis</a:t>
            </a:r>
            <a:r>
              <a:rPr lang="en-US" dirty="0"/>
              <a:t> occurs with potential chronic rheumatic heart disease.</a:t>
            </a:r>
          </a:p>
          <a:p>
            <a:pPr algn="just" eaLnBrk="1" hangingPunct="1"/>
            <a:endParaRPr lang="en-US" sz="32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3200" u="sng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3F04B-ED29-44FD-A1DE-6F06E79A5F2D}" type="slidenum">
              <a:rPr lang="ar-SA"/>
              <a:pPr>
                <a:defRPr/>
              </a:pPr>
              <a:t>4</a:t>
            </a:fld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cs typeface="Times New Roman" pitchFamily="18" charset="0"/>
              </a:rPr>
              <a:t>The incidence of RF has been lowered in the developed countries but is still high in poor communities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The disease affects children and young adults (5-15years</a:t>
            </a:r>
            <a:r>
              <a:rPr lang="en-US" dirty="0" smtClean="0">
                <a:cs typeface="Times New Roman" pitchFamily="18" charset="0"/>
              </a:rPr>
              <a:t>) </a:t>
            </a:r>
            <a:r>
              <a:rPr lang="en-US" dirty="0" smtClean="0"/>
              <a:t>It </a:t>
            </a:r>
            <a:r>
              <a:rPr lang="en-US" dirty="0"/>
              <a:t>is usually worse in adolescents.</a:t>
            </a:r>
            <a:endParaRPr lang="en-US" dirty="0" smtClean="0">
              <a:cs typeface="Times New Roman" pitchFamily="18" charset="0"/>
            </a:endParaRPr>
          </a:p>
          <a:p>
            <a:pPr algn="just" eaLnBrk="1" hangingPunct="1"/>
            <a:r>
              <a:rPr lang="en-US" dirty="0" smtClean="0">
                <a:cs typeface="Times New Roman" pitchFamily="18" charset="0"/>
              </a:rPr>
              <a:t>The disease follows upper respiratory infection (tonsillitis) with Group A Beta hemolytic </a:t>
            </a:r>
            <a:r>
              <a:rPr lang="en-US" dirty="0" smtClean="0">
                <a:cs typeface="Times New Roman" pitchFamily="18" charset="0"/>
              </a:rPr>
              <a:t>streptococci</a:t>
            </a:r>
          </a:p>
          <a:p>
            <a:pPr algn="just"/>
            <a:r>
              <a:rPr lang="en-US" dirty="0"/>
              <a:t>It’s the commonest cause of acquired heart disease in childhood and adolescence.</a:t>
            </a:r>
          </a:p>
          <a:p>
            <a:pPr algn="just" eaLnBrk="1" hangingPunct="1"/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cs typeface="Arial" pitchFamily="34" charset="0"/>
              </a:rPr>
              <a:t>GENERAL CONSIDERATIONS</a:t>
            </a:r>
            <a:endParaRPr lang="en-GB" dirty="0" smtClean="0">
              <a:solidFill>
                <a:srgbClr val="7B9899"/>
              </a:solidFill>
              <a:cs typeface="Arial" pitchFamily="34" charset="0"/>
            </a:endParaRP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46D2387C-E852-456B-8673-4DD5BFB23C58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98FA3-BD82-4B76-9152-CDA580914103}" type="slidenum">
              <a:rPr lang="ar-SA"/>
              <a:pPr>
                <a:defRPr/>
              </a:pPr>
              <a:t>5</a:t>
            </a:fld>
            <a:endParaRPr lang="en-US"/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Usually preceded – 2-3 weeks  by sore throat.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Peak incidence 5- 15 years. 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 Rare in &lt;4 year olds and &gt; 40 years</a:t>
            </a: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3% of </a:t>
            </a:r>
            <a:r>
              <a:rPr lang="en-US" sz="2800" dirty="0" err="1" smtClean="0">
                <a:cs typeface="Times New Roman" pitchFamily="18" charset="0"/>
              </a:rPr>
              <a:t>pt</a:t>
            </a:r>
            <a:r>
              <a:rPr lang="en-US" sz="2800" dirty="0" smtClean="0">
                <a:cs typeface="Times New Roman" pitchFamily="18" charset="0"/>
              </a:rPr>
              <a:t> develop ARF</a:t>
            </a:r>
          </a:p>
          <a:p>
            <a:pPr eaLnBrk="1" hangingPunct="1"/>
            <a:r>
              <a:rPr lang="en-US" altLang="zh-CN" sz="2800" dirty="0" smtClean="0">
                <a:cs typeface="方正舒体"/>
              </a:rPr>
              <a:t>The clinical course of rheumatic fever involves a childhood infection with complications in adulthood (cardiac defect).</a:t>
            </a:r>
            <a:endParaRPr lang="zh-CN" altLang="en-US" sz="2800" dirty="0" smtClean="0">
              <a:cs typeface="方正舒体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GB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Pathogenesis</a:t>
            </a:r>
            <a:r>
              <a:rPr lang="en-US" sz="4000" dirty="0" smtClean="0">
                <a:ea typeface="Calibri"/>
                <a:cs typeface="Times New Roman"/>
              </a:rPr>
              <a:t/>
            </a:r>
            <a:br>
              <a:rPr lang="en-US" sz="4000" dirty="0" smtClean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Acute RF follows Group A. strep. pharyngitis in which the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rheumatogenic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strains are involved (1, 3,5,6,18 serotypes).</a:t>
            </a:r>
            <a:endParaRPr lang="en-US" sz="2800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Abs are produced and directed against strep. M proteins which cross –react with glycoprotein</a:t>
            </a:r>
            <a:r>
              <a:rPr lang="en-US" sz="2800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ags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of cardiac myosin and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sarcolemmal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membrane proteins.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This results in an inflammatory process involving the myocardium, endocardium and the pericardium as well as the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jts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and skin.</a:t>
            </a:r>
            <a:endParaRPr lang="en-US" sz="2800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Histologically –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Aschoff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nodules (pathognomonic) are demonstrated only in the heart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Only a minority (3%) of patients with pharyngitis from GABHs develop rheumatic fever suggesting a genetic susceptibility that influences the sensitivity reaction.</a:t>
            </a:r>
            <a:endParaRPr lang="en-US" sz="2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72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kumimoji="1" lang="en-US" altLang="zh-CN" dirty="0" smtClean="0">
                <a:latin typeface="Times New Roman" pitchFamily="18" charset="0"/>
                <a:cs typeface="方正舒体"/>
              </a:rPr>
              <a:t>No evidence of direct invasion of organ by streptococcus.</a:t>
            </a:r>
          </a:p>
          <a:p>
            <a:pPr algn="just"/>
            <a:r>
              <a:rPr kumimoji="1" lang="en-US" altLang="zh-CN" dirty="0" smtClean="0">
                <a:latin typeface="Times New Roman" pitchFamily="18" charset="0"/>
                <a:cs typeface="方正舒体"/>
              </a:rPr>
              <a:t>Streptococcus has never been found in the RF patient's blood .</a:t>
            </a:r>
          </a:p>
          <a:p>
            <a:pPr algn="just"/>
            <a:r>
              <a:rPr lang="en-US" dirty="0"/>
              <a:t>Diagnosis is based on the </a:t>
            </a:r>
            <a:r>
              <a:rPr lang="en-US" dirty="0" smtClean="0"/>
              <a:t>revised/modified </a:t>
            </a:r>
            <a:r>
              <a:rPr lang="en-US" dirty="0"/>
              <a:t>Jones criteria which entails laboratory and clinical findings.</a:t>
            </a:r>
          </a:p>
          <a:p>
            <a:pPr algn="just"/>
            <a:endParaRPr kumimoji="1" lang="zh-CN" altLang="en-US" dirty="0">
              <a:latin typeface="Times New Roman" pitchFamily="18" charset="0"/>
              <a:cs typeface="方正舒体"/>
            </a:endParaRPr>
          </a:p>
        </p:txBody>
      </p:sp>
    </p:spTree>
    <p:extLst>
      <p:ext uri="{BB962C8B-B14F-4D97-AF65-F5344CB8AC3E}">
        <p14:creationId xmlns:p14="http://schemas.microsoft.com/office/powerpoint/2010/main" val="66007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41FD73D9-4B6F-46EA-851E-B6C16F5C2383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F6737-7D10-4973-9E75-75DDACE7C412}" type="slidenum">
              <a:rPr lang="ar-SA"/>
              <a:pPr>
                <a:defRPr/>
              </a:pPr>
              <a:t>8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</a:pPr>
            <a:r>
              <a:rPr lang="en-US" b="1" dirty="0" smtClean="0">
                <a:cs typeface="Times New Roman" pitchFamily="18" charset="0"/>
              </a:rPr>
              <a:t>PATHOLOGY OF RHEUMATIC FEVER</a:t>
            </a:r>
            <a:endParaRPr lang="en-US" dirty="0" smtClean="0">
              <a:cs typeface="Times New Roman" pitchFamily="18" charset="0"/>
            </a:endParaRPr>
          </a:p>
          <a:p>
            <a:pPr marL="812800" indent="-812800" algn="just" eaLnBrk="1" hangingPunct="1"/>
            <a:r>
              <a:rPr lang="en-US" dirty="0" smtClean="0">
                <a:cs typeface="Times New Roman" pitchFamily="18" charset="0"/>
              </a:rPr>
              <a:t>Cardiac Disease (Rheumatic heart disease)</a:t>
            </a:r>
          </a:p>
          <a:p>
            <a:pPr marL="812800" indent="-812800" eaLnBrk="1" hangingPunct="1"/>
            <a:r>
              <a:rPr lang="en-US" dirty="0" smtClean="0">
                <a:cs typeface="Times New Roman" pitchFamily="18" charset="0"/>
              </a:rPr>
              <a:t>Extra-Cardiac Disease</a:t>
            </a:r>
          </a:p>
        </p:txBody>
      </p:sp>
    </p:spTree>
    <p:extLst>
      <p:ext uri="{BB962C8B-B14F-4D97-AF65-F5344CB8AC3E}">
        <p14:creationId xmlns:p14="http://schemas.microsoft.com/office/powerpoint/2010/main" val="31787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7B9899"/>
                </a:solidFill>
                <a:cs typeface="Arial" pitchFamily="34" charset="0"/>
              </a:rPr>
              <a:t> EXTRACARDIAC LESIONS OF  RF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502FD11-AA3A-437B-98ED-A24AED22D103}" type="datetime1">
              <a:rPr lang="en-US" smtClean="0">
                <a:solidFill>
                  <a:schemeClr val="tx2"/>
                </a:solidFill>
              </a:rPr>
              <a:pPr eaLnBrk="1" hangingPunct="1"/>
              <a:t>1/23/2017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A5D98-963B-42D0-900B-7B9AE7D7BEC7}" type="slidenum">
              <a:rPr lang="ar-SA"/>
              <a:pPr>
                <a:defRPr/>
              </a:pPr>
              <a:t>9</a:t>
            </a:fld>
            <a:endParaRPr lang="en-US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u="sng" dirty="0" smtClean="0">
                <a:cs typeface="Times New Roman" pitchFamily="18" charset="0"/>
              </a:rPr>
              <a:t>Joints</a:t>
            </a:r>
            <a:r>
              <a:rPr lang="en-US" sz="2800" u="sng" dirty="0" smtClean="0"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Rheumatic arthritis affect the large joints in a fleeting way </a:t>
            </a:r>
            <a:r>
              <a:rPr lang="en-US" sz="2800" dirty="0" err="1" smtClean="0">
                <a:cs typeface="Times New Roman" pitchFamily="18" charset="0"/>
              </a:rPr>
              <a:t>i.e</a:t>
            </a:r>
            <a:r>
              <a:rPr lang="en-US" sz="2800" dirty="0" smtClean="0">
                <a:cs typeface="Times New Roman" pitchFamily="18" charset="0"/>
              </a:rPr>
              <a:t> joint inflammation is followed by joint resolution, then another joint become inflamed followed by resolution</a:t>
            </a:r>
            <a:r>
              <a:rPr lang="en-US" sz="2800" dirty="0" smtClean="0">
                <a:cs typeface="Times New Roman" pitchFamily="18" charset="0"/>
              </a:rPr>
              <a:t>. (migratory polyarthritis). The </a:t>
            </a:r>
            <a:r>
              <a:rPr lang="en-US" sz="2800" dirty="0" smtClean="0">
                <a:cs typeface="Times New Roman" pitchFamily="18" charset="0"/>
              </a:rPr>
              <a:t>affected joint is painful, tender, hot &amp; swollen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b="1" dirty="0" smtClean="0"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u="sng" dirty="0" smtClean="0">
                <a:cs typeface="Times New Roman" pitchFamily="18" charset="0"/>
              </a:rPr>
              <a:t>Brain</a:t>
            </a:r>
            <a:r>
              <a:rPr lang="en-US" sz="2800" u="sng" dirty="0" smtClean="0"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Rheumatic chorea (rapid involuntary purposeless movements); it is due to inflammation of the basal ganglia. The condition is </a:t>
            </a:r>
            <a:r>
              <a:rPr lang="en-US" sz="2800" dirty="0" smtClean="0">
                <a:cs typeface="Times New Roman" pitchFamily="18" charset="0"/>
              </a:rPr>
              <a:t>reversible</a:t>
            </a:r>
            <a:endParaRPr lang="en-US" sz="2800" b="1" dirty="0" smtClean="0"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u="sng" dirty="0" smtClean="0">
                <a:cs typeface="Times New Roman" pitchFamily="18" charset="0"/>
              </a:rPr>
              <a:t>Skin</a:t>
            </a:r>
            <a:r>
              <a:rPr lang="en-US" sz="2800" u="sng" dirty="0" smtClean="0"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Rheumatic subcutaneous nodules occur over bony prominences and their structure is similar to the </a:t>
            </a:r>
            <a:r>
              <a:rPr lang="en-US" sz="2800" dirty="0" err="1" smtClean="0">
                <a:cs typeface="Times New Roman" pitchFamily="18" charset="0"/>
              </a:rPr>
              <a:t>Aschoff</a:t>
            </a:r>
            <a:r>
              <a:rPr lang="en-US" sz="2800" dirty="0" smtClean="0">
                <a:cs typeface="Times New Roman" pitchFamily="18" charset="0"/>
              </a:rPr>
              <a:t> bodies</a:t>
            </a:r>
            <a:r>
              <a:rPr lang="en-US" sz="2800" dirty="0" smtClean="0">
                <a:cs typeface="Times New Roman" pitchFamily="18" charset="0"/>
              </a:rPr>
              <a:t>. Also erythema </a:t>
            </a:r>
            <a:r>
              <a:rPr lang="en-US" sz="2800" dirty="0" err="1" smtClean="0">
                <a:cs typeface="Times New Roman" pitchFamily="18" charset="0"/>
              </a:rPr>
              <a:t>marginatum</a:t>
            </a:r>
            <a:endParaRPr lang="en-US" sz="2800" b="1" dirty="0" smtClean="0"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b="1" u="sng" dirty="0" smtClean="0">
                <a:cs typeface="Times New Roman" pitchFamily="18" charset="0"/>
              </a:rPr>
              <a:t>Rheumatic arteritis</a:t>
            </a:r>
            <a:r>
              <a:rPr lang="en-US" sz="2800" dirty="0" smtClean="0">
                <a:cs typeface="Times New Roman" pitchFamily="18" charset="0"/>
              </a:rPr>
              <a:t>: affecting the coronaries, renal, mesenteric and cerebral </a:t>
            </a:r>
            <a:r>
              <a:rPr lang="en-US" sz="2800" dirty="0" smtClean="0">
                <a:cs typeface="Times New Roman" pitchFamily="18" charset="0"/>
              </a:rPr>
              <a:t>arteries</a:t>
            </a:r>
            <a:endParaRPr lang="en-US" sz="28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1309</Words>
  <Application>Microsoft Office PowerPoint</Application>
  <PresentationFormat>On-screen Show (4:3)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RHEUMATIC FEVER &amp; RHD </vt:lpstr>
      <vt:lpstr>Outline </vt:lpstr>
      <vt:lpstr>Rheumatic Fever (RF)</vt:lpstr>
      <vt:lpstr>PowerPoint Presentation</vt:lpstr>
      <vt:lpstr>GENERAL CONSIDERATIONS</vt:lpstr>
      <vt:lpstr>Pathogenesis </vt:lpstr>
      <vt:lpstr>PowerPoint Presentation</vt:lpstr>
      <vt:lpstr>PowerPoint Presentation</vt:lpstr>
      <vt:lpstr> EXTRACARDIAC LESIONS OF  RF</vt:lpstr>
      <vt:lpstr>DIAGNOSIS: MODIFIED JONES' CRITERIA FOR DIAGNOSIS OF RF: </vt:lpstr>
      <vt:lpstr>CARDITIS</vt:lpstr>
      <vt:lpstr>PowerPoint Presentation</vt:lpstr>
      <vt:lpstr>POLYARTHRITIS</vt:lpstr>
      <vt:lpstr>Erythema Marginatum</vt:lpstr>
      <vt:lpstr>Subcutaneous Nodule</vt:lpstr>
      <vt:lpstr>SYDENHAM’S CHOREA (st. Vitus dance)</vt:lpstr>
      <vt:lpstr>Investigations</vt:lpstr>
      <vt:lpstr>DIFFERENTIAL DIAGNOSIS OF RF</vt:lpstr>
      <vt:lpstr>TREATMENT OF RH. FEVER</vt:lpstr>
      <vt:lpstr>PowerPoint Presentation</vt:lpstr>
      <vt:lpstr>PREVENTION OF ACUTE RF - PRIMARY</vt:lpstr>
      <vt:lpstr>SECONDARY PREVENTION  OF ACUTE 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RHEUMATIC FEVER &amp; RHD</dc:title>
  <dc:creator>kmtc-makindu campus</dc:creator>
  <cp:lastModifiedBy>kmtc-makindu campus</cp:lastModifiedBy>
  <cp:revision>27</cp:revision>
  <dcterms:created xsi:type="dcterms:W3CDTF">2017-01-23T11:50:30Z</dcterms:created>
  <dcterms:modified xsi:type="dcterms:W3CDTF">2017-01-23T19:20:50Z</dcterms:modified>
</cp:coreProperties>
</file>