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24" r:id="rId3"/>
    <p:sldId id="258" r:id="rId4"/>
    <p:sldId id="325" r:id="rId5"/>
    <p:sldId id="326" r:id="rId6"/>
    <p:sldId id="327" r:id="rId7"/>
    <p:sldId id="330" r:id="rId8"/>
    <p:sldId id="331" r:id="rId9"/>
    <p:sldId id="334" r:id="rId10"/>
    <p:sldId id="333" r:id="rId11"/>
    <p:sldId id="335" r:id="rId12"/>
    <p:sldId id="336" r:id="rId13"/>
    <p:sldId id="337" r:id="rId14"/>
    <p:sldId id="338" r:id="rId15"/>
    <p:sldId id="339" r:id="rId16"/>
    <p:sldId id="340" r:id="rId17"/>
    <p:sldId id="341" r:id="rId18"/>
    <p:sldId id="345" r:id="rId19"/>
    <p:sldId id="342" r:id="rId20"/>
    <p:sldId id="343" r:id="rId21"/>
    <p:sldId id="344" r:id="rId22"/>
    <p:sldId id="346" r:id="rId23"/>
    <p:sldId id="347" r:id="rId24"/>
    <p:sldId id="348" r:id="rId25"/>
    <p:sldId id="284" r:id="rId26"/>
    <p:sldId id="285" r:id="rId27"/>
    <p:sldId id="286" r:id="rId28"/>
    <p:sldId id="349" r:id="rId29"/>
    <p:sldId id="287" r:id="rId30"/>
    <p:sldId id="288" r:id="rId31"/>
    <p:sldId id="350" r:id="rId32"/>
    <p:sldId id="351" r:id="rId33"/>
    <p:sldId id="352" r:id="rId34"/>
    <p:sldId id="353" r:id="rId35"/>
    <p:sldId id="354" r:id="rId36"/>
    <p:sldId id="356" r:id="rId37"/>
    <p:sldId id="357" r:id="rId38"/>
    <p:sldId id="358" r:id="rId39"/>
    <p:sldId id="359" r:id="rId40"/>
    <p:sldId id="367" r:id="rId41"/>
    <p:sldId id="368" r:id="rId42"/>
    <p:sldId id="369" r:id="rId43"/>
    <p:sldId id="370" r:id="rId44"/>
    <p:sldId id="360" r:id="rId45"/>
    <p:sldId id="361" r:id="rId46"/>
    <p:sldId id="366" r:id="rId47"/>
    <p:sldId id="371" r:id="rId48"/>
    <p:sldId id="372" r:id="rId49"/>
    <p:sldId id="373" r:id="rId50"/>
    <p:sldId id="374" r:id="rId51"/>
    <p:sldId id="375" r:id="rId52"/>
    <p:sldId id="392"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BA8706-A6CE-4D0A-92EC-4C3E4832F7BB}"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MY"/>
        </a:p>
      </dgm:t>
    </dgm:pt>
    <dgm:pt modelId="{675AEBEA-8ADA-443E-BD91-DAE10357294B}">
      <dgm:prSet phldrT="[Text]" custT="1"/>
      <dgm:spPr/>
      <dgm:t>
        <a:bodyPr/>
        <a:lstStyle/>
        <a:p>
          <a:r>
            <a:rPr lang="en-US" sz="2400" b="1" dirty="0" smtClean="0">
              <a:solidFill>
                <a:schemeClr val="tx1"/>
              </a:solidFill>
            </a:rPr>
            <a:t>Maternal disorders</a:t>
          </a:r>
          <a:endParaRPr lang="en-MY" sz="2400" b="1" dirty="0">
            <a:solidFill>
              <a:schemeClr val="tx1"/>
            </a:solidFill>
          </a:endParaRPr>
        </a:p>
      </dgm:t>
    </dgm:pt>
    <dgm:pt modelId="{BD2CC9DB-DC6C-441B-AEC5-1B2FB9CA2831}" type="parTrans" cxnId="{30677B05-7684-4874-84D5-6FD667D61214}">
      <dgm:prSet/>
      <dgm:spPr/>
      <dgm:t>
        <a:bodyPr/>
        <a:lstStyle/>
        <a:p>
          <a:endParaRPr lang="en-MY"/>
        </a:p>
      </dgm:t>
    </dgm:pt>
    <dgm:pt modelId="{C9A400CD-0E9F-4A4D-9860-9A5C47B3D01C}" type="sibTrans" cxnId="{30677B05-7684-4874-84D5-6FD667D61214}">
      <dgm:prSet/>
      <dgm:spPr/>
      <dgm:t>
        <a:bodyPr/>
        <a:lstStyle/>
        <a:p>
          <a:endParaRPr lang="en-MY"/>
        </a:p>
      </dgm:t>
    </dgm:pt>
    <dgm:pt modelId="{DD06127B-472E-4D8C-B2F5-5F90F06E913C}">
      <dgm:prSet phldrT="[Text]" custT="1"/>
      <dgm:spPr/>
      <dgm:t>
        <a:bodyPr/>
        <a:lstStyle/>
        <a:p>
          <a:r>
            <a:rPr lang="en-US" sz="2000" b="1" dirty="0" smtClean="0"/>
            <a:t>Rubella infection (30-35%)</a:t>
          </a:r>
          <a:endParaRPr lang="en-MY" sz="2000" b="1" dirty="0"/>
        </a:p>
      </dgm:t>
    </dgm:pt>
    <dgm:pt modelId="{C91DBE54-AC64-445C-9DB6-963054D1A4AA}" type="parTrans" cxnId="{BA088442-2DAA-43A9-8EF3-3F6E6D99EB1C}">
      <dgm:prSet/>
      <dgm:spPr/>
      <dgm:t>
        <a:bodyPr/>
        <a:lstStyle/>
        <a:p>
          <a:endParaRPr lang="en-MY"/>
        </a:p>
      </dgm:t>
    </dgm:pt>
    <dgm:pt modelId="{C60A64EA-7461-47C6-A6C4-02D0F8C5A24A}" type="sibTrans" cxnId="{BA088442-2DAA-43A9-8EF3-3F6E6D99EB1C}">
      <dgm:prSet/>
      <dgm:spPr/>
      <dgm:t>
        <a:bodyPr/>
        <a:lstStyle/>
        <a:p>
          <a:endParaRPr lang="en-MY"/>
        </a:p>
      </dgm:t>
    </dgm:pt>
    <dgm:pt modelId="{9A9156C3-8DF7-4BB3-85CD-168BE81A02A7}">
      <dgm:prSet phldrT="[Text]" custT="1"/>
      <dgm:spPr/>
      <dgm:t>
        <a:bodyPr/>
        <a:lstStyle/>
        <a:p>
          <a:r>
            <a:rPr lang="en-US" sz="2400" b="1" dirty="0" smtClean="0">
              <a:solidFill>
                <a:schemeClr val="tx1"/>
              </a:solidFill>
            </a:rPr>
            <a:t>Maternal drugs</a:t>
          </a:r>
          <a:endParaRPr lang="en-MY" sz="2400" b="1" dirty="0">
            <a:solidFill>
              <a:schemeClr val="tx1"/>
            </a:solidFill>
          </a:endParaRPr>
        </a:p>
      </dgm:t>
    </dgm:pt>
    <dgm:pt modelId="{B5A5A246-53F4-40DD-A399-651AEDD7C2E7}" type="parTrans" cxnId="{97925986-ED51-4622-BF72-AE5FFD1B9228}">
      <dgm:prSet/>
      <dgm:spPr/>
      <dgm:t>
        <a:bodyPr/>
        <a:lstStyle/>
        <a:p>
          <a:endParaRPr lang="en-MY"/>
        </a:p>
      </dgm:t>
    </dgm:pt>
    <dgm:pt modelId="{744043E1-DBF6-44F8-8CDC-C899E0F027FA}" type="sibTrans" cxnId="{97925986-ED51-4622-BF72-AE5FFD1B9228}">
      <dgm:prSet/>
      <dgm:spPr/>
      <dgm:t>
        <a:bodyPr/>
        <a:lstStyle/>
        <a:p>
          <a:endParaRPr lang="en-MY"/>
        </a:p>
      </dgm:t>
    </dgm:pt>
    <dgm:pt modelId="{1C36781B-0A56-48C3-9388-D8DF7A85DEFA}">
      <dgm:prSet phldrT="[Text]" custT="1"/>
      <dgm:spPr/>
      <dgm:t>
        <a:bodyPr/>
        <a:lstStyle/>
        <a:p>
          <a:r>
            <a:rPr lang="en-US" sz="2000" b="1" dirty="0" err="1" smtClean="0"/>
            <a:t>Warfarin</a:t>
          </a:r>
          <a:r>
            <a:rPr lang="en-US" sz="2000" b="1" dirty="0" smtClean="0"/>
            <a:t> therapy (5%)</a:t>
          </a:r>
          <a:endParaRPr lang="en-MY" sz="2000" b="1" dirty="0"/>
        </a:p>
      </dgm:t>
    </dgm:pt>
    <dgm:pt modelId="{74DA24CF-B5A4-4913-812B-B7988162BBC8}" type="parTrans" cxnId="{4DC982C7-9C2F-4ED8-9DC1-A954AB74FFDD}">
      <dgm:prSet/>
      <dgm:spPr/>
      <dgm:t>
        <a:bodyPr/>
        <a:lstStyle/>
        <a:p>
          <a:endParaRPr lang="en-MY"/>
        </a:p>
      </dgm:t>
    </dgm:pt>
    <dgm:pt modelId="{1BBAE83B-28AB-42F6-9517-27D39F105AE9}" type="sibTrans" cxnId="{4DC982C7-9C2F-4ED8-9DC1-A954AB74FFDD}">
      <dgm:prSet/>
      <dgm:spPr/>
      <dgm:t>
        <a:bodyPr/>
        <a:lstStyle/>
        <a:p>
          <a:endParaRPr lang="en-MY"/>
        </a:p>
      </dgm:t>
    </dgm:pt>
    <dgm:pt modelId="{4F82DD37-FC05-44E7-B2F7-A717D2E06CAA}">
      <dgm:prSet phldrT="[Text]" custT="1"/>
      <dgm:spPr/>
      <dgm:t>
        <a:bodyPr/>
        <a:lstStyle/>
        <a:p>
          <a:r>
            <a:rPr lang="en-US" sz="2000" b="1" dirty="0" smtClean="0"/>
            <a:t>Fetal alcohol syndrome (25%)</a:t>
          </a:r>
          <a:endParaRPr lang="en-MY" sz="2000" b="1" dirty="0"/>
        </a:p>
      </dgm:t>
    </dgm:pt>
    <dgm:pt modelId="{78F00B5A-FF75-4FF0-90A1-4A8B1FE1329F}" type="parTrans" cxnId="{588F9B8E-50A9-4FC1-82C4-17AED5746392}">
      <dgm:prSet/>
      <dgm:spPr/>
      <dgm:t>
        <a:bodyPr/>
        <a:lstStyle/>
        <a:p>
          <a:endParaRPr lang="en-MY"/>
        </a:p>
      </dgm:t>
    </dgm:pt>
    <dgm:pt modelId="{D0AFECCA-65FF-41D3-8B8F-4DC7E2EC5C7C}" type="sibTrans" cxnId="{588F9B8E-50A9-4FC1-82C4-17AED5746392}">
      <dgm:prSet/>
      <dgm:spPr/>
      <dgm:t>
        <a:bodyPr/>
        <a:lstStyle/>
        <a:p>
          <a:endParaRPr lang="en-MY"/>
        </a:p>
      </dgm:t>
    </dgm:pt>
    <dgm:pt modelId="{4EE963EC-2346-4ACE-B021-2BE26AF9F9D4}">
      <dgm:prSet phldrT="[Text]" custT="1"/>
      <dgm:spPr/>
      <dgm:t>
        <a:bodyPr/>
        <a:lstStyle/>
        <a:p>
          <a:r>
            <a:rPr lang="en-US" sz="2400" b="1" dirty="0" smtClean="0">
              <a:solidFill>
                <a:schemeClr val="tx1"/>
              </a:solidFill>
            </a:rPr>
            <a:t>Chromosomal abnormality</a:t>
          </a:r>
          <a:endParaRPr lang="en-MY" sz="2400" b="1" dirty="0">
            <a:solidFill>
              <a:schemeClr val="tx1"/>
            </a:solidFill>
          </a:endParaRPr>
        </a:p>
      </dgm:t>
    </dgm:pt>
    <dgm:pt modelId="{3D3D51BA-C094-4658-B06A-39F8B551D77B}" type="parTrans" cxnId="{77B0478F-E94D-439D-BD49-7B000D028483}">
      <dgm:prSet/>
      <dgm:spPr/>
      <dgm:t>
        <a:bodyPr/>
        <a:lstStyle/>
        <a:p>
          <a:endParaRPr lang="en-MY"/>
        </a:p>
      </dgm:t>
    </dgm:pt>
    <dgm:pt modelId="{55E521E7-EB5D-4AB5-8523-17908CBE1CF9}" type="sibTrans" cxnId="{77B0478F-E94D-439D-BD49-7B000D028483}">
      <dgm:prSet/>
      <dgm:spPr/>
      <dgm:t>
        <a:bodyPr/>
        <a:lstStyle/>
        <a:p>
          <a:endParaRPr lang="en-MY"/>
        </a:p>
      </dgm:t>
    </dgm:pt>
    <dgm:pt modelId="{BE905A40-3075-4775-93E6-92C5AA946D39}">
      <dgm:prSet phldrT="[Text]" custT="1"/>
      <dgm:spPr/>
      <dgm:t>
        <a:bodyPr/>
        <a:lstStyle/>
        <a:p>
          <a:r>
            <a:rPr lang="en-US" sz="1800" b="1" dirty="0" smtClean="0"/>
            <a:t>Down’s syndrome (30%)</a:t>
          </a:r>
          <a:endParaRPr lang="en-MY" sz="1800" b="1" dirty="0"/>
        </a:p>
      </dgm:t>
    </dgm:pt>
    <dgm:pt modelId="{72C7B4A8-BFC3-409B-9800-55A0B85F0916}" type="parTrans" cxnId="{1C6EB8BC-9352-4624-8C21-3B60B468813D}">
      <dgm:prSet/>
      <dgm:spPr/>
      <dgm:t>
        <a:bodyPr/>
        <a:lstStyle/>
        <a:p>
          <a:endParaRPr lang="en-MY"/>
        </a:p>
      </dgm:t>
    </dgm:pt>
    <dgm:pt modelId="{CDB47550-834A-4BA6-BADB-B667865ADE5F}" type="sibTrans" cxnId="{1C6EB8BC-9352-4624-8C21-3B60B468813D}">
      <dgm:prSet/>
      <dgm:spPr/>
      <dgm:t>
        <a:bodyPr/>
        <a:lstStyle/>
        <a:p>
          <a:endParaRPr lang="en-MY"/>
        </a:p>
      </dgm:t>
    </dgm:pt>
    <dgm:pt modelId="{F0CA9A88-382C-43C2-ABAB-9FD4AE6970DB}">
      <dgm:prSet phldrT="[Text]" custT="1"/>
      <dgm:spPr/>
      <dgm:t>
        <a:bodyPr/>
        <a:lstStyle/>
        <a:p>
          <a:r>
            <a:rPr lang="en-US" sz="2000" b="1" dirty="0" smtClean="0"/>
            <a:t>SLE (35%)</a:t>
          </a:r>
          <a:endParaRPr lang="en-MY" sz="2000" b="1" dirty="0"/>
        </a:p>
      </dgm:t>
    </dgm:pt>
    <dgm:pt modelId="{FF8BA236-B8FF-458C-B214-B262DB728B7C}" type="parTrans" cxnId="{8CF85220-FFAD-40F5-B1A9-8A88C899B5C2}">
      <dgm:prSet/>
      <dgm:spPr/>
      <dgm:t>
        <a:bodyPr/>
        <a:lstStyle/>
        <a:p>
          <a:endParaRPr lang="en-MY"/>
        </a:p>
      </dgm:t>
    </dgm:pt>
    <dgm:pt modelId="{D384E8F9-48FF-44BE-B31F-6CF7FC9CB986}" type="sibTrans" cxnId="{8CF85220-FFAD-40F5-B1A9-8A88C899B5C2}">
      <dgm:prSet/>
      <dgm:spPr/>
      <dgm:t>
        <a:bodyPr/>
        <a:lstStyle/>
        <a:p>
          <a:endParaRPr lang="en-MY"/>
        </a:p>
      </dgm:t>
    </dgm:pt>
    <dgm:pt modelId="{A37B6127-722E-45AE-A736-36C5657D3C1D}">
      <dgm:prSet phldrT="[Text]" custT="1"/>
      <dgm:spPr/>
      <dgm:t>
        <a:bodyPr/>
        <a:lstStyle/>
        <a:p>
          <a:r>
            <a:rPr lang="en-US" sz="2000" b="1" dirty="0" smtClean="0"/>
            <a:t>DM (2%)</a:t>
          </a:r>
          <a:endParaRPr lang="en-MY" sz="2000" b="1" dirty="0"/>
        </a:p>
      </dgm:t>
    </dgm:pt>
    <dgm:pt modelId="{538C427F-A65F-4C00-9CF0-7CF478966A64}" type="parTrans" cxnId="{C1B2DFD0-18BE-4C64-AFDF-123ACA780C46}">
      <dgm:prSet/>
      <dgm:spPr/>
      <dgm:t>
        <a:bodyPr/>
        <a:lstStyle/>
        <a:p>
          <a:endParaRPr lang="en-MY"/>
        </a:p>
      </dgm:t>
    </dgm:pt>
    <dgm:pt modelId="{73ECB057-ECC2-4DEA-A9BF-8404F6372C58}" type="sibTrans" cxnId="{C1B2DFD0-18BE-4C64-AFDF-123ACA780C46}">
      <dgm:prSet/>
      <dgm:spPr/>
      <dgm:t>
        <a:bodyPr/>
        <a:lstStyle/>
        <a:p>
          <a:endParaRPr lang="en-MY"/>
        </a:p>
      </dgm:t>
    </dgm:pt>
    <dgm:pt modelId="{58CFE7B7-9C1C-4C70-8B34-50C33885FBB6}">
      <dgm:prSet phldrT="[Text]" custT="1"/>
      <dgm:spPr/>
      <dgm:t>
        <a:bodyPr/>
        <a:lstStyle/>
        <a:p>
          <a:r>
            <a:rPr lang="en-US" sz="2000" dirty="0" smtClean="0"/>
            <a:t>Complete heart block</a:t>
          </a:r>
          <a:endParaRPr lang="en-MY" sz="2000" dirty="0"/>
        </a:p>
      </dgm:t>
    </dgm:pt>
    <dgm:pt modelId="{9EECA7F2-2651-402E-BA37-B113F1143D7C}" type="parTrans" cxnId="{C59887A3-771F-407E-9AD8-7C0CCDB144FF}">
      <dgm:prSet/>
      <dgm:spPr/>
      <dgm:t>
        <a:bodyPr/>
        <a:lstStyle/>
        <a:p>
          <a:endParaRPr lang="en-MY"/>
        </a:p>
      </dgm:t>
    </dgm:pt>
    <dgm:pt modelId="{380E179B-9913-43F0-8D1F-793B068B9CBD}" type="sibTrans" cxnId="{C59887A3-771F-407E-9AD8-7C0CCDB144FF}">
      <dgm:prSet/>
      <dgm:spPr/>
      <dgm:t>
        <a:bodyPr/>
        <a:lstStyle/>
        <a:p>
          <a:endParaRPr lang="en-MY"/>
        </a:p>
      </dgm:t>
    </dgm:pt>
    <dgm:pt modelId="{91A8E869-D7B0-492E-9D37-32D36A8AA46C}">
      <dgm:prSet phldrT="[Text]" custT="1"/>
      <dgm:spPr/>
      <dgm:t>
        <a:bodyPr/>
        <a:lstStyle/>
        <a:p>
          <a:r>
            <a:rPr lang="en-US" sz="2000" dirty="0" smtClean="0"/>
            <a:t>PDA, peripheral pulmonary </a:t>
          </a:r>
          <a:r>
            <a:rPr lang="en-US" sz="2000" dirty="0" err="1" smtClean="0"/>
            <a:t>stenosis</a:t>
          </a:r>
          <a:endParaRPr lang="en-MY" sz="2000" dirty="0"/>
        </a:p>
      </dgm:t>
    </dgm:pt>
    <dgm:pt modelId="{632A517A-AB1C-4780-B82F-3CF114ED1483}" type="parTrans" cxnId="{7652F7E6-A03E-4325-86D2-22FDA461617E}">
      <dgm:prSet/>
      <dgm:spPr/>
      <dgm:t>
        <a:bodyPr/>
        <a:lstStyle/>
        <a:p>
          <a:endParaRPr lang="en-MY"/>
        </a:p>
      </dgm:t>
    </dgm:pt>
    <dgm:pt modelId="{E7F9BB10-8A41-4A76-90A2-C62D14900888}" type="sibTrans" cxnId="{7652F7E6-A03E-4325-86D2-22FDA461617E}">
      <dgm:prSet/>
      <dgm:spPr/>
      <dgm:t>
        <a:bodyPr/>
        <a:lstStyle/>
        <a:p>
          <a:endParaRPr lang="en-MY"/>
        </a:p>
      </dgm:t>
    </dgm:pt>
    <dgm:pt modelId="{5BDCCD4F-4409-4C61-B816-490D3C31B98C}">
      <dgm:prSet phldrT="[Text]" custT="1"/>
      <dgm:spPr/>
      <dgm:t>
        <a:bodyPr/>
        <a:lstStyle/>
        <a:p>
          <a:r>
            <a:rPr lang="en-US" sz="2000" dirty="0" smtClean="0"/>
            <a:t>PDA, pulmonary valve </a:t>
          </a:r>
          <a:r>
            <a:rPr lang="en-US" sz="2000" dirty="0" err="1" smtClean="0"/>
            <a:t>stenosis</a:t>
          </a:r>
          <a:endParaRPr lang="en-MY" sz="2000" dirty="0"/>
        </a:p>
      </dgm:t>
    </dgm:pt>
    <dgm:pt modelId="{6DF5A61C-058E-40E4-958B-0EB204FF5C49}" type="parTrans" cxnId="{65E51F75-7DEF-4391-B7B0-BA7C163C8D9D}">
      <dgm:prSet/>
      <dgm:spPr/>
      <dgm:t>
        <a:bodyPr/>
        <a:lstStyle/>
        <a:p>
          <a:endParaRPr lang="en-MY"/>
        </a:p>
      </dgm:t>
    </dgm:pt>
    <dgm:pt modelId="{33835732-D9BB-4FBC-B848-D3ECB6DA6197}" type="sibTrans" cxnId="{65E51F75-7DEF-4391-B7B0-BA7C163C8D9D}">
      <dgm:prSet/>
      <dgm:spPr/>
      <dgm:t>
        <a:bodyPr/>
        <a:lstStyle/>
        <a:p>
          <a:endParaRPr lang="en-MY"/>
        </a:p>
      </dgm:t>
    </dgm:pt>
    <dgm:pt modelId="{22DF5182-DDF8-4AEA-A6D9-CA2D0FC6D2D6}">
      <dgm:prSet phldrT="[Text]" custT="1"/>
      <dgm:spPr/>
      <dgm:t>
        <a:bodyPr/>
        <a:lstStyle/>
        <a:p>
          <a:r>
            <a:rPr lang="en-US" sz="2000" dirty="0" smtClean="0"/>
            <a:t>ASD, VSD, </a:t>
          </a:r>
          <a:r>
            <a:rPr lang="en-US" sz="2000" dirty="0" err="1" smtClean="0"/>
            <a:t>tetralogy</a:t>
          </a:r>
          <a:r>
            <a:rPr lang="en-US" sz="2000" dirty="0" smtClean="0"/>
            <a:t> of </a:t>
          </a:r>
          <a:r>
            <a:rPr lang="en-US" sz="2000" dirty="0" err="1" smtClean="0"/>
            <a:t>Fallot</a:t>
          </a:r>
          <a:r>
            <a:rPr lang="en-US" sz="2000" dirty="0" smtClean="0"/>
            <a:t> </a:t>
          </a:r>
          <a:endParaRPr lang="en-MY" sz="2000" dirty="0"/>
        </a:p>
      </dgm:t>
    </dgm:pt>
    <dgm:pt modelId="{51CB0494-B127-4BFB-AC72-6F82E77C766C}" type="parTrans" cxnId="{5BBC6CB0-C302-42FD-BCF6-FC55F47AD9DC}">
      <dgm:prSet/>
      <dgm:spPr/>
      <dgm:t>
        <a:bodyPr/>
        <a:lstStyle/>
        <a:p>
          <a:endParaRPr lang="en-MY"/>
        </a:p>
      </dgm:t>
    </dgm:pt>
    <dgm:pt modelId="{C317C93B-AA2E-46E6-B221-A258832C9AA4}" type="sibTrans" cxnId="{5BBC6CB0-C302-42FD-BCF6-FC55F47AD9DC}">
      <dgm:prSet/>
      <dgm:spPr/>
      <dgm:t>
        <a:bodyPr/>
        <a:lstStyle/>
        <a:p>
          <a:endParaRPr lang="en-MY"/>
        </a:p>
      </dgm:t>
    </dgm:pt>
    <dgm:pt modelId="{1A791E8A-20B4-4058-A8C5-4D689EEFA5A1}">
      <dgm:prSet phldrT="[Text]" custT="1"/>
      <dgm:spPr/>
      <dgm:t>
        <a:bodyPr/>
        <a:lstStyle/>
        <a:p>
          <a:r>
            <a:rPr lang="en-US" sz="1800" dirty="0" err="1" smtClean="0"/>
            <a:t>Atrioventricular</a:t>
          </a:r>
          <a:r>
            <a:rPr lang="en-US" sz="1800" dirty="0" smtClean="0"/>
            <a:t> </a:t>
          </a:r>
          <a:r>
            <a:rPr lang="en-US" sz="1800" dirty="0" err="1" smtClean="0"/>
            <a:t>septal</a:t>
          </a:r>
          <a:r>
            <a:rPr lang="en-US" sz="1800" dirty="0" smtClean="0"/>
            <a:t> defect, VSD</a:t>
          </a:r>
          <a:endParaRPr lang="en-MY" sz="1800" dirty="0"/>
        </a:p>
      </dgm:t>
    </dgm:pt>
    <dgm:pt modelId="{7B0A44C8-7A08-4221-A98E-197374F53AAC}" type="parTrans" cxnId="{2637E6E8-146D-4A72-9DB4-B4A7CBBAEC12}">
      <dgm:prSet/>
      <dgm:spPr/>
      <dgm:t>
        <a:bodyPr/>
        <a:lstStyle/>
        <a:p>
          <a:endParaRPr lang="en-MY"/>
        </a:p>
      </dgm:t>
    </dgm:pt>
    <dgm:pt modelId="{3249D194-4040-4744-95A2-A6822B18EE37}" type="sibTrans" cxnId="{2637E6E8-146D-4A72-9DB4-B4A7CBBAEC12}">
      <dgm:prSet/>
      <dgm:spPr/>
      <dgm:t>
        <a:bodyPr/>
        <a:lstStyle/>
        <a:p>
          <a:endParaRPr lang="en-MY"/>
        </a:p>
      </dgm:t>
    </dgm:pt>
    <dgm:pt modelId="{D2D1E558-4FB0-4D63-A9C4-4683D3116C76}">
      <dgm:prSet phldrT="[Text]" custT="1"/>
      <dgm:spPr/>
      <dgm:t>
        <a:bodyPr/>
        <a:lstStyle/>
        <a:p>
          <a:r>
            <a:rPr lang="en-US" sz="1800" b="1" dirty="0" smtClean="0"/>
            <a:t>Edward’s and </a:t>
          </a:r>
          <a:r>
            <a:rPr lang="en-US" sz="1800" b="1" dirty="0" err="1" smtClean="0"/>
            <a:t>Patau’s</a:t>
          </a:r>
          <a:r>
            <a:rPr lang="en-US" sz="1800" b="1" dirty="0" smtClean="0"/>
            <a:t> syndrome (60-80%)</a:t>
          </a:r>
          <a:endParaRPr lang="en-MY" sz="1800" b="1" dirty="0"/>
        </a:p>
      </dgm:t>
    </dgm:pt>
    <dgm:pt modelId="{A08118BF-8C1F-4AAC-BA43-DE40F0F63128}" type="parTrans" cxnId="{DED679E4-3A7F-41EE-A826-4882DF451362}">
      <dgm:prSet/>
      <dgm:spPr/>
      <dgm:t>
        <a:bodyPr/>
        <a:lstStyle/>
        <a:p>
          <a:endParaRPr lang="en-MY"/>
        </a:p>
      </dgm:t>
    </dgm:pt>
    <dgm:pt modelId="{7969421A-A4EC-477A-957A-45F10D7AF211}" type="sibTrans" cxnId="{DED679E4-3A7F-41EE-A826-4882DF451362}">
      <dgm:prSet/>
      <dgm:spPr/>
      <dgm:t>
        <a:bodyPr/>
        <a:lstStyle/>
        <a:p>
          <a:endParaRPr lang="en-MY"/>
        </a:p>
      </dgm:t>
    </dgm:pt>
    <dgm:pt modelId="{76E0C62E-189B-4F0B-9F35-275DDCD13F7A}">
      <dgm:prSet phldrT="[Text]" custT="1"/>
      <dgm:spPr/>
      <dgm:t>
        <a:bodyPr/>
        <a:lstStyle/>
        <a:p>
          <a:r>
            <a:rPr lang="en-US" sz="1800" dirty="0" smtClean="0"/>
            <a:t>Complex disorders</a:t>
          </a:r>
          <a:endParaRPr lang="en-MY" sz="1800" dirty="0"/>
        </a:p>
      </dgm:t>
    </dgm:pt>
    <dgm:pt modelId="{0DD7570C-CBEA-4B43-9D8D-D9C73497AABD}" type="parTrans" cxnId="{3563336B-485B-4B10-8B53-6408436E59B6}">
      <dgm:prSet/>
      <dgm:spPr/>
      <dgm:t>
        <a:bodyPr/>
        <a:lstStyle/>
        <a:p>
          <a:endParaRPr lang="en-MY"/>
        </a:p>
      </dgm:t>
    </dgm:pt>
    <dgm:pt modelId="{783AE6D4-CD69-4AC4-A284-6FE2FA76AC30}" type="sibTrans" cxnId="{3563336B-485B-4B10-8B53-6408436E59B6}">
      <dgm:prSet/>
      <dgm:spPr/>
      <dgm:t>
        <a:bodyPr/>
        <a:lstStyle/>
        <a:p>
          <a:endParaRPr lang="en-MY"/>
        </a:p>
      </dgm:t>
    </dgm:pt>
    <dgm:pt modelId="{8B43CC95-BDF6-4CEF-B166-EE4D0D412AB4}">
      <dgm:prSet phldrT="[Text]" custT="1"/>
      <dgm:spPr/>
      <dgm:t>
        <a:bodyPr/>
        <a:lstStyle/>
        <a:p>
          <a:r>
            <a:rPr lang="en-US" sz="1800" b="1" dirty="0" smtClean="0"/>
            <a:t>Turner’s syndrome (15%)</a:t>
          </a:r>
          <a:endParaRPr lang="en-MY" sz="1800" b="1" dirty="0"/>
        </a:p>
      </dgm:t>
    </dgm:pt>
    <dgm:pt modelId="{B062209C-9E0C-4053-898E-CDAB49498470}" type="parTrans" cxnId="{7A11D3EA-3D80-4811-9CD9-AD29255BDEAA}">
      <dgm:prSet/>
      <dgm:spPr/>
      <dgm:t>
        <a:bodyPr/>
        <a:lstStyle/>
        <a:p>
          <a:endParaRPr lang="en-MY"/>
        </a:p>
      </dgm:t>
    </dgm:pt>
    <dgm:pt modelId="{C1ACDE11-E8BB-4C8D-BB2C-B5EC9E168E55}" type="sibTrans" cxnId="{7A11D3EA-3D80-4811-9CD9-AD29255BDEAA}">
      <dgm:prSet/>
      <dgm:spPr/>
      <dgm:t>
        <a:bodyPr/>
        <a:lstStyle/>
        <a:p>
          <a:endParaRPr lang="en-MY"/>
        </a:p>
      </dgm:t>
    </dgm:pt>
    <dgm:pt modelId="{A58EEF0D-9398-48DC-9C25-8A9D45AB596E}">
      <dgm:prSet phldrT="[Text]" custT="1"/>
      <dgm:spPr/>
      <dgm:t>
        <a:bodyPr/>
        <a:lstStyle/>
        <a:p>
          <a:r>
            <a:rPr lang="en-US" sz="1800" dirty="0" smtClean="0"/>
            <a:t>Aortic valve </a:t>
          </a:r>
          <a:r>
            <a:rPr lang="en-US" sz="1800" dirty="0" err="1" smtClean="0"/>
            <a:t>stenosis</a:t>
          </a:r>
          <a:r>
            <a:rPr lang="en-US" sz="1800" dirty="0" smtClean="0"/>
            <a:t>, </a:t>
          </a:r>
          <a:r>
            <a:rPr lang="en-US" sz="1800" dirty="0" err="1" smtClean="0"/>
            <a:t>coarctation</a:t>
          </a:r>
          <a:r>
            <a:rPr lang="en-US" sz="1800" dirty="0" smtClean="0"/>
            <a:t> of the aorta</a:t>
          </a:r>
          <a:endParaRPr lang="en-MY" sz="1800" dirty="0"/>
        </a:p>
      </dgm:t>
    </dgm:pt>
    <dgm:pt modelId="{34955010-FD5A-4DC5-9CCF-B54A7016DABB}" type="parTrans" cxnId="{D625F617-E64D-45BA-98CD-CC8FAD23E1B2}">
      <dgm:prSet/>
      <dgm:spPr/>
      <dgm:t>
        <a:bodyPr/>
        <a:lstStyle/>
        <a:p>
          <a:endParaRPr lang="en-MY"/>
        </a:p>
      </dgm:t>
    </dgm:pt>
    <dgm:pt modelId="{720CDFF6-D7BE-47D2-BF09-66D9ECA5A3BD}" type="sibTrans" cxnId="{D625F617-E64D-45BA-98CD-CC8FAD23E1B2}">
      <dgm:prSet/>
      <dgm:spPr/>
      <dgm:t>
        <a:bodyPr/>
        <a:lstStyle/>
        <a:p>
          <a:endParaRPr lang="en-MY"/>
        </a:p>
      </dgm:t>
    </dgm:pt>
    <dgm:pt modelId="{D370418E-038F-43C4-B90B-82A917EA05EE}" type="pres">
      <dgm:prSet presAssocID="{66BA8706-A6CE-4D0A-92EC-4C3E4832F7BB}" presName="Name0" presStyleCnt="0">
        <dgm:presLayoutVars>
          <dgm:dir/>
          <dgm:animLvl val="lvl"/>
          <dgm:resizeHandles val="exact"/>
        </dgm:presLayoutVars>
      </dgm:prSet>
      <dgm:spPr/>
      <dgm:t>
        <a:bodyPr/>
        <a:lstStyle/>
        <a:p>
          <a:endParaRPr lang="en-MY"/>
        </a:p>
      </dgm:t>
    </dgm:pt>
    <dgm:pt modelId="{6D528F16-3269-44F6-860B-EB1D04B81D86}" type="pres">
      <dgm:prSet presAssocID="{675AEBEA-8ADA-443E-BD91-DAE10357294B}" presName="composite" presStyleCnt="0"/>
      <dgm:spPr/>
    </dgm:pt>
    <dgm:pt modelId="{4242141D-7572-4206-A086-BEE0CBB575CE}" type="pres">
      <dgm:prSet presAssocID="{675AEBEA-8ADA-443E-BD91-DAE10357294B}" presName="parTx" presStyleLbl="alignNode1" presStyleIdx="0" presStyleCnt="3">
        <dgm:presLayoutVars>
          <dgm:chMax val="0"/>
          <dgm:chPref val="0"/>
          <dgm:bulletEnabled val="1"/>
        </dgm:presLayoutVars>
      </dgm:prSet>
      <dgm:spPr/>
      <dgm:t>
        <a:bodyPr/>
        <a:lstStyle/>
        <a:p>
          <a:endParaRPr lang="en-MY"/>
        </a:p>
      </dgm:t>
    </dgm:pt>
    <dgm:pt modelId="{AE774880-4CF7-4346-B5B8-16D146D4383D}" type="pres">
      <dgm:prSet presAssocID="{675AEBEA-8ADA-443E-BD91-DAE10357294B}" presName="desTx" presStyleLbl="alignAccFollowNode1" presStyleIdx="0" presStyleCnt="3">
        <dgm:presLayoutVars>
          <dgm:bulletEnabled val="1"/>
        </dgm:presLayoutVars>
      </dgm:prSet>
      <dgm:spPr/>
      <dgm:t>
        <a:bodyPr/>
        <a:lstStyle/>
        <a:p>
          <a:endParaRPr lang="en-MY"/>
        </a:p>
      </dgm:t>
    </dgm:pt>
    <dgm:pt modelId="{B46206C6-B5A2-4D0C-857A-F00F086EE7FF}" type="pres">
      <dgm:prSet presAssocID="{C9A400CD-0E9F-4A4D-9860-9A5C47B3D01C}" presName="space" presStyleCnt="0"/>
      <dgm:spPr/>
    </dgm:pt>
    <dgm:pt modelId="{21A49467-FD50-4F18-9F96-7631E379CC81}" type="pres">
      <dgm:prSet presAssocID="{9A9156C3-8DF7-4BB3-85CD-168BE81A02A7}" presName="composite" presStyleCnt="0"/>
      <dgm:spPr/>
    </dgm:pt>
    <dgm:pt modelId="{DB31B355-E8F7-4DFA-B5DF-94DBA003F93E}" type="pres">
      <dgm:prSet presAssocID="{9A9156C3-8DF7-4BB3-85CD-168BE81A02A7}" presName="parTx" presStyleLbl="alignNode1" presStyleIdx="1" presStyleCnt="3">
        <dgm:presLayoutVars>
          <dgm:chMax val="0"/>
          <dgm:chPref val="0"/>
          <dgm:bulletEnabled val="1"/>
        </dgm:presLayoutVars>
      </dgm:prSet>
      <dgm:spPr/>
      <dgm:t>
        <a:bodyPr/>
        <a:lstStyle/>
        <a:p>
          <a:endParaRPr lang="en-MY"/>
        </a:p>
      </dgm:t>
    </dgm:pt>
    <dgm:pt modelId="{B0BCA5A6-FD49-4D0F-8A0E-6BBE65EFADED}" type="pres">
      <dgm:prSet presAssocID="{9A9156C3-8DF7-4BB3-85CD-168BE81A02A7}" presName="desTx" presStyleLbl="alignAccFollowNode1" presStyleIdx="1" presStyleCnt="3">
        <dgm:presLayoutVars>
          <dgm:bulletEnabled val="1"/>
        </dgm:presLayoutVars>
      </dgm:prSet>
      <dgm:spPr/>
      <dgm:t>
        <a:bodyPr/>
        <a:lstStyle/>
        <a:p>
          <a:endParaRPr lang="en-MY"/>
        </a:p>
      </dgm:t>
    </dgm:pt>
    <dgm:pt modelId="{11EC58D7-237B-47A0-966F-685008FD22D6}" type="pres">
      <dgm:prSet presAssocID="{744043E1-DBF6-44F8-8CDC-C899E0F027FA}" presName="space" presStyleCnt="0"/>
      <dgm:spPr/>
    </dgm:pt>
    <dgm:pt modelId="{2335E491-0D37-4757-9C8E-B8BD8460135A}" type="pres">
      <dgm:prSet presAssocID="{4EE963EC-2346-4ACE-B021-2BE26AF9F9D4}" presName="composite" presStyleCnt="0"/>
      <dgm:spPr/>
    </dgm:pt>
    <dgm:pt modelId="{8DCAEB36-F60E-4514-B084-5C0A522EF419}" type="pres">
      <dgm:prSet presAssocID="{4EE963EC-2346-4ACE-B021-2BE26AF9F9D4}" presName="parTx" presStyleLbl="alignNode1" presStyleIdx="2" presStyleCnt="3">
        <dgm:presLayoutVars>
          <dgm:chMax val="0"/>
          <dgm:chPref val="0"/>
          <dgm:bulletEnabled val="1"/>
        </dgm:presLayoutVars>
      </dgm:prSet>
      <dgm:spPr/>
      <dgm:t>
        <a:bodyPr/>
        <a:lstStyle/>
        <a:p>
          <a:endParaRPr lang="en-MY"/>
        </a:p>
      </dgm:t>
    </dgm:pt>
    <dgm:pt modelId="{7071FFF2-866E-4FE8-8585-0ACB70B9ADC7}" type="pres">
      <dgm:prSet presAssocID="{4EE963EC-2346-4ACE-B021-2BE26AF9F9D4}" presName="desTx" presStyleLbl="alignAccFollowNode1" presStyleIdx="2" presStyleCnt="3">
        <dgm:presLayoutVars>
          <dgm:bulletEnabled val="1"/>
        </dgm:presLayoutVars>
      </dgm:prSet>
      <dgm:spPr/>
      <dgm:t>
        <a:bodyPr/>
        <a:lstStyle/>
        <a:p>
          <a:endParaRPr lang="en-MY"/>
        </a:p>
      </dgm:t>
    </dgm:pt>
  </dgm:ptLst>
  <dgm:cxnLst>
    <dgm:cxn modelId="{88A5A1AD-9BF2-48B3-AB4A-A9BC9E75B8B2}" type="presOf" srcId="{5BDCCD4F-4409-4C61-B816-490D3C31B98C}" destId="{B0BCA5A6-FD49-4D0F-8A0E-6BBE65EFADED}" srcOrd="0" destOrd="1" presId="urn:microsoft.com/office/officeart/2005/8/layout/hList1"/>
    <dgm:cxn modelId="{3716FC26-1F11-450B-ABB3-6EA33A4870C8}" type="presOf" srcId="{DD06127B-472E-4D8C-B2F5-5F90F06E913C}" destId="{AE774880-4CF7-4346-B5B8-16D146D4383D}" srcOrd="0" destOrd="0" presId="urn:microsoft.com/office/officeart/2005/8/layout/hList1"/>
    <dgm:cxn modelId="{2A88497D-BF5E-4307-A8F6-1F54ED377107}" type="presOf" srcId="{22DF5182-DDF8-4AEA-A6D9-CA2D0FC6D2D6}" destId="{B0BCA5A6-FD49-4D0F-8A0E-6BBE65EFADED}" srcOrd="0" destOrd="3" presId="urn:microsoft.com/office/officeart/2005/8/layout/hList1"/>
    <dgm:cxn modelId="{7C7347CE-675F-45B1-B237-088B95DC8888}" type="presOf" srcId="{A37B6127-722E-45AE-A736-36C5657D3C1D}" destId="{AE774880-4CF7-4346-B5B8-16D146D4383D}" srcOrd="0" destOrd="4" presId="urn:microsoft.com/office/officeart/2005/8/layout/hList1"/>
    <dgm:cxn modelId="{C86C1A62-3DE1-4A10-B7F2-DBCF31DC2973}" type="presOf" srcId="{4EE963EC-2346-4ACE-B021-2BE26AF9F9D4}" destId="{8DCAEB36-F60E-4514-B084-5C0A522EF419}" srcOrd="0" destOrd="0" presId="urn:microsoft.com/office/officeart/2005/8/layout/hList1"/>
    <dgm:cxn modelId="{30677B05-7684-4874-84D5-6FD667D61214}" srcId="{66BA8706-A6CE-4D0A-92EC-4C3E4832F7BB}" destId="{675AEBEA-8ADA-443E-BD91-DAE10357294B}" srcOrd="0" destOrd="0" parTransId="{BD2CC9DB-DC6C-441B-AEC5-1B2FB9CA2831}" sibTransId="{C9A400CD-0E9F-4A4D-9860-9A5C47B3D01C}"/>
    <dgm:cxn modelId="{FDA7FE6F-5B5A-4FF0-B02A-BF8969F536E4}" type="presOf" srcId="{BE905A40-3075-4775-93E6-92C5AA946D39}" destId="{7071FFF2-866E-4FE8-8585-0ACB70B9ADC7}" srcOrd="0" destOrd="0" presId="urn:microsoft.com/office/officeart/2005/8/layout/hList1"/>
    <dgm:cxn modelId="{BA088442-2DAA-43A9-8EF3-3F6E6D99EB1C}" srcId="{675AEBEA-8ADA-443E-BD91-DAE10357294B}" destId="{DD06127B-472E-4D8C-B2F5-5F90F06E913C}" srcOrd="0" destOrd="0" parTransId="{C91DBE54-AC64-445C-9DB6-963054D1A4AA}" sibTransId="{C60A64EA-7461-47C6-A6C4-02D0F8C5A24A}"/>
    <dgm:cxn modelId="{C1B2DFD0-18BE-4C64-AFDF-123ACA780C46}" srcId="{675AEBEA-8ADA-443E-BD91-DAE10357294B}" destId="{A37B6127-722E-45AE-A736-36C5657D3C1D}" srcOrd="2" destOrd="0" parTransId="{538C427F-A65F-4C00-9CF0-7CF478966A64}" sibTransId="{73ECB057-ECC2-4DEA-A9BF-8404F6372C58}"/>
    <dgm:cxn modelId="{1A1D0C66-F5D0-4583-BAA1-38C0343F2BE4}" type="presOf" srcId="{91A8E869-D7B0-492E-9D37-32D36A8AA46C}" destId="{AE774880-4CF7-4346-B5B8-16D146D4383D}" srcOrd="0" destOrd="1" presId="urn:microsoft.com/office/officeart/2005/8/layout/hList1"/>
    <dgm:cxn modelId="{5BBC6CB0-C302-42FD-BCF6-FC55F47AD9DC}" srcId="{4F82DD37-FC05-44E7-B2F7-A717D2E06CAA}" destId="{22DF5182-DDF8-4AEA-A6D9-CA2D0FC6D2D6}" srcOrd="0" destOrd="0" parTransId="{51CB0494-B127-4BFB-AC72-6F82E77C766C}" sibTransId="{C317C93B-AA2E-46E6-B221-A258832C9AA4}"/>
    <dgm:cxn modelId="{1396246D-566C-4527-9111-450476B66380}" type="presOf" srcId="{66BA8706-A6CE-4D0A-92EC-4C3E4832F7BB}" destId="{D370418E-038F-43C4-B90B-82A917EA05EE}" srcOrd="0" destOrd="0" presId="urn:microsoft.com/office/officeart/2005/8/layout/hList1"/>
    <dgm:cxn modelId="{FC4F7DA4-CB48-4906-8990-7EFCD8983C93}" type="presOf" srcId="{1A791E8A-20B4-4058-A8C5-4D689EEFA5A1}" destId="{7071FFF2-866E-4FE8-8585-0ACB70B9ADC7}" srcOrd="0" destOrd="1" presId="urn:microsoft.com/office/officeart/2005/8/layout/hList1"/>
    <dgm:cxn modelId="{83947BF7-6D1D-4D22-8C66-C1E86DD2A270}" type="presOf" srcId="{8B43CC95-BDF6-4CEF-B166-EE4D0D412AB4}" destId="{7071FFF2-866E-4FE8-8585-0ACB70B9ADC7}" srcOrd="0" destOrd="4" presId="urn:microsoft.com/office/officeart/2005/8/layout/hList1"/>
    <dgm:cxn modelId="{30B63EC9-A905-46FE-B06A-B8A08A1CC1FC}" type="presOf" srcId="{4F82DD37-FC05-44E7-B2F7-A717D2E06CAA}" destId="{B0BCA5A6-FD49-4D0F-8A0E-6BBE65EFADED}" srcOrd="0" destOrd="2" presId="urn:microsoft.com/office/officeart/2005/8/layout/hList1"/>
    <dgm:cxn modelId="{97925986-ED51-4622-BF72-AE5FFD1B9228}" srcId="{66BA8706-A6CE-4D0A-92EC-4C3E4832F7BB}" destId="{9A9156C3-8DF7-4BB3-85CD-168BE81A02A7}" srcOrd="1" destOrd="0" parTransId="{B5A5A246-53F4-40DD-A399-651AEDD7C2E7}" sibTransId="{744043E1-DBF6-44F8-8CDC-C899E0F027FA}"/>
    <dgm:cxn modelId="{EA4AAFDA-92A3-4D97-8844-0F6AF95A7D56}" type="presOf" srcId="{9A9156C3-8DF7-4BB3-85CD-168BE81A02A7}" destId="{DB31B355-E8F7-4DFA-B5DF-94DBA003F93E}" srcOrd="0" destOrd="0" presId="urn:microsoft.com/office/officeart/2005/8/layout/hList1"/>
    <dgm:cxn modelId="{C59887A3-771F-407E-9AD8-7C0CCDB144FF}" srcId="{F0CA9A88-382C-43C2-ABAB-9FD4AE6970DB}" destId="{58CFE7B7-9C1C-4C70-8B34-50C33885FBB6}" srcOrd="0" destOrd="0" parTransId="{9EECA7F2-2651-402E-BA37-B113F1143D7C}" sibTransId="{380E179B-9913-43F0-8D1F-793B068B9CBD}"/>
    <dgm:cxn modelId="{A52B8294-8068-4D00-A304-7BA0D0187255}" type="presOf" srcId="{1C36781B-0A56-48C3-9388-D8DF7A85DEFA}" destId="{B0BCA5A6-FD49-4D0F-8A0E-6BBE65EFADED}" srcOrd="0" destOrd="0" presId="urn:microsoft.com/office/officeart/2005/8/layout/hList1"/>
    <dgm:cxn modelId="{7A11D3EA-3D80-4811-9CD9-AD29255BDEAA}" srcId="{4EE963EC-2346-4ACE-B021-2BE26AF9F9D4}" destId="{8B43CC95-BDF6-4CEF-B166-EE4D0D412AB4}" srcOrd="2" destOrd="0" parTransId="{B062209C-9E0C-4053-898E-CDAB49498470}" sibTransId="{C1ACDE11-E8BB-4C8D-BB2C-B5EC9E168E55}"/>
    <dgm:cxn modelId="{EFC0012C-DA77-4FA6-9FFE-A9B9DB14994A}" type="presOf" srcId="{675AEBEA-8ADA-443E-BD91-DAE10357294B}" destId="{4242141D-7572-4206-A086-BEE0CBB575CE}" srcOrd="0" destOrd="0" presId="urn:microsoft.com/office/officeart/2005/8/layout/hList1"/>
    <dgm:cxn modelId="{65E51F75-7DEF-4391-B7B0-BA7C163C8D9D}" srcId="{1C36781B-0A56-48C3-9388-D8DF7A85DEFA}" destId="{5BDCCD4F-4409-4C61-B816-490D3C31B98C}" srcOrd="0" destOrd="0" parTransId="{6DF5A61C-058E-40E4-958B-0EB204FF5C49}" sibTransId="{33835732-D9BB-4FBC-B848-D3ECB6DA6197}"/>
    <dgm:cxn modelId="{1C6EB8BC-9352-4624-8C21-3B60B468813D}" srcId="{4EE963EC-2346-4ACE-B021-2BE26AF9F9D4}" destId="{BE905A40-3075-4775-93E6-92C5AA946D39}" srcOrd="0" destOrd="0" parTransId="{72C7B4A8-BFC3-409B-9800-55A0B85F0916}" sibTransId="{CDB47550-834A-4BA6-BADB-B667865ADE5F}"/>
    <dgm:cxn modelId="{46A20AB5-FE3C-4050-8AA0-6A9509784BD5}" type="presOf" srcId="{76E0C62E-189B-4F0B-9F35-275DDCD13F7A}" destId="{7071FFF2-866E-4FE8-8585-0ACB70B9ADC7}" srcOrd="0" destOrd="3" presId="urn:microsoft.com/office/officeart/2005/8/layout/hList1"/>
    <dgm:cxn modelId="{77B0478F-E94D-439D-BD49-7B000D028483}" srcId="{66BA8706-A6CE-4D0A-92EC-4C3E4832F7BB}" destId="{4EE963EC-2346-4ACE-B021-2BE26AF9F9D4}" srcOrd="2" destOrd="0" parTransId="{3D3D51BA-C094-4658-B06A-39F8B551D77B}" sibTransId="{55E521E7-EB5D-4AB5-8523-17908CBE1CF9}"/>
    <dgm:cxn modelId="{D625F617-E64D-45BA-98CD-CC8FAD23E1B2}" srcId="{8B43CC95-BDF6-4CEF-B166-EE4D0D412AB4}" destId="{A58EEF0D-9398-48DC-9C25-8A9D45AB596E}" srcOrd="0" destOrd="0" parTransId="{34955010-FD5A-4DC5-9CCF-B54A7016DABB}" sibTransId="{720CDFF6-D7BE-47D2-BF09-66D9ECA5A3BD}"/>
    <dgm:cxn modelId="{7652F7E6-A03E-4325-86D2-22FDA461617E}" srcId="{DD06127B-472E-4D8C-B2F5-5F90F06E913C}" destId="{91A8E869-D7B0-492E-9D37-32D36A8AA46C}" srcOrd="0" destOrd="0" parTransId="{632A517A-AB1C-4780-B82F-3CF114ED1483}" sibTransId="{E7F9BB10-8A41-4A76-90A2-C62D14900888}"/>
    <dgm:cxn modelId="{ACD67706-8C52-487B-A677-6C07565264D6}" type="presOf" srcId="{D2D1E558-4FB0-4D63-A9C4-4683D3116C76}" destId="{7071FFF2-866E-4FE8-8585-0ACB70B9ADC7}" srcOrd="0" destOrd="2" presId="urn:microsoft.com/office/officeart/2005/8/layout/hList1"/>
    <dgm:cxn modelId="{588F9B8E-50A9-4FC1-82C4-17AED5746392}" srcId="{9A9156C3-8DF7-4BB3-85CD-168BE81A02A7}" destId="{4F82DD37-FC05-44E7-B2F7-A717D2E06CAA}" srcOrd="1" destOrd="0" parTransId="{78F00B5A-FF75-4FF0-90A1-4A8B1FE1329F}" sibTransId="{D0AFECCA-65FF-41D3-8B8F-4DC7E2EC5C7C}"/>
    <dgm:cxn modelId="{3563336B-485B-4B10-8B53-6408436E59B6}" srcId="{D2D1E558-4FB0-4D63-A9C4-4683D3116C76}" destId="{76E0C62E-189B-4F0B-9F35-275DDCD13F7A}" srcOrd="0" destOrd="0" parTransId="{0DD7570C-CBEA-4B43-9D8D-D9C73497AABD}" sibTransId="{783AE6D4-CD69-4AC4-A284-6FE2FA76AC30}"/>
    <dgm:cxn modelId="{DED679E4-3A7F-41EE-A826-4882DF451362}" srcId="{4EE963EC-2346-4ACE-B021-2BE26AF9F9D4}" destId="{D2D1E558-4FB0-4D63-A9C4-4683D3116C76}" srcOrd="1" destOrd="0" parTransId="{A08118BF-8C1F-4AAC-BA43-DE40F0F63128}" sibTransId="{7969421A-A4EC-477A-957A-45F10D7AF211}"/>
    <dgm:cxn modelId="{0A6A7CE0-FCD4-4406-8D9A-8AB09F73B9EF}" type="presOf" srcId="{58CFE7B7-9C1C-4C70-8B34-50C33885FBB6}" destId="{AE774880-4CF7-4346-B5B8-16D146D4383D}" srcOrd="0" destOrd="3" presId="urn:microsoft.com/office/officeart/2005/8/layout/hList1"/>
    <dgm:cxn modelId="{4151EBDA-7468-4C59-A86D-5BD1F5EC7BD8}" type="presOf" srcId="{F0CA9A88-382C-43C2-ABAB-9FD4AE6970DB}" destId="{AE774880-4CF7-4346-B5B8-16D146D4383D}" srcOrd="0" destOrd="2" presId="urn:microsoft.com/office/officeart/2005/8/layout/hList1"/>
    <dgm:cxn modelId="{2637E6E8-146D-4A72-9DB4-B4A7CBBAEC12}" srcId="{BE905A40-3075-4775-93E6-92C5AA946D39}" destId="{1A791E8A-20B4-4058-A8C5-4D689EEFA5A1}" srcOrd="0" destOrd="0" parTransId="{7B0A44C8-7A08-4221-A98E-197374F53AAC}" sibTransId="{3249D194-4040-4744-95A2-A6822B18EE37}"/>
    <dgm:cxn modelId="{4DC982C7-9C2F-4ED8-9DC1-A954AB74FFDD}" srcId="{9A9156C3-8DF7-4BB3-85CD-168BE81A02A7}" destId="{1C36781B-0A56-48C3-9388-D8DF7A85DEFA}" srcOrd="0" destOrd="0" parTransId="{74DA24CF-B5A4-4913-812B-B7988162BBC8}" sibTransId="{1BBAE83B-28AB-42F6-9517-27D39F105AE9}"/>
    <dgm:cxn modelId="{8CF85220-FFAD-40F5-B1A9-8A88C899B5C2}" srcId="{675AEBEA-8ADA-443E-BD91-DAE10357294B}" destId="{F0CA9A88-382C-43C2-ABAB-9FD4AE6970DB}" srcOrd="1" destOrd="0" parTransId="{FF8BA236-B8FF-458C-B214-B262DB728B7C}" sibTransId="{D384E8F9-48FF-44BE-B31F-6CF7FC9CB986}"/>
    <dgm:cxn modelId="{5D37B92D-8204-4807-8B46-6D077A02E00C}" type="presOf" srcId="{A58EEF0D-9398-48DC-9C25-8A9D45AB596E}" destId="{7071FFF2-866E-4FE8-8585-0ACB70B9ADC7}" srcOrd="0" destOrd="5" presId="urn:microsoft.com/office/officeart/2005/8/layout/hList1"/>
    <dgm:cxn modelId="{665D2574-1CC2-45F0-944F-ABAC28AFA33E}" type="presParOf" srcId="{D370418E-038F-43C4-B90B-82A917EA05EE}" destId="{6D528F16-3269-44F6-860B-EB1D04B81D86}" srcOrd="0" destOrd="0" presId="urn:microsoft.com/office/officeart/2005/8/layout/hList1"/>
    <dgm:cxn modelId="{8423C482-7144-44ED-8DF3-B610003EB797}" type="presParOf" srcId="{6D528F16-3269-44F6-860B-EB1D04B81D86}" destId="{4242141D-7572-4206-A086-BEE0CBB575CE}" srcOrd="0" destOrd="0" presId="urn:microsoft.com/office/officeart/2005/8/layout/hList1"/>
    <dgm:cxn modelId="{6C13F323-6E00-408B-B61E-F6035740943C}" type="presParOf" srcId="{6D528F16-3269-44F6-860B-EB1D04B81D86}" destId="{AE774880-4CF7-4346-B5B8-16D146D4383D}" srcOrd="1" destOrd="0" presId="urn:microsoft.com/office/officeart/2005/8/layout/hList1"/>
    <dgm:cxn modelId="{7EBEBF51-D039-4624-A956-D5A27E2181B2}" type="presParOf" srcId="{D370418E-038F-43C4-B90B-82A917EA05EE}" destId="{B46206C6-B5A2-4D0C-857A-F00F086EE7FF}" srcOrd="1" destOrd="0" presId="urn:microsoft.com/office/officeart/2005/8/layout/hList1"/>
    <dgm:cxn modelId="{4F82BF73-F2E3-464E-B8E0-1DEEF63627D3}" type="presParOf" srcId="{D370418E-038F-43C4-B90B-82A917EA05EE}" destId="{21A49467-FD50-4F18-9F96-7631E379CC81}" srcOrd="2" destOrd="0" presId="urn:microsoft.com/office/officeart/2005/8/layout/hList1"/>
    <dgm:cxn modelId="{A91350E5-7354-449C-97B9-D643EA7C2D71}" type="presParOf" srcId="{21A49467-FD50-4F18-9F96-7631E379CC81}" destId="{DB31B355-E8F7-4DFA-B5DF-94DBA003F93E}" srcOrd="0" destOrd="0" presId="urn:microsoft.com/office/officeart/2005/8/layout/hList1"/>
    <dgm:cxn modelId="{ABE17AAE-8399-4179-A6AA-BFA5CE4B8625}" type="presParOf" srcId="{21A49467-FD50-4F18-9F96-7631E379CC81}" destId="{B0BCA5A6-FD49-4D0F-8A0E-6BBE65EFADED}" srcOrd="1" destOrd="0" presId="urn:microsoft.com/office/officeart/2005/8/layout/hList1"/>
    <dgm:cxn modelId="{4611B79D-D22A-482B-9E6C-8A8DB2124C62}" type="presParOf" srcId="{D370418E-038F-43C4-B90B-82A917EA05EE}" destId="{11EC58D7-237B-47A0-966F-685008FD22D6}" srcOrd="3" destOrd="0" presId="urn:microsoft.com/office/officeart/2005/8/layout/hList1"/>
    <dgm:cxn modelId="{D62BB735-BFC2-4BEC-807F-073E386D2C64}" type="presParOf" srcId="{D370418E-038F-43C4-B90B-82A917EA05EE}" destId="{2335E491-0D37-4757-9C8E-B8BD8460135A}" srcOrd="4" destOrd="0" presId="urn:microsoft.com/office/officeart/2005/8/layout/hList1"/>
    <dgm:cxn modelId="{63F766D1-5956-421B-8BCA-D46BC9465D44}" type="presParOf" srcId="{2335E491-0D37-4757-9C8E-B8BD8460135A}" destId="{8DCAEB36-F60E-4514-B084-5C0A522EF419}" srcOrd="0" destOrd="0" presId="urn:microsoft.com/office/officeart/2005/8/layout/hList1"/>
    <dgm:cxn modelId="{1C300022-2A58-45F2-8541-17D9836A5480}" type="presParOf" srcId="{2335E491-0D37-4757-9C8E-B8BD8460135A}" destId="{7071FFF2-866E-4FE8-8585-0ACB70B9AD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EC364A-4E0B-4C5F-8EE4-FEABA1D83CC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3163267-6F69-4C56-AAF0-8B7C65819FEF}" type="pres">
      <dgm:prSet presAssocID="{F0EC364A-4E0B-4C5F-8EE4-FEABA1D83CC9}" presName="hierChild1" presStyleCnt="0">
        <dgm:presLayoutVars>
          <dgm:orgChart val="1"/>
          <dgm:chPref val="1"/>
          <dgm:dir/>
          <dgm:animOne val="branch"/>
          <dgm:animLvl val="lvl"/>
          <dgm:resizeHandles/>
        </dgm:presLayoutVars>
      </dgm:prSet>
      <dgm:spPr/>
      <dgm:t>
        <a:bodyPr/>
        <a:lstStyle/>
        <a:p>
          <a:endParaRPr lang="en-US"/>
        </a:p>
      </dgm:t>
    </dgm:pt>
  </dgm:ptLst>
  <dgm:cxnLst>
    <dgm:cxn modelId="{3FEF42A9-887B-4AA9-9575-BD5D6E10252E}" type="presOf" srcId="{F0EC364A-4E0B-4C5F-8EE4-FEABA1D83CC9}" destId="{63163267-6F69-4C56-AAF0-8B7C65819FEF}"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2141D-7572-4206-A086-BEE0CBB575CE}">
      <dsp:nvSpPr>
        <dsp:cNvPr id="0" name=""/>
        <dsp:cNvSpPr/>
      </dsp:nvSpPr>
      <dsp:spPr>
        <a:xfrm>
          <a:off x="2700" y="817593"/>
          <a:ext cx="2632792" cy="1053117"/>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Maternal disorders</a:t>
          </a:r>
          <a:endParaRPr lang="en-MY" sz="2400" b="1" kern="1200" dirty="0">
            <a:solidFill>
              <a:schemeClr val="tx1"/>
            </a:solidFill>
          </a:endParaRPr>
        </a:p>
      </dsp:txBody>
      <dsp:txXfrm>
        <a:off x="2700" y="817593"/>
        <a:ext cx="2632792" cy="1053117"/>
      </dsp:txXfrm>
    </dsp:sp>
    <dsp:sp modelId="{AE774880-4CF7-4346-B5B8-16D146D4383D}">
      <dsp:nvSpPr>
        <dsp:cNvPr id="0" name=""/>
        <dsp:cNvSpPr/>
      </dsp:nvSpPr>
      <dsp:spPr>
        <a:xfrm>
          <a:off x="2700" y="1870710"/>
          <a:ext cx="2632792" cy="347754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smtClean="0"/>
            <a:t>Rubella infection (30-35%)</a:t>
          </a:r>
          <a:endParaRPr lang="en-MY" sz="2000" b="1" kern="1200" dirty="0"/>
        </a:p>
        <a:p>
          <a:pPr marL="457200" lvl="2" indent="-228600" algn="l" defTabSz="889000">
            <a:lnSpc>
              <a:spcPct val="90000"/>
            </a:lnSpc>
            <a:spcBef>
              <a:spcPct val="0"/>
            </a:spcBef>
            <a:spcAft>
              <a:spcPct val="15000"/>
            </a:spcAft>
            <a:buChar char="••"/>
          </a:pPr>
          <a:r>
            <a:rPr lang="en-US" sz="2000" kern="1200" dirty="0" smtClean="0"/>
            <a:t>PDA, peripheral pulmonary </a:t>
          </a:r>
          <a:r>
            <a:rPr lang="en-US" sz="2000" kern="1200" dirty="0" err="1" smtClean="0"/>
            <a:t>stenosis</a:t>
          </a:r>
          <a:endParaRPr lang="en-MY" sz="2000" kern="1200" dirty="0"/>
        </a:p>
        <a:p>
          <a:pPr marL="228600" lvl="1" indent="-228600" algn="l" defTabSz="889000">
            <a:lnSpc>
              <a:spcPct val="90000"/>
            </a:lnSpc>
            <a:spcBef>
              <a:spcPct val="0"/>
            </a:spcBef>
            <a:spcAft>
              <a:spcPct val="15000"/>
            </a:spcAft>
            <a:buChar char="••"/>
          </a:pPr>
          <a:r>
            <a:rPr lang="en-US" sz="2000" b="1" kern="1200" dirty="0" smtClean="0"/>
            <a:t>SLE (35%)</a:t>
          </a:r>
          <a:endParaRPr lang="en-MY" sz="2000" b="1" kern="1200" dirty="0"/>
        </a:p>
        <a:p>
          <a:pPr marL="457200" lvl="2" indent="-228600" algn="l" defTabSz="889000">
            <a:lnSpc>
              <a:spcPct val="90000"/>
            </a:lnSpc>
            <a:spcBef>
              <a:spcPct val="0"/>
            </a:spcBef>
            <a:spcAft>
              <a:spcPct val="15000"/>
            </a:spcAft>
            <a:buChar char="••"/>
          </a:pPr>
          <a:r>
            <a:rPr lang="en-US" sz="2000" kern="1200" dirty="0" smtClean="0"/>
            <a:t>Complete heart block</a:t>
          </a:r>
          <a:endParaRPr lang="en-MY" sz="2000" kern="1200" dirty="0"/>
        </a:p>
        <a:p>
          <a:pPr marL="228600" lvl="1" indent="-228600" algn="l" defTabSz="889000">
            <a:lnSpc>
              <a:spcPct val="90000"/>
            </a:lnSpc>
            <a:spcBef>
              <a:spcPct val="0"/>
            </a:spcBef>
            <a:spcAft>
              <a:spcPct val="15000"/>
            </a:spcAft>
            <a:buChar char="••"/>
          </a:pPr>
          <a:r>
            <a:rPr lang="en-US" sz="2000" b="1" kern="1200" dirty="0" smtClean="0"/>
            <a:t>DM (2%)</a:t>
          </a:r>
          <a:endParaRPr lang="en-MY" sz="2000" b="1" kern="1200" dirty="0"/>
        </a:p>
      </dsp:txBody>
      <dsp:txXfrm>
        <a:off x="2700" y="1870710"/>
        <a:ext cx="2632792" cy="3477545"/>
      </dsp:txXfrm>
    </dsp:sp>
    <dsp:sp modelId="{DB31B355-E8F7-4DFA-B5DF-94DBA003F93E}">
      <dsp:nvSpPr>
        <dsp:cNvPr id="0" name=""/>
        <dsp:cNvSpPr/>
      </dsp:nvSpPr>
      <dsp:spPr>
        <a:xfrm>
          <a:off x="3004083" y="817593"/>
          <a:ext cx="2632792" cy="1053117"/>
        </a:xfrm>
        <a:prstGeom prst="rect">
          <a:avLst/>
        </a:prstGeom>
        <a:solidFill>
          <a:schemeClr val="accent3">
            <a:hueOff val="5625132"/>
            <a:satOff val="-8440"/>
            <a:lumOff val="-1373"/>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Maternal drugs</a:t>
          </a:r>
          <a:endParaRPr lang="en-MY" sz="2400" b="1" kern="1200" dirty="0">
            <a:solidFill>
              <a:schemeClr val="tx1"/>
            </a:solidFill>
          </a:endParaRPr>
        </a:p>
      </dsp:txBody>
      <dsp:txXfrm>
        <a:off x="3004083" y="817593"/>
        <a:ext cx="2632792" cy="1053117"/>
      </dsp:txXfrm>
    </dsp:sp>
    <dsp:sp modelId="{B0BCA5A6-FD49-4D0F-8A0E-6BBE65EFADED}">
      <dsp:nvSpPr>
        <dsp:cNvPr id="0" name=""/>
        <dsp:cNvSpPr/>
      </dsp:nvSpPr>
      <dsp:spPr>
        <a:xfrm>
          <a:off x="3004083" y="1870710"/>
          <a:ext cx="2632792" cy="3477545"/>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err="1" smtClean="0"/>
            <a:t>Warfarin</a:t>
          </a:r>
          <a:r>
            <a:rPr lang="en-US" sz="2000" b="1" kern="1200" dirty="0" smtClean="0"/>
            <a:t> therapy (5%)</a:t>
          </a:r>
          <a:endParaRPr lang="en-MY" sz="2000" b="1" kern="1200" dirty="0"/>
        </a:p>
        <a:p>
          <a:pPr marL="457200" lvl="2" indent="-228600" algn="l" defTabSz="889000">
            <a:lnSpc>
              <a:spcPct val="90000"/>
            </a:lnSpc>
            <a:spcBef>
              <a:spcPct val="0"/>
            </a:spcBef>
            <a:spcAft>
              <a:spcPct val="15000"/>
            </a:spcAft>
            <a:buChar char="••"/>
          </a:pPr>
          <a:r>
            <a:rPr lang="en-US" sz="2000" kern="1200" dirty="0" smtClean="0"/>
            <a:t>PDA, pulmonary valve </a:t>
          </a:r>
          <a:r>
            <a:rPr lang="en-US" sz="2000" kern="1200" dirty="0" err="1" smtClean="0"/>
            <a:t>stenosis</a:t>
          </a:r>
          <a:endParaRPr lang="en-MY" sz="2000" kern="1200" dirty="0"/>
        </a:p>
        <a:p>
          <a:pPr marL="228600" lvl="1" indent="-228600" algn="l" defTabSz="889000">
            <a:lnSpc>
              <a:spcPct val="90000"/>
            </a:lnSpc>
            <a:spcBef>
              <a:spcPct val="0"/>
            </a:spcBef>
            <a:spcAft>
              <a:spcPct val="15000"/>
            </a:spcAft>
            <a:buChar char="••"/>
          </a:pPr>
          <a:r>
            <a:rPr lang="en-US" sz="2000" b="1" kern="1200" dirty="0" smtClean="0"/>
            <a:t>Fetal alcohol syndrome (25%)</a:t>
          </a:r>
          <a:endParaRPr lang="en-MY" sz="2000" b="1" kern="1200" dirty="0"/>
        </a:p>
        <a:p>
          <a:pPr marL="457200" lvl="2" indent="-228600" algn="l" defTabSz="889000">
            <a:lnSpc>
              <a:spcPct val="90000"/>
            </a:lnSpc>
            <a:spcBef>
              <a:spcPct val="0"/>
            </a:spcBef>
            <a:spcAft>
              <a:spcPct val="15000"/>
            </a:spcAft>
            <a:buChar char="••"/>
          </a:pPr>
          <a:r>
            <a:rPr lang="en-US" sz="2000" kern="1200" dirty="0" smtClean="0"/>
            <a:t>ASD, VSD, </a:t>
          </a:r>
          <a:r>
            <a:rPr lang="en-US" sz="2000" kern="1200" dirty="0" err="1" smtClean="0"/>
            <a:t>tetralogy</a:t>
          </a:r>
          <a:r>
            <a:rPr lang="en-US" sz="2000" kern="1200" dirty="0" smtClean="0"/>
            <a:t> of </a:t>
          </a:r>
          <a:r>
            <a:rPr lang="en-US" sz="2000" kern="1200" dirty="0" err="1" smtClean="0"/>
            <a:t>Fallot</a:t>
          </a:r>
          <a:r>
            <a:rPr lang="en-US" sz="2000" kern="1200" dirty="0" smtClean="0"/>
            <a:t> </a:t>
          </a:r>
          <a:endParaRPr lang="en-MY" sz="2000" kern="1200" dirty="0"/>
        </a:p>
      </dsp:txBody>
      <dsp:txXfrm>
        <a:off x="3004083" y="1870710"/>
        <a:ext cx="2632792" cy="3477545"/>
      </dsp:txXfrm>
    </dsp:sp>
    <dsp:sp modelId="{8DCAEB36-F60E-4514-B084-5C0A522EF419}">
      <dsp:nvSpPr>
        <dsp:cNvPr id="0" name=""/>
        <dsp:cNvSpPr/>
      </dsp:nvSpPr>
      <dsp:spPr>
        <a:xfrm>
          <a:off x="6005467" y="817593"/>
          <a:ext cx="2632792" cy="1053117"/>
        </a:xfrm>
        <a:prstGeom prst="rect">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Chromosomal abnormality</a:t>
          </a:r>
          <a:endParaRPr lang="en-MY" sz="2400" b="1" kern="1200" dirty="0">
            <a:solidFill>
              <a:schemeClr val="tx1"/>
            </a:solidFill>
          </a:endParaRPr>
        </a:p>
      </dsp:txBody>
      <dsp:txXfrm>
        <a:off x="6005467" y="817593"/>
        <a:ext cx="2632792" cy="1053117"/>
      </dsp:txXfrm>
    </dsp:sp>
    <dsp:sp modelId="{7071FFF2-866E-4FE8-8585-0ACB70B9ADC7}">
      <dsp:nvSpPr>
        <dsp:cNvPr id="0" name=""/>
        <dsp:cNvSpPr/>
      </dsp:nvSpPr>
      <dsp:spPr>
        <a:xfrm>
          <a:off x="6005467" y="1870710"/>
          <a:ext cx="2632792" cy="3477545"/>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Down’s syndrome (30%)</a:t>
          </a:r>
          <a:endParaRPr lang="en-MY" sz="1800" b="1" kern="1200" dirty="0"/>
        </a:p>
        <a:p>
          <a:pPr marL="342900" lvl="2" indent="-171450" algn="l" defTabSz="800100">
            <a:lnSpc>
              <a:spcPct val="90000"/>
            </a:lnSpc>
            <a:spcBef>
              <a:spcPct val="0"/>
            </a:spcBef>
            <a:spcAft>
              <a:spcPct val="15000"/>
            </a:spcAft>
            <a:buChar char="••"/>
          </a:pPr>
          <a:r>
            <a:rPr lang="en-US" sz="1800" kern="1200" dirty="0" err="1" smtClean="0"/>
            <a:t>Atrioventricular</a:t>
          </a:r>
          <a:r>
            <a:rPr lang="en-US" sz="1800" kern="1200" dirty="0" smtClean="0"/>
            <a:t> </a:t>
          </a:r>
          <a:r>
            <a:rPr lang="en-US" sz="1800" kern="1200" dirty="0" err="1" smtClean="0"/>
            <a:t>septal</a:t>
          </a:r>
          <a:r>
            <a:rPr lang="en-US" sz="1800" kern="1200" dirty="0" smtClean="0"/>
            <a:t> defect, VSD</a:t>
          </a:r>
          <a:endParaRPr lang="en-MY" sz="1800" kern="1200" dirty="0"/>
        </a:p>
        <a:p>
          <a:pPr marL="171450" lvl="1" indent="-171450" algn="l" defTabSz="800100">
            <a:lnSpc>
              <a:spcPct val="90000"/>
            </a:lnSpc>
            <a:spcBef>
              <a:spcPct val="0"/>
            </a:spcBef>
            <a:spcAft>
              <a:spcPct val="15000"/>
            </a:spcAft>
            <a:buChar char="••"/>
          </a:pPr>
          <a:r>
            <a:rPr lang="en-US" sz="1800" b="1" kern="1200" dirty="0" smtClean="0"/>
            <a:t>Edward’s and </a:t>
          </a:r>
          <a:r>
            <a:rPr lang="en-US" sz="1800" b="1" kern="1200" dirty="0" err="1" smtClean="0"/>
            <a:t>Patau’s</a:t>
          </a:r>
          <a:r>
            <a:rPr lang="en-US" sz="1800" b="1" kern="1200" dirty="0" smtClean="0"/>
            <a:t> syndrome (60-80%)</a:t>
          </a:r>
          <a:endParaRPr lang="en-MY" sz="1800" b="1" kern="1200" dirty="0"/>
        </a:p>
        <a:p>
          <a:pPr marL="342900" lvl="2" indent="-171450" algn="l" defTabSz="800100">
            <a:lnSpc>
              <a:spcPct val="90000"/>
            </a:lnSpc>
            <a:spcBef>
              <a:spcPct val="0"/>
            </a:spcBef>
            <a:spcAft>
              <a:spcPct val="15000"/>
            </a:spcAft>
            <a:buChar char="••"/>
          </a:pPr>
          <a:r>
            <a:rPr lang="en-US" sz="1800" kern="1200" dirty="0" smtClean="0"/>
            <a:t>Complex disorders</a:t>
          </a:r>
          <a:endParaRPr lang="en-MY" sz="1800" kern="1200" dirty="0"/>
        </a:p>
        <a:p>
          <a:pPr marL="171450" lvl="1" indent="-171450" algn="l" defTabSz="800100">
            <a:lnSpc>
              <a:spcPct val="90000"/>
            </a:lnSpc>
            <a:spcBef>
              <a:spcPct val="0"/>
            </a:spcBef>
            <a:spcAft>
              <a:spcPct val="15000"/>
            </a:spcAft>
            <a:buChar char="••"/>
          </a:pPr>
          <a:r>
            <a:rPr lang="en-US" sz="1800" b="1" kern="1200" dirty="0" smtClean="0"/>
            <a:t>Turner’s syndrome (15%)</a:t>
          </a:r>
          <a:endParaRPr lang="en-MY" sz="1800" b="1" kern="1200" dirty="0"/>
        </a:p>
        <a:p>
          <a:pPr marL="342900" lvl="2" indent="-171450" algn="l" defTabSz="800100">
            <a:lnSpc>
              <a:spcPct val="90000"/>
            </a:lnSpc>
            <a:spcBef>
              <a:spcPct val="0"/>
            </a:spcBef>
            <a:spcAft>
              <a:spcPct val="15000"/>
            </a:spcAft>
            <a:buChar char="••"/>
          </a:pPr>
          <a:r>
            <a:rPr lang="en-US" sz="1800" kern="1200" dirty="0" smtClean="0"/>
            <a:t>Aortic valve </a:t>
          </a:r>
          <a:r>
            <a:rPr lang="en-US" sz="1800" kern="1200" dirty="0" err="1" smtClean="0"/>
            <a:t>stenosis</a:t>
          </a:r>
          <a:r>
            <a:rPr lang="en-US" sz="1800" kern="1200" dirty="0" smtClean="0"/>
            <a:t>, </a:t>
          </a:r>
          <a:r>
            <a:rPr lang="en-US" sz="1800" kern="1200" dirty="0" err="1" smtClean="0"/>
            <a:t>coarctation</a:t>
          </a:r>
          <a:r>
            <a:rPr lang="en-US" sz="1800" kern="1200" dirty="0" smtClean="0"/>
            <a:t> of the aorta</a:t>
          </a:r>
          <a:endParaRPr lang="en-MY" sz="1800" kern="1200" dirty="0"/>
        </a:p>
      </dsp:txBody>
      <dsp:txXfrm>
        <a:off x="6005467" y="1870710"/>
        <a:ext cx="2632792" cy="3477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35DA42-4C41-4FA6-AD8C-14EB286B8B45}" type="datetimeFigureOut">
              <a:rPr lang="en-US" smtClean="0"/>
              <a:t>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C4B5C7-A63C-41BD-B5D2-924CEDCFCB6B}" type="slidenum">
              <a:rPr lang="en-US" smtClean="0"/>
              <a:t>‹#›</a:t>
            </a:fld>
            <a:endParaRPr lang="en-US"/>
          </a:p>
        </p:txBody>
      </p:sp>
    </p:spTree>
    <p:extLst>
      <p:ext uri="{BB962C8B-B14F-4D97-AF65-F5344CB8AC3E}">
        <p14:creationId xmlns:p14="http://schemas.microsoft.com/office/powerpoint/2010/main" val="131055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C4B5C7-A63C-41BD-B5D2-924CEDCFCB6B}" type="slidenum">
              <a:rPr lang="en-US" smtClean="0"/>
              <a:t>4</a:t>
            </a:fld>
            <a:endParaRPr lang="en-US"/>
          </a:p>
        </p:txBody>
      </p:sp>
    </p:spTree>
    <p:extLst>
      <p:ext uri="{BB962C8B-B14F-4D97-AF65-F5344CB8AC3E}">
        <p14:creationId xmlns:p14="http://schemas.microsoft.com/office/powerpoint/2010/main" val="566601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MY"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91B12A0-6B35-44AE-A669-ECB0F4E97E75}" type="slidenum">
              <a:rPr lang="en-MY" smtClean="0"/>
              <a:pPr eaLnBrk="1" hangingPunct="1"/>
              <a:t>33</a:t>
            </a:fld>
            <a:endParaRPr lang="en-MY"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MY"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21CA39-F663-436A-9944-CA86982E2A70}" type="slidenum">
              <a:rPr lang="en-MY" smtClean="0"/>
              <a:pPr eaLnBrk="1" hangingPunct="1"/>
              <a:t>48</a:t>
            </a:fld>
            <a:endParaRPr lang="en-MY"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MY"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C42BF6E-9B16-4B5F-AA7B-5288D1D43448}" type="slidenum">
              <a:rPr lang="en-MY" smtClean="0"/>
              <a:pPr eaLnBrk="1" hangingPunct="1"/>
              <a:t>53</a:t>
            </a:fld>
            <a:endParaRPr lang="en-MY"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C48C4B-CA48-4BE1-B57C-78ACBED202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256171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48C4B-CA48-4BE1-B57C-78ACBED202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227148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48C4B-CA48-4BE1-B57C-78ACBED202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376879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4B2005CA-1F03-4D63-96CC-61722B23F1CB}" type="datetime1">
              <a:rPr lang="en-US"/>
              <a:pPr>
                <a:defRPr/>
              </a:pPr>
              <a:t>1/29/2017</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660049D8-359E-45F6-9FC2-68C12C8912D9}" type="slidenum">
              <a:rPr lang="en-US"/>
              <a:pPr>
                <a:defRPr/>
              </a:pPr>
              <a:t>‹#›</a:t>
            </a:fld>
            <a:endParaRPr lang="en-US"/>
          </a:p>
        </p:txBody>
      </p:sp>
    </p:spTree>
    <p:extLst>
      <p:ext uri="{BB962C8B-B14F-4D97-AF65-F5344CB8AC3E}">
        <p14:creationId xmlns:p14="http://schemas.microsoft.com/office/powerpoint/2010/main" val="16824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48C4B-CA48-4BE1-B57C-78ACBED202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908596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C48C4B-CA48-4BE1-B57C-78ACBED202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7880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C48C4B-CA48-4BE1-B57C-78ACBED2028D}"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253656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C48C4B-CA48-4BE1-B57C-78ACBED2028D}" type="datetimeFigureOut">
              <a:rPr lang="en-US" smtClean="0"/>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92811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C48C4B-CA48-4BE1-B57C-78ACBED2028D}" type="datetimeFigureOut">
              <a:rPr lang="en-US" smtClean="0"/>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134582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48C4B-CA48-4BE1-B57C-78ACBED2028D}" type="datetimeFigureOut">
              <a:rPr lang="en-US" smtClean="0"/>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355263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C48C4B-CA48-4BE1-B57C-78ACBED2028D}"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215241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C48C4B-CA48-4BE1-B57C-78ACBED2028D}"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C3EDA-5E07-48FD-80C6-12941624C34F}" type="slidenum">
              <a:rPr lang="en-US" smtClean="0"/>
              <a:t>‹#›</a:t>
            </a:fld>
            <a:endParaRPr lang="en-US"/>
          </a:p>
        </p:txBody>
      </p:sp>
    </p:spTree>
    <p:extLst>
      <p:ext uri="{BB962C8B-B14F-4D97-AF65-F5344CB8AC3E}">
        <p14:creationId xmlns:p14="http://schemas.microsoft.com/office/powerpoint/2010/main" val="66832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48C4B-CA48-4BE1-B57C-78ACBED2028D}" type="datetimeFigureOut">
              <a:rPr lang="en-US" smtClean="0"/>
              <a:t>1/29/2017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C3EDA-5E07-48FD-80C6-12941624C34F}" type="slidenum">
              <a:rPr lang="en-US" smtClean="0"/>
              <a:t>‹#›</a:t>
            </a:fld>
            <a:endParaRPr lang="en-US"/>
          </a:p>
        </p:txBody>
      </p:sp>
    </p:spTree>
    <p:extLst>
      <p:ext uri="{BB962C8B-B14F-4D97-AF65-F5344CB8AC3E}">
        <p14:creationId xmlns:p14="http://schemas.microsoft.com/office/powerpoint/2010/main" val="303342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chemeClr val="accent6">
                    <a:lumMod val="50000"/>
                  </a:schemeClr>
                </a:solidFill>
              </a:rPr>
              <a:t>CONGENITAL HEART DISEASES</a:t>
            </a:r>
            <a:endParaRPr lang="en-US" b="1" dirty="0">
              <a:solidFill>
                <a:schemeClr val="accent6">
                  <a:lumMod val="50000"/>
                </a:schemeClr>
              </a:solidFill>
            </a:endParaRPr>
          </a:p>
        </p:txBody>
      </p:sp>
      <p:sp>
        <p:nvSpPr>
          <p:cNvPr id="3" name="Subtitle 2"/>
          <p:cNvSpPr>
            <a:spLocks noGrp="1"/>
          </p:cNvSpPr>
          <p:nvPr>
            <p:ph type="subTitle" idx="1"/>
          </p:nvPr>
        </p:nvSpPr>
        <p:spPr/>
        <p:txBody>
          <a:bodyPr/>
          <a:lstStyle/>
          <a:p>
            <a:r>
              <a:rPr lang="en-US" dirty="0" smtClean="0"/>
              <a:t>Mr. </a:t>
            </a:r>
            <a:r>
              <a:rPr lang="en-US" dirty="0" err="1" smtClean="0"/>
              <a:t>Gk</a:t>
            </a:r>
            <a:r>
              <a:rPr lang="en-US" dirty="0" smtClean="0"/>
              <a:t> </a:t>
            </a:r>
            <a:endParaRPr lang="en-US" dirty="0"/>
          </a:p>
        </p:txBody>
      </p:sp>
    </p:spTree>
    <p:extLst>
      <p:ext uri="{BB962C8B-B14F-4D97-AF65-F5344CB8AC3E}">
        <p14:creationId xmlns:p14="http://schemas.microsoft.com/office/powerpoint/2010/main" val="394213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b="1" smtClean="0"/>
              <a:t>TREATMENT FOR ASD</a:t>
            </a:r>
          </a:p>
        </p:txBody>
      </p:sp>
      <p:sp>
        <p:nvSpPr>
          <p:cNvPr id="21507" name="Content Placeholder 2"/>
          <p:cNvSpPr>
            <a:spLocks noGrp="1"/>
          </p:cNvSpPr>
          <p:nvPr>
            <p:ph idx="1"/>
          </p:nvPr>
        </p:nvSpPr>
        <p:spPr/>
        <p:txBody>
          <a:bodyPr/>
          <a:lstStyle/>
          <a:p>
            <a:pPr eaLnBrk="1" hangingPunct="1">
              <a:buFont typeface="Wingdings" pitchFamily="2" charset="2"/>
              <a:buChar char="§"/>
            </a:pPr>
            <a:r>
              <a:rPr lang="en-US" smtClean="0"/>
              <a:t>If defect is small (less than 2mm), will usually resolves spontaneously</a:t>
            </a:r>
          </a:p>
          <a:p>
            <a:pPr eaLnBrk="1" hangingPunct="1">
              <a:buFont typeface="Wingdings" pitchFamily="2" charset="2"/>
              <a:buChar char="§"/>
            </a:pPr>
            <a:r>
              <a:rPr lang="en-US" smtClean="0"/>
              <a:t>If defect is large, surgical correction is needed</a:t>
            </a:r>
          </a:p>
          <a:p>
            <a:pPr eaLnBrk="1" hangingPunct="1">
              <a:buFont typeface="Wingdings" pitchFamily="2" charset="2"/>
              <a:buChar char="§"/>
            </a:pPr>
            <a:r>
              <a:rPr lang="en-US" smtClean="0"/>
              <a:t>Minimally invasive procedures available</a:t>
            </a:r>
          </a:p>
          <a:p>
            <a:pPr eaLnBrk="1" hangingPunct="1">
              <a:buFont typeface="Wingdings" pitchFamily="2" charset="2"/>
              <a:buChar char="§"/>
            </a:pPr>
            <a:r>
              <a:rPr lang="en-US" smtClean="0"/>
              <a:t>Transcatheter devices, such as a </a:t>
            </a:r>
            <a:r>
              <a:rPr lang="en-US" b="1" smtClean="0"/>
              <a:t>septal occluder</a:t>
            </a:r>
            <a:r>
              <a:rPr lang="en-US" smtClean="0"/>
              <a:t> may be used</a:t>
            </a:r>
          </a:p>
        </p:txBody>
      </p:sp>
    </p:spTree>
    <p:extLst>
      <p:ext uri="{BB962C8B-B14F-4D97-AF65-F5344CB8AC3E}">
        <p14:creationId xmlns:p14="http://schemas.microsoft.com/office/powerpoint/2010/main" val="80785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1143000"/>
          </a:xfrm>
        </p:spPr>
        <p:txBody>
          <a:bodyPr>
            <a:normAutofit fontScale="90000"/>
          </a:bodyPr>
          <a:lstStyle/>
          <a:p>
            <a:pPr eaLnBrk="1" hangingPunct="1"/>
            <a:r>
              <a:rPr lang="en-US" sz="4000" b="1" dirty="0" smtClean="0">
                <a:solidFill>
                  <a:schemeClr val="accent6">
                    <a:lumMod val="50000"/>
                  </a:schemeClr>
                </a:solidFill>
              </a:rPr>
              <a:t>2. VENTRICULAR </a:t>
            </a:r>
            <a:r>
              <a:rPr lang="en-US" sz="4000" b="1" dirty="0" smtClean="0">
                <a:solidFill>
                  <a:schemeClr val="accent6">
                    <a:lumMod val="50000"/>
                  </a:schemeClr>
                </a:solidFill>
              </a:rPr>
              <a:t>SEPTAL DEFECT (VSD)</a:t>
            </a:r>
          </a:p>
        </p:txBody>
      </p:sp>
      <p:pic>
        <p:nvPicPr>
          <p:cNvPr id="12291" name="Picture 4" descr="13026-inter-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40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027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4000" b="1" smtClean="0"/>
              <a:t>VENTRICULAR SEPTAL DEFECT (VSD)</a:t>
            </a:r>
            <a:endParaRPr lang="en-US" sz="4000" smtClean="0"/>
          </a:p>
        </p:txBody>
      </p:sp>
      <p:pic>
        <p:nvPicPr>
          <p:cNvPr id="13315" name="Picture 2" descr="C:\Documents and Settings\james\Desktop\VS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295400"/>
            <a:ext cx="6996113" cy="5029200"/>
          </a:xfrm>
          <a:noFill/>
        </p:spPr>
      </p:pic>
    </p:spTree>
    <p:extLst>
      <p:ext uri="{BB962C8B-B14F-4D97-AF65-F5344CB8AC3E}">
        <p14:creationId xmlns:p14="http://schemas.microsoft.com/office/powerpoint/2010/main" val="269706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b="1" smtClean="0"/>
              <a:t>VSD</a:t>
            </a:r>
          </a:p>
        </p:txBody>
      </p:sp>
      <p:sp>
        <p:nvSpPr>
          <p:cNvPr id="14339" name="Content Placeholder 2"/>
          <p:cNvSpPr>
            <a:spLocks noGrp="1"/>
          </p:cNvSpPr>
          <p:nvPr>
            <p:ph idx="1"/>
          </p:nvPr>
        </p:nvSpPr>
        <p:spPr>
          <a:xfrm>
            <a:off x="228600" y="1219200"/>
            <a:ext cx="8458200" cy="4906963"/>
          </a:xfrm>
        </p:spPr>
        <p:txBody>
          <a:bodyPr/>
          <a:lstStyle/>
          <a:p>
            <a:pPr eaLnBrk="1" hangingPunct="1">
              <a:lnSpc>
                <a:spcPct val="90000"/>
              </a:lnSpc>
            </a:pPr>
            <a:r>
              <a:rPr lang="en-US" smtClean="0"/>
              <a:t>Defect in the septum separating the right and left ventricles</a:t>
            </a:r>
          </a:p>
          <a:p>
            <a:pPr eaLnBrk="1" hangingPunct="1">
              <a:lnSpc>
                <a:spcPct val="90000"/>
              </a:lnSpc>
            </a:pPr>
            <a:r>
              <a:rPr lang="en-US" smtClean="0"/>
              <a:t>Most common type of congenital heart disease accounting for 25% of all cases</a:t>
            </a:r>
          </a:p>
          <a:p>
            <a:pPr eaLnBrk="1" hangingPunct="1">
              <a:lnSpc>
                <a:spcPct val="90000"/>
              </a:lnSpc>
            </a:pPr>
            <a:r>
              <a:rPr lang="en-US" smtClean="0"/>
              <a:t>Can occur singly or in multiples anywhere along the ventricular septum</a:t>
            </a:r>
          </a:p>
          <a:p>
            <a:pPr eaLnBrk="1" hangingPunct="1">
              <a:lnSpc>
                <a:spcPct val="90000"/>
              </a:lnSpc>
            </a:pPr>
            <a:r>
              <a:rPr lang="en-US" smtClean="0"/>
              <a:t>Small defects often close spontaneously in the first 2 years of life while large defects require surgical repair within the 1</a:t>
            </a:r>
            <a:r>
              <a:rPr lang="en-US" baseline="30000" smtClean="0"/>
              <a:t>st</a:t>
            </a:r>
            <a:r>
              <a:rPr lang="en-US" smtClean="0"/>
              <a:t> year</a:t>
            </a:r>
          </a:p>
        </p:txBody>
      </p:sp>
    </p:spTree>
    <p:extLst>
      <p:ext uri="{BB962C8B-B14F-4D97-AF65-F5344CB8AC3E}">
        <p14:creationId xmlns:p14="http://schemas.microsoft.com/office/powerpoint/2010/main" val="67988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b="1" smtClean="0"/>
              <a:t>VSD</a:t>
            </a:r>
          </a:p>
        </p:txBody>
      </p:sp>
      <p:sp>
        <p:nvSpPr>
          <p:cNvPr id="15363" name="Content Placeholder 2"/>
          <p:cNvSpPr>
            <a:spLocks noGrp="1"/>
          </p:cNvSpPr>
          <p:nvPr>
            <p:ph idx="1"/>
          </p:nvPr>
        </p:nvSpPr>
        <p:spPr/>
        <p:txBody>
          <a:bodyPr/>
          <a:lstStyle/>
          <a:p>
            <a:pPr eaLnBrk="1" hangingPunct="1">
              <a:buFont typeface="Wingdings" pitchFamily="2" charset="2"/>
              <a:buChar char="§"/>
            </a:pPr>
            <a:r>
              <a:rPr lang="en-US" smtClean="0"/>
              <a:t>Prevalence equal between boys and girls</a:t>
            </a:r>
          </a:p>
          <a:p>
            <a:pPr eaLnBrk="1" hangingPunct="1">
              <a:buFont typeface="Wingdings" pitchFamily="2" charset="2"/>
              <a:buChar char="§"/>
            </a:pPr>
            <a:r>
              <a:rPr lang="en-US" smtClean="0"/>
              <a:t>Due to increased pressures in the left ventricle, </a:t>
            </a:r>
            <a:r>
              <a:rPr lang="en-US" b="1" smtClean="0"/>
              <a:t>left to right shunting </a:t>
            </a:r>
            <a:r>
              <a:rPr lang="en-US" smtClean="0"/>
              <a:t>of oxygenated blood occurs</a:t>
            </a:r>
          </a:p>
          <a:p>
            <a:pPr eaLnBrk="1" hangingPunct="1">
              <a:buFont typeface="Wingdings" pitchFamily="2" charset="2"/>
              <a:buChar char="§"/>
            </a:pPr>
            <a:r>
              <a:rPr lang="en-US" smtClean="0"/>
              <a:t>With the increased pulmonary blood flow, pulmonary hypertension can occur with large defects</a:t>
            </a:r>
          </a:p>
          <a:p>
            <a:pPr eaLnBrk="1" hangingPunct="1"/>
            <a:endParaRPr lang="en-US" smtClean="0"/>
          </a:p>
        </p:txBody>
      </p:sp>
    </p:spTree>
    <p:extLst>
      <p:ext uri="{BB962C8B-B14F-4D97-AF65-F5344CB8AC3E}">
        <p14:creationId xmlns:p14="http://schemas.microsoft.com/office/powerpoint/2010/main" val="253450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b="1" smtClean="0"/>
              <a:t>SYMPTOMS OF VSD</a:t>
            </a:r>
          </a:p>
        </p:txBody>
      </p:sp>
      <p:sp>
        <p:nvSpPr>
          <p:cNvPr id="16387" name="Rectangle 3"/>
          <p:cNvSpPr>
            <a:spLocks noGrp="1" noChangeArrowheads="1"/>
          </p:cNvSpPr>
          <p:nvPr>
            <p:ph type="body" idx="1"/>
          </p:nvPr>
        </p:nvSpPr>
        <p:spPr>
          <a:xfrm>
            <a:off x="152400" y="1219200"/>
            <a:ext cx="8763000" cy="5257800"/>
          </a:xfrm>
        </p:spPr>
        <p:txBody>
          <a:bodyPr/>
          <a:lstStyle/>
          <a:p>
            <a:pPr eaLnBrk="1" hangingPunct="1">
              <a:buFont typeface="Wingdings" pitchFamily="2" charset="2"/>
              <a:buChar char="§"/>
            </a:pPr>
            <a:r>
              <a:rPr lang="en-US" smtClean="0"/>
              <a:t>Rapid breathing</a:t>
            </a:r>
          </a:p>
          <a:p>
            <a:pPr eaLnBrk="1" hangingPunct="1">
              <a:buFont typeface="Wingdings" pitchFamily="2" charset="2"/>
              <a:buChar char="§"/>
            </a:pPr>
            <a:r>
              <a:rPr lang="en-US" smtClean="0"/>
              <a:t>Irritability</a:t>
            </a:r>
          </a:p>
          <a:p>
            <a:pPr eaLnBrk="1" hangingPunct="1">
              <a:buFont typeface="Wingdings" pitchFamily="2" charset="2"/>
              <a:buChar char="§"/>
            </a:pPr>
            <a:r>
              <a:rPr lang="en-US" smtClean="0"/>
              <a:t>Excessive Sweating</a:t>
            </a:r>
          </a:p>
          <a:p>
            <a:pPr eaLnBrk="1" hangingPunct="1">
              <a:buFont typeface="Wingdings" pitchFamily="2" charset="2"/>
              <a:buChar char="§"/>
            </a:pPr>
            <a:r>
              <a:rPr lang="en-US" smtClean="0"/>
              <a:t>Poor weight gain</a:t>
            </a:r>
          </a:p>
          <a:p>
            <a:pPr eaLnBrk="1" hangingPunct="1">
              <a:buFont typeface="Wingdings" pitchFamily="2" charset="2"/>
              <a:buChar char="§"/>
            </a:pPr>
            <a:r>
              <a:rPr lang="en-US" smtClean="0"/>
              <a:t>Congestive Heart Failure, usually within 6 to 8 weeks of life if defect is large</a:t>
            </a:r>
          </a:p>
          <a:p>
            <a:pPr eaLnBrk="1" hangingPunct="1">
              <a:buFont typeface="Wingdings" pitchFamily="2" charset="2"/>
              <a:buChar char="§"/>
            </a:pPr>
            <a:r>
              <a:rPr lang="en-US" smtClean="0"/>
              <a:t>Pulmonary Hypertension if defect is large</a:t>
            </a:r>
          </a:p>
        </p:txBody>
      </p:sp>
    </p:spTree>
    <p:extLst>
      <p:ext uri="{BB962C8B-B14F-4D97-AF65-F5344CB8AC3E}">
        <p14:creationId xmlns:p14="http://schemas.microsoft.com/office/powerpoint/2010/main" val="1768442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b="1" smtClean="0"/>
              <a:t>TREATMENTS FOR VSD</a:t>
            </a:r>
          </a:p>
        </p:txBody>
      </p:sp>
      <p:sp>
        <p:nvSpPr>
          <p:cNvPr id="17411" name="Rectangle 3"/>
          <p:cNvSpPr>
            <a:spLocks noGrp="1" noChangeArrowheads="1"/>
          </p:cNvSpPr>
          <p:nvPr>
            <p:ph type="body" idx="1"/>
          </p:nvPr>
        </p:nvSpPr>
        <p:spPr/>
        <p:txBody>
          <a:bodyPr/>
          <a:lstStyle/>
          <a:p>
            <a:pPr eaLnBrk="1" hangingPunct="1">
              <a:buFont typeface="Wingdings" pitchFamily="2" charset="2"/>
              <a:buChar char="§"/>
            </a:pPr>
            <a:r>
              <a:rPr lang="en-US" smtClean="0"/>
              <a:t>Lasix and Aldactone to decrease symptoms of CHF</a:t>
            </a:r>
          </a:p>
          <a:p>
            <a:pPr eaLnBrk="1" hangingPunct="1">
              <a:buFont typeface="Wingdings" pitchFamily="2" charset="2"/>
              <a:buChar char="§"/>
            </a:pPr>
            <a:r>
              <a:rPr lang="en-US" smtClean="0"/>
              <a:t>Digoxin to increase effectiveness of myocardial function</a:t>
            </a:r>
          </a:p>
          <a:p>
            <a:pPr eaLnBrk="1" hangingPunct="1">
              <a:buFont typeface="Wingdings" pitchFamily="2" charset="2"/>
              <a:buChar char="§"/>
            </a:pPr>
            <a:r>
              <a:rPr lang="en-US" smtClean="0"/>
              <a:t>If surgery needed, patching or suturing the defect can be done</a:t>
            </a:r>
          </a:p>
          <a:p>
            <a:pPr eaLnBrk="1" hangingPunct="1">
              <a:buFont typeface="Wingdings" pitchFamily="2" charset="2"/>
              <a:buChar char="§"/>
            </a:pPr>
            <a:r>
              <a:rPr lang="en-US" smtClean="0"/>
              <a:t>Mortality from surgery is low</a:t>
            </a:r>
          </a:p>
        </p:txBody>
      </p:sp>
    </p:spTree>
    <p:extLst>
      <p:ext uri="{BB962C8B-B14F-4D97-AF65-F5344CB8AC3E}">
        <p14:creationId xmlns:p14="http://schemas.microsoft.com/office/powerpoint/2010/main" val="3591235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pda"/>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33800" y="1371600"/>
            <a:ext cx="5181600" cy="5181600"/>
          </a:xfrm>
          <a:noFill/>
        </p:spPr>
      </p:pic>
      <p:sp>
        <p:nvSpPr>
          <p:cNvPr id="22531"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US" sz="4000" b="1" dirty="0" smtClean="0">
                <a:solidFill>
                  <a:schemeClr val="accent6">
                    <a:lumMod val="50000"/>
                  </a:schemeClr>
                </a:solidFill>
              </a:rPr>
              <a:t>3. PATENT </a:t>
            </a:r>
            <a:r>
              <a:rPr lang="en-US" sz="4000" b="1" dirty="0" smtClean="0">
                <a:solidFill>
                  <a:schemeClr val="accent6">
                    <a:lumMod val="50000"/>
                  </a:schemeClr>
                </a:solidFill>
              </a:rPr>
              <a:t>DUCTUS ARTERIOSUS (PDA)</a:t>
            </a:r>
          </a:p>
        </p:txBody>
      </p:sp>
      <p:sp>
        <p:nvSpPr>
          <p:cNvPr id="22532" name="Rectangle 3"/>
          <p:cNvSpPr>
            <a:spLocks noGrp="1" noChangeArrowheads="1"/>
          </p:cNvSpPr>
          <p:nvPr>
            <p:ph type="body" sz="half" idx="1"/>
          </p:nvPr>
        </p:nvSpPr>
        <p:spPr>
          <a:xfrm>
            <a:off x="32656" y="1143000"/>
            <a:ext cx="4539343" cy="5715000"/>
          </a:xfrm>
        </p:spPr>
        <p:txBody>
          <a:bodyPr>
            <a:normAutofit/>
          </a:bodyPr>
          <a:lstStyle/>
          <a:p>
            <a:pPr eaLnBrk="1" hangingPunct="1">
              <a:buFont typeface="Wingdings" pitchFamily="2" charset="2"/>
              <a:buChar char="§"/>
            </a:pPr>
            <a:r>
              <a:rPr lang="en-US" sz="2800" dirty="0" smtClean="0"/>
              <a:t>The </a:t>
            </a:r>
            <a:r>
              <a:rPr lang="en-US" sz="2800" dirty="0" err="1" smtClean="0"/>
              <a:t>ductus</a:t>
            </a:r>
            <a:r>
              <a:rPr lang="en-US" sz="2800" dirty="0" smtClean="0"/>
              <a:t> </a:t>
            </a:r>
            <a:r>
              <a:rPr lang="en-US" sz="2800" dirty="0" err="1" smtClean="0"/>
              <a:t>arteriosus</a:t>
            </a:r>
            <a:r>
              <a:rPr lang="en-US" sz="2800" dirty="0" smtClean="0"/>
              <a:t> (DA) connects the pulmonary artery to the descending aorta during fetal life.</a:t>
            </a:r>
          </a:p>
          <a:p>
            <a:pPr eaLnBrk="1" hangingPunct="1">
              <a:buFont typeface="Wingdings" pitchFamily="2" charset="2"/>
              <a:buChar char="§"/>
            </a:pPr>
            <a:endParaRPr lang="en-US" sz="2800" dirty="0" smtClean="0"/>
          </a:p>
          <a:p>
            <a:pPr eaLnBrk="1" hangingPunct="1">
              <a:buFont typeface="Wingdings" pitchFamily="2" charset="2"/>
              <a:buChar char="§"/>
            </a:pPr>
            <a:r>
              <a:rPr lang="en-US" sz="2800" dirty="0" smtClean="0"/>
              <a:t>PDA results when the </a:t>
            </a:r>
            <a:r>
              <a:rPr lang="en-US" sz="2800" dirty="0" err="1" smtClean="0"/>
              <a:t>ductus</a:t>
            </a:r>
            <a:r>
              <a:rPr lang="en-US" sz="2800" dirty="0" smtClean="0"/>
              <a:t> fails to close after birth.</a:t>
            </a:r>
          </a:p>
          <a:p>
            <a:pPr marL="342900" lvl="1" indent="-342900">
              <a:buFont typeface="Arial" pitchFamily="34" charset="0"/>
              <a:buChar char="•"/>
            </a:pPr>
            <a:r>
              <a:rPr lang="en-US" dirty="0"/>
              <a:t>PDAs account for about 10% of cases of congenital heart lesions; </a:t>
            </a:r>
          </a:p>
          <a:p>
            <a:pPr eaLnBrk="1" hangingPunct="1"/>
            <a:endParaRPr lang="en-US" sz="2400" dirty="0" smtClean="0"/>
          </a:p>
          <a:p>
            <a:pPr eaLnBrk="1" hangingPunct="1">
              <a:buFont typeface="Wingdings" pitchFamily="2" charset="2"/>
              <a:buNone/>
            </a:pPr>
            <a:endParaRPr lang="en-US" sz="1000" dirty="0" smtClean="0"/>
          </a:p>
          <a:p>
            <a:pPr eaLnBrk="1" hangingPunct="1">
              <a:buFont typeface="Wingdings" pitchFamily="2" charset="2"/>
              <a:buNone/>
            </a:pPr>
            <a:endParaRPr lang="en-US" sz="1000" dirty="0" smtClean="0"/>
          </a:p>
          <a:p>
            <a:pPr eaLnBrk="1" hangingPunct="1">
              <a:buFont typeface="Wingdings" pitchFamily="2" charset="2"/>
              <a:buNone/>
            </a:pPr>
            <a:endParaRPr lang="en-US" sz="1000" dirty="0" smtClean="0"/>
          </a:p>
          <a:p>
            <a:pPr eaLnBrk="1" hangingPunct="1">
              <a:buFont typeface="Wingdings" pitchFamily="2" charset="2"/>
              <a:buNone/>
            </a:pPr>
            <a:endParaRPr lang="en-US" sz="1000" dirty="0" smtClean="0"/>
          </a:p>
          <a:p>
            <a:pPr eaLnBrk="1" hangingPunct="1">
              <a:buFont typeface="Wingdings" pitchFamily="2" charset="2"/>
              <a:buNone/>
            </a:pPr>
            <a:endParaRPr lang="en-US" sz="2800" dirty="0" smtClean="0"/>
          </a:p>
        </p:txBody>
      </p:sp>
    </p:spTree>
    <p:extLst>
      <p:ext uri="{BB962C8B-B14F-4D97-AF65-F5344CB8AC3E}">
        <p14:creationId xmlns:p14="http://schemas.microsoft.com/office/powerpoint/2010/main" val="338006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en-US" dirty="0" smtClean="0"/>
              <a:t>PDA</a:t>
            </a:r>
            <a:endParaRPr lang="en-US" dirty="0"/>
          </a:p>
        </p:txBody>
      </p:sp>
      <p:sp>
        <p:nvSpPr>
          <p:cNvPr id="31747" name="Rectangle 3"/>
          <p:cNvSpPr>
            <a:spLocks noGrp="1" noChangeArrowheads="1"/>
          </p:cNvSpPr>
          <p:nvPr>
            <p:ph type="body" idx="1"/>
          </p:nvPr>
        </p:nvSpPr>
        <p:spPr/>
        <p:txBody>
          <a:bodyPr/>
          <a:lstStyle/>
          <a:p>
            <a:endParaRPr lang="en-US" smtClean="0"/>
          </a:p>
        </p:txBody>
      </p:sp>
      <p:pic>
        <p:nvPicPr>
          <p:cNvPr id="31748" name="Picture 4" descr="P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533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071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533400"/>
          </a:xfrm>
        </p:spPr>
        <p:txBody>
          <a:bodyPr>
            <a:normAutofit fontScale="90000"/>
          </a:bodyPr>
          <a:lstStyle/>
          <a:p>
            <a:pPr eaLnBrk="1" hangingPunct="1"/>
            <a:r>
              <a:rPr lang="en-US" sz="4000" b="1" dirty="0" smtClean="0"/>
              <a:t>PDA</a:t>
            </a:r>
            <a:r>
              <a:rPr lang="en-US" dirty="0" smtClean="0"/>
              <a:t> </a:t>
            </a:r>
          </a:p>
        </p:txBody>
      </p:sp>
      <p:sp>
        <p:nvSpPr>
          <p:cNvPr id="23555" name="Rectangle 3"/>
          <p:cNvSpPr>
            <a:spLocks noGrp="1" noChangeArrowheads="1"/>
          </p:cNvSpPr>
          <p:nvPr>
            <p:ph type="body" sz="half" idx="1"/>
          </p:nvPr>
        </p:nvSpPr>
        <p:spPr>
          <a:xfrm>
            <a:off x="0" y="457200"/>
            <a:ext cx="9144000" cy="6400800"/>
          </a:xfrm>
        </p:spPr>
        <p:txBody>
          <a:bodyPr>
            <a:normAutofit/>
          </a:bodyPr>
          <a:lstStyle/>
          <a:p>
            <a:pPr eaLnBrk="1" hangingPunct="1">
              <a:lnSpc>
                <a:spcPct val="80000"/>
              </a:lnSpc>
              <a:buFont typeface="Wingdings" pitchFamily="2" charset="2"/>
              <a:buNone/>
            </a:pPr>
            <a:r>
              <a:rPr lang="en-US" b="1" dirty="0" smtClean="0"/>
              <a:t>Pathophysiology:</a:t>
            </a:r>
          </a:p>
          <a:p>
            <a:pPr eaLnBrk="1" hangingPunct="1">
              <a:lnSpc>
                <a:spcPct val="80000"/>
              </a:lnSpc>
              <a:buFont typeface="Wingdings" pitchFamily="2" charset="2"/>
              <a:buNone/>
            </a:pPr>
            <a:endParaRPr lang="en-US" sz="2800" dirty="0" smtClean="0"/>
          </a:p>
          <a:p>
            <a:pPr lvl="1" eaLnBrk="1" hangingPunct="1">
              <a:lnSpc>
                <a:spcPct val="80000"/>
              </a:lnSpc>
              <a:buFont typeface="Wingdings" pitchFamily="2" charset="2"/>
              <a:buChar char="q"/>
            </a:pPr>
            <a:r>
              <a:rPr lang="en-US" sz="3200" dirty="0" smtClean="0"/>
              <a:t>Blood flows from aorta to the pulmonary </a:t>
            </a:r>
          </a:p>
          <a:p>
            <a:pPr lvl="1" eaLnBrk="1" hangingPunct="1">
              <a:lnSpc>
                <a:spcPct val="80000"/>
              </a:lnSpc>
              <a:buFont typeface="Arial" pitchFamily="34" charset="0"/>
              <a:buNone/>
            </a:pPr>
            <a:r>
              <a:rPr lang="en-US" sz="3200" dirty="0" smtClean="0"/>
              <a:t>    artery, creating a left to right shunt, resulting  </a:t>
            </a:r>
          </a:p>
          <a:p>
            <a:pPr lvl="1" eaLnBrk="1" hangingPunct="1">
              <a:lnSpc>
                <a:spcPct val="80000"/>
              </a:lnSpc>
              <a:buFont typeface="Arial" pitchFamily="34" charset="0"/>
              <a:buNone/>
            </a:pPr>
            <a:r>
              <a:rPr lang="en-US" sz="3200" dirty="0" smtClean="0"/>
              <a:t>    in left atrium and ventricle overload.</a:t>
            </a:r>
          </a:p>
          <a:p>
            <a:pPr lvl="1" eaLnBrk="1" hangingPunct="1">
              <a:lnSpc>
                <a:spcPct val="80000"/>
              </a:lnSpc>
              <a:buFont typeface="Wingdings" pitchFamily="2" charset="2"/>
              <a:buChar char="q"/>
            </a:pPr>
            <a:endParaRPr lang="en-US" sz="3200" dirty="0" smtClean="0"/>
          </a:p>
          <a:p>
            <a:pPr lvl="1" eaLnBrk="1" hangingPunct="1">
              <a:lnSpc>
                <a:spcPct val="80000"/>
              </a:lnSpc>
              <a:buFont typeface="Wingdings" pitchFamily="2" charset="2"/>
              <a:buChar char="q"/>
            </a:pPr>
            <a:r>
              <a:rPr lang="en-US" sz="3200" dirty="0" smtClean="0"/>
              <a:t> Increased pulmonary blood flow can result in  </a:t>
            </a:r>
          </a:p>
          <a:p>
            <a:pPr lvl="1" eaLnBrk="1" hangingPunct="1">
              <a:lnSpc>
                <a:spcPct val="80000"/>
              </a:lnSpc>
              <a:buFont typeface="Arial" pitchFamily="34" charset="0"/>
              <a:buNone/>
            </a:pPr>
            <a:r>
              <a:rPr lang="en-US" sz="3200" dirty="0" smtClean="0"/>
              <a:t>     pulmonary hypertension and reversal of the </a:t>
            </a:r>
          </a:p>
          <a:p>
            <a:pPr lvl="1" eaLnBrk="1" hangingPunct="1">
              <a:lnSpc>
                <a:spcPct val="80000"/>
              </a:lnSpc>
              <a:buFont typeface="Arial" pitchFamily="34" charset="0"/>
              <a:buNone/>
            </a:pPr>
            <a:r>
              <a:rPr lang="en-US" sz="3200" dirty="0" smtClean="0"/>
              <a:t>     shunt, which is known as </a:t>
            </a:r>
            <a:r>
              <a:rPr lang="en-US" sz="3200" b="1" dirty="0" err="1" smtClean="0"/>
              <a:t>Eisenmenger’s</a:t>
            </a:r>
            <a:r>
              <a:rPr lang="en-US" sz="3200" b="1" dirty="0" smtClean="0"/>
              <a:t>  </a:t>
            </a:r>
          </a:p>
          <a:p>
            <a:pPr lvl="1" eaLnBrk="1" hangingPunct="1">
              <a:lnSpc>
                <a:spcPct val="80000"/>
              </a:lnSpc>
              <a:buFont typeface="Arial" pitchFamily="34" charset="0"/>
              <a:buNone/>
            </a:pPr>
            <a:r>
              <a:rPr lang="en-US" sz="3200" b="1" dirty="0" smtClean="0"/>
              <a:t>     reaction</a:t>
            </a:r>
            <a:r>
              <a:rPr lang="en-US" sz="3200" dirty="0" smtClean="0"/>
              <a:t>.  This results in flow of </a:t>
            </a:r>
          </a:p>
          <a:p>
            <a:pPr lvl="1" eaLnBrk="1" hangingPunct="1">
              <a:lnSpc>
                <a:spcPct val="80000"/>
              </a:lnSpc>
              <a:buFont typeface="Arial" pitchFamily="34" charset="0"/>
              <a:buNone/>
            </a:pPr>
            <a:r>
              <a:rPr lang="en-US" sz="3200" dirty="0" smtClean="0"/>
              <a:t>     </a:t>
            </a:r>
            <a:r>
              <a:rPr lang="en-US" sz="3200" dirty="0" err="1" smtClean="0"/>
              <a:t>desaturated</a:t>
            </a:r>
            <a:r>
              <a:rPr lang="en-US" sz="3200" dirty="0" smtClean="0"/>
              <a:t> blood to the lower extremities.</a:t>
            </a:r>
          </a:p>
          <a:p>
            <a:pPr lvl="1" eaLnBrk="1" hangingPunct="1">
              <a:lnSpc>
                <a:spcPct val="80000"/>
              </a:lnSpc>
            </a:pPr>
            <a:endParaRPr lang="en-US" sz="2400" dirty="0" smtClean="0"/>
          </a:p>
          <a:p>
            <a:pPr lvl="1" eaLnBrk="1" hangingPunct="1">
              <a:lnSpc>
                <a:spcPct val="80000"/>
              </a:lnSpc>
              <a:buFontTx/>
              <a:buNone/>
            </a:pPr>
            <a:endParaRPr lang="en-US" sz="1200" dirty="0" smtClean="0"/>
          </a:p>
          <a:p>
            <a:pPr lvl="1" eaLnBrk="1" hangingPunct="1">
              <a:lnSpc>
                <a:spcPct val="80000"/>
              </a:lnSpc>
              <a:buFontTx/>
              <a:buNone/>
            </a:pPr>
            <a:endParaRPr lang="en-US" sz="900" dirty="0" smtClean="0"/>
          </a:p>
        </p:txBody>
      </p:sp>
    </p:spTree>
    <p:extLst>
      <p:ext uri="{BB962C8B-B14F-4D97-AF65-F5344CB8AC3E}">
        <p14:creationId xmlns:p14="http://schemas.microsoft.com/office/powerpoint/2010/main" val="3911808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4000" b="1" smtClean="0"/>
              <a:t>CIRCULATORY CHANGES AT BIRTH</a:t>
            </a:r>
          </a:p>
        </p:txBody>
      </p:sp>
      <p:pic>
        <p:nvPicPr>
          <p:cNvPr id="5123" name="Content Placeholder 6" descr="fetal circulation 2.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73088" y="1600200"/>
            <a:ext cx="7997825" cy="4525963"/>
          </a:xfrm>
          <a:noFill/>
        </p:spPr>
      </p:pic>
    </p:spTree>
    <p:extLst>
      <p:ext uri="{BB962C8B-B14F-4D97-AF65-F5344CB8AC3E}">
        <p14:creationId xmlns:p14="http://schemas.microsoft.com/office/powerpoint/2010/main" val="3736516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457200"/>
          </a:xfrm>
        </p:spPr>
        <p:txBody>
          <a:bodyPr>
            <a:normAutofit fontScale="90000"/>
          </a:bodyPr>
          <a:lstStyle/>
          <a:p>
            <a:pPr eaLnBrk="1" hangingPunct="1"/>
            <a:r>
              <a:rPr lang="en-US" sz="4000" b="1" dirty="0" smtClean="0"/>
              <a:t>PDA</a:t>
            </a:r>
          </a:p>
        </p:txBody>
      </p:sp>
      <p:sp>
        <p:nvSpPr>
          <p:cNvPr id="24579" name="Rectangle 3"/>
          <p:cNvSpPr>
            <a:spLocks noGrp="1" noChangeArrowheads="1"/>
          </p:cNvSpPr>
          <p:nvPr>
            <p:ph type="body" idx="1"/>
          </p:nvPr>
        </p:nvSpPr>
        <p:spPr>
          <a:xfrm>
            <a:off x="0" y="381000"/>
            <a:ext cx="9144000" cy="6477000"/>
          </a:xfrm>
        </p:spPr>
        <p:txBody>
          <a:bodyPr/>
          <a:lstStyle/>
          <a:p>
            <a:pPr eaLnBrk="1" hangingPunct="1">
              <a:buFont typeface="Wingdings" pitchFamily="2" charset="2"/>
              <a:buChar char="q"/>
            </a:pPr>
            <a:r>
              <a:rPr lang="en-US" b="1" dirty="0" smtClean="0"/>
              <a:t>Symptoms:</a:t>
            </a:r>
          </a:p>
          <a:p>
            <a:pPr lvl="1" eaLnBrk="1" hangingPunct="1">
              <a:buFont typeface="Wingdings" pitchFamily="2" charset="2"/>
              <a:buChar char="§"/>
            </a:pPr>
            <a:r>
              <a:rPr lang="en-US" dirty="0" smtClean="0"/>
              <a:t>Children with small patent </a:t>
            </a:r>
            <a:r>
              <a:rPr lang="en-US" dirty="0" err="1" smtClean="0"/>
              <a:t>ductus</a:t>
            </a:r>
            <a:r>
              <a:rPr lang="en-US" dirty="0" smtClean="0"/>
              <a:t> </a:t>
            </a:r>
            <a:r>
              <a:rPr lang="en-US" dirty="0" err="1" smtClean="0"/>
              <a:t>arteriosus</a:t>
            </a:r>
            <a:r>
              <a:rPr lang="en-US" dirty="0" smtClean="0"/>
              <a:t> are usually asymptomatic.</a:t>
            </a:r>
          </a:p>
          <a:p>
            <a:pPr lvl="1" eaLnBrk="1" hangingPunct="1">
              <a:buFont typeface="Wingdings" pitchFamily="2" charset="2"/>
              <a:buChar char="§"/>
            </a:pPr>
            <a:r>
              <a:rPr lang="en-US" dirty="0" smtClean="0"/>
              <a:t>Large left to right shunts develop symptoms of congestive heart failure such as tachypnea, tachycardia, poor feeding and slow growth</a:t>
            </a:r>
          </a:p>
          <a:p>
            <a:pPr lvl="1" eaLnBrk="1" hangingPunct="1"/>
            <a:endParaRPr lang="en-US" dirty="0" smtClean="0"/>
          </a:p>
          <a:p>
            <a:pPr eaLnBrk="1" hangingPunct="1">
              <a:buFont typeface="Wingdings" pitchFamily="2" charset="2"/>
              <a:buChar char="q"/>
            </a:pPr>
            <a:r>
              <a:rPr lang="en-US" dirty="0" smtClean="0"/>
              <a:t> </a:t>
            </a:r>
            <a:r>
              <a:rPr lang="en-US" b="1" dirty="0" smtClean="0"/>
              <a:t>Physical exam:</a:t>
            </a:r>
          </a:p>
          <a:p>
            <a:pPr lvl="1">
              <a:buFont typeface="Wingdings" pitchFamily="2" charset="2"/>
              <a:buChar char="§"/>
            </a:pPr>
            <a:r>
              <a:rPr lang="en-US" dirty="0" smtClean="0"/>
              <a:t>Continuous murmur heard best at the upper left sternal border (machinery murmur</a:t>
            </a:r>
            <a:r>
              <a:rPr lang="en-US" dirty="0" smtClean="0"/>
              <a:t>)</a:t>
            </a:r>
            <a:r>
              <a:rPr lang="en-US" dirty="0" smtClean="0"/>
              <a:t> (audible as harsh "machinery-like" murmurs). </a:t>
            </a:r>
          </a:p>
          <a:p>
            <a:pPr lvl="1">
              <a:buFont typeface="Wingdings" pitchFamily="2" charset="2"/>
              <a:buChar char="§"/>
            </a:pPr>
            <a:r>
              <a:rPr lang="en-US" dirty="0" smtClean="0"/>
              <a:t>Bounding pulse</a:t>
            </a:r>
            <a:endParaRPr lang="en-US" dirty="0" smtClean="0"/>
          </a:p>
          <a:p>
            <a:pPr lvl="1" eaLnBrk="1" hangingPunct="1">
              <a:buFont typeface="Wingdings" pitchFamily="2" charset="2"/>
              <a:buChar char="§"/>
            </a:pPr>
            <a:endParaRPr lang="en-US" dirty="0" smtClean="0"/>
          </a:p>
        </p:txBody>
      </p:sp>
    </p:spTree>
    <p:extLst>
      <p:ext uri="{BB962C8B-B14F-4D97-AF65-F5344CB8AC3E}">
        <p14:creationId xmlns:p14="http://schemas.microsoft.com/office/powerpoint/2010/main" val="2281897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914400"/>
          </a:xfrm>
        </p:spPr>
        <p:txBody>
          <a:bodyPr/>
          <a:lstStyle/>
          <a:p>
            <a:pPr eaLnBrk="1" hangingPunct="1"/>
            <a:r>
              <a:rPr lang="en-US" sz="4000" b="1" smtClean="0"/>
              <a:t>PDA</a:t>
            </a:r>
          </a:p>
        </p:txBody>
      </p:sp>
      <p:sp>
        <p:nvSpPr>
          <p:cNvPr id="25603" name="Rectangle 3"/>
          <p:cNvSpPr>
            <a:spLocks noGrp="1" noChangeArrowheads="1"/>
          </p:cNvSpPr>
          <p:nvPr>
            <p:ph type="body" idx="1"/>
          </p:nvPr>
        </p:nvSpPr>
        <p:spPr>
          <a:xfrm>
            <a:off x="0" y="990600"/>
            <a:ext cx="8915400" cy="5867400"/>
          </a:xfrm>
        </p:spPr>
        <p:txBody>
          <a:bodyPr/>
          <a:lstStyle/>
          <a:p>
            <a:pPr eaLnBrk="1" hangingPunct="1">
              <a:buFont typeface="Wingdings" pitchFamily="2" charset="2"/>
              <a:buChar char="q"/>
            </a:pPr>
            <a:r>
              <a:rPr lang="en-US" b="1" dirty="0" smtClean="0"/>
              <a:t> Lab Studies:</a:t>
            </a:r>
          </a:p>
          <a:p>
            <a:pPr lvl="1" eaLnBrk="1" hangingPunct="1">
              <a:buFont typeface="Wingdings" pitchFamily="2" charset="2"/>
              <a:buChar char="§"/>
            </a:pPr>
            <a:r>
              <a:rPr lang="en-US" sz="2400" dirty="0" smtClean="0"/>
              <a:t>CXR: enlarged cardiac silhouette secondary to left atrial and ventricular enlargement with prominent pulmonary vascular markings. </a:t>
            </a:r>
          </a:p>
          <a:p>
            <a:pPr lvl="1" eaLnBrk="1" hangingPunct="1">
              <a:buFont typeface="Wingdings" pitchFamily="2" charset="2"/>
              <a:buChar char="§"/>
            </a:pPr>
            <a:r>
              <a:rPr lang="en-US" sz="2400" dirty="0" smtClean="0"/>
              <a:t>ECG: left atrial enlargement, Left ventricular hypertrophy</a:t>
            </a:r>
          </a:p>
          <a:p>
            <a:pPr lvl="1" eaLnBrk="1" hangingPunct="1">
              <a:buFont typeface="Wingdings" pitchFamily="2" charset="2"/>
              <a:buChar char="§"/>
            </a:pPr>
            <a:r>
              <a:rPr lang="en-US" sz="2400" dirty="0" smtClean="0"/>
              <a:t>ECHOCARDIOGRAPHY: </a:t>
            </a:r>
            <a:r>
              <a:rPr lang="en-US" sz="2400" dirty="0" err="1" smtClean="0"/>
              <a:t>doppler</a:t>
            </a:r>
            <a:r>
              <a:rPr lang="en-US" sz="2400" dirty="0" smtClean="0"/>
              <a:t> flow through the </a:t>
            </a:r>
            <a:r>
              <a:rPr lang="en-US" sz="2400" dirty="0" err="1" smtClean="0"/>
              <a:t>ductus</a:t>
            </a:r>
            <a:r>
              <a:rPr lang="en-US" sz="2400" dirty="0" smtClean="0"/>
              <a:t> </a:t>
            </a:r>
          </a:p>
          <a:p>
            <a:pPr lvl="1" eaLnBrk="1" hangingPunct="1"/>
            <a:endParaRPr lang="en-US" sz="2400" dirty="0" smtClean="0"/>
          </a:p>
          <a:p>
            <a:pPr eaLnBrk="1" hangingPunct="1">
              <a:buFont typeface="Wingdings" pitchFamily="2" charset="2"/>
              <a:buChar char="q"/>
            </a:pPr>
            <a:r>
              <a:rPr lang="en-US" b="1" dirty="0" smtClean="0"/>
              <a:t> Treatment:</a:t>
            </a:r>
            <a:r>
              <a:rPr lang="en-US" dirty="0" smtClean="0"/>
              <a:t> </a:t>
            </a:r>
          </a:p>
          <a:p>
            <a:pPr lvl="1" eaLnBrk="1" hangingPunct="1">
              <a:buFont typeface="Wingdings" pitchFamily="2" charset="2"/>
              <a:buChar char="§"/>
            </a:pPr>
            <a:r>
              <a:rPr lang="en-US" dirty="0" smtClean="0"/>
              <a:t>Surgical division or ligation of the </a:t>
            </a:r>
            <a:r>
              <a:rPr lang="en-US" dirty="0" smtClean="0"/>
              <a:t>PDA</a:t>
            </a:r>
          </a:p>
          <a:p>
            <a:pPr lvl="1" eaLnBrk="1" hangingPunct="1">
              <a:buFont typeface="Wingdings" pitchFamily="2" charset="2"/>
              <a:buChar char="§"/>
            </a:pPr>
            <a:r>
              <a:rPr lang="en-US" dirty="0" smtClean="0"/>
              <a:t>Childhood- indomethacin – inhibits </a:t>
            </a:r>
            <a:r>
              <a:rPr lang="en-US" dirty="0" err="1" smtClean="0"/>
              <a:t>prostagladin</a:t>
            </a:r>
            <a:r>
              <a:rPr lang="en-US" dirty="0" smtClean="0"/>
              <a:t> production and stimulate </a:t>
            </a:r>
            <a:r>
              <a:rPr lang="en-US" dirty="0" err="1" smtClean="0"/>
              <a:t>ductus</a:t>
            </a:r>
            <a:r>
              <a:rPr lang="en-US" dirty="0" smtClean="0"/>
              <a:t> closure.</a:t>
            </a:r>
            <a:endParaRPr lang="en-US" dirty="0" smtClean="0"/>
          </a:p>
          <a:p>
            <a:pPr lvl="1" eaLnBrk="1" hangingPunct="1">
              <a:buFontTx/>
              <a:buNone/>
            </a:pPr>
            <a:endParaRPr lang="en-US" sz="2400" dirty="0" smtClean="0"/>
          </a:p>
        </p:txBody>
      </p:sp>
    </p:spTree>
    <p:extLst>
      <p:ext uri="{BB962C8B-B14F-4D97-AF65-F5344CB8AC3E}">
        <p14:creationId xmlns:p14="http://schemas.microsoft.com/office/powerpoint/2010/main" val="1679153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Diagram 2.9 - Coarctation of the Aor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rot="1145980">
            <a:off x="1684370" y="848176"/>
            <a:ext cx="5580657" cy="5325819"/>
          </a:xfrm>
          <a:noFill/>
        </p:spPr>
      </p:pic>
      <p:sp>
        <p:nvSpPr>
          <p:cNvPr id="26627" name="Title 1"/>
          <p:cNvSpPr>
            <a:spLocks noGrp="1"/>
          </p:cNvSpPr>
          <p:nvPr>
            <p:ph type="title"/>
          </p:nvPr>
        </p:nvSpPr>
        <p:spPr>
          <a:xfrm>
            <a:off x="457200" y="0"/>
            <a:ext cx="8229600" cy="533400"/>
          </a:xfrm>
        </p:spPr>
        <p:txBody>
          <a:bodyPr>
            <a:normAutofit fontScale="90000"/>
          </a:bodyPr>
          <a:lstStyle/>
          <a:p>
            <a:r>
              <a:rPr lang="en-US" sz="4000" b="1" dirty="0" smtClean="0">
                <a:solidFill>
                  <a:schemeClr val="accent6">
                    <a:lumMod val="50000"/>
                  </a:schemeClr>
                </a:solidFill>
              </a:rPr>
              <a:t>4. COARCTATION </a:t>
            </a:r>
            <a:r>
              <a:rPr lang="en-US" sz="4000" b="1" dirty="0" smtClean="0">
                <a:solidFill>
                  <a:schemeClr val="accent6">
                    <a:lumMod val="50000"/>
                  </a:schemeClr>
                </a:solidFill>
              </a:rPr>
              <a:t>OF THE AORTA</a:t>
            </a:r>
          </a:p>
        </p:txBody>
      </p:sp>
    </p:spTree>
    <p:extLst>
      <p:ext uri="{BB962C8B-B14F-4D97-AF65-F5344CB8AC3E}">
        <p14:creationId xmlns:p14="http://schemas.microsoft.com/office/powerpoint/2010/main" val="143852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4000" b="1" smtClean="0"/>
              <a:t>COARCTATION OF THE AORTA</a:t>
            </a:r>
            <a:endParaRPr lang="en-US" sz="4000" smtClean="0"/>
          </a:p>
        </p:txBody>
      </p:sp>
      <p:pic>
        <p:nvPicPr>
          <p:cNvPr id="27651" name="Picture 5" descr="show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19200"/>
            <a:ext cx="7315200" cy="5257800"/>
          </a:xfrm>
          <a:noFill/>
        </p:spPr>
      </p:pic>
    </p:spTree>
    <p:extLst>
      <p:ext uri="{BB962C8B-B14F-4D97-AF65-F5344CB8AC3E}">
        <p14:creationId xmlns:p14="http://schemas.microsoft.com/office/powerpoint/2010/main" val="3540790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normAutofit fontScale="90000"/>
          </a:bodyPr>
          <a:lstStyle/>
          <a:p>
            <a:r>
              <a:rPr lang="en-US" sz="4000" b="1" dirty="0" smtClean="0"/>
              <a:t>COARCTATION OF THE AORTA</a:t>
            </a:r>
            <a:endParaRPr lang="en-US" sz="4000" dirty="0" smtClean="0"/>
          </a:p>
        </p:txBody>
      </p:sp>
      <p:sp>
        <p:nvSpPr>
          <p:cNvPr id="28675" name="Content Placeholder 2"/>
          <p:cNvSpPr>
            <a:spLocks noGrp="1"/>
          </p:cNvSpPr>
          <p:nvPr>
            <p:ph idx="1"/>
          </p:nvPr>
        </p:nvSpPr>
        <p:spPr>
          <a:xfrm>
            <a:off x="152400" y="685800"/>
            <a:ext cx="8839200" cy="5943600"/>
          </a:xfrm>
        </p:spPr>
        <p:txBody>
          <a:bodyPr/>
          <a:lstStyle/>
          <a:p>
            <a:r>
              <a:rPr lang="en-US" dirty="0" smtClean="0"/>
              <a:t>Narrowing of the aorta</a:t>
            </a:r>
          </a:p>
          <a:p>
            <a:r>
              <a:rPr lang="en-US" dirty="0" smtClean="0"/>
              <a:t>Males more affected than females (2:1) Females with Turners frequently have </a:t>
            </a:r>
            <a:r>
              <a:rPr lang="en-US" dirty="0" err="1" smtClean="0"/>
              <a:t>coarctation</a:t>
            </a:r>
            <a:endParaRPr lang="en-US" dirty="0" smtClean="0"/>
          </a:p>
          <a:p>
            <a:r>
              <a:rPr lang="en-US" dirty="0" smtClean="0"/>
              <a:t>Of two types </a:t>
            </a:r>
            <a:endParaRPr lang="en-US" dirty="0" smtClean="0"/>
          </a:p>
          <a:p>
            <a:pPr marL="0" indent="0">
              <a:buNone/>
            </a:pPr>
            <a:r>
              <a:rPr lang="en-US" dirty="0" smtClean="0">
                <a:latin typeface="Arial Black" pitchFamily="34" charset="0"/>
              </a:rPr>
              <a:t>■</a:t>
            </a:r>
            <a:r>
              <a:rPr lang="en-US" dirty="0" smtClean="0"/>
              <a:t>Infantile (shows symptoms early in life and is associated with PDA) and </a:t>
            </a:r>
            <a:endParaRPr lang="en-US" dirty="0" smtClean="0"/>
          </a:p>
          <a:p>
            <a:pPr marL="0" indent="0">
              <a:buNone/>
            </a:pPr>
            <a:r>
              <a:rPr lang="en-US" dirty="0" smtClean="0">
                <a:latin typeface="Arial Black" pitchFamily="34" charset="0"/>
              </a:rPr>
              <a:t>■</a:t>
            </a:r>
            <a:r>
              <a:rPr lang="en-US" dirty="0" smtClean="0"/>
              <a:t>adult type( without PDA and children are asymptomatic till late in life)</a:t>
            </a:r>
          </a:p>
          <a:p>
            <a:endParaRPr lang="en-US" dirty="0" smtClean="0"/>
          </a:p>
          <a:p>
            <a:endParaRPr lang="en-US" dirty="0" smtClean="0"/>
          </a:p>
        </p:txBody>
      </p:sp>
    </p:spTree>
    <p:extLst>
      <p:ext uri="{BB962C8B-B14F-4D97-AF65-F5344CB8AC3E}">
        <p14:creationId xmlns:p14="http://schemas.microsoft.com/office/powerpoint/2010/main" val="47122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defRPr/>
            </a:pPr>
            <a:r>
              <a:rPr lang="en-US"/>
              <a:t>Aortic Coarctation</a:t>
            </a:r>
          </a:p>
        </p:txBody>
      </p:sp>
      <p:sp>
        <p:nvSpPr>
          <p:cNvPr id="36867" name="Rectangle 3"/>
          <p:cNvSpPr>
            <a:spLocks noGrp="1" noChangeArrowheads="1"/>
          </p:cNvSpPr>
          <p:nvPr>
            <p:ph type="body" idx="1"/>
          </p:nvPr>
        </p:nvSpPr>
        <p:spPr/>
        <p:txBody>
          <a:bodyPr/>
          <a:lstStyle/>
          <a:p>
            <a:endParaRPr lang="en-US" smtClean="0"/>
          </a:p>
        </p:txBody>
      </p:sp>
      <p:pic>
        <p:nvPicPr>
          <p:cNvPr id="36868" name="Picture 4" descr="coar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5791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8174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0" y="1600200"/>
            <a:ext cx="4800600" cy="5257800"/>
          </a:xfrm>
        </p:spPr>
        <p:txBody>
          <a:bodyPr>
            <a:normAutofit/>
          </a:bodyPr>
          <a:lstStyle/>
          <a:p>
            <a:pPr marL="365760" indent="-256032" eaLnBrk="1" fontAlgn="auto" hangingPunct="1">
              <a:lnSpc>
                <a:spcPct val="90000"/>
              </a:lnSpc>
              <a:spcAft>
                <a:spcPts val="0"/>
              </a:spcAft>
              <a:buFont typeface="Wingdings 3"/>
              <a:buChar char=""/>
              <a:defRPr/>
            </a:pPr>
            <a:r>
              <a:rPr lang="en-US" sz="2800" dirty="0" smtClean="0"/>
              <a:t>Narrowing in proximal descending aorta</a:t>
            </a:r>
          </a:p>
          <a:p>
            <a:pPr marL="365760" indent="-256032" eaLnBrk="1" fontAlgn="auto" hangingPunct="1">
              <a:lnSpc>
                <a:spcPct val="90000"/>
              </a:lnSpc>
              <a:spcAft>
                <a:spcPts val="0"/>
              </a:spcAft>
              <a:buFont typeface="Wingdings 3"/>
              <a:buChar char=""/>
              <a:defRPr/>
            </a:pPr>
            <a:r>
              <a:rPr lang="en-US" sz="2800" dirty="0" smtClean="0"/>
              <a:t>May be long/tubular but most commonly discrete ridge</a:t>
            </a:r>
          </a:p>
          <a:p>
            <a:pPr marL="365760" indent="-256032" eaLnBrk="1" fontAlgn="auto" hangingPunct="1">
              <a:lnSpc>
                <a:spcPct val="90000"/>
              </a:lnSpc>
              <a:spcAft>
                <a:spcPts val="0"/>
              </a:spcAft>
              <a:buFont typeface="Wingdings 3"/>
              <a:buChar char=""/>
              <a:defRPr/>
            </a:pPr>
            <a:r>
              <a:rPr lang="en-US" sz="2800" dirty="0" smtClean="0"/>
              <a:t>Natural </a:t>
            </a:r>
            <a:r>
              <a:rPr lang="en-US" sz="2800" dirty="0" err="1" smtClean="0"/>
              <a:t>hx</a:t>
            </a:r>
            <a:r>
              <a:rPr lang="en-US" sz="2800" dirty="0" smtClean="0"/>
              <a:t>: poor prognosis if unrepaired</a:t>
            </a:r>
          </a:p>
          <a:p>
            <a:pPr marL="621792" lvl="1" eaLnBrk="1" fontAlgn="auto" hangingPunct="1">
              <a:lnSpc>
                <a:spcPct val="90000"/>
              </a:lnSpc>
              <a:spcBef>
                <a:spcPts val="324"/>
              </a:spcBef>
              <a:spcAft>
                <a:spcPts val="0"/>
              </a:spcAft>
              <a:buFont typeface="Verdana"/>
              <a:buChar char="◦"/>
              <a:defRPr/>
            </a:pPr>
            <a:r>
              <a:rPr lang="en-US" sz="2400" dirty="0" smtClean="0"/>
              <a:t>Aortic Aneurysm/dissection</a:t>
            </a:r>
          </a:p>
          <a:p>
            <a:pPr marL="621792" lvl="1" eaLnBrk="1" fontAlgn="auto" hangingPunct="1">
              <a:lnSpc>
                <a:spcPct val="90000"/>
              </a:lnSpc>
              <a:spcBef>
                <a:spcPts val="324"/>
              </a:spcBef>
              <a:spcAft>
                <a:spcPts val="0"/>
              </a:spcAft>
              <a:buFont typeface="Verdana"/>
              <a:buChar char="◦"/>
              <a:defRPr/>
            </a:pPr>
            <a:r>
              <a:rPr lang="en-US" sz="2400" dirty="0" smtClean="0"/>
              <a:t> CHF</a:t>
            </a:r>
          </a:p>
          <a:p>
            <a:pPr marL="621792" lvl="1" eaLnBrk="1" fontAlgn="auto" hangingPunct="1">
              <a:lnSpc>
                <a:spcPct val="90000"/>
              </a:lnSpc>
              <a:spcBef>
                <a:spcPts val="324"/>
              </a:spcBef>
              <a:spcAft>
                <a:spcPts val="0"/>
              </a:spcAft>
              <a:buFont typeface="Verdana"/>
              <a:buChar char="◦"/>
              <a:defRPr/>
            </a:pPr>
            <a:r>
              <a:rPr lang="en-US" sz="2400" dirty="0" smtClean="0"/>
              <a:t>Premature CAD</a:t>
            </a:r>
          </a:p>
          <a:p>
            <a:pPr marL="621792" lvl="1" eaLnBrk="1" fontAlgn="auto" hangingPunct="1">
              <a:lnSpc>
                <a:spcPct val="90000"/>
              </a:lnSpc>
              <a:spcBef>
                <a:spcPts val="324"/>
              </a:spcBef>
              <a:spcAft>
                <a:spcPts val="0"/>
              </a:spcAft>
              <a:buFont typeface="Wingdings" pitchFamily="2" charset="2"/>
              <a:buChar char="Ø"/>
              <a:defRPr/>
            </a:pPr>
            <a:r>
              <a:rPr lang="en-US" sz="2400" dirty="0" smtClean="0"/>
              <a:t>Mean age of death is 38 years</a:t>
            </a:r>
          </a:p>
        </p:txBody>
      </p:sp>
      <p:sp>
        <p:nvSpPr>
          <p:cNvPr id="12290" name="Rectangle 2"/>
          <p:cNvSpPr>
            <a:spLocks noGrp="1" noChangeArrowheads="1"/>
          </p:cNvSpPr>
          <p:nvPr>
            <p:ph type="title"/>
          </p:nvPr>
        </p:nvSpPr>
        <p:spPr/>
        <p:txBody>
          <a:bodyPr/>
          <a:lstStyle/>
          <a:p>
            <a:pPr eaLnBrk="1" fontAlgn="auto" hangingPunct="1">
              <a:spcAft>
                <a:spcPts val="0"/>
              </a:spcAft>
              <a:defRPr/>
            </a:pPr>
            <a:r>
              <a:rPr lang="en-US" smtClean="0"/>
              <a:t>Coarctation of Aorta</a:t>
            </a:r>
          </a:p>
        </p:txBody>
      </p:sp>
      <p:pic>
        <p:nvPicPr>
          <p:cNvPr id="37892" name="Picture 5" descr="76daniels16a"/>
          <p:cNvPicPr>
            <a:picLocks noChangeAspect="1" noChangeArrowheads="1"/>
          </p:cNvPicPr>
          <p:nvPr/>
        </p:nvPicPr>
        <p:blipFill>
          <a:blip r:embed="rId2">
            <a:extLst>
              <a:ext uri="{28A0092B-C50C-407E-A947-70E740481C1C}">
                <a14:useLocalDpi xmlns:a14="http://schemas.microsoft.com/office/drawing/2010/main" val="0"/>
              </a:ext>
            </a:extLst>
          </a:blip>
          <a:srcRect l="8601" r="3943"/>
          <a:stretch>
            <a:fillRect/>
          </a:stretch>
        </p:blipFill>
        <p:spPr bwMode="auto">
          <a:xfrm>
            <a:off x="4495800" y="1295400"/>
            <a:ext cx="464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0E6612-C7D4-4D46-84F6-E56B550FB2CF}" type="datetime1">
              <a:rPr lang="en-US" smtClean="0"/>
              <a:pPr eaLnBrk="1" hangingPunct="1"/>
              <a:t>1/29/2017</a:t>
            </a:fld>
            <a:endParaRPr lang="en-US" smtClean="0"/>
          </a:p>
        </p:txBody>
      </p:sp>
      <p:sp>
        <p:nvSpPr>
          <p:cNvPr id="378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D0394D-C72A-4E6E-B084-C6CDE02A8B5A}" type="slidenum">
              <a:rPr lang="en-US" smtClean="0"/>
              <a:pPr eaLnBrk="1" hangingPunct="1"/>
              <a:t>26</a:t>
            </a:fld>
            <a:endParaRPr lang="en-US" smtClean="0"/>
          </a:p>
        </p:txBody>
      </p:sp>
    </p:spTree>
    <p:extLst>
      <p:ext uri="{BB962C8B-B14F-4D97-AF65-F5344CB8AC3E}">
        <p14:creationId xmlns:p14="http://schemas.microsoft.com/office/powerpoint/2010/main" val="4213785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0" y="838200"/>
            <a:ext cx="9144000" cy="6019800"/>
          </a:xfrm>
        </p:spPr>
        <p:txBody>
          <a:bodyPr>
            <a:normAutofit lnSpcReduction="10000"/>
          </a:bodyPr>
          <a:lstStyle/>
          <a:p>
            <a:pPr eaLnBrk="1" hangingPunct="1"/>
            <a:r>
              <a:rPr lang="en-US" dirty="0" smtClean="0"/>
              <a:t>Most repaired, but adult presentation may be: </a:t>
            </a:r>
          </a:p>
          <a:p>
            <a:pPr lvl="1" eaLnBrk="1" hangingPunct="1"/>
            <a:r>
              <a:rPr lang="en-US" sz="3200" dirty="0" smtClean="0"/>
              <a:t> </a:t>
            </a:r>
            <a:r>
              <a:rPr lang="en-US" sz="3200" dirty="0" smtClean="0"/>
              <a:t>HTN-headache, epistaxis</a:t>
            </a:r>
            <a:endParaRPr lang="en-US" sz="3200" dirty="0" smtClean="0"/>
          </a:p>
          <a:p>
            <a:pPr lvl="1" eaLnBrk="1" hangingPunct="1"/>
            <a:r>
              <a:rPr lang="en-US" sz="3200" dirty="0" smtClean="0"/>
              <a:t> murmur (continuous or systolic murmur heard in back or SEM/ejection click of bicuspid AV)</a:t>
            </a:r>
          </a:p>
          <a:p>
            <a:pPr eaLnBrk="1" hangingPunct="1"/>
            <a:r>
              <a:rPr lang="en-US" dirty="0" smtClean="0"/>
              <a:t> Weak/delayed Lower extremity </a:t>
            </a:r>
            <a:r>
              <a:rPr lang="en-US" dirty="0" smtClean="0"/>
              <a:t>pulses (radio femoral delay)</a:t>
            </a:r>
          </a:p>
          <a:p>
            <a:pPr eaLnBrk="1" hangingPunct="1"/>
            <a:r>
              <a:rPr lang="en-US" dirty="0" smtClean="0"/>
              <a:t>Cold legs</a:t>
            </a:r>
          </a:p>
          <a:p>
            <a:pPr eaLnBrk="1" hangingPunct="1"/>
            <a:r>
              <a:rPr lang="en-US" dirty="0" smtClean="0"/>
              <a:t>Claudication/pain at cuff muscles</a:t>
            </a:r>
            <a:endParaRPr lang="en-US" dirty="0" smtClean="0"/>
          </a:p>
          <a:p>
            <a:pPr eaLnBrk="1" hangingPunct="1"/>
            <a:r>
              <a:rPr lang="en-US" dirty="0" smtClean="0"/>
              <a:t>Rib notching on CXR </a:t>
            </a:r>
            <a:r>
              <a:rPr lang="en-US" dirty="0" smtClean="0"/>
              <a:t>pathognomonic</a:t>
            </a:r>
          </a:p>
          <a:p>
            <a:r>
              <a:rPr lang="en-US" dirty="0" err="1" smtClean="0"/>
              <a:t>Pansystolic</a:t>
            </a:r>
            <a:r>
              <a:rPr lang="en-US" dirty="0" smtClean="0"/>
              <a:t> murmur</a:t>
            </a:r>
          </a:p>
          <a:p>
            <a:r>
              <a:rPr lang="en-US" dirty="0" smtClean="0"/>
              <a:t>LV hypertrophy</a:t>
            </a:r>
          </a:p>
          <a:p>
            <a:pPr eaLnBrk="1" hangingPunct="1"/>
            <a:endParaRPr lang="en-US" dirty="0" smtClean="0"/>
          </a:p>
        </p:txBody>
      </p:sp>
      <p:sp>
        <p:nvSpPr>
          <p:cNvPr id="13314" name="Rectangle 2"/>
          <p:cNvSpPr>
            <a:spLocks noGrp="1" noChangeArrowheads="1"/>
          </p:cNvSpPr>
          <p:nvPr>
            <p:ph type="title"/>
          </p:nvPr>
        </p:nvSpPr>
        <p:spPr>
          <a:xfrm>
            <a:off x="457200" y="0"/>
            <a:ext cx="8229600" cy="533400"/>
          </a:xfrm>
        </p:spPr>
        <p:txBody>
          <a:bodyPr>
            <a:normAutofit fontScale="90000"/>
          </a:bodyPr>
          <a:lstStyle/>
          <a:p>
            <a:pPr eaLnBrk="1" fontAlgn="auto" hangingPunct="1">
              <a:spcAft>
                <a:spcPts val="0"/>
              </a:spcAft>
              <a:defRPr/>
            </a:pPr>
            <a:r>
              <a:rPr lang="en-US" b="1" dirty="0" err="1" smtClean="0"/>
              <a:t>Coarctation</a:t>
            </a:r>
            <a:r>
              <a:rPr lang="en-US" b="1" dirty="0" smtClean="0"/>
              <a:t> of Aorta: Clinical</a:t>
            </a:r>
          </a:p>
        </p:txBody>
      </p:sp>
      <p:sp>
        <p:nvSpPr>
          <p:cNvPr id="389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855999-A0A0-4B1B-8130-F67513C840D4}" type="datetime1">
              <a:rPr lang="en-US" smtClean="0"/>
              <a:pPr eaLnBrk="1" hangingPunct="1"/>
              <a:t>1/29/2017</a:t>
            </a:fld>
            <a:endParaRPr lang="en-US" smtClean="0"/>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BB1A27-DE28-46DC-BDFF-9BEF4E7C5652}" type="slidenum">
              <a:rPr lang="en-US" smtClean="0"/>
              <a:pPr eaLnBrk="1" hangingPunct="1"/>
              <a:t>27</a:t>
            </a:fld>
            <a:endParaRPr lang="en-US" smtClean="0"/>
          </a:p>
        </p:txBody>
      </p:sp>
    </p:spTree>
    <p:extLst>
      <p:ext uri="{BB962C8B-B14F-4D97-AF65-F5344CB8AC3E}">
        <p14:creationId xmlns:p14="http://schemas.microsoft.com/office/powerpoint/2010/main" val="796748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Investigations</a:t>
            </a:r>
            <a:endParaRPr lang="en-US" b="1" dirty="0"/>
          </a:p>
        </p:txBody>
      </p:sp>
      <p:sp>
        <p:nvSpPr>
          <p:cNvPr id="3" name="Content Placeholder 2"/>
          <p:cNvSpPr>
            <a:spLocks noGrp="1"/>
          </p:cNvSpPr>
          <p:nvPr>
            <p:ph idx="1"/>
          </p:nvPr>
        </p:nvSpPr>
        <p:spPr/>
        <p:txBody>
          <a:bodyPr/>
          <a:lstStyle/>
          <a:p>
            <a:pPr>
              <a:buFont typeface="Wingdings" pitchFamily="2" charset="2"/>
              <a:buChar char="ü"/>
            </a:pPr>
            <a:r>
              <a:rPr lang="en-US" dirty="0" smtClean="0"/>
              <a:t>CXR</a:t>
            </a:r>
          </a:p>
          <a:p>
            <a:pPr>
              <a:buFont typeface="Wingdings" pitchFamily="2" charset="2"/>
              <a:buChar char="ü"/>
            </a:pPr>
            <a:r>
              <a:rPr lang="en-US" dirty="0" smtClean="0"/>
              <a:t>ECG</a:t>
            </a:r>
          </a:p>
          <a:p>
            <a:pPr>
              <a:buFont typeface="Wingdings" pitchFamily="2" charset="2"/>
              <a:buChar char="ü"/>
            </a:pPr>
            <a:r>
              <a:rPr lang="en-US" dirty="0" smtClean="0"/>
              <a:t>ECHO</a:t>
            </a:r>
          </a:p>
          <a:p>
            <a:pPr>
              <a:buFont typeface="Wingdings" pitchFamily="2" charset="2"/>
              <a:buChar char="ü"/>
            </a:pPr>
            <a:r>
              <a:rPr lang="en-US" dirty="0" smtClean="0"/>
              <a:t>Aortography</a:t>
            </a:r>
          </a:p>
          <a:p>
            <a:pPr>
              <a:buFont typeface="Wingdings" pitchFamily="2" charset="2"/>
              <a:buChar char="ü"/>
            </a:pPr>
            <a:r>
              <a:rPr lang="en-US" dirty="0" smtClean="0"/>
              <a:t>CT scan</a:t>
            </a:r>
          </a:p>
          <a:p>
            <a:pPr>
              <a:buFont typeface="Wingdings" pitchFamily="2" charset="2"/>
              <a:buChar char="ü"/>
            </a:pPr>
            <a:r>
              <a:rPr lang="en-US" dirty="0" smtClean="0"/>
              <a:t>MRI</a:t>
            </a:r>
          </a:p>
          <a:p>
            <a:endParaRPr lang="en-US" dirty="0"/>
          </a:p>
        </p:txBody>
      </p:sp>
    </p:spTree>
    <p:extLst>
      <p:ext uri="{BB962C8B-B14F-4D97-AF65-F5344CB8AC3E}">
        <p14:creationId xmlns:p14="http://schemas.microsoft.com/office/powerpoint/2010/main" val="1457148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6" descr="76daniels18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14525" y="1535113"/>
            <a:ext cx="5314950" cy="4419600"/>
          </a:xfrm>
          <a:noFill/>
        </p:spPr>
      </p:pic>
      <p:sp>
        <p:nvSpPr>
          <p:cNvPr id="14338" name="Rectangle 7"/>
          <p:cNvSpPr>
            <a:spLocks noGrp="1" noChangeArrowheads="1"/>
          </p:cNvSpPr>
          <p:nvPr>
            <p:ph type="title"/>
          </p:nvPr>
        </p:nvSpPr>
        <p:spPr/>
        <p:txBody>
          <a:bodyPr/>
          <a:lstStyle/>
          <a:p>
            <a:pPr eaLnBrk="1" fontAlgn="auto" hangingPunct="1">
              <a:spcAft>
                <a:spcPts val="0"/>
              </a:spcAft>
              <a:defRPr/>
            </a:pPr>
            <a:r>
              <a:rPr lang="en-US" smtClean="0"/>
              <a:t>Rib notching</a:t>
            </a:r>
          </a:p>
        </p:txBody>
      </p:sp>
      <p:sp>
        <p:nvSpPr>
          <p:cNvPr id="399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F9B4A4-2954-45F1-BCD8-3E77F870CAF4}" type="datetime1">
              <a:rPr lang="en-US" smtClean="0"/>
              <a:pPr eaLnBrk="1" hangingPunct="1"/>
              <a:t>1/29/2017</a:t>
            </a:fld>
            <a:endParaRPr lang="en-US" smtClean="0"/>
          </a:p>
        </p:txBody>
      </p:sp>
      <p:sp>
        <p:nvSpPr>
          <p:cNvPr id="399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2DC50-B521-40F9-8E68-9A1852729692}" type="slidenum">
              <a:rPr lang="en-US" smtClean="0"/>
              <a:pPr eaLnBrk="1" hangingPunct="1"/>
              <a:t>29</a:t>
            </a:fld>
            <a:endParaRPr lang="en-US" smtClean="0"/>
          </a:p>
        </p:txBody>
      </p:sp>
    </p:spTree>
    <p:extLst>
      <p:ext uri="{BB962C8B-B14F-4D97-AF65-F5344CB8AC3E}">
        <p14:creationId xmlns:p14="http://schemas.microsoft.com/office/powerpoint/2010/main" val="2077005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0" y="0"/>
            <a:ext cx="9144000" cy="6858000"/>
          </a:xfrm>
        </p:spPr>
        <p:txBody>
          <a:bodyPr>
            <a:normAutofit/>
          </a:bodyPr>
          <a:lstStyle/>
          <a:p>
            <a:pPr eaLnBrk="1" hangingPunct="1">
              <a:lnSpc>
                <a:spcPct val="90000"/>
              </a:lnSpc>
              <a:buFontTx/>
              <a:buNone/>
            </a:pPr>
            <a:r>
              <a:rPr lang="en-US" sz="3600" b="1" dirty="0" smtClean="0"/>
              <a:t>Congenital heart </a:t>
            </a:r>
            <a:r>
              <a:rPr lang="en-US" sz="3600" b="1" dirty="0" smtClean="0"/>
              <a:t>diseases</a:t>
            </a:r>
            <a:endParaRPr lang="en-US" sz="3600" b="1" dirty="0" smtClean="0"/>
          </a:p>
          <a:p>
            <a:pPr eaLnBrk="1" hangingPunct="1">
              <a:lnSpc>
                <a:spcPct val="90000"/>
              </a:lnSpc>
            </a:pPr>
            <a:r>
              <a:rPr lang="en-US" sz="3600" dirty="0" smtClean="0"/>
              <a:t>Abnormalities of the heart or great vessels that are present at </a:t>
            </a:r>
            <a:r>
              <a:rPr lang="en-US" sz="3600" dirty="0" smtClean="0"/>
              <a:t>birth - faulty embryogenesis. </a:t>
            </a:r>
            <a:endParaRPr lang="en-US" sz="3600" dirty="0" smtClean="0"/>
          </a:p>
          <a:p>
            <a:pPr eaLnBrk="1" hangingPunct="1">
              <a:lnSpc>
                <a:spcPct val="90000"/>
              </a:lnSpc>
            </a:pPr>
            <a:r>
              <a:rPr lang="en-US" sz="3600" dirty="0" smtClean="0"/>
              <a:t>Generally </a:t>
            </a:r>
            <a:r>
              <a:rPr lang="en-US" sz="3600" dirty="0" smtClean="0"/>
              <a:t>incidence is approximately 1% of live births</a:t>
            </a:r>
          </a:p>
          <a:p>
            <a:pPr lvl="1" eaLnBrk="1" hangingPunct="1">
              <a:lnSpc>
                <a:spcPct val="90000"/>
              </a:lnSpc>
            </a:pPr>
            <a:r>
              <a:rPr lang="en-US" sz="3600" dirty="0" smtClean="0"/>
              <a:t>higher in premature infants and in </a:t>
            </a:r>
            <a:r>
              <a:rPr lang="en-US" sz="3600" dirty="0" err="1" smtClean="0"/>
              <a:t>stillborns</a:t>
            </a:r>
            <a:r>
              <a:rPr lang="en-US" sz="3600" dirty="0" smtClean="0"/>
              <a:t>. </a:t>
            </a:r>
          </a:p>
          <a:p>
            <a:pPr eaLnBrk="1" hangingPunct="1">
              <a:lnSpc>
                <a:spcPct val="90000"/>
              </a:lnSpc>
            </a:pPr>
            <a:r>
              <a:rPr lang="en-US" sz="3600" dirty="0" smtClean="0"/>
              <a:t>Most common type of heart disease among children</a:t>
            </a:r>
            <a:r>
              <a:rPr lang="en-US" sz="3600" dirty="0" smtClean="0"/>
              <a:t>.</a:t>
            </a:r>
          </a:p>
          <a:p>
            <a:pPr marL="342900" lvl="1" indent="-342900">
              <a:lnSpc>
                <a:spcPct val="90000"/>
              </a:lnSpc>
              <a:buFont typeface="Arial" pitchFamily="34" charset="0"/>
              <a:buChar char="•"/>
            </a:pPr>
            <a:r>
              <a:rPr lang="en-US" sz="3600" dirty="0" smtClean="0"/>
              <a:t> </a:t>
            </a:r>
            <a:r>
              <a:rPr lang="en-US" sz="3600" dirty="0" smtClean="0"/>
              <a:t>Failure of normal cardiac development or persistence of the fetal circulation after birth.</a:t>
            </a:r>
          </a:p>
          <a:p>
            <a:pPr eaLnBrk="1" hangingPunct="1">
              <a:lnSpc>
                <a:spcPct val="90000"/>
              </a:lnSpc>
            </a:pPr>
            <a:endParaRPr lang="en-US" sz="3600" dirty="0" smtClean="0"/>
          </a:p>
        </p:txBody>
      </p:sp>
    </p:spTree>
    <p:extLst>
      <p:ext uri="{BB962C8B-B14F-4D97-AF65-F5344CB8AC3E}">
        <p14:creationId xmlns:p14="http://schemas.microsoft.com/office/powerpoint/2010/main" val="105449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descr="47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53075" y="1262063"/>
            <a:ext cx="3600450" cy="4525962"/>
          </a:xfrm>
          <a:noFill/>
        </p:spPr>
      </p:pic>
      <p:sp>
        <p:nvSpPr>
          <p:cNvPr id="15362" name="Rectangle 7"/>
          <p:cNvSpPr>
            <a:spLocks noGrp="1" noChangeArrowheads="1"/>
          </p:cNvSpPr>
          <p:nvPr>
            <p:ph type="title"/>
          </p:nvPr>
        </p:nvSpPr>
        <p:spPr/>
        <p:txBody>
          <a:bodyPr/>
          <a:lstStyle/>
          <a:p>
            <a:pPr eaLnBrk="1" fontAlgn="auto" hangingPunct="1">
              <a:spcAft>
                <a:spcPts val="0"/>
              </a:spcAft>
              <a:defRPr/>
            </a:pPr>
            <a:r>
              <a:rPr lang="en-US" smtClean="0"/>
              <a:t>Coarctation Repair</a:t>
            </a:r>
          </a:p>
        </p:txBody>
      </p:sp>
      <p:sp>
        <p:nvSpPr>
          <p:cNvPr id="40964" name="Text Box 10"/>
          <p:cNvSpPr txBox="1">
            <a:spLocks noChangeArrowheads="1"/>
          </p:cNvSpPr>
          <p:nvPr/>
        </p:nvSpPr>
        <p:spPr bwMode="auto">
          <a:xfrm>
            <a:off x="0" y="1258888"/>
            <a:ext cx="56943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400" dirty="0"/>
              <a:t> </a:t>
            </a:r>
            <a:r>
              <a:rPr lang="en-US" sz="2400" b="1" dirty="0"/>
              <a:t>Surgical correction</a:t>
            </a:r>
          </a:p>
          <a:p>
            <a:pPr lvl="1" eaLnBrk="1" hangingPunct="1"/>
            <a:r>
              <a:rPr lang="en-US" sz="2400" dirty="0"/>
              <a:t>1) Patch </a:t>
            </a:r>
            <a:r>
              <a:rPr lang="en-US" sz="2400" dirty="0" err="1"/>
              <a:t>aortoplasty</a:t>
            </a:r>
            <a:r>
              <a:rPr lang="en-US" sz="2400" dirty="0"/>
              <a:t> with removal of segment </a:t>
            </a:r>
          </a:p>
          <a:p>
            <a:pPr lvl="1" eaLnBrk="1" hangingPunct="1"/>
            <a:r>
              <a:rPr lang="en-US" sz="2400" dirty="0"/>
              <a:t>and end to end anastomosis or </a:t>
            </a:r>
          </a:p>
          <a:p>
            <a:pPr lvl="1" eaLnBrk="1" hangingPunct="1"/>
            <a:r>
              <a:rPr lang="en-US" sz="2400" dirty="0" err="1"/>
              <a:t>subclavian</a:t>
            </a:r>
            <a:r>
              <a:rPr lang="en-US" sz="2400" dirty="0"/>
              <a:t> flap repair</a:t>
            </a:r>
          </a:p>
          <a:p>
            <a:pPr lvl="1" eaLnBrk="1" hangingPunct="1"/>
            <a:r>
              <a:rPr lang="en-US" sz="2400" dirty="0"/>
              <a:t> 2) bypass tube grafting around </a:t>
            </a:r>
            <a:r>
              <a:rPr lang="en-US" sz="2400" dirty="0" smtClean="0"/>
              <a:t>segment</a:t>
            </a:r>
          </a:p>
          <a:p>
            <a:pPr lvl="1" eaLnBrk="1" hangingPunct="1"/>
            <a:r>
              <a:rPr lang="en-US" sz="2400" dirty="0" smtClean="0"/>
              <a:t>3) </a:t>
            </a:r>
            <a:r>
              <a:rPr lang="en-US" sz="2400" dirty="0" err="1" smtClean="0"/>
              <a:t>Baloon</a:t>
            </a:r>
            <a:r>
              <a:rPr lang="en-US" sz="2400" dirty="0" smtClean="0"/>
              <a:t> dilatation</a:t>
            </a:r>
            <a:endParaRPr lang="en-US" sz="2400" dirty="0"/>
          </a:p>
          <a:p>
            <a:pPr eaLnBrk="1" hangingPunct="1"/>
            <a:endParaRPr lang="en-US" sz="2400" dirty="0"/>
          </a:p>
        </p:txBody>
      </p:sp>
      <p:sp>
        <p:nvSpPr>
          <p:cNvPr id="40965"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133A35-679D-4ED6-94B0-0F5E74D1E5A5}" type="datetime1">
              <a:rPr lang="en-US" smtClean="0"/>
              <a:pPr eaLnBrk="1" hangingPunct="1"/>
              <a:t>1/29/2017</a:t>
            </a:fld>
            <a:endParaRPr lang="en-US" smtClean="0"/>
          </a:p>
        </p:txBody>
      </p:sp>
      <p:sp>
        <p:nvSpPr>
          <p:cNvPr id="4096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E18BAE1-8F66-40B3-8D4C-1E84058F8AA1}" type="slidenum">
              <a:rPr lang="en-US" smtClean="0"/>
              <a:pPr eaLnBrk="1" hangingPunct="1"/>
              <a:t>30</a:t>
            </a:fld>
            <a:endParaRPr lang="en-US" smtClean="0"/>
          </a:p>
        </p:txBody>
      </p:sp>
    </p:spTree>
    <p:extLst>
      <p:ext uri="{BB962C8B-B14F-4D97-AF65-F5344CB8AC3E}">
        <p14:creationId xmlns:p14="http://schemas.microsoft.com/office/powerpoint/2010/main" val="4178207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solidFill>
                  <a:schemeClr val="accent6">
                    <a:lumMod val="50000"/>
                  </a:schemeClr>
                </a:solidFill>
              </a:rPr>
              <a:t>Right-to-Left Shunts (</a:t>
            </a:r>
            <a:r>
              <a:rPr lang="en-US" sz="5300" b="1" dirty="0" smtClean="0">
                <a:solidFill>
                  <a:schemeClr val="accent6">
                    <a:lumMod val="50000"/>
                  </a:schemeClr>
                </a:solidFill>
              </a:rPr>
              <a:t>Cyanotic CHD</a:t>
            </a:r>
            <a:r>
              <a:rPr lang="en-US" b="1" dirty="0" smtClean="0">
                <a:solidFill>
                  <a:schemeClr val="accent6">
                    <a:lumMod val="50000"/>
                  </a:schemeClr>
                </a:solidFill>
              </a:rPr>
              <a:t>)</a:t>
            </a:r>
            <a:br>
              <a:rPr lang="en-US" b="1" dirty="0" smtClean="0">
                <a:solidFill>
                  <a:schemeClr val="accent6">
                    <a:lumMod val="50000"/>
                  </a:schemeClr>
                </a:solidFill>
              </a:rPr>
            </a:br>
            <a:endParaRPr lang="en-US" b="1" dirty="0">
              <a:solidFill>
                <a:schemeClr val="accent6">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lvl="1">
              <a:lnSpc>
                <a:spcPct val="80000"/>
              </a:lnSpc>
              <a:buFont typeface="Wingdings" pitchFamily="2" charset="2"/>
              <a:buChar char="Ø"/>
            </a:pPr>
            <a:r>
              <a:rPr lang="en-US" sz="3200" dirty="0" smtClean="0"/>
              <a:t>Cardiac malformations associated with right-to-left shunts are distinguished by </a:t>
            </a:r>
          </a:p>
          <a:p>
            <a:pPr lvl="2">
              <a:lnSpc>
                <a:spcPct val="80000"/>
              </a:lnSpc>
            </a:pPr>
            <a:r>
              <a:rPr lang="en-US" sz="3200" i="1" dirty="0"/>
              <a:t>cyanosis at or near the time of birth.</a:t>
            </a:r>
            <a:r>
              <a:rPr lang="en-US" sz="3200" dirty="0"/>
              <a:t> </a:t>
            </a:r>
          </a:p>
          <a:p>
            <a:pPr lvl="2">
              <a:lnSpc>
                <a:spcPct val="80000"/>
              </a:lnSpc>
            </a:pPr>
            <a:r>
              <a:rPr lang="en-US" sz="3200" dirty="0"/>
              <a:t>poorly oxygenated blood from the right side of the heart is introduced directly into the arterial circulation. </a:t>
            </a:r>
          </a:p>
          <a:p>
            <a:pPr lvl="1">
              <a:lnSpc>
                <a:spcPct val="80000"/>
              </a:lnSpc>
              <a:buFont typeface="Wingdings" pitchFamily="2" charset="2"/>
              <a:buChar char="Ø"/>
            </a:pPr>
            <a:r>
              <a:rPr lang="en-US" sz="3200" dirty="0" smtClean="0"/>
              <a:t>severe, long-standing cyanosis;</a:t>
            </a:r>
          </a:p>
          <a:p>
            <a:pPr lvl="2">
              <a:lnSpc>
                <a:spcPct val="80000"/>
              </a:lnSpc>
            </a:pPr>
            <a:r>
              <a:rPr lang="en-US" sz="3200" dirty="0"/>
              <a:t>clubbing of the fingertips </a:t>
            </a:r>
            <a:r>
              <a:rPr lang="en-US" sz="3200" i="1" dirty="0"/>
              <a:t>(hypertrophic </a:t>
            </a:r>
            <a:r>
              <a:rPr lang="en-US" sz="3200" i="1" dirty="0" err="1"/>
              <a:t>osteoarthropathy</a:t>
            </a:r>
            <a:r>
              <a:rPr lang="en-US" sz="3200" i="1" dirty="0"/>
              <a:t>)</a:t>
            </a:r>
            <a:r>
              <a:rPr lang="en-US" sz="3200" dirty="0"/>
              <a:t> and </a:t>
            </a:r>
            <a:r>
              <a:rPr lang="en-US" sz="3200" i="1" dirty="0"/>
              <a:t>polycythemia</a:t>
            </a:r>
          </a:p>
          <a:p>
            <a:endParaRPr lang="en-US" dirty="0"/>
          </a:p>
        </p:txBody>
      </p:sp>
    </p:spTree>
    <p:extLst>
      <p:ext uri="{BB962C8B-B14F-4D97-AF65-F5344CB8AC3E}">
        <p14:creationId xmlns:p14="http://schemas.microsoft.com/office/powerpoint/2010/main" val="4071236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838200"/>
          </a:xfrm>
        </p:spPr>
        <p:txBody>
          <a:bodyPr/>
          <a:lstStyle/>
          <a:p>
            <a:pPr eaLnBrk="1" hangingPunct="1"/>
            <a:r>
              <a:rPr lang="en-US" sz="4000" b="1" dirty="0" smtClean="0"/>
              <a:t>CYANOTIC CHDs</a:t>
            </a:r>
          </a:p>
        </p:txBody>
      </p:sp>
      <p:sp>
        <p:nvSpPr>
          <p:cNvPr id="3" name="Content Placeholder 2"/>
          <p:cNvSpPr>
            <a:spLocks noGrp="1"/>
          </p:cNvSpPr>
          <p:nvPr>
            <p:ph idx="1"/>
          </p:nvPr>
        </p:nvSpPr>
        <p:spPr>
          <a:xfrm>
            <a:off x="0" y="914400"/>
            <a:ext cx="9144000" cy="5943600"/>
          </a:xfrm>
        </p:spPr>
        <p:txBody>
          <a:bodyPr/>
          <a:lstStyle/>
          <a:p>
            <a:pPr eaLnBrk="1" hangingPunct="1">
              <a:buFont typeface="Wingdings" pitchFamily="2" charset="2"/>
              <a:buChar char="q"/>
              <a:defRPr/>
            </a:pPr>
            <a:r>
              <a:rPr lang="en-US" b="1" dirty="0" smtClean="0"/>
              <a:t>  The  “Ts”</a:t>
            </a:r>
          </a:p>
          <a:p>
            <a:pPr marL="2228850" lvl="4" indent="-514350" eaLnBrk="1" hangingPunct="1">
              <a:buFont typeface="Wingdings" pitchFamily="2" charset="2"/>
              <a:buChar char="§"/>
              <a:defRPr/>
            </a:pPr>
            <a:r>
              <a:rPr lang="en-US" sz="2800" b="1" dirty="0" smtClean="0"/>
              <a:t>T</a:t>
            </a:r>
            <a:r>
              <a:rPr lang="en-US" sz="2800" dirty="0" smtClean="0"/>
              <a:t>etralogy of </a:t>
            </a:r>
            <a:r>
              <a:rPr lang="en-US" sz="2800" dirty="0" err="1" smtClean="0"/>
              <a:t>Fallot</a:t>
            </a:r>
            <a:r>
              <a:rPr lang="en-US" sz="2800" dirty="0" smtClean="0"/>
              <a:t> (TOF)</a:t>
            </a:r>
            <a:endParaRPr lang="en-US" sz="2800" dirty="0" smtClean="0"/>
          </a:p>
          <a:p>
            <a:pPr marL="2228850" lvl="4" indent="-514350" eaLnBrk="1" hangingPunct="1">
              <a:buFont typeface="Wingdings" pitchFamily="2" charset="2"/>
              <a:buChar char="§"/>
              <a:defRPr/>
            </a:pPr>
            <a:r>
              <a:rPr lang="en-US" sz="2800" b="1" dirty="0" smtClean="0"/>
              <a:t>T</a:t>
            </a:r>
            <a:r>
              <a:rPr lang="en-US" sz="2800" dirty="0" smtClean="0"/>
              <a:t>ransposition of the great </a:t>
            </a:r>
            <a:r>
              <a:rPr lang="en-US" sz="2800" dirty="0" smtClean="0"/>
              <a:t>arteries (TGA)</a:t>
            </a:r>
            <a:endParaRPr lang="en-US" sz="2800" dirty="0" smtClean="0"/>
          </a:p>
          <a:p>
            <a:pPr marL="2228850" lvl="4" indent="-514350" eaLnBrk="1" hangingPunct="1">
              <a:buFont typeface="Wingdings" pitchFamily="2" charset="2"/>
              <a:buChar char="§"/>
              <a:defRPr/>
            </a:pPr>
            <a:r>
              <a:rPr lang="en-US" sz="2800" b="1" dirty="0" smtClean="0"/>
              <a:t>T</a:t>
            </a:r>
            <a:r>
              <a:rPr lang="en-US" sz="2800" dirty="0" smtClean="0"/>
              <a:t>ricuspid </a:t>
            </a:r>
            <a:r>
              <a:rPr lang="en-US" sz="2800" dirty="0" err="1" smtClean="0"/>
              <a:t>atresia</a:t>
            </a:r>
            <a:endParaRPr lang="en-US" sz="2800" dirty="0" smtClean="0"/>
          </a:p>
          <a:p>
            <a:pPr marL="2228850" lvl="4" indent="-514350" eaLnBrk="1" hangingPunct="1">
              <a:buFont typeface="Wingdings" pitchFamily="2" charset="2"/>
              <a:buChar char="§"/>
              <a:defRPr/>
            </a:pPr>
            <a:r>
              <a:rPr lang="en-US" sz="2800" b="1" dirty="0" err="1" smtClean="0"/>
              <a:t>T</a:t>
            </a:r>
            <a:r>
              <a:rPr lang="en-US" sz="2800" dirty="0" err="1" smtClean="0"/>
              <a:t>runcus</a:t>
            </a:r>
            <a:r>
              <a:rPr lang="en-US" sz="2800" dirty="0" smtClean="0"/>
              <a:t> </a:t>
            </a:r>
            <a:r>
              <a:rPr lang="en-US" sz="2800" dirty="0" err="1" smtClean="0"/>
              <a:t>arteriosus</a:t>
            </a:r>
            <a:endParaRPr lang="en-US" sz="2800" dirty="0" smtClean="0"/>
          </a:p>
          <a:p>
            <a:pPr marL="2228850" lvl="4" indent="-514350" eaLnBrk="1" hangingPunct="1">
              <a:buFont typeface="Wingdings" pitchFamily="2" charset="2"/>
              <a:buChar char="§"/>
              <a:defRPr/>
            </a:pPr>
            <a:r>
              <a:rPr lang="en-US" sz="2800" b="1" dirty="0" smtClean="0"/>
              <a:t>T</a:t>
            </a:r>
            <a:r>
              <a:rPr lang="en-US" sz="2800" dirty="0" smtClean="0"/>
              <a:t>otal anomalous pulmonary venous return</a:t>
            </a:r>
          </a:p>
          <a:p>
            <a:pPr marL="514350" indent="-514350" eaLnBrk="1" hangingPunct="1">
              <a:buFont typeface="Wingdings" pitchFamily="2" charset="2"/>
              <a:buChar char="q"/>
              <a:defRPr/>
            </a:pPr>
            <a:r>
              <a:rPr lang="en-US" b="1" dirty="0" smtClean="0"/>
              <a:t>Others : </a:t>
            </a:r>
            <a:r>
              <a:rPr lang="en-US" sz="2800" dirty="0" smtClean="0"/>
              <a:t>AVSD, Hypoplastic left ventricle, pulmonary stenosis</a:t>
            </a:r>
          </a:p>
          <a:p>
            <a:pPr eaLnBrk="1" hangingPunct="1">
              <a:buFont typeface="Arial" charset="0"/>
              <a:buChar char="•"/>
              <a:defRPr/>
            </a:pPr>
            <a:endParaRPr lang="en-US" b="1" dirty="0"/>
          </a:p>
        </p:txBody>
      </p:sp>
    </p:spTree>
    <p:extLst>
      <p:ext uri="{BB962C8B-B14F-4D97-AF65-F5344CB8AC3E}">
        <p14:creationId xmlns:p14="http://schemas.microsoft.com/office/powerpoint/2010/main" val="785530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pPr eaLnBrk="1" hangingPunct="1"/>
            <a:r>
              <a:rPr lang="en-US" sz="4000" b="1" smtClean="0"/>
              <a:t>CYANOTIC CHDs</a:t>
            </a:r>
            <a:endParaRPr lang="en-MY" sz="4000" smtClean="0"/>
          </a:p>
        </p:txBody>
      </p:sp>
      <p:sp>
        <p:nvSpPr>
          <p:cNvPr id="3" name="Content Placeholder 2"/>
          <p:cNvSpPr>
            <a:spLocks noGrp="1"/>
          </p:cNvSpPr>
          <p:nvPr>
            <p:ph sz="quarter" idx="1"/>
          </p:nvPr>
        </p:nvSpPr>
        <p:spPr>
          <a:xfrm>
            <a:off x="609600" y="1676400"/>
            <a:ext cx="8153400" cy="4495800"/>
          </a:xfrm>
        </p:spPr>
        <p:txBody>
          <a:bodyPr>
            <a:normAutofit fontScale="92500" lnSpcReduction="20000"/>
          </a:bodyPr>
          <a:lstStyle/>
          <a:p>
            <a:pPr algn="ctr" eaLnBrk="1" hangingPunct="1">
              <a:buFont typeface="Wingdings" pitchFamily="2" charset="2"/>
              <a:buNone/>
              <a:defRPr/>
            </a:pPr>
            <a:r>
              <a:rPr lang="en-MY" b="1" dirty="0" smtClean="0"/>
              <a:t>RIGHT to LEFT shunt</a:t>
            </a:r>
          </a:p>
          <a:p>
            <a:pPr algn="ctr" eaLnBrk="1" hangingPunct="1">
              <a:buFont typeface="Wingdings" pitchFamily="2" charset="2"/>
              <a:buNone/>
              <a:defRPr/>
            </a:pPr>
            <a:endParaRPr lang="en-MY" dirty="0" smtClean="0">
              <a:solidFill>
                <a:srgbClr val="FF0000"/>
              </a:solidFill>
            </a:endParaRPr>
          </a:p>
          <a:p>
            <a:pPr algn="ctr" eaLnBrk="1" hangingPunct="1">
              <a:buFont typeface="Wingdings" pitchFamily="2" charset="2"/>
              <a:buNone/>
              <a:defRPr/>
            </a:pPr>
            <a:r>
              <a:rPr lang="en-MY" dirty="0" smtClean="0"/>
              <a:t>Systemic venous return</a:t>
            </a:r>
          </a:p>
          <a:p>
            <a:pPr algn="ctr" eaLnBrk="1" hangingPunct="1">
              <a:buFont typeface="Wingdings" pitchFamily="2" charset="2"/>
              <a:buNone/>
              <a:defRPr/>
            </a:pPr>
            <a:endParaRPr lang="en-MY" dirty="0" smtClean="0"/>
          </a:p>
          <a:p>
            <a:pPr algn="ctr" eaLnBrk="1" hangingPunct="1">
              <a:buFont typeface="Wingdings" pitchFamily="2" charset="2"/>
              <a:buNone/>
              <a:defRPr/>
            </a:pPr>
            <a:r>
              <a:rPr lang="en-MY" dirty="0" smtClean="0">
                <a:sym typeface="Wingdings" pitchFamily="2" charset="2"/>
              </a:rPr>
              <a:t>Right heart </a:t>
            </a:r>
          </a:p>
          <a:p>
            <a:pPr algn="ctr" eaLnBrk="1" hangingPunct="1">
              <a:buFont typeface="Wingdings" pitchFamily="2" charset="2"/>
              <a:buNone/>
              <a:defRPr/>
            </a:pPr>
            <a:endParaRPr lang="en-MY" dirty="0" smtClean="0">
              <a:sym typeface="Wingdings" pitchFamily="2" charset="2"/>
            </a:endParaRPr>
          </a:p>
          <a:p>
            <a:pPr algn="ctr" eaLnBrk="1" hangingPunct="1">
              <a:buFont typeface="Wingdings" pitchFamily="2" charset="2"/>
              <a:buNone/>
              <a:defRPr/>
            </a:pPr>
            <a:r>
              <a:rPr lang="en-MY" dirty="0" smtClean="0">
                <a:sym typeface="Wingdings" pitchFamily="2" charset="2"/>
              </a:rPr>
              <a:t>Left heart </a:t>
            </a:r>
          </a:p>
          <a:p>
            <a:pPr algn="ctr" eaLnBrk="1" hangingPunct="1">
              <a:buFont typeface="Wingdings" pitchFamily="2" charset="2"/>
              <a:buNone/>
              <a:defRPr/>
            </a:pPr>
            <a:endParaRPr lang="en-MY" dirty="0" smtClean="0">
              <a:sym typeface="Wingdings" pitchFamily="2" charset="2"/>
            </a:endParaRPr>
          </a:p>
          <a:p>
            <a:pPr algn="ctr" eaLnBrk="1" hangingPunct="1">
              <a:buFont typeface="Wingdings" pitchFamily="2" charset="2"/>
              <a:buNone/>
              <a:defRPr/>
            </a:pPr>
            <a:r>
              <a:rPr lang="en-MY" dirty="0" smtClean="0">
                <a:sym typeface="Wingdings" pitchFamily="2" charset="2"/>
              </a:rPr>
              <a:t>Systemic circulation</a:t>
            </a:r>
          </a:p>
          <a:p>
            <a:pPr algn="ctr" eaLnBrk="1" hangingPunct="1">
              <a:buFont typeface="Wingdings" pitchFamily="2" charset="2"/>
              <a:buNone/>
              <a:defRPr/>
            </a:pPr>
            <a:endParaRPr lang="en-MY" dirty="0" smtClean="0">
              <a:sym typeface="Wingdings" pitchFamily="2" charset="2"/>
            </a:endParaRPr>
          </a:p>
          <a:p>
            <a:pPr eaLnBrk="1" hangingPunct="1">
              <a:buFont typeface="Arial" charset="0"/>
              <a:buChar char="•"/>
              <a:defRPr/>
            </a:pPr>
            <a:endParaRPr lang="en-MY" dirty="0"/>
          </a:p>
        </p:txBody>
      </p:sp>
      <p:sp>
        <p:nvSpPr>
          <p:cNvPr id="4" name="Down Arrow 3"/>
          <p:cNvSpPr/>
          <p:nvPr/>
        </p:nvSpPr>
        <p:spPr>
          <a:xfrm>
            <a:off x="4643438" y="3000375"/>
            <a:ext cx="214312"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Down Arrow 6"/>
          <p:cNvSpPr/>
          <p:nvPr/>
        </p:nvSpPr>
        <p:spPr>
          <a:xfrm>
            <a:off x="4643438" y="4000500"/>
            <a:ext cx="214312"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Down Arrow 7"/>
          <p:cNvSpPr/>
          <p:nvPr/>
        </p:nvSpPr>
        <p:spPr>
          <a:xfrm>
            <a:off x="4648200" y="4800600"/>
            <a:ext cx="214313"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Curved Right Arrow 8"/>
          <p:cNvSpPr/>
          <p:nvPr/>
        </p:nvSpPr>
        <p:spPr>
          <a:xfrm rot="11055186">
            <a:off x="6437313" y="2589213"/>
            <a:ext cx="1192212" cy="3098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1752" name="TextBox 9"/>
          <p:cNvSpPr txBox="1">
            <a:spLocks noChangeArrowheads="1"/>
          </p:cNvSpPr>
          <p:nvPr/>
        </p:nvSpPr>
        <p:spPr bwMode="auto">
          <a:xfrm>
            <a:off x="1676400" y="1219200"/>
            <a:ext cx="556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             Cause of Cyanosis in CHD</a:t>
            </a:r>
          </a:p>
        </p:txBody>
      </p:sp>
    </p:spTree>
    <p:extLst>
      <p:ext uri="{BB962C8B-B14F-4D97-AF65-F5344CB8AC3E}">
        <p14:creationId xmlns:p14="http://schemas.microsoft.com/office/powerpoint/2010/main" val="2858634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685800"/>
          </a:xfrm>
        </p:spPr>
        <p:txBody>
          <a:bodyPr>
            <a:normAutofit fontScale="90000"/>
          </a:bodyPr>
          <a:lstStyle/>
          <a:p>
            <a:r>
              <a:rPr lang="en-US" sz="4000" b="1" dirty="0" smtClean="0">
                <a:solidFill>
                  <a:schemeClr val="accent6">
                    <a:lumMod val="50000"/>
                  </a:schemeClr>
                </a:solidFill>
              </a:rPr>
              <a:t>1. TETRALOGY </a:t>
            </a:r>
            <a:r>
              <a:rPr lang="en-US" sz="4000" b="1" dirty="0" smtClean="0">
                <a:solidFill>
                  <a:schemeClr val="accent6">
                    <a:lumMod val="50000"/>
                  </a:schemeClr>
                </a:solidFill>
              </a:rPr>
              <a:t>OF FALLOT</a:t>
            </a:r>
          </a:p>
        </p:txBody>
      </p:sp>
      <p:pic>
        <p:nvPicPr>
          <p:cNvPr id="32771" name="Picture 2" descr="C:\Documents and Settings\james\Desktop\TO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00200"/>
            <a:ext cx="4227513" cy="4525963"/>
          </a:xfrm>
          <a:noFill/>
        </p:spPr>
      </p:pic>
      <p:sp>
        <p:nvSpPr>
          <p:cNvPr id="32772" name="TextBox 5"/>
          <p:cNvSpPr txBox="1">
            <a:spLocks noChangeArrowheads="1"/>
          </p:cNvSpPr>
          <p:nvPr/>
        </p:nvSpPr>
        <p:spPr bwMode="auto">
          <a:xfrm>
            <a:off x="4419600" y="1905000"/>
            <a:ext cx="4191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1" hangingPunct="1"/>
            <a:r>
              <a:rPr lang="en-US" sz="2400" b="1" dirty="0"/>
              <a:t> A. Pulmonary artery  </a:t>
            </a:r>
          </a:p>
          <a:p>
            <a:pPr lvl="1" eaLnBrk="1" hangingPunct="1"/>
            <a:r>
              <a:rPr lang="en-US" sz="2400" b="1" dirty="0"/>
              <a:t>      stenosis</a:t>
            </a:r>
          </a:p>
          <a:p>
            <a:pPr lvl="1" eaLnBrk="1" hangingPunct="1"/>
            <a:r>
              <a:rPr lang="en-US" sz="2400" b="1" dirty="0"/>
              <a:t>B.  Overriding </a:t>
            </a:r>
            <a:r>
              <a:rPr lang="en-US" sz="2400" b="1" dirty="0" smtClean="0"/>
              <a:t>Aorta(malposition)</a:t>
            </a:r>
            <a:endParaRPr lang="en-US" sz="2400" b="1" dirty="0"/>
          </a:p>
          <a:p>
            <a:pPr lvl="1" eaLnBrk="1" hangingPunct="1"/>
            <a:r>
              <a:rPr lang="en-US" sz="2400" b="1" dirty="0"/>
              <a:t>C.  Ventricular </a:t>
            </a:r>
            <a:r>
              <a:rPr lang="en-US" sz="2400" b="1" dirty="0" err="1"/>
              <a:t>septal</a:t>
            </a:r>
            <a:r>
              <a:rPr lang="en-US" sz="2400" b="1" dirty="0"/>
              <a:t>  </a:t>
            </a:r>
          </a:p>
          <a:p>
            <a:pPr lvl="1" eaLnBrk="1" hangingPunct="1"/>
            <a:r>
              <a:rPr lang="en-US" sz="2400" b="1" dirty="0"/>
              <a:t>      </a:t>
            </a:r>
            <a:r>
              <a:rPr lang="en-US" sz="2400" b="1" dirty="0" smtClean="0"/>
              <a:t>defect (VSD)</a:t>
            </a:r>
            <a:endParaRPr lang="en-US" sz="2400" b="1" dirty="0"/>
          </a:p>
          <a:p>
            <a:pPr lvl="1" eaLnBrk="1" hangingPunct="1"/>
            <a:r>
              <a:rPr lang="en-US" sz="2400" b="1" dirty="0"/>
              <a:t>D.  Right ventricular  </a:t>
            </a:r>
          </a:p>
          <a:p>
            <a:pPr lvl="1" eaLnBrk="1" hangingPunct="1"/>
            <a:r>
              <a:rPr lang="en-US" sz="2400" b="1" dirty="0"/>
              <a:t>     </a:t>
            </a:r>
            <a:r>
              <a:rPr lang="en-US" sz="2400" b="1" dirty="0" smtClean="0"/>
              <a:t>hypertrophy (RVH)</a:t>
            </a:r>
            <a:endParaRPr lang="en-US" sz="1000" b="1" u="sng" dirty="0"/>
          </a:p>
          <a:p>
            <a:pPr eaLnBrk="1" hangingPunct="1"/>
            <a:endParaRPr lang="en-US" dirty="0"/>
          </a:p>
        </p:txBody>
      </p:sp>
    </p:spTree>
    <p:extLst>
      <p:ext uri="{BB962C8B-B14F-4D97-AF65-F5344CB8AC3E}">
        <p14:creationId xmlns:p14="http://schemas.microsoft.com/office/powerpoint/2010/main" val="3693450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tet"/>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00400" y="1371600"/>
            <a:ext cx="5638800" cy="5181600"/>
          </a:xfrm>
          <a:noFill/>
        </p:spPr>
      </p:pic>
      <p:sp>
        <p:nvSpPr>
          <p:cNvPr id="33795" name="Rectangle 2"/>
          <p:cNvSpPr>
            <a:spLocks noGrp="1" noChangeArrowheads="1"/>
          </p:cNvSpPr>
          <p:nvPr>
            <p:ph type="title"/>
          </p:nvPr>
        </p:nvSpPr>
        <p:spPr>
          <a:xfrm>
            <a:off x="685800" y="0"/>
            <a:ext cx="7772400" cy="762000"/>
          </a:xfrm>
        </p:spPr>
        <p:txBody>
          <a:bodyPr/>
          <a:lstStyle/>
          <a:p>
            <a:pPr eaLnBrk="1" hangingPunct="1"/>
            <a:r>
              <a:rPr lang="en-US" sz="4000" b="1" dirty="0" smtClean="0"/>
              <a:t>TETRALOGY OF FALLOT</a:t>
            </a:r>
          </a:p>
        </p:txBody>
      </p:sp>
      <p:sp>
        <p:nvSpPr>
          <p:cNvPr id="33796" name="Rectangle 3"/>
          <p:cNvSpPr>
            <a:spLocks noGrp="1" noChangeArrowheads="1"/>
          </p:cNvSpPr>
          <p:nvPr>
            <p:ph type="body" sz="half" idx="1"/>
          </p:nvPr>
        </p:nvSpPr>
        <p:spPr>
          <a:xfrm>
            <a:off x="0" y="533400"/>
            <a:ext cx="4343400" cy="6324600"/>
          </a:xfrm>
        </p:spPr>
        <p:txBody>
          <a:bodyPr/>
          <a:lstStyle/>
          <a:p>
            <a:pPr eaLnBrk="1" hangingPunct="1">
              <a:buFont typeface="Wingdings" pitchFamily="2" charset="2"/>
              <a:buChar char="Ø"/>
            </a:pPr>
            <a:r>
              <a:rPr lang="en-US" sz="2800" dirty="0" smtClean="0"/>
              <a:t>TOF </a:t>
            </a:r>
            <a:r>
              <a:rPr lang="en-US" sz="2800" dirty="0" smtClean="0"/>
              <a:t>is the most common </a:t>
            </a:r>
            <a:r>
              <a:rPr lang="en-US" sz="2800" b="1" dirty="0" smtClean="0"/>
              <a:t>cyanotic</a:t>
            </a:r>
            <a:r>
              <a:rPr lang="en-US" sz="2800" dirty="0" smtClean="0"/>
              <a:t> CHD,</a:t>
            </a:r>
          </a:p>
          <a:p>
            <a:pPr eaLnBrk="1" hangingPunct="1">
              <a:buFont typeface="Wingdings" pitchFamily="2" charset="2"/>
              <a:buChar char="Ø"/>
            </a:pPr>
            <a:r>
              <a:rPr lang="en-US" sz="2800" dirty="0" smtClean="0"/>
              <a:t> ≈ 10% of all CHDs</a:t>
            </a:r>
          </a:p>
          <a:p>
            <a:pPr eaLnBrk="1" hangingPunct="1">
              <a:buFont typeface="Wingdings" pitchFamily="2" charset="2"/>
              <a:buChar char="Ø"/>
            </a:pPr>
            <a:r>
              <a:rPr lang="en-US" sz="2800" dirty="0" smtClean="0"/>
              <a:t> Occurs in </a:t>
            </a:r>
            <a:r>
              <a:rPr lang="en-US" sz="2800" dirty="0" err="1" smtClean="0"/>
              <a:t>approx</a:t>
            </a:r>
            <a:r>
              <a:rPr lang="en-US" sz="2800" dirty="0" smtClean="0"/>
              <a:t> 400 per 1,000,000 </a:t>
            </a:r>
            <a:r>
              <a:rPr lang="en-US" sz="2800" dirty="0" err="1" smtClean="0"/>
              <a:t>livebirths</a:t>
            </a:r>
            <a:endParaRPr lang="en-US" sz="2800" dirty="0" smtClean="0"/>
          </a:p>
          <a:p>
            <a:pPr eaLnBrk="1" hangingPunct="1">
              <a:buFont typeface="Wingdings" pitchFamily="2" charset="2"/>
              <a:buChar char="Ø"/>
            </a:pPr>
            <a:r>
              <a:rPr lang="en-US" sz="2800" dirty="0" smtClean="0"/>
              <a:t> Untreated TOF Survival is ≈75% after the first </a:t>
            </a:r>
            <a:r>
              <a:rPr lang="en-US" sz="2800" dirty="0" err="1" smtClean="0"/>
              <a:t>yr</a:t>
            </a:r>
            <a:r>
              <a:rPr lang="en-US" sz="2800" dirty="0" smtClean="0"/>
              <a:t> of life, 60% by four </a:t>
            </a:r>
            <a:r>
              <a:rPr lang="en-US" sz="2800" dirty="0" err="1" smtClean="0"/>
              <a:t>yrs</a:t>
            </a:r>
            <a:r>
              <a:rPr lang="en-US" sz="2800" dirty="0" smtClean="0"/>
              <a:t>, 30% by ten </a:t>
            </a:r>
            <a:r>
              <a:rPr lang="en-US" sz="2800" dirty="0" err="1" smtClean="0"/>
              <a:t>yrs</a:t>
            </a:r>
            <a:r>
              <a:rPr lang="en-US" sz="2800" dirty="0" smtClean="0"/>
              <a:t>, and 5% by forty yrs.</a:t>
            </a:r>
          </a:p>
        </p:txBody>
      </p:sp>
    </p:spTree>
    <p:extLst>
      <p:ext uri="{BB962C8B-B14F-4D97-AF65-F5344CB8AC3E}">
        <p14:creationId xmlns:p14="http://schemas.microsoft.com/office/powerpoint/2010/main" val="4123433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838200"/>
          </a:xfrm>
        </p:spPr>
        <p:txBody>
          <a:bodyPr/>
          <a:lstStyle/>
          <a:p>
            <a:pPr eaLnBrk="1" hangingPunct="1"/>
            <a:r>
              <a:rPr lang="en-US" sz="4000" b="1" dirty="0" smtClean="0"/>
              <a:t>TETRALOGY OF FALLOT</a:t>
            </a:r>
          </a:p>
        </p:txBody>
      </p:sp>
      <p:sp>
        <p:nvSpPr>
          <p:cNvPr id="35843" name="Content Placeholder 2"/>
          <p:cNvSpPr>
            <a:spLocks noGrp="1"/>
          </p:cNvSpPr>
          <p:nvPr>
            <p:ph idx="1"/>
          </p:nvPr>
        </p:nvSpPr>
        <p:spPr>
          <a:xfrm>
            <a:off x="457200" y="1295400"/>
            <a:ext cx="8229600" cy="4830763"/>
          </a:xfrm>
        </p:spPr>
        <p:txBody>
          <a:bodyPr/>
          <a:lstStyle/>
          <a:p>
            <a:pPr eaLnBrk="1" hangingPunct="1">
              <a:lnSpc>
                <a:spcPct val="80000"/>
              </a:lnSpc>
              <a:buFont typeface="Wingdings" pitchFamily="2" charset="2"/>
              <a:buChar char="q"/>
            </a:pPr>
            <a:r>
              <a:rPr lang="en-US" dirty="0" smtClean="0"/>
              <a:t>  </a:t>
            </a:r>
            <a:r>
              <a:rPr lang="en-US" sz="3600" b="1" dirty="0" smtClean="0"/>
              <a:t>Pathophysiology:</a:t>
            </a:r>
            <a:endParaRPr lang="en-US" sz="3600" b="1" u="sng" dirty="0" smtClean="0"/>
          </a:p>
          <a:p>
            <a:pPr eaLnBrk="1" hangingPunct="1">
              <a:lnSpc>
                <a:spcPct val="80000"/>
              </a:lnSpc>
              <a:buFont typeface="Wingdings" pitchFamily="2" charset="2"/>
              <a:buChar char="§"/>
            </a:pPr>
            <a:r>
              <a:rPr lang="en-US" dirty="0" smtClean="0"/>
              <a:t>    Increased resistance by the pulmonary   </a:t>
            </a:r>
          </a:p>
          <a:p>
            <a:pPr eaLnBrk="1" hangingPunct="1">
              <a:lnSpc>
                <a:spcPct val="80000"/>
              </a:lnSpc>
              <a:buFont typeface="Arial" pitchFamily="34" charset="0"/>
              <a:buNone/>
            </a:pPr>
            <a:r>
              <a:rPr lang="en-US" dirty="0" smtClean="0"/>
              <a:t>        stenosis </a:t>
            </a:r>
          </a:p>
          <a:p>
            <a:pPr eaLnBrk="1" hangingPunct="1">
              <a:lnSpc>
                <a:spcPct val="80000"/>
              </a:lnSpc>
              <a:buFont typeface="Arial" pitchFamily="34" charset="0"/>
              <a:buNone/>
            </a:pPr>
            <a:endParaRPr lang="en-US" dirty="0" smtClean="0"/>
          </a:p>
          <a:p>
            <a:pPr eaLnBrk="1" hangingPunct="1">
              <a:lnSpc>
                <a:spcPct val="80000"/>
              </a:lnSpc>
              <a:buFont typeface="Wingdings" pitchFamily="2" charset="2"/>
              <a:buChar char="§"/>
            </a:pPr>
            <a:r>
              <a:rPr lang="en-US" dirty="0" smtClean="0"/>
              <a:t>   Deoxygenated systemic venous return is  </a:t>
            </a:r>
          </a:p>
          <a:p>
            <a:pPr eaLnBrk="1" hangingPunct="1">
              <a:lnSpc>
                <a:spcPct val="80000"/>
              </a:lnSpc>
              <a:buFont typeface="Arial" pitchFamily="34" charset="0"/>
              <a:buNone/>
            </a:pPr>
            <a:r>
              <a:rPr lang="en-US" dirty="0" smtClean="0"/>
              <a:t>       diverted from RV, through VSD to the  </a:t>
            </a:r>
          </a:p>
          <a:p>
            <a:pPr eaLnBrk="1" hangingPunct="1">
              <a:lnSpc>
                <a:spcPct val="80000"/>
              </a:lnSpc>
              <a:buFont typeface="Arial" pitchFamily="34" charset="0"/>
              <a:buNone/>
            </a:pPr>
            <a:r>
              <a:rPr lang="en-US" dirty="0" smtClean="0"/>
              <a:t>       overriding aorta and systemic circulation </a:t>
            </a:r>
          </a:p>
          <a:p>
            <a:pPr eaLnBrk="1" hangingPunct="1">
              <a:lnSpc>
                <a:spcPct val="80000"/>
              </a:lnSpc>
              <a:buFont typeface="Arial" pitchFamily="34" charset="0"/>
              <a:buNone/>
            </a:pPr>
            <a:endParaRPr lang="en-US" dirty="0" smtClean="0"/>
          </a:p>
          <a:p>
            <a:pPr eaLnBrk="1" hangingPunct="1">
              <a:lnSpc>
                <a:spcPct val="80000"/>
              </a:lnSpc>
              <a:buFont typeface="Wingdings" pitchFamily="2" charset="2"/>
              <a:buChar char="§"/>
            </a:pPr>
            <a:r>
              <a:rPr lang="en-US" dirty="0" smtClean="0"/>
              <a:t>    </a:t>
            </a:r>
          </a:p>
          <a:p>
            <a:pPr eaLnBrk="1" hangingPunct="1"/>
            <a:endParaRPr lang="en-US" dirty="0" smtClean="0"/>
          </a:p>
        </p:txBody>
      </p:sp>
      <p:sp>
        <p:nvSpPr>
          <p:cNvPr id="4" name="Down Arrow 3"/>
          <p:cNvSpPr/>
          <p:nvPr/>
        </p:nvSpPr>
        <p:spPr>
          <a:xfrm>
            <a:off x="1905000" y="2743200"/>
            <a:ext cx="685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Down Arrow 4"/>
          <p:cNvSpPr/>
          <p:nvPr/>
        </p:nvSpPr>
        <p:spPr>
          <a:xfrm>
            <a:off x="1905000" y="4648200"/>
            <a:ext cx="685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14400" y="5257800"/>
            <a:ext cx="69342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systemic hypoxemia and cyanosis</a:t>
            </a:r>
          </a:p>
        </p:txBody>
      </p:sp>
    </p:spTree>
    <p:extLst>
      <p:ext uri="{BB962C8B-B14F-4D97-AF65-F5344CB8AC3E}">
        <p14:creationId xmlns:p14="http://schemas.microsoft.com/office/powerpoint/2010/main" val="695245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
            <a:ext cx="7772400" cy="685800"/>
          </a:xfrm>
        </p:spPr>
        <p:txBody>
          <a:bodyPr>
            <a:normAutofit fontScale="90000"/>
          </a:bodyPr>
          <a:lstStyle/>
          <a:p>
            <a:pPr eaLnBrk="1" hangingPunct="1"/>
            <a:r>
              <a:rPr lang="en-US" sz="4000" b="1" dirty="0" smtClean="0"/>
              <a:t>TETRALOGY OF FALLOT</a:t>
            </a:r>
          </a:p>
        </p:txBody>
      </p:sp>
      <p:sp>
        <p:nvSpPr>
          <p:cNvPr id="36867" name="Rectangle 3"/>
          <p:cNvSpPr>
            <a:spLocks noGrp="1" noChangeArrowheads="1"/>
          </p:cNvSpPr>
          <p:nvPr>
            <p:ph type="body" idx="1"/>
          </p:nvPr>
        </p:nvSpPr>
        <p:spPr>
          <a:xfrm>
            <a:off x="0" y="533400"/>
            <a:ext cx="9144000" cy="6324600"/>
          </a:xfrm>
        </p:spPr>
        <p:txBody>
          <a:bodyPr/>
          <a:lstStyle/>
          <a:p>
            <a:pPr eaLnBrk="1" hangingPunct="1">
              <a:buFont typeface="Wingdings" pitchFamily="2" charset="2"/>
              <a:buChar char="q"/>
            </a:pPr>
            <a:r>
              <a:rPr lang="en-US" b="1" dirty="0" smtClean="0"/>
              <a:t>  Signs and Symptoms</a:t>
            </a:r>
            <a:r>
              <a:rPr lang="en-US" dirty="0" smtClean="0"/>
              <a:t>:</a:t>
            </a:r>
          </a:p>
          <a:p>
            <a:pPr lvl="1" eaLnBrk="1" hangingPunct="1">
              <a:buFont typeface="Wingdings" pitchFamily="2" charset="2"/>
              <a:buChar char="§"/>
            </a:pPr>
            <a:r>
              <a:rPr lang="en-US" dirty="0" smtClean="0"/>
              <a:t>Dyspnea on exertion or when crying</a:t>
            </a:r>
          </a:p>
          <a:p>
            <a:pPr lvl="1" eaLnBrk="1" hangingPunct="1">
              <a:buFont typeface="Wingdings" pitchFamily="2" charset="2"/>
              <a:buChar char="§"/>
            </a:pPr>
            <a:r>
              <a:rPr lang="en-US" b="1" dirty="0" err="1" smtClean="0"/>
              <a:t>Tet</a:t>
            </a:r>
            <a:r>
              <a:rPr lang="en-US" b="1" dirty="0" smtClean="0"/>
              <a:t> spells</a:t>
            </a:r>
            <a:r>
              <a:rPr lang="en-US" dirty="0" smtClean="0"/>
              <a:t>: irritability, cyanosis, hyperventilation and sometimes syncope or convulsions due to cerebral hypoxemia.</a:t>
            </a:r>
          </a:p>
          <a:p>
            <a:pPr lvl="1" eaLnBrk="1" hangingPunct="1">
              <a:buFont typeface="Wingdings" pitchFamily="2" charset="2"/>
              <a:buChar char="§"/>
            </a:pPr>
            <a:r>
              <a:rPr lang="en-US" dirty="0" smtClean="0"/>
              <a:t>Patients learn to alleviate symptoms by </a:t>
            </a:r>
            <a:r>
              <a:rPr lang="en-US" b="1" dirty="0" smtClean="0"/>
              <a:t>squatting (or folding themselves on their knees) </a:t>
            </a:r>
            <a:r>
              <a:rPr lang="en-US" dirty="0" smtClean="0"/>
              <a:t>which increases systemic resistance and decreases the right-to-left shunt and directs more blood to the pulmonary circulation.</a:t>
            </a:r>
          </a:p>
        </p:txBody>
      </p:sp>
    </p:spTree>
    <p:extLst>
      <p:ext uri="{BB962C8B-B14F-4D97-AF65-F5344CB8AC3E}">
        <p14:creationId xmlns:p14="http://schemas.microsoft.com/office/powerpoint/2010/main" val="1911133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457200"/>
          </a:xfrm>
        </p:spPr>
        <p:txBody>
          <a:bodyPr>
            <a:normAutofit fontScale="90000"/>
          </a:bodyPr>
          <a:lstStyle/>
          <a:p>
            <a:r>
              <a:rPr lang="en-US" sz="4000" b="1" smtClean="0"/>
              <a:t>TETRALOGY OF FALLOT</a:t>
            </a:r>
            <a:endParaRPr lang="en-US" sz="4000" smtClean="0"/>
          </a:p>
        </p:txBody>
      </p:sp>
      <p:sp>
        <p:nvSpPr>
          <p:cNvPr id="37891" name="Content Placeholder 2"/>
          <p:cNvSpPr>
            <a:spLocks noGrp="1"/>
          </p:cNvSpPr>
          <p:nvPr>
            <p:ph idx="1"/>
          </p:nvPr>
        </p:nvSpPr>
        <p:spPr>
          <a:xfrm>
            <a:off x="0" y="381000"/>
            <a:ext cx="8686800" cy="6477000"/>
          </a:xfrm>
        </p:spPr>
        <p:txBody>
          <a:bodyPr>
            <a:normAutofit fontScale="92500" lnSpcReduction="10000"/>
          </a:bodyPr>
          <a:lstStyle/>
          <a:p>
            <a:pPr>
              <a:buFont typeface="Wingdings" pitchFamily="2" charset="2"/>
              <a:buChar char="q"/>
            </a:pPr>
            <a:r>
              <a:rPr lang="en-US" b="1" dirty="0" smtClean="0"/>
              <a:t> Other signs and symptoms</a:t>
            </a:r>
          </a:p>
          <a:p>
            <a:pPr marL="1714500" lvl="3" indent="-457200" eaLnBrk="1" hangingPunct="1">
              <a:spcBef>
                <a:spcPct val="50000"/>
              </a:spcBef>
              <a:buFont typeface="Wingdings" pitchFamily="2" charset="2"/>
              <a:buChar char="§"/>
            </a:pPr>
            <a:r>
              <a:rPr lang="en-US" sz="2800" dirty="0" smtClean="0"/>
              <a:t>Failure to thrive</a:t>
            </a:r>
          </a:p>
          <a:p>
            <a:pPr marL="1714500" lvl="3" indent="-457200" eaLnBrk="1" hangingPunct="1">
              <a:spcBef>
                <a:spcPct val="50000"/>
              </a:spcBef>
              <a:buFont typeface="Wingdings" pitchFamily="2" charset="2"/>
              <a:buChar char="§"/>
            </a:pPr>
            <a:r>
              <a:rPr lang="en-US" sz="2800" dirty="0" smtClean="0"/>
              <a:t>Lack of energy</a:t>
            </a:r>
          </a:p>
          <a:p>
            <a:pPr marL="1714500" lvl="3" indent="-457200" eaLnBrk="1" hangingPunct="1">
              <a:spcBef>
                <a:spcPct val="50000"/>
              </a:spcBef>
              <a:buFont typeface="Wingdings" pitchFamily="2" charset="2"/>
              <a:buChar char="§"/>
            </a:pPr>
            <a:r>
              <a:rPr lang="en-US" sz="2800" dirty="0" smtClean="0"/>
              <a:t>Frequent Infections</a:t>
            </a:r>
          </a:p>
          <a:p>
            <a:pPr marL="1714500" lvl="3" indent="-457200" eaLnBrk="1" hangingPunct="1">
              <a:spcBef>
                <a:spcPct val="50000"/>
              </a:spcBef>
              <a:buFont typeface="Wingdings" pitchFamily="2" charset="2"/>
              <a:buChar char="§"/>
            </a:pPr>
            <a:r>
              <a:rPr lang="en-US" sz="2800" dirty="0" smtClean="0"/>
              <a:t>Polycythemia </a:t>
            </a:r>
          </a:p>
          <a:p>
            <a:pPr marL="1714500" lvl="3" indent="-457200" eaLnBrk="1" hangingPunct="1">
              <a:spcBef>
                <a:spcPct val="50000"/>
              </a:spcBef>
              <a:buFont typeface="Wingdings" pitchFamily="2" charset="2"/>
              <a:buChar char="§"/>
            </a:pPr>
            <a:r>
              <a:rPr lang="en-US" sz="2800" dirty="0" smtClean="0"/>
              <a:t>Finger clubbing</a:t>
            </a:r>
          </a:p>
          <a:p>
            <a:pPr marL="1714500" lvl="3" indent="-457200" eaLnBrk="1" hangingPunct="1">
              <a:spcBef>
                <a:spcPct val="50000"/>
              </a:spcBef>
              <a:buFont typeface="Wingdings" pitchFamily="2" charset="2"/>
              <a:buChar char="§"/>
            </a:pPr>
            <a:r>
              <a:rPr lang="en-US" sz="2800" dirty="0" smtClean="0"/>
              <a:t>Cerebral abscesses</a:t>
            </a:r>
          </a:p>
          <a:p>
            <a:pPr marL="1714500" lvl="3" indent="-457200" eaLnBrk="1" hangingPunct="1">
              <a:spcBef>
                <a:spcPct val="50000"/>
              </a:spcBef>
              <a:buFont typeface="Wingdings" pitchFamily="2" charset="2"/>
              <a:buChar char="§"/>
            </a:pPr>
            <a:r>
              <a:rPr lang="en-US" sz="2800" dirty="0" smtClean="0"/>
              <a:t>Cardiomegaly</a:t>
            </a:r>
          </a:p>
          <a:p>
            <a:pPr marL="1714500" lvl="3" indent="-457200" eaLnBrk="1" hangingPunct="1">
              <a:spcBef>
                <a:spcPct val="50000"/>
              </a:spcBef>
              <a:buFont typeface="Wingdings" pitchFamily="2" charset="2"/>
              <a:buChar char="§"/>
            </a:pPr>
            <a:r>
              <a:rPr lang="en-US" sz="2800" dirty="0" smtClean="0"/>
              <a:t>Hyperactive precordium</a:t>
            </a:r>
          </a:p>
          <a:p>
            <a:pPr marL="1714500" lvl="3" indent="-457200" eaLnBrk="1" hangingPunct="1">
              <a:spcBef>
                <a:spcPct val="50000"/>
              </a:spcBef>
              <a:buFont typeface="Wingdings" pitchFamily="2" charset="2"/>
              <a:buChar char="§"/>
            </a:pPr>
            <a:r>
              <a:rPr lang="en-US" sz="2800" dirty="0" smtClean="0"/>
              <a:t>Pigeon chest</a:t>
            </a:r>
          </a:p>
          <a:p>
            <a:pPr marL="1714500" lvl="3" indent="-457200" eaLnBrk="1" hangingPunct="1">
              <a:spcBef>
                <a:spcPct val="50000"/>
              </a:spcBef>
              <a:buFont typeface="Wingdings" pitchFamily="2" charset="2"/>
              <a:buChar char="§"/>
            </a:pPr>
            <a:r>
              <a:rPr lang="en-US" sz="2800" dirty="0" smtClean="0"/>
              <a:t>Parasternal heave  </a:t>
            </a:r>
            <a:endParaRPr lang="en-US" sz="2800" dirty="0" smtClean="0"/>
          </a:p>
          <a:p>
            <a:pPr>
              <a:buFont typeface="Wingdings" pitchFamily="2" charset="2"/>
              <a:buChar char="q"/>
            </a:pPr>
            <a:endParaRPr lang="en-US" b="1" dirty="0" smtClean="0"/>
          </a:p>
        </p:txBody>
      </p:sp>
      <p:pic>
        <p:nvPicPr>
          <p:cNvPr id="37892" name="Picture 4" descr="C:\Users\jean\Pictures\squat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752600"/>
            <a:ext cx="335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1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b="1" smtClean="0"/>
              <a:t>HYPOXIC SPELLS/’TET’ SPELLS in TOF</a:t>
            </a:r>
          </a:p>
        </p:txBody>
      </p:sp>
      <p:sp>
        <p:nvSpPr>
          <p:cNvPr id="38915" name="Content Placeholder 2"/>
          <p:cNvSpPr>
            <a:spLocks noGrp="1"/>
          </p:cNvSpPr>
          <p:nvPr>
            <p:ph idx="1"/>
          </p:nvPr>
        </p:nvSpPr>
        <p:spPr>
          <a:xfrm>
            <a:off x="228600" y="1371600"/>
            <a:ext cx="8686800" cy="5105400"/>
          </a:xfrm>
        </p:spPr>
        <p:txBody>
          <a:bodyPr/>
          <a:lstStyle/>
          <a:p>
            <a:pPr lvl="1" eaLnBrk="1" hangingPunct="1">
              <a:buFont typeface="Wingdings" pitchFamily="2" charset="2"/>
              <a:buChar char="v"/>
            </a:pPr>
            <a:r>
              <a:rPr lang="en-US" smtClean="0">
                <a:sym typeface="Wingdings" pitchFamily="2" charset="2"/>
              </a:rPr>
              <a:t> Usually occur in the first 2 years of life (peak incidence between </a:t>
            </a:r>
            <a:r>
              <a:rPr lang="en-US" b="1" smtClean="0">
                <a:sym typeface="Wingdings" pitchFamily="2" charset="2"/>
              </a:rPr>
              <a:t>2 and 4 months of age</a:t>
            </a:r>
            <a:r>
              <a:rPr lang="en-US" smtClean="0">
                <a:sym typeface="Wingdings" pitchFamily="2" charset="2"/>
              </a:rPr>
              <a:t>)</a:t>
            </a:r>
          </a:p>
          <a:p>
            <a:pPr lvl="1" eaLnBrk="1" hangingPunct="1">
              <a:buFont typeface="Wingdings" pitchFamily="2" charset="2"/>
              <a:buChar char="§"/>
            </a:pPr>
            <a:r>
              <a:rPr lang="en-US" smtClean="0">
                <a:sym typeface="Wingdings" pitchFamily="2" charset="2"/>
              </a:rPr>
              <a:t>Severe hypoxia tissue acidosis breathlessness and pallor </a:t>
            </a:r>
          </a:p>
          <a:p>
            <a:pPr lvl="1" eaLnBrk="1" hangingPunct="1">
              <a:buFont typeface="Wingdings" pitchFamily="2" charset="2"/>
              <a:buChar char="§"/>
            </a:pPr>
            <a:r>
              <a:rPr lang="en-US" smtClean="0"/>
              <a:t>Rapid increase in cyanosis</a:t>
            </a:r>
          </a:p>
          <a:p>
            <a:pPr lvl="1" eaLnBrk="1" hangingPunct="1">
              <a:buFont typeface="Wingdings" pitchFamily="2" charset="2"/>
              <a:buChar char="§"/>
            </a:pPr>
            <a:r>
              <a:rPr lang="en-US" smtClean="0"/>
              <a:t>Restless and agitated</a:t>
            </a:r>
          </a:p>
          <a:p>
            <a:pPr lvl="1" eaLnBrk="1" hangingPunct="1">
              <a:buFont typeface="Wingdings" pitchFamily="2" charset="2"/>
              <a:buChar char="§"/>
            </a:pPr>
            <a:r>
              <a:rPr lang="en-US" smtClean="0"/>
              <a:t>Inconsolable crying </a:t>
            </a:r>
          </a:p>
          <a:p>
            <a:pPr lvl="1" eaLnBrk="1" hangingPunct="1">
              <a:buFont typeface="Wingdings" pitchFamily="2" charset="2"/>
              <a:buChar char="§"/>
            </a:pPr>
            <a:r>
              <a:rPr lang="en-US" smtClean="0">
                <a:sym typeface="Wingdings" pitchFamily="2" charset="2"/>
              </a:rPr>
              <a:t>An ambulatory toddler may squat </a:t>
            </a:r>
          </a:p>
          <a:p>
            <a:pPr lvl="1" eaLnBrk="1" hangingPunct="1">
              <a:buFont typeface="Wingdings" pitchFamily="2" charset="2"/>
              <a:buChar char="§"/>
            </a:pPr>
            <a:r>
              <a:rPr lang="en-US" smtClean="0">
                <a:sym typeface="Wingdings" pitchFamily="2" charset="2"/>
              </a:rPr>
              <a:t>Severe spells:  </a:t>
            </a:r>
            <a:r>
              <a:rPr lang="en-US" sz="2400" smtClean="0">
                <a:sym typeface="Wingdings" pitchFamily="2" charset="2"/>
              </a:rPr>
              <a:t>Prolonged unconsciousness and convulsions, Hemiparesis  OR </a:t>
            </a:r>
            <a:r>
              <a:rPr lang="en-US" sz="2400" b="1" smtClean="0">
                <a:sym typeface="Wingdings" pitchFamily="2" charset="2"/>
              </a:rPr>
              <a:t>death!!</a:t>
            </a:r>
          </a:p>
        </p:txBody>
      </p:sp>
    </p:spTree>
    <p:extLst>
      <p:ext uri="{BB962C8B-B14F-4D97-AF65-F5344CB8AC3E}">
        <p14:creationId xmlns:p14="http://schemas.microsoft.com/office/powerpoint/2010/main" val="13608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8313" y="-171450"/>
            <a:ext cx="8229600" cy="863600"/>
          </a:xfrm>
          <a:prstGeom prst="rect">
            <a:avLst/>
          </a:prstGeom>
        </p:spPr>
        <p:txBody>
          <a:bodyPr anchor="ctr">
            <a:normAutofit/>
          </a:bodyPr>
          <a:lstStyle/>
          <a:p>
            <a:pPr algn="ctr" fontAlgn="auto">
              <a:spcBef>
                <a:spcPts val="0"/>
              </a:spcBef>
              <a:spcAft>
                <a:spcPts val="0"/>
              </a:spcAft>
              <a:defRPr/>
            </a:pPr>
            <a:r>
              <a:rPr lang="en-US" sz="4000" b="1" dirty="0">
                <a:solidFill>
                  <a:schemeClr val="accent6">
                    <a:lumMod val="50000"/>
                  </a:schemeClr>
                </a:solidFill>
                <a:latin typeface="+mj-lt"/>
                <a:ea typeface="+mj-ea"/>
                <a:cs typeface="+mj-cs"/>
              </a:rPr>
              <a:t>ETIOLOGY</a:t>
            </a:r>
            <a:endParaRPr lang="en-MY" sz="4000" b="1" dirty="0">
              <a:solidFill>
                <a:schemeClr val="accent6">
                  <a:lumMod val="50000"/>
                </a:schemeClr>
              </a:solidFill>
              <a:latin typeface="+mj-lt"/>
              <a:ea typeface="+mj-ea"/>
              <a:cs typeface="+mj-cs"/>
            </a:endParaRPr>
          </a:p>
        </p:txBody>
      </p:sp>
      <p:sp>
        <p:nvSpPr>
          <p:cNvPr id="8195" name="Content Placeholder 2"/>
          <p:cNvSpPr txBox="1">
            <a:spLocks/>
          </p:cNvSpPr>
          <p:nvPr/>
        </p:nvSpPr>
        <p:spPr bwMode="auto">
          <a:xfrm>
            <a:off x="539750" y="692150"/>
            <a:ext cx="8229600" cy="4857750"/>
          </a:xfrm>
          <a:prstGeom prst="rect">
            <a:avLst/>
          </a:prstGeom>
          <a:noFill/>
          <a:ln w="9525">
            <a:noFill/>
            <a:miter lim="800000"/>
            <a:headEnd/>
            <a:tailEnd/>
          </a:ln>
        </p:spPr>
        <p:txBody>
          <a:bodyPr/>
          <a:lstStyle/>
          <a:p>
            <a:pPr marL="319088" indent="-319088">
              <a:spcBef>
                <a:spcPts val="700"/>
              </a:spcBef>
              <a:buClr>
                <a:schemeClr val="tx1"/>
              </a:buClr>
              <a:buSzPct val="60000"/>
              <a:buFont typeface="Wingdings" pitchFamily="2" charset="2"/>
              <a:buChar char="q"/>
              <a:defRPr/>
            </a:pPr>
            <a:r>
              <a:rPr lang="en-US" sz="3000" dirty="0">
                <a:latin typeface="+mn-lt"/>
              </a:rPr>
              <a:t>Most cases are </a:t>
            </a:r>
            <a:r>
              <a:rPr lang="en-US" sz="3000" dirty="0" err="1">
                <a:latin typeface="+mn-lt"/>
              </a:rPr>
              <a:t>multifacto</a:t>
            </a:r>
            <a:r>
              <a:rPr lang="en-US" sz="2900" dirty="0" err="1">
                <a:latin typeface="+mn-lt"/>
              </a:rPr>
              <a:t>rial</a:t>
            </a:r>
            <a:r>
              <a:rPr lang="en-US" sz="2900" dirty="0">
                <a:latin typeface="+mn-lt"/>
              </a:rPr>
              <a:t>.</a:t>
            </a:r>
          </a:p>
          <a:p>
            <a:pPr marL="319088" indent="-319088">
              <a:spcBef>
                <a:spcPts val="700"/>
              </a:spcBef>
              <a:buClr>
                <a:schemeClr val="accent2"/>
              </a:buClr>
              <a:buSzPct val="60000"/>
              <a:buFont typeface="Wingdings" pitchFamily="2" charset="2"/>
              <a:buChar char=""/>
              <a:defRPr/>
            </a:pPr>
            <a:endParaRPr lang="en-MY" sz="2900" dirty="0">
              <a:latin typeface="Tw Cen MT" pitchFamily="34" charset="0"/>
            </a:endParaRPr>
          </a:p>
        </p:txBody>
      </p:sp>
      <p:graphicFrame>
        <p:nvGraphicFramePr>
          <p:cNvPr id="6" name="Diagram 5"/>
          <p:cNvGraphicFramePr/>
          <p:nvPr>
            <p:extLst>
              <p:ext uri="{D42A27DB-BD31-4B8C-83A1-F6EECF244321}">
                <p14:modId xmlns:p14="http://schemas.microsoft.com/office/powerpoint/2010/main" val="3056616157"/>
              </p:ext>
            </p:extLst>
          </p:nvPr>
        </p:nvGraphicFramePr>
        <p:xfrm>
          <a:off x="128390" y="692150"/>
          <a:ext cx="8640960" cy="616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0077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7772400" cy="838200"/>
          </a:xfrm>
        </p:spPr>
        <p:txBody>
          <a:bodyPr/>
          <a:lstStyle/>
          <a:p>
            <a:pPr eaLnBrk="1" hangingPunct="1"/>
            <a:r>
              <a:rPr lang="en-US" sz="4000" b="1" smtClean="0"/>
              <a:t>TETRALOGY OF FALLOT</a:t>
            </a:r>
          </a:p>
        </p:txBody>
      </p:sp>
      <p:sp>
        <p:nvSpPr>
          <p:cNvPr id="41987" name="Rectangle 3"/>
          <p:cNvSpPr>
            <a:spLocks noGrp="1" noChangeArrowheads="1"/>
          </p:cNvSpPr>
          <p:nvPr>
            <p:ph type="body" idx="1"/>
          </p:nvPr>
        </p:nvSpPr>
        <p:spPr>
          <a:xfrm>
            <a:off x="152400" y="1066800"/>
            <a:ext cx="8763000" cy="5486400"/>
          </a:xfrm>
        </p:spPr>
        <p:txBody>
          <a:bodyPr>
            <a:normAutofit lnSpcReduction="10000"/>
          </a:bodyPr>
          <a:lstStyle/>
          <a:p>
            <a:pPr eaLnBrk="1" hangingPunct="1">
              <a:lnSpc>
                <a:spcPct val="90000"/>
              </a:lnSpc>
              <a:buFont typeface="Wingdings" pitchFamily="2" charset="2"/>
              <a:buChar char="q"/>
            </a:pPr>
            <a:r>
              <a:rPr lang="en-US" sz="2800" b="1" smtClean="0"/>
              <a:t> Physical exam</a:t>
            </a:r>
            <a:r>
              <a:rPr lang="en-US" sz="2800" smtClean="0"/>
              <a:t>:</a:t>
            </a:r>
          </a:p>
          <a:p>
            <a:pPr lvl="1" eaLnBrk="1" hangingPunct="1">
              <a:lnSpc>
                <a:spcPct val="90000"/>
              </a:lnSpc>
              <a:buFont typeface="Wingdings" pitchFamily="2" charset="2"/>
              <a:buChar char="§"/>
            </a:pPr>
            <a:r>
              <a:rPr lang="en-US" smtClean="0"/>
              <a:t>Clubbing of the fingers and toes</a:t>
            </a:r>
          </a:p>
          <a:p>
            <a:pPr lvl="1" eaLnBrk="1" hangingPunct="1">
              <a:lnSpc>
                <a:spcPct val="90000"/>
              </a:lnSpc>
              <a:buFont typeface="Wingdings" pitchFamily="2" charset="2"/>
              <a:buChar char="§"/>
            </a:pPr>
            <a:r>
              <a:rPr lang="en-US" smtClean="0"/>
              <a:t>Systolic ejection murmur heard at the </a:t>
            </a:r>
            <a:r>
              <a:rPr lang="en-US" b="1" smtClean="0"/>
              <a:t>upper left sternal border</a:t>
            </a:r>
            <a:r>
              <a:rPr lang="en-US" smtClean="0"/>
              <a:t> created by turbulent blood flow through stenotic RV outflow tract</a:t>
            </a:r>
          </a:p>
          <a:p>
            <a:pPr eaLnBrk="1" hangingPunct="1">
              <a:lnSpc>
                <a:spcPct val="90000"/>
              </a:lnSpc>
              <a:buFont typeface="Wingdings" pitchFamily="2" charset="2"/>
              <a:buChar char="q"/>
            </a:pPr>
            <a:r>
              <a:rPr lang="en-US" sz="2800" b="1" smtClean="0"/>
              <a:t> Investigations</a:t>
            </a:r>
          </a:p>
          <a:p>
            <a:pPr lvl="1" eaLnBrk="1" hangingPunct="1">
              <a:lnSpc>
                <a:spcPct val="90000"/>
              </a:lnSpc>
              <a:buFont typeface="Wingdings" pitchFamily="2" charset="2"/>
              <a:buChar char="§"/>
            </a:pPr>
            <a:r>
              <a:rPr lang="en-US" b="1" smtClean="0"/>
              <a:t>CXR</a:t>
            </a:r>
            <a:r>
              <a:rPr lang="en-US" smtClean="0"/>
              <a:t>: Normal to slightly enlarged heart, prominent RV, ‘</a:t>
            </a:r>
            <a:r>
              <a:rPr lang="en-US" b="1" smtClean="0"/>
              <a:t>boot shaped heart</a:t>
            </a:r>
            <a:r>
              <a:rPr lang="en-US" smtClean="0"/>
              <a:t>’ </a:t>
            </a:r>
            <a:r>
              <a:rPr lang="en-US" sz="2400" b="1" smtClean="0"/>
              <a:t>Coeur en sabot, </a:t>
            </a:r>
            <a:r>
              <a:rPr lang="en-US" sz="2400" smtClean="0"/>
              <a:t>↓ pulm vascular markings (due to pulm. Oligaemia)</a:t>
            </a:r>
          </a:p>
          <a:p>
            <a:pPr lvl="1" eaLnBrk="1" hangingPunct="1">
              <a:lnSpc>
                <a:spcPct val="90000"/>
              </a:lnSpc>
              <a:buFont typeface="Wingdings" pitchFamily="2" charset="2"/>
              <a:buChar char="§"/>
            </a:pPr>
            <a:r>
              <a:rPr lang="en-US" b="1" smtClean="0"/>
              <a:t>ECG</a:t>
            </a:r>
            <a:r>
              <a:rPr lang="en-US" smtClean="0"/>
              <a:t>: RVH, right axis deviation</a:t>
            </a:r>
          </a:p>
          <a:p>
            <a:pPr lvl="1" eaLnBrk="1" hangingPunct="1">
              <a:lnSpc>
                <a:spcPct val="90000"/>
              </a:lnSpc>
              <a:buFont typeface="Wingdings" pitchFamily="2" charset="2"/>
              <a:buChar char="§"/>
            </a:pPr>
            <a:r>
              <a:rPr lang="en-US" b="1" smtClean="0"/>
              <a:t>ECHOCARDIOGRAPHY:</a:t>
            </a:r>
            <a:r>
              <a:rPr lang="en-US" smtClean="0"/>
              <a:t> displays and quantifies extent of RV outflow tract obstruction, coronary artery anomalies in ~5%</a:t>
            </a:r>
          </a:p>
        </p:txBody>
      </p:sp>
    </p:spTree>
    <p:extLst>
      <p:ext uri="{BB962C8B-B14F-4D97-AF65-F5344CB8AC3E}">
        <p14:creationId xmlns:p14="http://schemas.microsoft.com/office/powerpoint/2010/main" val="507599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74638"/>
            <a:ext cx="8229600" cy="944562"/>
          </a:xfrm>
        </p:spPr>
        <p:txBody>
          <a:bodyPr/>
          <a:lstStyle/>
          <a:p>
            <a:r>
              <a:rPr lang="en-US" sz="4000" b="1" smtClean="0"/>
              <a:t>CXR in TOF (1)</a:t>
            </a:r>
          </a:p>
        </p:txBody>
      </p:sp>
      <p:pic>
        <p:nvPicPr>
          <p:cNvPr id="43011" name="Picture 2" descr="C:\Documents and Settings\james\Desktop\FALLO_TETRADASI_AYAQQABI 1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447800"/>
            <a:ext cx="5867400" cy="5105400"/>
          </a:xfrm>
          <a:noFill/>
        </p:spPr>
      </p:pic>
    </p:spTree>
    <p:extLst>
      <p:ext uri="{BB962C8B-B14F-4D97-AF65-F5344CB8AC3E}">
        <p14:creationId xmlns:p14="http://schemas.microsoft.com/office/powerpoint/2010/main" val="1005215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28600"/>
            <a:ext cx="8229600" cy="1143000"/>
          </a:xfrm>
        </p:spPr>
        <p:txBody>
          <a:bodyPr/>
          <a:lstStyle/>
          <a:p>
            <a:pPr eaLnBrk="1" hangingPunct="1"/>
            <a:r>
              <a:rPr lang="en-US" sz="4000" b="1" smtClean="0"/>
              <a:t>CXR in TOF (2)</a:t>
            </a:r>
          </a:p>
        </p:txBody>
      </p:sp>
      <p:pic>
        <p:nvPicPr>
          <p:cNvPr id="44035" name="Picture 2" descr="http://download.imaging.consult.com/ic/images/S1933033207714325/gr2-midi.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295400"/>
            <a:ext cx="5859463" cy="5273675"/>
          </a:xfrm>
          <a:noFill/>
        </p:spPr>
      </p:pic>
    </p:spTree>
    <p:extLst>
      <p:ext uri="{BB962C8B-B14F-4D97-AF65-F5344CB8AC3E}">
        <p14:creationId xmlns:p14="http://schemas.microsoft.com/office/powerpoint/2010/main" val="157901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944562"/>
          </a:xfrm>
        </p:spPr>
        <p:txBody>
          <a:bodyPr/>
          <a:lstStyle/>
          <a:p>
            <a:r>
              <a:rPr lang="en-US" sz="4000" b="1" smtClean="0"/>
              <a:t>CXR in TOF (3)</a:t>
            </a:r>
          </a:p>
        </p:txBody>
      </p:sp>
      <p:pic>
        <p:nvPicPr>
          <p:cNvPr id="45059" name="Picture 2" descr="C:\Documents and Settings\james\Desktop\TOF_CXR coeu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447800"/>
            <a:ext cx="6019800" cy="4897438"/>
          </a:xfrm>
          <a:noFill/>
        </p:spPr>
      </p:pic>
    </p:spTree>
    <p:extLst>
      <p:ext uri="{BB962C8B-B14F-4D97-AF65-F5344CB8AC3E}">
        <p14:creationId xmlns:p14="http://schemas.microsoft.com/office/powerpoint/2010/main" val="286745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z="4000" b="1" smtClean="0"/>
              <a:t>MANAGING ‘TET’ SPELLS</a:t>
            </a:r>
          </a:p>
        </p:txBody>
      </p:sp>
      <p:sp>
        <p:nvSpPr>
          <p:cNvPr id="3" name="Content Placeholder 2"/>
          <p:cNvSpPr>
            <a:spLocks noGrp="1"/>
          </p:cNvSpPr>
          <p:nvPr>
            <p:ph idx="1"/>
          </p:nvPr>
        </p:nvSpPr>
        <p:spPr>
          <a:xfrm>
            <a:off x="457200" y="1295400"/>
            <a:ext cx="8229600" cy="5334000"/>
          </a:xfrm>
        </p:spPr>
        <p:txBody>
          <a:bodyPr/>
          <a:lstStyle/>
          <a:p>
            <a:pPr marL="514350" indent="-514350" eaLnBrk="1" hangingPunct="1">
              <a:buFont typeface="Wingdings" pitchFamily="2" charset="2"/>
              <a:buChar char="q"/>
              <a:defRPr/>
            </a:pPr>
            <a:r>
              <a:rPr lang="en-US" b="1" dirty="0" smtClean="0"/>
              <a:t>‘</a:t>
            </a:r>
            <a:r>
              <a:rPr lang="en-US" b="1" dirty="0" err="1" smtClean="0"/>
              <a:t>Tet</a:t>
            </a:r>
            <a:r>
              <a:rPr lang="en-US" b="1" dirty="0" smtClean="0"/>
              <a:t>’/’Hypoxic’/’</a:t>
            </a:r>
            <a:r>
              <a:rPr lang="en-US" b="1" dirty="0" err="1" smtClean="0"/>
              <a:t>Hypercyanotic</a:t>
            </a:r>
            <a:r>
              <a:rPr lang="en-US" b="1" dirty="0" smtClean="0"/>
              <a:t>’ </a:t>
            </a:r>
            <a:r>
              <a:rPr lang="en-US" dirty="0" smtClean="0"/>
              <a:t>spells (beyond about 15 minutes):</a:t>
            </a:r>
          </a:p>
          <a:p>
            <a:pPr lvl="1" eaLnBrk="1" hangingPunct="1">
              <a:buFont typeface="Wingdings" pitchFamily="2" charset="2"/>
              <a:buChar char="§"/>
              <a:defRPr/>
            </a:pPr>
            <a:r>
              <a:rPr lang="en-US" b="1" dirty="0" smtClean="0"/>
              <a:t>O</a:t>
            </a:r>
            <a:r>
              <a:rPr lang="en-US" sz="1600" b="1" dirty="0" smtClean="0"/>
              <a:t>2</a:t>
            </a:r>
            <a:r>
              <a:rPr lang="en-US" dirty="0" smtClean="0"/>
              <a:t> administration</a:t>
            </a:r>
          </a:p>
          <a:p>
            <a:pPr lvl="1" eaLnBrk="1" hangingPunct="1">
              <a:buFont typeface="Wingdings" pitchFamily="2" charset="2"/>
              <a:buChar char="§"/>
              <a:defRPr/>
            </a:pPr>
            <a:r>
              <a:rPr lang="en-US" dirty="0" smtClean="0"/>
              <a:t>Place the child in the </a:t>
            </a:r>
            <a:r>
              <a:rPr lang="en-US" b="1" dirty="0" smtClean="0"/>
              <a:t>knee-chest</a:t>
            </a:r>
            <a:r>
              <a:rPr lang="en-US" dirty="0" smtClean="0"/>
              <a:t> position</a:t>
            </a:r>
          </a:p>
          <a:p>
            <a:pPr lvl="1" eaLnBrk="1" hangingPunct="1">
              <a:buFont typeface="Wingdings" pitchFamily="2" charset="2"/>
              <a:buChar char="§"/>
              <a:defRPr/>
            </a:pPr>
            <a:r>
              <a:rPr lang="en-US" dirty="0" smtClean="0"/>
              <a:t>Give </a:t>
            </a:r>
            <a:r>
              <a:rPr lang="en-US" b="1" dirty="0" smtClean="0"/>
              <a:t>Morphine SO₄ </a:t>
            </a:r>
            <a:r>
              <a:rPr lang="en-US" dirty="0" smtClean="0"/>
              <a:t>Subcutaneously or IM (to relax </a:t>
            </a:r>
            <a:r>
              <a:rPr lang="en-US" dirty="0" err="1" smtClean="0"/>
              <a:t>pulm</a:t>
            </a:r>
            <a:r>
              <a:rPr lang="en-US" dirty="0" smtClean="0"/>
              <a:t>. </a:t>
            </a:r>
            <a:r>
              <a:rPr lang="en-US" dirty="0" err="1" smtClean="0"/>
              <a:t>infundibulum</a:t>
            </a:r>
            <a:r>
              <a:rPr lang="en-US" dirty="0" smtClean="0"/>
              <a:t> , also </a:t>
            </a:r>
            <a:r>
              <a:rPr lang="en-US" dirty="0" err="1" smtClean="0"/>
              <a:t>supresses</a:t>
            </a:r>
            <a:r>
              <a:rPr lang="en-US" dirty="0" smtClean="0"/>
              <a:t> the </a:t>
            </a:r>
            <a:r>
              <a:rPr lang="en-US" dirty="0" err="1" smtClean="0"/>
              <a:t>resp</a:t>
            </a:r>
            <a:r>
              <a:rPr lang="en-US" dirty="0" smtClean="0"/>
              <a:t> centre thus abolishes hyperpnoea, + sedation)</a:t>
            </a:r>
          </a:p>
          <a:p>
            <a:pPr lvl="1" eaLnBrk="1" hangingPunct="1">
              <a:buFont typeface="Wingdings" pitchFamily="2" charset="2"/>
              <a:buChar char="§"/>
              <a:defRPr/>
            </a:pPr>
            <a:r>
              <a:rPr lang="en-US" dirty="0" err="1" smtClean="0"/>
              <a:t>Phenylephrine</a:t>
            </a:r>
            <a:r>
              <a:rPr lang="en-US" dirty="0" smtClean="0"/>
              <a:t>(an </a:t>
            </a:r>
            <a:r>
              <a:rPr lang="el-GR" b="1" dirty="0" smtClean="0">
                <a:latin typeface="Times New Roman" pitchFamily="18" charset="0"/>
                <a:cs typeface="Times New Roman" pitchFamily="18" charset="0"/>
              </a:rPr>
              <a:t>α</a:t>
            </a:r>
            <a:r>
              <a:rPr lang="en-US" b="1" dirty="0" smtClean="0">
                <a:latin typeface="Times New Roman" pitchFamily="18" charset="0"/>
                <a:cs typeface="Times New Roman" pitchFamily="18" charset="0"/>
              </a:rPr>
              <a:t>-</a:t>
            </a:r>
            <a:r>
              <a:rPr lang="en-US" b="1" dirty="0" err="1" smtClean="0">
                <a:cs typeface="Times New Roman" pitchFamily="18" charset="0"/>
              </a:rPr>
              <a:t>adrenoreceptor</a:t>
            </a:r>
            <a:r>
              <a:rPr lang="en-US" b="1" dirty="0" smtClean="0">
                <a:cs typeface="Times New Roman" pitchFamily="18" charset="0"/>
              </a:rPr>
              <a:t> agonist</a:t>
            </a:r>
            <a:r>
              <a:rPr lang="en-US" dirty="0" smtClean="0"/>
              <a:t>) – causes systemic vasoconstriction</a:t>
            </a:r>
          </a:p>
          <a:p>
            <a:pPr lvl="1" eaLnBrk="1" hangingPunct="1">
              <a:buFont typeface="Wingdings" pitchFamily="2" charset="2"/>
              <a:buChar char="§"/>
              <a:defRPr/>
            </a:pPr>
            <a:r>
              <a:rPr lang="en-US" b="1" dirty="0" smtClean="0">
                <a:latin typeface="Times New Roman" pitchFamily="18" charset="0"/>
                <a:cs typeface="Times New Roman" pitchFamily="18" charset="0"/>
              </a:rPr>
              <a:t>β</a:t>
            </a:r>
            <a:r>
              <a:rPr lang="en-US" b="1" dirty="0" smtClean="0"/>
              <a:t>-Blockers</a:t>
            </a:r>
            <a:r>
              <a:rPr lang="en-US" dirty="0" smtClean="0"/>
              <a:t> (</a:t>
            </a:r>
            <a:r>
              <a:rPr lang="en-US" dirty="0" err="1" smtClean="0"/>
              <a:t>propranolol</a:t>
            </a:r>
            <a:r>
              <a:rPr lang="en-US" dirty="0" smtClean="0"/>
              <a:t>): reduces the heart rate, helps reverse the spell</a:t>
            </a:r>
          </a:p>
          <a:p>
            <a:pPr eaLnBrk="1" hangingPunct="1">
              <a:buFont typeface="Arial" charset="0"/>
              <a:buChar char="•"/>
              <a:defRPr/>
            </a:pPr>
            <a:endParaRPr lang="en-US" dirty="0"/>
          </a:p>
        </p:txBody>
      </p:sp>
    </p:spTree>
    <p:extLst>
      <p:ext uri="{BB962C8B-B14F-4D97-AF65-F5344CB8AC3E}">
        <p14:creationId xmlns:p14="http://schemas.microsoft.com/office/powerpoint/2010/main" val="1999569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4000" b="1" smtClean="0"/>
              <a:t>MANAGING ‘TET’ SPELLS</a:t>
            </a:r>
            <a:endParaRPr lang="en-US" sz="4000" smtClean="0"/>
          </a:p>
        </p:txBody>
      </p:sp>
      <p:sp>
        <p:nvSpPr>
          <p:cNvPr id="40963" name="Content Placeholder 2"/>
          <p:cNvSpPr>
            <a:spLocks noGrp="1"/>
          </p:cNvSpPr>
          <p:nvPr>
            <p:ph idx="1"/>
          </p:nvPr>
        </p:nvSpPr>
        <p:spPr>
          <a:xfrm>
            <a:off x="228600" y="1219200"/>
            <a:ext cx="8686800" cy="5410200"/>
          </a:xfrm>
        </p:spPr>
        <p:txBody>
          <a:bodyPr/>
          <a:lstStyle/>
          <a:p>
            <a:pPr>
              <a:buFont typeface="Arial" pitchFamily="34" charset="0"/>
              <a:buNone/>
            </a:pPr>
            <a:r>
              <a:rPr lang="en-US" sz="3600" b="1" smtClean="0"/>
              <a:t>‘TET’ SPELLS MANAGEMENT (Ctd)</a:t>
            </a:r>
          </a:p>
          <a:p>
            <a:pPr lvl="2">
              <a:buFont typeface="Wingdings" pitchFamily="2" charset="2"/>
              <a:buChar char="§"/>
            </a:pPr>
            <a:r>
              <a:rPr lang="en-US" sz="2800" b="1" smtClean="0"/>
              <a:t>Ketamine</a:t>
            </a:r>
            <a:r>
              <a:rPr lang="en-US" sz="2800" smtClean="0"/>
              <a:t> iv over 1 min also works well for spells. It increases systemic vascular resistance and sedates the infant</a:t>
            </a:r>
          </a:p>
          <a:p>
            <a:pPr lvl="2">
              <a:buFont typeface="Wingdings" pitchFamily="2" charset="2"/>
              <a:buChar char="§"/>
            </a:pPr>
            <a:r>
              <a:rPr lang="en-US" sz="2800" b="1" smtClean="0"/>
              <a:t>Sodium Bicarbonate </a:t>
            </a:r>
            <a:r>
              <a:rPr lang="en-US" sz="2800" smtClean="0"/>
              <a:t>(NaHCO₃) to treat acidosis (i.v). Same dose can be repeated in 10-15 mins. NaHCO₃ reduces the resp centre-stimulating effect of acidosis.</a:t>
            </a:r>
          </a:p>
        </p:txBody>
      </p:sp>
    </p:spTree>
    <p:extLst>
      <p:ext uri="{BB962C8B-B14F-4D97-AF65-F5344CB8AC3E}">
        <p14:creationId xmlns:p14="http://schemas.microsoft.com/office/powerpoint/2010/main" val="2042015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04800"/>
            <a:ext cx="7772400" cy="1143000"/>
          </a:xfrm>
        </p:spPr>
        <p:txBody>
          <a:bodyPr/>
          <a:lstStyle/>
          <a:p>
            <a:pPr eaLnBrk="1" hangingPunct="1"/>
            <a:r>
              <a:rPr lang="en-US" sz="4000" b="1" smtClean="0"/>
              <a:t>TETRALOGY OF FALLOT</a:t>
            </a:r>
          </a:p>
        </p:txBody>
      </p:sp>
      <p:sp>
        <p:nvSpPr>
          <p:cNvPr id="46083" name="Rectangle 3"/>
          <p:cNvSpPr>
            <a:spLocks noGrp="1" noChangeArrowheads="1"/>
          </p:cNvSpPr>
          <p:nvPr>
            <p:ph type="body" idx="1"/>
          </p:nvPr>
        </p:nvSpPr>
        <p:spPr>
          <a:xfrm>
            <a:off x="457200" y="1447800"/>
            <a:ext cx="8229600" cy="5029200"/>
          </a:xfrm>
        </p:spPr>
        <p:txBody>
          <a:bodyPr/>
          <a:lstStyle/>
          <a:p>
            <a:pPr marL="609600" indent="-609600" eaLnBrk="1" hangingPunct="1">
              <a:lnSpc>
                <a:spcPct val="80000"/>
              </a:lnSpc>
              <a:buFont typeface="Wingdings" pitchFamily="2" charset="2"/>
              <a:buChar char="q"/>
            </a:pPr>
            <a:r>
              <a:rPr lang="en-US" b="1" dirty="0" smtClean="0"/>
              <a:t>Treatment:</a:t>
            </a:r>
          </a:p>
          <a:p>
            <a:pPr marL="609600" indent="-609600" eaLnBrk="1" hangingPunct="1">
              <a:lnSpc>
                <a:spcPct val="80000"/>
              </a:lnSpc>
              <a:buFont typeface="Arial" pitchFamily="34" charset="0"/>
              <a:buNone/>
            </a:pPr>
            <a:endParaRPr lang="en-US" sz="2400" dirty="0" smtClean="0"/>
          </a:p>
          <a:p>
            <a:pPr marL="990600" lvl="1" indent="-533400" eaLnBrk="1" hangingPunct="1">
              <a:lnSpc>
                <a:spcPct val="80000"/>
              </a:lnSpc>
              <a:buFont typeface="Wingdings" pitchFamily="2" charset="2"/>
              <a:buChar char="§"/>
            </a:pPr>
            <a:r>
              <a:rPr lang="en-US" dirty="0" smtClean="0"/>
              <a:t>Surgical closure of the VSD and enlargement of the pulmonary outflow tract</a:t>
            </a:r>
          </a:p>
          <a:p>
            <a:pPr marL="990600" lvl="1" indent="-533400" eaLnBrk="1" hangingPunct="1">
              <a:lnSpc>
                <a:spcPct val="80000"/>
              </a:lnSpc>
              <a:buFont typeface="Wingdings" pitchFamily="2" charset="2"/>
              <a:buChar char="§"/>
            </a:pPr>
            <a:r>
              <a:rPr lang="en-US" dirty="0" smtClean="0"/>
              <a:t>Overall incidence of sudden death in TOF patients after surgical repair is about 0.3%.</a:t>
            </a:r>
          </a:p>
          <a:p>
            <a:pPr marL="990600" lvl="1" indent="-533400" eaLnBrk="1" hangingPunct="1">
              <a:lnSpc>
                <a:spcPct val="80000"/>
              </a:lnSpc>
              <a:buFont typeface="Wingdings" pitchFamily="2" charset="2"/>
              <a:buChar char="§"/>
            </a:pPr>
            <a:r>
              <a:rPr lang="en-US" dirty="0" smtClean="0"/>
              <a:t>Life-long follow </a:t>
            </a:r>
            <a:r>
              <a:rPr lang="en-US" dirty="0" smtClean="0"/>
              <a:t>up</a:t>
            </a:r>
          </a:p>
          <a:p>
            <a:pPr marL="990600" lvl="1" indent="-533400" eaLnBrk="1" hangingPunct="1">
              <a:lnSpc>
                <a:spcPct val="80000"/>
              </a:lnSpc>
              <a:buFont typeface="Wingdings" pitchFamily="2" charset="2"/>
              <a:buChar char="§"/>
            </a:pPr>
            <a:r>
              <a:rPr lang="en-US" dirty="0" smtClean="0"/>
              <a:t>Prophylactic antibiotics – prevent endocarditis </a:t>
            </a:r>
            <a:endParaRPr lang="en-US" dirty="0" smtClean="0"/>
          </a:p>
          <a:p>
            <a:pPr marL="990600" lvl="1" indent="-533400" eaLnBrk="1" hangingPunct="1">
              <a:lnSpc>
                <a:spcPct val="80000"/>
              </a:lnSpc>
              <a:buFontTx/>
              <a:buNone/>
            </a:pPr>
            <a:endParaRPr lang="en-US" sz="2000" dirty="0" smtClean="0"/>
          </a:p>
        </p:txBody>
      </p:sp>
    </p:spTree>
    <p:extLst>
      <p:ext uri="{BB962C8B-B14F-4D97-AF65-F5344CB8AC3E}">
        <p14:creationId xmlns:p14="http://schemas.microsoft.com/office/powerpoint/2010/main" val="10826489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28600" y="0"/>
            <a:ext cx="8686800" cy="914400"/>
          </a:xfrm>
        </p:spPr>
        <p:txBody>
          <a:bodyPr/>
          <a:lstStyle/>
          <a:p>
            <a:pPr eaLnBrk="1" hangingPunct="1"/>
            <a:r>
              <a:rPr lang="en-US" sz="4000" b="1" dirty="0" smtClean="0">
                <a:solidFill>
                  <a:schemeClr val="accent6">
                    <a:lumMod val="50000"/>
                  </a:schemeClr>
                </a:solidFill>
              </a:rPr>
              <a:t>2. TRANSPOSITION </a:t>
            </a:r>
            <a:r>
              <a:rPr lang="en-US" sz="4000" b="1" dirty="0" smtClean="0">
                <a:solidFill>
                  <a:schemeClr val="accent6">
                    <a:lumMod val="50000"/>
                  </a:schemeClr>
                </a:solidFill>
              </a:rPr>
              <a:t>OF GREAT ARTERIES</a:t>
            </a:r>
          </a:p>
        </p:txBody>
      </p:sp>
      <p:sp>
        <p:nvSpPr>
          <p:cNvPr id="47107" name="Content Placeholder 2"/>
          <p:cNvSpPr>
            <a:spLocks noGrp="1"/>
          </p:cNvSpPr>
          <p:nvPr>
            <p:ph idx="1"/>
          </p:nvPr>
        </p:nvSpPr>
        <p:spPr>
          <a:xfrm>
            <a:off x="0" y="838200"/>
            <a:ext cx="9144000" cy="6019800"/>
          </a:xfrm>
        </p:spPr>
        <p:txBody>
          <a:bodyPr/>
          <a:lstStyle/>
          <a:p>
            <a:pPr eaLnBrk="1" hangingPunct="1">
              <a:buFont typeface="Wingdings" pitchFamily="2" charset="2"/>
              <a:buChar char="§"/>
            </a:pPr>
            <a:r>
              <a:rPr lang="en-US" dirty="0" smtClean="0"/>
              <a:t>5% of CHD (the most common </a:t>
            </a:r>
            <a:r>
              <a:rPr lang="en-US" b="1" dirty="0" smtClean="0"/>
              <a:t>cyanotic</a:t>
            </a:r>
            <a:r>
              <a:rPr lang="en-US" dirty="0" smtClean="0"/>
              <a:t> CHD in </a:t>
            </a:r>
            <a:r>
              <a:rPr lang="en-US" b="1" dirty="0" smtClean="0"/>
              <a:t>newborn period</a:t>
            </a:r>
            <a:r>
              <a:rPr lang="en-US" dirty="0" smtClean="0"/>
              <a:t>)</a:t>
            </a:r>
          </a:p>
          <a:p>
            <a:pPr eaLnBrk="1" hangingPunct="1">
              <a:buFont typeface="Wingdings" pitchFamily="2" charset="2"/>
              <a:buChar char="§"/>
            </a:pPr>
            <a:r>
              <a:rPr lang="en-US" dirty="0" smtClean="0"/>
              <a:t>Abnormality in </a:t>
            </a:r>
            <a:r>
              <a:rPr lang="en-US" dirty="0" err="1" smtClean="0"/>
              <a:t>septation</a:t>
            </a:r>
            <a:r>
              <a:rPr lang="en-US" dirty="0" smtClean="0"/>
              <a:t> of </a:t>
            </a:r>
            <a:r>
              <a:rPr lang="en-US" dirty="0" err="1" smtClean="0"/>
              <a:t>truncus</a:t>
            </a:r>
            <a:r>
              <a:rPr lang="en-US" dirty="0" smtClean="0"/>
              <a:t> </a:t>
            </a:r>
            <a:r>
              <a:rPr lang="en-US" dirty="0" err="1" smtClean="0"/>
              <a:t>arteriosus</a:t>
            </a:r>
            <a:r>
              <a:rPr lang="en-US" dirty="0" smtClean="0"/>
              <a:t> </a:t>
            </a:r>
          </a:p>
          <a:p>
            <a:pPr eaLnBrk="1" hangingPunct="1">
              <a:buFont typeface="Wingdings" pitchFamily="2" charset="2"/>
              <a:buChar char="§"/>
            </a:pPr>
            <a:r>
              <a:rPr lang="en-US" dirty="0" smtClean="0"/>
              <a:t>Aorta arises from the RV, anterior and to the right of the pulmonary artery, which arises from the LV</a:t>
            </a:r>
          </a:p>
          <a:p>
            <a:pPr eaLnBrk="1" hangingPunct="1">
              <a:buFont typeface="Wingdings" pitchFamily="2" charset="2"/>
              <a:buChar char="§"/>
            </a:pPr>
            <a:r>
              <a:rPr lang="en-US" dirty="0" smtClean="0"/>
              <a:t>Naturally occurring associated anomalies that cause mixing: VSD, ASD, PDA</a:t>
            </a:r>
          </a:p>
          <a:p>
            <a:pPr eaLnBrk="1" hangingPunct="1">
              <a:buFont typeface="Wingdings" pitchFamily="2" charset="2"/>
              <a:buChar char="§"/>
            </a:pPr>
            <a:r>
              <a:rPr lang="en-US" b="1" dirty="0" smtClean="0"/>
              <a:t>More common in infants of diabetic mothers</a:t>
            </a:r>
          </a:p>
        </p:txBody>
      </p:sp>
    </p:spTree>
    <p:extLst>
      <p:ext uri="{BB962C8B-B14F-4D97-AF65-F5344CB8AC3E}">
        <p14:creationId xmlns:p14="http://schemas.microsoft.com/office/powerpoint/2010/main" val="3023016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www.fetalecho.com/FetalEchocardiography%20%20/Images/transposi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563"/>
            <a:ext cx="9144000" cy="665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800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z="4000" b="1" smtClean="0"/>
              <a:t>CLINICAL FEATURES of TGA</a:t>
            </a:r>
          </a:p>
        </p:txBody>
      </p:sp>
      <p:sp>
        <p:nvSpPr>
          <p:cNvPr id="49155" name="Content Placeholder 2"/>
          <p:cNvSpPr>
            <a:spLocks noGrp="1"/>
          </p:cNvSpPr>
          <p:nvPr>
            <p:ph idx="1"/>
          </p:nvPr>
        </p:nvSpPr>
        <p:spPr>
          <a:xfrm>
            <a:off x="457200" y="1295400"/>
            <a:ext cx="8458200" cy="4830763"/>
          </a:xfrm>
        </p:spPr>
        <p:txBody>
          <a:bodyPr/>
          <a:lstStyle/>
          <a:p>
            <a:pPr eaLnBrk="1" hangingPunct="1">
              <a:buFont typeface="Wingdings" pitchFamily="2" charset="2"/>
              <a:buChar char="§"/>
            </a:pPr>
            <a:r>
              <a:rPr lang="en-US" smtClean="0"/>
              <a:t>Cyanosis is </a:t>
            </a:r>
            <a:r>
              <a:rPr lang="en-US" b="1" smtClean="0"/>
              <a:t>always present</a:t>
            </a:r>
          </a:p>
          <a:p>
            <a:pPr eaLnBrk="1" hangingPunct="1">
              <a:buFont typeface="Wingdings" pitchFamily="2" charset="2"/>
              <a:buChar char="§"/>
            </a:pPr>
            <a:r>
              <a:rPr lang="en-US" smtClean="0"/>
              <a:t>Finger clubbing</a:t>
            </a:r>
          </a:p>
          <a:p>
            <a:pPr eaLnBrk="1" hangingPunct="1">
              <a:buFont typeface="Wingdings" pitchFamily="2" charset="2"/>
              <a:buChar char="§"/>
            </a:pPr>
            <a:r>
              <a:rPr lang="en-US" smtClean="0"/>
              <a:t>Tachypnea</a:t>
            </a:r>
          </a:p>
          <a:p>
            <a:pPr eaLnBrk="1" hangingPunct="1">
              <a:buFont typeface="Wingdings" pitchFamily="2" charset="2"/>
              <a:buChar char="§"/>
            </a:pPr>
            <a:r>
              <a:rPr lang="en-US" smtClean="0"/>
              <a:t>Single Second heart sound</a:t>
            </a:r>
          </a:p>
          <a:p>
            <a:pPr eaLnBrk="1" hangingPunct="1">
              <a:buFont typeface="Wingdings" pitchFamily="2" charset="2"/>
              <a:buChar char="§"/>
            </a:pPr>
            <a:r>
              <a:rPr lang="en-US" b="1" smtClean="0"/>
              <a:t>Usually no murmur</a:t>
            </a:r>
          </a:p>
          <a:p>
            <a:pPr eaLnBrk="1" hangingPunct="1">
              <a:buFont typeface="Wingdings" pitchFamily="2" charset="2"/>
              <a:buChar char="§"/>
            </a:pPr>
            <a:r>
              <a:rPr lang="en-US" smtClean="0"/>
              <a:t>Signs of congestive heart failure in children with transposition and a large VSD.</a:t>
            </a:r>
          </a:p>
          <a:p>
            <a:pPr eaLnBrk="1" hangingPunct="1"/>
            <a:endParaRPr lang="en-US" smtClean="0"/>
          </a:p>
        </p:txBody>
      </p:sp>
    </p:spTree>
    <p:extLst>
      <p:ext uri="{BB962C8B-B14F-4D97-AF65-F5344CB8AC3E}">
        <p14:creationId xmlns:p14="http://schemas.microsoft.com/office/powerpoint/2010/main" val="355619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5175" y="0"/>
            <a:ext cx="8153400" cy="533400"/>
          </a:xfrm>
        </p:spPr>
        <p:txBody>
          <a:bodyPr>
            <a:normAutofit fontScale="90000"/>
          </a:bodyPr>
          <a:lstStyle/>
          <a:p>
            <a:pPr eaLnBrk="1" hangingPunct="1"/>
            <a:r>
              <a:rPr lang="en-US" sz="4000" b="1" dirty="0" smtClean="0">
                <a:solidFill>
                  <a:schemeClr val="accent6">
                    <a:lumMod val="50000"/>
                  </a:schemeClr>
                </a:solidFill>
              </a:rPr>
              <a:t>CLASSIFICATION</a:t>
            </a:r>
            <a:r>
              <a:rPr lang="en-US" dirty="0" smtClean="0">
                <a:solidFill>
                  <a:schemeClr val="accent6">
                    <a:lumMod val="50000"/>
                  </a:schemeClr>
                </a:solidFill>
              </a:rPr>
              <a:t> </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10834316"/>
              </p:ext>
            </p:extLst>
          </p:nvPr>
        </p:nvGraphicFramePr>
        <p:xfrm>
          <a:off x="228600" y="609600"/>
          <a:ext cx="8689975"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810000" y="1676400"/>
            <a:ext cx="1676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rPr>
              <a:t>CHD</a:t>
            </a:r>
          </a:p>
        </p:txBody>
      </p:sp>
      <p:cxnSp>
        <p:nvCxnSpPr>
          <p:cNvPr id="19" name="Straight Connector 18"/>
          <p:cNvCxnSpPr>
            <a:stCxn id="7" idx="2"/>
          </p:cNvCxnSpPr>
          <p:nvPr/>
        </p:nvCxnSpPr>
        <p:spPr>
          <a:xfrm rot="5400000">
            <a:off x="4457701" y="2247900"/>
            <a:ext cx="381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2438400"/>
            <a:ext cx="403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6629401" y="2590800"/>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591594" y="2590006"/>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133600" y="27432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t>Acyanotic</a:t>
            </a:r>
            <a:endParaRPr lang="en-US" dirty="0"/>
          </a:p>
        </p:txBody>
      </p:sp>
      <p:sp>
        <p:nvSpPr>
          <p:cNvPr id="26" name="Rectangle 25"/>
          <p:cNvSpPr/>
          <p:nvPr/>
        </p:nvSpPr>
        <p:spPr>
          <a:xfrm>
            <a:off x="6172200" y="28194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Cyanotic </a:t>
            </a:r>
          </a:p>
        </p:txBody>
      </p:sp>
      <p:sp>
        <p:nvSpPr>
          <p:cNvPr id="8203" name="TextBox 26"/>
          <p:cNvSpPr txBox="1">
            <a:spLocks noChangeArrowheads="1"/>
          </p:cNvSpPr>
          <p:nvPr/>
        </p:nvSpPr>
        <p:spPr bwMode="auto">
          <a:xfrm>
            <a:off x="5943600" y="3581400"/>
            <a:ext cx="297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atin typeface="Tw Cen MT" pitchFamily="34" charset="0"/>
            </a:endParaRPr>
          </a:p>
        </p:txBody>
      </p:sp>
      <p:sp>
        <p:nvSpPr>
          <p:cNvPr id="29" name="Straight Connector 4"/>
          <p:cNvSpPr/>
          <p:nvPr/>
        </p:nvSpPr>
        <p:spPr>
          <a:xfrm>
            <a:off x="2727325" y="3200400"/>
            <a:ext cx="1527175" cy="727075"/>
          </a:xfrm>
          <a:custGeom>
            <a:avLst/>
            <a:gdLst/>
            <a:ahLst/>
            <a:cxnLst/>
            <a:rect l="0" t="0" r="0" b="0"/>
            <a:pathLst>
              <a:path>
                <a:moveTo>
                  <a:pt x="0" y="0"/>
                </a:moveTo>
                <a:lnTo>
                  <a:pt x="0" y="495250"/>
                </a:lnTo>
                <a:lnTo>
                  <a:pt x="1527051" y="495250"/>
                </a:lnTo>
                <a:lnTo>
                  <a:pt x="1527051" y="726737"/>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31" name="Straight Connector 6"/>
          <p:cNvSpPr/>
          <p:nvPr/>
        </p:nvSpPr>
        <p:spPr>
          <a:xfrm>
            <a:off x="1200150" y="3200400"/>
            <a:ext cx="1527175" cy="727075"/>
          </a:xfrm>
          <a:custGeom>
            <a:avLst/>
            <a:gdLst/>
            <a:ahLst/>
            <a:cxnLst/>
            <a:rect l="0" t="0" r="0" b="0"/>
            <a:pathLst>
              <a:path>
                <a:moveTo>
                  <a:pt x="1527051" y="0"/>
                </a:moveTo>
                <a:lnTo>
                  <a:pt x="1527051" y="495250"/>
                </a:lnTo>
                <a:lnTo>
                  <a:pt x="0" y="495250"/>
                </a:lnTo>
                <a:lnTo>
                  <a:pt x="0" y="726737"/>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grpSp>
        <p:nvGrpSpPr>
          <p:cNvPr id="8206" name="Group 31"/>
          <p:cNvGrpSpPr>
            <a:grpSpLocks/>
          </p:cNvGrpSpPr>
          <p:nvPr/>
        </p:nvGrpSpPr>
        <p:grpSpPr bwMode="auto">
          <a:xfrm>
            <a:off x="381000" y="3962400"/>
            <a:ext cx="1752600" cy="685800"/>
            <a:chOff x="1790857" y="2578869"/>
            <a:chExt cx="2498811" cy="1586745"/>
          </a:xfrm>
        </p:grpSpPr>
        <p:sp>
          <p:nvSpPr>
            <p:cNvPr id="42" name="Rounded Rectangle 41"/>
            <p:cNvSpPr/>
            <p:nvPr/>
          </p:nvSpPr>
          <p:spPr>
            <a:xfrm>
              <a:off x="1790857" y="2578869"/>
              <a:ext cx="2498811" cy="158674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43" name="Rounded Rectangle 8"/>
            <p:cNvSpPr/>
            <p:nvPr/>
          </p:nvSpPr>
          <p:spPr>
            <a:xfrm>
              <a:off x="1838389" y="2626619"/>
              <a:ext cx="2403748" cy="1491246"/>
            </a:xfrm>
            <a:prstGeom prst="rect">
              <a:avLst/>
            </a:prstGeom>
          </p:spPr>
          <p:style>
            <a:lnRef idx="1">
              <a:schemeClr val="accent1"/>
            </a:lnRef>
            <a:fillRef idx="2">
              <a:schemeClr val="accent1"/>
            </a:fillRef>
            <a:effectRef idx="1">
              <a:schemeClr val="accent1"/>
            </a:effectRef>
            <a:fontRef idx="minor">
              <a:schemeClr val="dk1"/>
            </a:fontRef>
          </p:style>
          <p:txBody>
            <a:bodyPr lIns="60960" tIns="60960" rIns="60960" bIns="60960" spcCol="1270" anchor="ctr"/>
            <a:lstStyle/>
            <a:p>
              <a:pPr algn="ctr" defTabSz="711200" fontAlgn="auto">
                <a:lnSpc>
                  <a:spcPct val="90000"/>
                </a:lnSpc>
                <a:spcBef>
                  <a:spcPts val="0"/>
                </a:spcBef>
                <a:spcAft>
                  <a:spcPct val="35000"/>
                </a:spcAft>
                <a:defRPr/>
              </a:pPr>
              <a:r>
                <a:rPr lang="en-US" sz="1600" b="1" dirty="0"/>
                <a:t>Left-to-right shunts</a:t>
              </a:r>
              <a:endParaRPr lang="en-MY" sz="1600" b="1" dirty="0"/>
            </a:p>
          </p:txBody>
        </p:sp>
      </p:grpSp>
      <p:grpSp>
        <p:nvGrpSpPr>
          <p:cNvPr id="8207" name="Group 43"/>
          <p:cNvGrpSpPr>
            <a:grpSpLocks/>
          </p:cNvGrpSpPr>
          <p:nvPr/>
        </p:nvGrpSpPr>
        <p:grpSpPr bwMode="auto">
          <a:xfrm>
            <a:off x="3429000" y="3962400"/>
            <a:ext cx="1676400" cy="685800"/>
            <a:chOff x="1790857" y="2578869"/>
            <a:chExt cx="2498811" cy="1586745"/>
          </a:xfrm>
        </p:grpSpPr>
        <p:sp>
          <p:nvSpPr>
            <p:cNvPr id="45" name="Rounded Rectangle 44"/>
            <p:cNvSpPr/>
            <p:nvPr/>
          </p:nvSpPr>
          <p:spPr>
            <a:xfrm>
              <a:off x="1790857" y="2578869"/>
              <a:ext cx="2498811" cy="158674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46" name="Rounded Rectangle 8"/>
            <p:cNvSpPr/>
            <p:nvPr/>
          </p:nvSpPr>
          <p:spPr>
            <a:xfrm>
              <a:off x="1838183" y="2626619"/>
              <a:ext cx="2404159" cy="1491246"/>
            </a:xfrm>
            <a:prstGeom prst="rect">
              <a:avLst/>
            </a:prstGeom>
          </p:spPr>
          <p:style>
            <a:lnRef idx="1">
              <a:schemeClr val="accent1"/>
            </a:lnRef>
            <a:fillRef idx="2">
              <a:schemeClr val="accent1"/>
            </a:fillRef>
            <a:effectRef idx="1">
              <a:schemeClr val="accent1"/>
            </a:effectRef>
            <a:fontRef idx="minor">
              <a:schemeClr val="dk1"/>
            </a:fontRef>
          </p:style>
          <p:txBody>
            <a:bodyPr lIns="60960" tIns="60960" rIns="60960" bIns="60960" spcCol="1270" anchor="ctr"/>
            <a:lstStyle/>
            <a:p>
              <a:pPr algn="ctr" defTabSz="711200" fontAlgn="auto">
                <a:lnSpc>
                  <a:spcPct val="90000"/>
                </a:lnSpc>
                <a:spcBef>
                  <a:spcPts val="0"/>
                </a:spcBef>
                <a:spcAft>
                  <a:spcPct val="35000"/>
                </a:spcAft>
                <a:defRPr/>
              </a:pPr>
              <a:r>
                <a:rPr lang="en-US" sz="1600" b="1" dirty="0"/>
                <a:t>Outflow obstruction</a:t>
              </a:r>
              <a:endParaRPr lang="en-MY" sz="1600" b="1" dirty="0"/>
            </a:p>
          </p:txBody>
        </p:sp>
      </p:grpSp>
      <p:sp>
        <p:nvSpPr>
          <p:cNvPr id="7184" name="Rectangle 50"/>
          <p:cNvSpPr>
            <a:spLocks noChangeArrowheads="1"/>
          </p:cNvSpPr>
          <p:nvPr/>
        </p:nvSpPr>
        <p:spPr bwMode="auto">
          <a:xfrm>
            <a:off x="304800" y="4724400"/>
            <a:ext cx="2286000" cy="1782763"/>
          </a:xfrm>
          <a:prstGeom prst="rect">
            <a:avLst/>
          </a:prstGeom>
          <a:noFill/>
          <a:ln w="9525">
            <a:noFill/>
            <a:miter lim="800000"/>
            <a:headEnd/>
            <a:tailEnd/>
          </a:ln>
        </p:spPr>
        <p:txBody>
          <a:bodyPr>
            <a:spAutoFit/>
          </a:bodyPr>
          <a:lstStyle/>
          <a:p>
            <a:pPr defTabSz="711200">
              <a:lnSpc>
                <a:spcPct val="90000"/>
              </a:lnSpc>
              <a:spcAft>
                <a:spcPct val="35000"/>
              </a:spcAft>
              <a:defRPr/>
            </a:pPr>
            <a:r>
              <a:rPr lang="en-US" dirty="0">
                <a:latin typeface="Tw Cen MT" pitchFamily="34" charset="0"/>
              </a:rPr>
              <a:t>- </a:t>
            </a:r>
            <a:r>
              <a:rPr lang="en-US" b="1" dirty="0">
                <a:latin typeface="+mn-lt"/>
              </a:rPr>
              <a:t>Ventricular </a:t>
            </a:r>
            <a:r>
              <a:rPr lang="en-US" b="1" dirty="0" err="1">
                <a:latin typeface="+mn-lt"/>
              </a:rPr>
              <a:t>Septal</a:t>
            </a:r>
            <a:r>
              <a:rPr lang="en-US" b="1" dirty="0">
                <a:latin typeface="+mn-lt"/>
              </a:rPr>
              <a:t> Defect     (VSD)</a:t>
            </a:r>
          </a:p>
          <a:p>
            <a:pPr defTabSz="711200">
              <a:lnSpc>
                <a:spcPct val="90000"/>
              </a:lnSpc>
              <a:spcAft>
                <a:spcPct val="35000"/>
              </a:spcAft>
              <a:defRPr/>
            </a:pPr>
            <a:r>
              <a:rPr lang="en-US" b="1" dirty="0">
                <a:latin typeface="+mn-lt"/>
              </a:rPr>
              <a:t>- Persistent </a:t>
            </a:r>
            <a:r>
              <a:rPr lang="en-US" b="1" dirty="0" err="1">
                <a:latin typeface="+mn-lt"/>
              </a:rPr>
              <a:t>Ductus</a:t>
            </a:r>
            <a:r>
              <a:rPr lang="en-US" b="1" dirty="0">
                <a:latin typeface="+mn-lt"/>
              </a:rPr>
              <a:t> </a:t>
            </a:r>
            <a:r>
              <a:rPr lang="en-US" b="1" dirty="0" err="1">
                <a:latin typeface="+mn-lt"/>
              </a:rPr>
              <a:t>Arteriosus</a:t>
            </a:r>
            <a:r>
              <a:rPr lang="en-US" b="1" dirty="0">
                <a:latin typeface="+mn-lt"/>
              </a:rPr>
              <a:t> (PDA)</a:t>
            </a:r>
          </a:p>
          <a:p>
            <a:pPr defTabSz="711200">
              <a:lnSpc>
                <a:spcPct val="90000"/>
              </a:lnSpc>
              <a:spcAft>
                <a:spcPct val="35000"/>
              </a:spcAft>
              <a:defRPr/>
            </a:pPr>
            <a:r>
              <a:rPr lang="en-US" b="1" dirty="0">
                <a:latin typeface="+mn-lt"/>
              </a:rPr>
              <a:t>- Atrial </a:t>
            </a:r>
            <a:r>
              <a:rPr lang="en-US" b="1" dirty="0" err="1">
                <a:latin typeface="+mn-lt"/>
              </a:rPr>
              <a:t>Septal</a:t>
            </a:r>
            <a:r>
              <a:rPr lang="en-US" b="1" dirty="0">
                <a:latin typeface="+mn-lt"/>
              </a:rPr>
              <a:t> Defect (</a:t>
            </a:r>
            <a:r>
              <a:rPr lang="en-US" b="1" dirty="0" smtClean="0">
                <a:latin typeface="+mn-lt"/>
              </a:rPr>
              <a:t>ASD)</a:t>
            </a:r>
            <a:endParaRPr lang="en-US" b="1" dirty="0">
              <a:latin typeface="+mn-lt"/>
            </a:endParaRPr>
          </a:p>
        </p:txBody>
      </p:sp>
      <p:sp>
        <p:nvSpPr>
          <p:cNvPr id="7185" name="Rectangle 51"/>
          <p:cNvSpPr>
            <a:spLocks noChangeArrowheads="1"/>
          </p:cNvSpPr>
          <p:nvPr/>
        </p:nvSpPr>
        <p:spPr bwMode="auto">
          <a:xfrm>
            <a:off x="3352800" y="4800600"/>
            <a:ext cx="2209800" cy="687388"/>
          </a:xfrm>
          <a:prstGeom prst="rect">
            <a:avLst/>
          </a:prstGeom>
          <a:noFill/>
          <a:ln w="9525">
            <a:noFill/>
            <a:miter lim="800000"/>
            <a:headEnd/>
            <a:tailEnd/>
          </a:ln>
        </p:spPr>
        <p:txBody>
          <a:bodyPr>
            <a:spAutoFit/>
          </a:bodyPr>
          <a:lstStyle/>
          <a:p>
            <a:pPr defTabSz="711200">
              <a:lnSpc>
                <a:spcPct val="90000"/>
              </a:lnSpc>
              <a:spcAft>
                <a:spcPct val="35000"/>
              </a:spcAft>
              <a:defRPr/>
            </a:pPr>
            <a:r>
              <a:rPr lang="en-US" dirty="0">
                <a:latin typeface="Tw Cen MT" pitchFamily="34" charset="0"/>
              </a:rPr>
              <a:t>- </a:t>
            </a:r>
            <a:r>
              <a:rPr lang="en-US" b="1" dirty="0">
                <a:latin typeface="+mn-lt"/>
              </a:rPr>
              <a:t>Aortic Stenosis</a:t>
            </a:r>
          </a:p>
          <a:p>
            <a:pPr defTabSz="711200">
              <a:lnSpc>
                <a:spcPct val="90000"/>
              </a:lnSpc>
              <a:spcAft>
                <a:spcPct val="35000"/>
              </a:spcAft>
              <a:defRPr/>
            </a:pPr>
            <a:r>
              <a:rPr lang="en-US" b="1" dirty="0">
                <a:latin typeface="+mn-lt"/>
              </a:rPr>
              <a:t>-</a:t>
            </a:r>
            <a:r>
              <a:rPr lang="en-US" b="1" dirty="0" err="1">
                <a:latin typeface="+mn-lt"/>
              </a:rPr>
              <a:t>Coarctation</a:t>
            </a:r>
            <a:r>
              <a:rPr lang="en-US" b="1" dirty="0">
                <a:latin typeface="+mn-lt"/>
              </a:rPr>
              <a:t> of aorta</a:t>
            </a:r>
          </a:p>
        </p:txBody>
      </p:sp>
      <p:sp>
        <p:nvSpPr>
          <p:cNvPr id="7186" name="TextBox 52"/>
          <p:cNvSpPr txBox="1">
            <a:spLocks noChangeArrowheads="1"/>
          </p:cNvSpPr>
          <p:nvPr/>
        </p:nvSpPr>
        <p:spPr bwMode="auto">
          <a:xfrm>
            <a:off x="6019800" y="3429000"/>
            <a:ext cx="3124200" cy="3508653"/>
          </a:xfrm>
          <a:prstGeom prst="rect">
            <a:avLst/>
          </a:prstGeom>
          <a:noFill/>
          <a:ln w="9525">
            <a:noFill/>
            <a:miter lim="800000"/>
            <a:headEnd/>
            <a:tailEnd/>
          </a:ln>
        </p:spPr>
        <p:txBody>
          <a:bodyPr wrap="square">
            <a:spAutoFit/>
          </a:bodyPr>
          <a:lstStyle/>
          <a:p>
            <a:pPr>
              <a:buFont typeface="Wingdings" pitchFamily="2" charset="2"/>
              <a:buChar char="§"/>
              <a:defRPr/>
            </a:pPr>
            <a:r>
              <a:rPr lang="en-US" b="1" dirty="0">
                <a:latin typeface="Tw Cen MT" pitchFamily="34" charset="0"/>
              </a:rPr>
              <a:t> </a:t>
            </a:r>
            <a:r>
              <a:rPr lang="en-US" b="1" dirty="0" err="1">
                <a:latin typeface="+mn-lt"/>
              </a:rPr>
              <a:t>Tetralogy</a:t>
            </a:r>
            <a:r>
              <a:rPr lang="en-US" b="1" dirty="0">
                <a:latin typeface="+mn-lt"/>
              </a:rPr>
              <a:t> of </a:t>
            </a:r>
            <a:r>
              <a:rPr lang="en-US" b="1" dirty="0" err="1">
                <a:latin typeface="+mn-lt"/>
              </a:rPr>
              <a:t>Fallot</a:t>
            </a:r>
            <a:endParaRPr lang="en-US" b="1" dirty="0">
              <a:latin typeface="+mn-lt"/>
            </a:endParaRPr>
          </a:p>
          <a:p>
            <a:pPr>
              <a:buFont typeface="Wingdings" pitchFamily="2" charset="2"/>
              <a:buChar char="§"/>
              <a:defRPr/>
            </a:pPr>
            <a:r>
              <a:rPr lang="en-US" b="1" dirty="0">
                <a:latin typeface="+mn-lt"/>
              </a:rPr>
              <a:t> Transposition of the great arteries</a:t>
            </a:r>
          </a:p>
          <a:p>
            <a:pPr>
              <a:buFont typeface="Wingdings" pitchFamily="2" charset="2"/>
              <a:buChar char="§"/>
              <a:defRPr/>
            </a:pPr>
            <a:r>
              <a:rPr lang="en-US" b="1" dirty="0">
                <a:latin typeface="+mn-lt"/>
              </a:rPr>
              <a:t> </a:t>
            </a:r>
            <a:r>
              <a:rPr lang="en-US" b="1" dirty="0" err="1">
                <a:latin typeface="+mn-lt"/>
              </a:rPr>
              <a:t>Atrioventricular</a:t>
            </a:r>
            <a:r>
              <a:rPr lang="en-US" b="1" dirty="0">
                <a:latin typeface="+mn-lt"/>
              </a:rPr>
              <a:t> </a:t>
            </a:r>
            <a:r>
              <a:rPr lang="en-US" b="1" dirty="0" err="1">
                <a:latin typeface="+mn-lt"/>
              </a:rPr>
              <a:t>septal</a:t>
            </a:r>
            <a:r>
              <a:rPr lang="en-US" b="1" dirty="0">
                <a:latin typeface="+mn-lt"/>
              </a:rPr>
              <a:t>  defect (AVSD)</a:t>
            </a:r>
          </a:p>
          <a:p>
            <a:pPr>
              <a:buFont typeface="Wingdings" pitchFamily="2" charset="2"/>
              <a:buChar char="§"/>
              <a:defRPr/>
            </a:pPr>
            <a:r>
              <a:rPr lang="en-US" b="1" dirty="0">
                <a:latin typeface="+mn-lt"/>
              </a:rPr>
              <a:t>Tricuspid </a:t>
            </a:r>
            <a:r>
              <a:rPr lang="en-US" b="1" dirty="0" smtClean="0">
                <a:latin typeface="+mn-lt"/>
              </a:rPr>
              <a:t>atresia</a:t>
            </a:r>
          </a:p>
          <a:p>
            <a:pPr>
              <a:buFont typeface="Wingdings" pitchFamily="2" charset="2"/>
              <a:buChar char="§"/>
              <a:defRPr/>
            </a:pPr>
            <a:r>
              <a:rPr lang="en-US" dirty="0" err="1"/>
              <a:t>Truncus</a:t>
            </a:r>
            <a:r>
              <a:rPr lang="en-US" dirty="0"/>
              <a:t> </a:t>
            </a:r>
            <a:r>
              <a:rPr lang="en-US" dirty="0" err="1"/>
              <a:t>arteriosus</a:t>
            </a:r>
            <a:endParaRPr lang="en-US" b="1" dirty="0">
              <a:latin typeface="+mn-lt"/>
            </a:endParaRPr>
          </a:p>
          <a:p>
            <a:pPr>
              <a:buFont typeface="Wingdings" pitchFamily="2" charset="2"/>
              <a:buChar char="§"/>
              <a:defRPr/>
            </a:pPr>
            <a:r>
              <a:rPr lang="en-US" b="1" dirty="0">
                <a:latin typeface="+mn-lt"/>
              </a:rPr>
              <a:t>Total anomalous pulmonary venous return</a:t>
            </a:r>
          </a:p>
          <a:p>
            <a:pPr>
              <a:buFont typeface="Wingdings" pitchFamily="2" charset="2"/>
              <a:buChar char="§"/>
              <a:defRPr/>
            </a:pPr>
            <a:r>
              <a:rPr lang="en-US" b="1" dirty="0">
                <a:latin typeface="+mn-lt"/>
              </a:rPr>
              <a:t>Pulmonary stenosis</a:t>
            </a:r>
          </a:p>
          <a:p>
            <a:pPr>
              <a:buFont typeface="Wingdings" pitchFamily="2" charset="2"/>
              <a:buChar char="§"/>
              <a:defRPr/>
            </a:pPr>
            <a:r>
              <a:rPr lang="en-US" b="1" dirty="0">
                <a:latin typeface="+mn-lt"/>
              </a:rPr>
              <a:t>Hypoplastic left ventricle</a:t>
            </a:r>
          </a:p>
          <a:p>
            <a:pPr>
              <a:buFont typeface="Wingdings" pitchFamily="2" charset="2"/>
              <a:buChar char="§"/>
              <a:defRPr/>
            </a:pPr>
            <a:endParaRPr lang="en-US" dirty="0">
              <a:latin typeface="Tw Cen MT" pitchFamily="34" charset="0"/>
            </a:endParaRPr>
          </a:p>
        </p:txBody>
      </p:sp>
    </p:spTree>
    <p:extLst>
      <p:ext uri="{BB962C8B-B14F-4D97-AF65-F5344CB8AC3E}">
        <p14:creationId xmlns:p14="http://schemas.microsoft.com/office/powerpoint/2010/main" val="3207255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8229600" cy="868362"/>
          </a:xfrm>
        </p:spPr>
        <p:txBody>
          <a:bodyPr/>
          <a:lstStyle/>
          <a:p>
            <a:pPr eaLnBrk="1" hangingPunct="1"/>
            <a:r>
              <a:rPr lang="en-US" sz="4000" b="1" smtClean="0"/>
              <a:t>INVESTIGATIONS FOR TGA</a:t>
            </a:r>
          </a:p>
        </p:txBody>
      </p:sp>
      <p:sp>
        <p:nvSpPr>
          <p:cNvPr id="50179" name="Content Placeholder 2"/>
          <p:cNvSpPr>
            <a:spLocks noGrp="1"/>
          </p:cNvSpPr>
          <p:nvPr>
            <p:ph idx="1"/>
          </p:nvPr>
        </p:nvSpPr>
        <p:spPr>
          <a:xfrm>
            <a:off x="228600" y="1219200"/>
            <a:ext cx="8763000" cy="5257800"/>
          </a:xfrm>
        </p:spPr>
        <p:txBody>
          <a:bodyPr/>
          <a:lstStyle/>
          <a:p>
            <a:pPr eaLnBrk="1" hangingPunct="1">
              <a:buFont typeface="Wingdings" pitchFamily="2" charset="2"/>
              <a:buChar char="q"/>
            </a:pPr>
            <a:r>
              <a:rPr lang="en-US" smtClean="0"/>
              <a:t> </a:t>
            </a:r>
            <a:r>
              <a:rPr lang="en-US" b="1" smtClean="0"/>
              <a:t>CXR</a:t>
            </a:r>
          </a:p>
          <a:p>
            <a:pPr lvl="1" eaLnBrk="1" hangingPunct="1">
              <a:buFont typeface="Wingdings" pitchFamily="2" charset="2"/>
              <a:buChar char="§"/>
            </a:pPr>
            <a:r>
              <a:rPr lang="en-US" smtClean="0"/>
              <a:t>Narrow upper mediastinum with an ‘</a:t>
            </a:r>
            <a:r>
              <a:rPr lang="en-US" b="1" smtClean="0"/>
              <a:t>egg on side</a:t>
            </a:r>
            <a:r>
              <a:rPr lang="en-US" smtClean="0"/>
              <a:t>’ appearance of the cardiac shadow</a:t>
            </a:r>
          </a:p>
          <a:p>
            <a:pPr lvl="1" eaLnBrk="1" hangingPunct="1">
              <a:buFont typeface="Wingdings" pitchFamily="2" charset="2"/>
              <a:buChar char="§"/>
            </a:pPr>
            <a:r>
              <a:rPr lang="en-US" smtClean="0"/>
              <a:t>Increased pulmonary vascular markings</a:t>
            </a:r>
          </a:p>
          <a:p>
            <a:pPr eaLnBrk="1" hangingPunct="1">
              <a:buFont typeface="Wingdings" pitchFamily="2" charset="2"/>
              <a:buChar char="q"/>
            </a:pPr>
            <a:r>
              <a:rPr lang="en-US" smtClean="0"/>
              <a:t> </a:t>
            </a:r>
            <a:r>
              <a:rPr lang="en-US" b="1" smtClean="0"/>
              <a:t>ECG</a:t>
            </a:r>
          </a:p>
          <a:p>
            <a:pPr lvl="1" eaLnBrk="1" hangingPunct="1">
              <a:buFont typeface="Wingdings" pitchFamily="2" charset="2"/>
              <a:buChar char="§"/>
            </a:pPr>
            <a:r>
              <a:rPr lang="en-US" smtClean="0"/>
              <a:t>Right axis deviation and RVH</a:t>
            </a:r>
          </a:p>
          <a:p>
            <a:pPr eaLnBrk="1" hangingPunct="1">
              <a:buFont typeface="Wingdings" pitchFamily="2" charset="2"/>
              <a:buChar char="q"/>
            </a:pPr>
            <a:r>
              <a:rPr lang="en-US" smtClean="0"/>
              <a:t> </a:t>
            </a:r>
            <a:r>
              <a:rPr lang="en-US" b="1" smtClean="0"/>
              <a:t>Echocardiography</a:t>
            </a:r>
          </a:p>
          <a:p>
            <a:pPr lvl="1" eaLnBrk="1" hangingPunct="1">
              <a:buFont typeface="Wingdings" pitchFamily="2" charset="2"/>
              <a:buChar char="§"/>
            </a:pPr>
            <a:r>
              <a:rPr lang="en-US" smtClean="0"/>
              <a:t>Transposition of the great arteries, the sites and the amount of blood mixing occuring</a:t>
            </a:r>
          </a:p>
          <a:p>
            <a:pPr eaLnBrk="1" hangingPunct="1"/>
            <a:endParaRPr lang="en-US" smtClean="0"/>
          </a:p>
        </p:txBody>
      </p:sp>
    </p:spTree>
    <p:extLst>
      <p:ext uri="{BB962C8B-B14F-4D97-AF65-F5344CB8AC3E}">
        <p14:creationId xmlns:p14="http://schemas.microsoft.com/office/powerpoint/2010/main" val="3866339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b="1" smtClean="0"/>
              <a:t>CXR in TGA “egg on side”</a:t>
            </a:r>
          </a:p>
        </p:txBody>
      </p:sp>
      <p:pic>
        <p:nvPicPr>
          <p:cNvPr id="51203" name="Picture 2" descr="http://download.imaging.consult.com/ic/images/S1933033207714155/gr11-midi.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219200"/>
            <a:ext cx="4419600" cy="5221288"/>
          </a:xfrm>
          <a:noFill/>
        </p:spPr>
      </p:pic>
    </p:spTree>
    <p:extLst>
      <p:ext uri="{BB962C8B-B14F-4D97-AF65-F5344CB8AC3E}">
        <p14:creationId xmlns:p14="http://schemas.microsoft.com/office/powerpoint/2010/main" val="2301028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z="4000" b="1" smtClean="0"/>
              <a:t>MANAGEMENT OF TGA</a:t>
            </a:r>
          </a:p>
        </p:txBody>
      </p:sp>
      <p:sp>
        <p:nvSpPr>
          <p:cNvPr id="52227" name="Content Placeholder 2"/>
          <p:cNvSpPr>
            <a:spLocks noGrp="1"/>
          </p:cNvSpPr>
          <p:nvPr>
            <p:ph idx="1"/>
          </p:nvPr>
        </p:nvSpPr>
        <p:spPr/>
        <p:txBody>
          <a:bodyPr/>
          <a:lstStyle/>
          <a:p>
            <a:pPr lvl="1" eaLnBrk="1" hangingPunct="1">
              <a:buFont typeface="Wingdings" pitchFamily="2" charset="2"/>
              <a:buChar char="§"/>
            </a:pPr>
            <a:r>
              <a:rPr lang="en-US" smtClean="0"/>
              <a:t>IV Prostaglandin E</a:t>
            </a:r>
            <a:r>
              <a:rPr lang="en-US" sz="1500" smtClean="0"/>
              <a:t>1</a:t>
            </a:r>
            <a:r>
              <a:rPr lang="en-US" smtClean="0"/>
              <a:t> infusion to ensure PDA</a:t>
            </a:r>
          </a:p>
          <a:p>
            <a:pPr lvl="1" eaLnBrk="1" hangingPunct="1">
              <a:buFont typeface="Wingdings" pitchFamily="2" charset="2"/>
              <a:buChar char="§"/>
            </a:pPr>
            <a:r>
              <a:rPr lang="en-US" smtClean="0"/>
              <a:t>Balloon septostomy </a:t>
            </a:r>
          </a:p>
          <a:p>
            <a:pPr lvl="1" eaLnBrk="1" hangingPunct="1">
              <a:buFont typeface="Wingdings" pitchFamily="2" charset="2"/>
              <a:buChar char="§"/>
            </a:pPr>
            <a:r>
              <a:rPr lang="en-US" smtClean="0"/>
              <a:t>Surgery: arterial switch procedure (2-4weeks of age)</a:t>
            </a:r>
          </a:p>
          <a:p>
            <a:pPr lvl="1" eaLnBrk="1" hangingPunct="1">
              <a:buFont typeface="Wingdings" pitchFamily="2" charset="2"/>
              <a:buChar char="§"/>
            </a:pPr>
            <a:r>
              <a:rPr lang="en-MY" smtClean="0"/>
              <a:t>VSD closure before three months of age.</a:t>
            </a:r>
          </a:p>
          <a:p>
            <a:pPr lvl="1" eaLnBrk="1" hangingPunct="1">
              <a:buFont typeface="Wingdings" pitchFamily="2" charset="2"/>
              <a:buChar char="§"/>
            </a:pPr>
            <a:r>
              <a:rPr lang="en-US" smtClean="0"/>
              <a:t>Untreated, 90% die in first month, if no ASD</a:t>
            </a:r>
            <a:endParaRPr lang="en-MY" smtClean="0"/>
          </a:p>
          <a:p>
            <a:pPr eaLnBrk="1" hangingPunct="1"/>
            <a:endParaRPr lang="en-US" smtClean="0"/>
          </a:p>
        </p:txBody>
      </p:sp>
    </p:spTree>
    <p:extLst>
      <p:ext uri="{BB962C8B-B14F-4D97-AF65-F5344CB8AC3E}">
        <p14:creationId xmlns:p14="http://schemas.microsoft.com/office/powerpoint/2010/main" val="711608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lstStyle/>
          <a:p>
            <a:pPr eaLnBrk="1" hangingPunct="1">
              <a:defRPr/>
            </a:pPr>
            <a:r>
              <a:rPr lang="en-US" sz="4000" b="1" cap="all" dirty="0" smtClean="0">
                <a:solidFill>
                  <a:schemeClr val="accent6">
                    <a:lumMod val="50000"/>
                  </a:schemeClr>
                </a:solidFill>
              </a:rPr>
              <a:t>3. Tricuspid </a:t>
            </a:r>
            <a:r>
              <a:rPr lang="en-US" sz="4000" b="1" cap="all" dirty="0" smtClean="0">
                <a:solidFill>
                  <a:schemeClr val="accent6">
                    <a:lumMod val="50000"/>
                  </a:schemeClr>
                </a:solidFill>
              </a:rPr>
              <a:t>atresia</a:t>
            </a:r>
            <a:endParaRPr lang="en-MY" sz="4000" b="1" dirty="0">
              <a:solidFill>
                <a:schemeClr val="accent6">
                  <a:lumMod val="50000"/>
                </a:schemeClr>
              </a:solidFill>
            </a:endParaRPr>
          </a:p>
        </p:txBody>
      </p:sp>
      <p:pic>
        <p:nvPicPr>
          <p:cNvPr id="53251" name="Picture 2" descr="http://www.nlm.nih.gov/medlineplus/ency/images/ency/fullsize/22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143000"/>
            <a:ext cx="85725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6143625" y="4357688"/>
            <a:ext cx="642938" cy="3571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437299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868362"/>
          </a:xfrm>
        </p:spPr>
        <p:txBody>
          <a:bodyPr/>
          <a:lstStyle/>
          <a:p>
            <a:r>
              <a:rPr lang="en-US" sz="4000" b="1" smtClean="0"/>
              <a:t>TRICUSPID ATRESIA</a:t>
            </a:r>
          </a:p>
        </p:txBody>
      </p:sp>
      <p:sp>
        <p:nvSpPr>
          <p:cNvPr id="54275" name="Content Placeholder 2"/>
          <p:cNvSpPr>
            <a:spLocks noGrp="1"/>
          </p:cNvSpPr>
          <p:nvPr>
            <p:ph idx="1"/>
          </p:nvPr>
        </p:nvSpPr>
        <p:spPr>
          <a:xfrm>
            <a:off x="228600" y="1143000"/>
            <a:ext cx="8686800" cy="4983163"/>
          </a:xfrm>
        </p:spPr>
        <p:txBody>
          <a:bodyPr/>
          <a:lstStyle/>
          <a:p>
            <a:pPr>
              <a:buFont typeface="Wingdings" pitchFamily="2" charset="2"/>
              <a:buChar char="q"/>
            </a:pPr>
            <a:r>
              <a:rPr lang="en-US" smtClean="0"/>
              <a:t> </a:t>
            </a:r>
            <a:r>
              <a:rPr lang="en-US" b="1" smtClean="0"/>
              <a:t>Absence</a:t>
            </a:r>
            <a:r>
              <a:rPr lang="en-US" smtClean="0"/>
              <a:t> </a:t>
            </a:r>
            <a:r>
              <a:rPr lang="en-US" b="1" smtClean="0"/>
              <a:t>of the tricuspid valve</a:t>
            </a:r>
          </a:p>
          <a:p>
            <a:pPr>
              <a:buFont typeface="Wingdings" pitchFamily="2" charset="2"/>
              <a:buChar char="q"/>
            </a:pPr>
            <a:r>
              <a:rPr lang="en-US" smtClean="0"/>
              <a:t> Cyanosis is almost always present at birth and is </a:t>
            </a:r>
          </a:p>
          <a:p>
            <a:pPr>
              <a:buFont typeface="Arial" pitchFamily="34" charset="0"/>
              <a:buNone/>
            </a:pPr>
            <a:r>
              <a:rPr lang="en-US" smtClean="0"/>
              <a:t>     </a:t>
            </a:r>
            <a:r>
              <a:rPr lang="en-US" b="1" smtClean="0"/>
              <a:t>progressive</a:t>
            </a:r>
          </a:p>
          <a:p>
            <a:pPr>
              <a:buFont typeface="Wingdings" pitchFamily="2" charset="2"/>
              <a:buChar char="q"/>
            </a:pPr>
            <a:r>
              <a:rPr lang="en-US" smtClean="0"/>
              <a:t> Features: Absent tricuspid valve, Atrial septal </a:t>
            </a:r>
          </a:p>
          <a:p>
            <a:pPr>
              <a:buFont typeface="Arial" pitchFamily="34" charset="0"/>
              <a:buNone/>
            </a:pPr>
            <a:r>
              <a:rPr lang="en-US" smtClean="0"/>
              <a:t>     defect, Ventricular septal defect</a:t>
            </a:r>
          </a:p>
          <a:p>
            <a:pPr>
              <a:buFont typeface="Wingdings" pitchFamily="2" charset="2"/>
              <a:buChar char="q"/>
            </a:pPr>
            <a:r>
              <a:rPr lang="en-US" smtClean="0"/>
              <a:t> Blood is shunted through an atrial septal defect or patent foramen ovale to the left atrium and through the ventricular septal defect to the pulmonary artery</a:t>
            </a:r>
          </a:p>
        </p:txBody>
      </p:sp>
    </p:spTree>
    <p:extLst>
      <p:ext uri="{BB962C8B-B14F-4D97-AF65-F5344CB8AC3E}">
        <p14:creationId xmlns:p14="http://schemas.microsoft.com/office/powerpoint/2010/main" val="36518546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descr="http://www.kumc.edu/kumcpeds/cardiology/pedcardio/truncusdiagr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225"/>
            <a:ext cx="914400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42364"/>
      </p:ext>
    </p:extLst>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z="4000" b="1" dirty="0" smtClean="0">
                <a:solidFill>
                  <a:schemeClr val="accent6">
                    <a:lumMod val="50000"/>
                  </a:schemeClr>
                </a:solidFill>
              </a:rPr>
              <a:t>4. TRUNCUS </a:t>
            </a:r>
            <a:r>
              <a:rPr lang="en-US" sz="4000" b="1" dirty="0" smtClean="0">
                <a:solidFill>
                  <a:schemeClr val="accent6">
                    <a:lumMod val="50000"/>
                  </a:schemeClr>
                </a:solidFill>
              </a:rPr>
              <a:t>ARTERIOSUS</a:t>
            </a:r>
          </a:p>
        </p:txBody>
      </p:sp>
      <p:sp>
        <p:nvSpPr>
          <p:cNvPr id="56323" name="Content Placeholder 2"/>
          <p:cNvSpPr>
            <a:spLocks noGrp="1"/>
          </p:cNvSpPr>
          <p:nvPr>
            <p:ph idx="1"/>
          </p:nvPr>
        </p:nvSpPr>
        <p:spPr>
          <a:xfrm>
            <a:off x="228600" y="1219200"/>
            <a:ext cx="8686800" cy="5334000"/>
          </a:xfrm>
        </p:spPr>
        <p:txBody>
          <a:bodyPr/>
          <a:lstStyle/>
          <a:p>
            <a:pPr>
              <a:buFont typeface="Wingdings" pitchFamily="2" charset="2"/>
              <a:buChar char="q"/>
            </a:pPr>
            <a:r>
              <a:rPr lang="en-US" smtClean="0"/>
              <a:t> </a:t>
            </a:r>
            <a:r>
              <a:rPr lang="en-US" b="1" smtClean="0"/>
              <a:t>Failure of separation into aorta and pulmonary </a:t>
            </a:r>
          </a:p>
          <a:p>
            <a:pPr>
              <a:buFont typeface="Arial" pitchFamily="34" charset="0"/>
              <a:buNone/>
            </a:pPr>
            <a:r>
              <a:rPr lang="en-US" b="1" smtClean="0"/>
              <a:t>     artery</a:t>
            </a:r>
          </a:p>
          <a:p>
            <a:pPr>
              <a:buFont typeface="Wingdings" pitchFamily="2" charset="2"/>
              <a:buChar char="§"/>
            </a:pPr>
            <a:r>
              <a:rPr lang="en-US" smtClean="0"/>
              <a:t>Results in single great artery which receives blood from both ventricles [leads to early systemic cyanosis]</a:t>
            </a:r>
          </a:p>
          <a:p>
            <a:pPr>
              <a:buFont typeface="Wingdings" pitchFamily="2" charset="2"/>
              <a:buChar char="§"/>
            </a:pPr>
            <a:r>
              <a:rPr lang="en-US" smtClean="0"/>
              <a:t>Accompanying VSD</a:t>
            </a:r>
          </a:p>
          <a:p>
            <a:pPr>
              <a:buFont typeface="Wingdings" pitchFamily="2" charset="2"/>
              <a:buChar char="§"/>
            </a:pPr>
            <a:r>
              <a:rPr lang="en-US" smtClean="0">
                <a:sym typeface="Symbol" pitchFamily="18" charset="2"/>
              </a:rPr>
              <a:t> pulmonary blood flow with danger of irreversible pulmonary hypertension</a:t>
            </a:r>
            <a:endParaRPr lang="en-US" smtClean="0"/>
          </a:p>
          <a:p>
            <a:endParaRPr lang="en-US" smtClean="0"/>
          </a:p>
        </p:txBody>
      </p:sp>
    </p:spTree>
    <p:extLst>
      <p:ext uri="{BB962C8B-B14F-4D97-AF65-F5344CB8AC3E}">
        <p14:creationId xmlns:p14="http://schemas.microsoft.com/office/powerpoint/2010/main" val="4633610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0"/>
            <a:ext cx="8229600" cy="990600"/>
          </a:xfrm>
        </p:spPr>
        <p:txBody>
          <a:bodyPr>
            <a:normAutofit fontScale="90000"/>
          </a:bodyPr>
          <a:lstStyle/>
          <a:p>
            <a:r>
              <a:rPr lang="en-US" b="1" dirty="0" smtClean="0">
                <a:solidFill>
                  <a:schemeClr val="accent6">
                    <a:lumMod val="50000"/>
                  </a:schemeClr>
                </a:solidFill>
              </a:rPr>
              <a:t>5. TOTAL </a:t>
            </a:r>
            <a:r>
              <a:rPr lang="en-US" b="1" dirty="0" smtClean="0">
                <a:solidFill>
                  <a:schemeClr val="accent6">
                    <a:lumMod val="50000"/>
                  </a:schemeClr>
                </a:solidFill>
              </a:rPr>
              <a:t>ANOMALOUS PULMONARY VENOUS RETURN (TAPVR)</a:t>
            </a:r>
          </a:p>
        </p:txBody>
      </p:sp>
      <p:sp>
        <p:nvSpPr>
          <p:cNvPr id="57347" name="Content Placeholder 2"/>
          <p:cNvSpPr>
            <a:spLocks noGrp="1"/>
          </p:cNvSpPr>
          <p:nvPr>
            <p:ph idx="1"/>
          </p:nvPr>
        </p:nvSpPr>
        <p:spPr>
          <a:xfrm>
            <a:off x="0" y="1066800"/>
            <a:ext cx="9144000" cy="5791200"/>
          </a:xfrm>
        </p:spPr>
        <p:txBody>
          <a:bodyPr/>
          <a:lstStyle/>
          <a:p>
            <a:pPr>
              <a:buFont typeface="Wingdings" pitchFamily="2" charset="2"/>
              <a:buChar char="q"/>
            </a:pPr>
            <a:r>
              <a:rPr lang="en-US" dirty="0" smtClean="0"/>
              <a:t> Also known as </a:t>
            </a:r>
            <a:r>
              <a:rPr lang="en-US" b="1" dirty="0" smtClean="0"/>
              <a:t>Total anomalous pulmonary venous connection (TAPVC), </a:t>
            </a:r>
            <a:r>
              <a:rPr lang="en-US" dirty="0" smtClean="0"/>
              <a:t>or</a:t>
            </a:r>
            <a:r>
              <a:rPr lang="en-US" b="1" dirty="0" smtClean="0"/>
              <a:t> Total anomalous pulmonary venous drainage (TAPVD)</a:t>
            </a:r>
          </a:p>
          <a:p>
            <a:pPr>
              <a:buFont typeface="Wingdings" pitchFamily="2" charset="2"/>
              <a:buChar char="q"/>
            </a:pPr>
            <a:r>
              <a:rPr lang="en-US" b="1" dirty="0" smtClean="0"/>
              <a:t> </a:t>
            </a:r>
            <a:r>
              <a:rPr lang="en-US" dirty="0" smtClean="0"/>
              <a:t>Is a rare cyanotic CHD in which all 4 pulmonary veins are </a:t>
            </a:r>
            <a:r>
              <a:rPr lang="en-US" dirty="0" err="1" smtClean="0"/>
              <a:t>malpositioned</a:t>
            </a:r>
            <a:r>
              <a:rPr lang="en-US" dirty="0" smtClean="0"/>
              <a:t> and make anomalous connections to the systemic venous circulation.</a:t>
            </a:r>
          </a:p>
          <a:p>
            <a:pPr>
              <a:buFont typeface="Wingdings" pitchFamily="2" charset="2"/>
              <a:buChar char="q"/>
            </a:pPr>
            <a:r>
              <a:rPr lang="en-US" b="1" dirty="0" smtClean="0"/>
              <a:t> </a:t>
            </a:r>
            <a:r>
              <a:rPr lang="en-US" dirty="0" smtClean="0"/>
              <a:t>A patent foramen </a:t>
            </a:r>
            <a:r>
              <a:rPr lang="en-US" dirty="0" err="1" smtClean="0"/>
              <a:t>ovale</a:t>
            </a:r>
            <a:r>
              <a:rPr lang="en-US" dirty="0" smtClean="0"/>
              <a:t> or an ASD </a:t>
            </a:r>
            <a:r>
              <a:rPr lang="en-US" i="1" dirty="0" smtClean="0"/>
              <a:t>must</a:t>
            </a:r>
            <a:r>
              <a:rPr lang="en-US" dirty="0" smtClean="0"/>
              <a:t> be present or else the condition is fatal due to a lack of systemic blood flow.</a:t>
            </a:r>
            <a:endParaRPr lang="en-US" b="1" dirty="0" smtClean="0"/>
          </a:p>
        </p:txBody>
      </p:sp>
    </p:spTree>
    <p:extLst>
      <p:ext uri="{BB962C8B-B14F-4D97-AF65-F5344CB8AC3E}">
        <p14:creationId xmlns:p14="http://schemas.microsoft.com/office/powerpoint/2010/main" val="820846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descr="http://www.kumc.edu/kumcpeds/cardiology/pedcardio/tapvrdiagr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534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Box 2"/>
          <p:cNvSpPr txBox="1">
            <a:spLocks noChangeArrowheads="1"/>
          </p:cNvSpPr>
          <p:nvPr/>
        </p:nvSpPr>
        <p:spPr bwMode="auto">
          <a:xfrm>
            <a:off x="381000" y="3810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  TOTAL ANOMALOUS PULMONARY VENOUS RETURN</a:t>
            </a:r>
          </a:p>
        </p:txBody>
      </p:sp>
      <p:sp>
        <p:nvSpPr>
          <p:cNvPr id="58372" name="TextBox 3"/>
          <p:cNvSpPr txBox="1">
            <a:spLocks noChangeArrowheads="1"/>
          </p:cNvSpPr>
          <p:nvPr/>
        </p:nvSpPr>
        <p:spPr bwMode="auto">
          <a:xfrm>
            <a:off x="7086600" y="9144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TAPVR</a:t>
            </a:r>
          </a:p>
        </p:txBody>
      </p:sp>
    </p:spTree>
    <p:extLst>
      <p:ext uri="{BB962C8B-B14F-4D97-AF65-F5344CB8AC3E}">
        <p14:creationId xmlns:p14="http://schemas.microsoft.com/office/powerpoint/2010/main" val="521010787"/>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C:\Documents and Settings\james\Desktop\sup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45720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5" descr="C:\Documents and Settings\james\Desktop\total_heart 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33400"/>
            <a:ext cx="46672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Box 5"/>
          <p:cNvSpPr txBox="1">
            <a:spLocks noChangeArrowheads="1"/>
          </p:cNvSpPr>
          <p:nvPr/>
        </p:nvSpPr>
        <p:spPr bwMode="auto">
          <a:xfrm>
            <a:off x="3505200" y="5257800"/>
            <a:ext cx="502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a:t>SUPRACARDIAC TAPVR</a:t>
            </a:r>
          </a:p>
        </p:txBody>
      </p:sp>
    </p:spTree>
    <p:extLst>
      <p:ext uri="{BB962C8B-B14F-4D97-AF65-F5344CB8AC3E}">
        <p14:creationId xmlns:p14="http://schemas.microsoft.com/office/powerpoint/2010/main" val="208464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pPr eaLnBrk="1" hangingPunct="1"/>
            <a:r>
              <a:rPr lang="en-US" sz="4000" b="1" smtClean="0"/>
              <a:t>LEFT-TO-RIGHT SHUNTS</a:t>
            </a:r>
            <a:endParaRPr lang="en-MY" sz="4000" b="1" smtClean="0"/>
          </a:p>
        </p:txBody>
      </p:sp>
      <p:pic>
        <p:nvPicPr>
          <p:cNvPr id="11267" name="Content Placeholder 3" descr="VSD.jp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331913" y="1700213"/>
            <a:ext cx="6624637" cy="4208462"/>
          </a:xfrm>
        </p:spPr>
      </p:pic>
    </p:spTree>
    <p:extLst>
      <p:ext uri="{BB962C8B-B14F-4D97-AF65-F5344CB8AC3E}">
        <p14:creationId xmlns:p14="http://schemas.microsoft.com/office/powerpoint/2010/main" val="1123357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descr="C:\Documents and Settings\james\Desktop\Infracardi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5074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Box 2"/>
          <p:cNvSpPr txBox="1">
            <a:spLocks noChangeArrowheads="1"/>
          </p:cNvSpPr>
          <p:nvPr/>
        </p:nvSpPr>
        <p:spPr bwMode="auto">
          <a:xfrm>
            <a:off x="4114800" y="5715000"/>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a:t>INFRACARDIAC TAPVR</a:t>
            </a:r>
          </a:p>
        </p:txBody>
      </p:sp>
    </p:spTree>
    <p:extLst>
      <p:ext uri="{BB962C8B-B14F-4D97-AF65-F5344CB8AC3E}">
        <p14:creationId xmlns:p14="http://schemas.microsoft.com/office/powerpoint/2010/main" val="27878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sz="4000" b="1" smtClean="0"/>
              <a:t>TAPVR</a:t>
            </a:r>
          </a:p>
        </p:txBody>
      </p:sp>
      <p:sp>
        <p:nvSpPr>
          <p:cNvPr id="61443" name="Content Placeholder 2"/>
          <p:cNvSpPr>
            <a:spLocks noGrp="1"/>
          </p:cNvSpPr>
          <p:nvPr>
            <p:ph idx="1"/>
          </p:nvPr>
        </p:nvSpPr>
        <p:spPr>
          <a:xfrm>
            <a:off x="228600" y="1143000"/>
            <a:ext cx="8686800" cy="5334000"/>
          </a:xfrm>
        </p:spPr>
        <p:txBody>
          <a:bodyPr/>
          <a:lstStyle/>
          <a:p>
            <a:pPr>
              <a:lnSpc>
                <a:spcPct val="125000"/>
              </a:lnSpc>
              <a:buFont typeface="Wingdings" pitchFamily="2" charset="2"/>
              <a:buChar char="§"/>
            </a:pPr>
            <a:r>
              <a:rPr lang="en-US" b="1" smtClean="0"/>
              <a:t>All 4 pulmonary veins join a common chamber which eventually reaches Right atrium</a:t>
            </a:r>
            <a:r>
              <a:rPr lang="en-US" smtClean="0"/>
              <a:t>.</a:t>
            </a:r>
          </a:p>
          <a:p>
            <a:pPr>
              <a:lnSpc>
                <a:spcPct val="125000"/>
              </a:lnSpc>
              <a:buFont typeface="Wingdings" pitchFamily="2" charset="2"/>
              <a:buChar char="§"/>
            </a:pPr>
            <a:r>
              <a:rPr lang="en-US" b="1" smtClean="0"/>
              <a:t>Supracardiac</a:t>
            </a:r>
            <a:r>
              <a:rPr lang="en-US" smtClean="0"/>
              <a:t>- common chamber drains to innominate vein or to SVC.</a:t>
            </a:r>
          </a:p>
          <a:p>
            <a:pPr>
              <a:lnSpc>
                <a:spcPct val="125000"/>
              </a:lnSpc>
              <a:buFont typeface="Wingdings" pitchFamily="2" charset="2"/>
              <a:buChar char="§"/>
            </a:pPr>
            <a:r>
              <a:rPr lang="en-US" b="1" smtClean="0"/>
              <a:t>Cardiac</a:t>
            </a:r>
            <a:r>
              <a:rPr lang="en-US" smtClean="0"/>
              <a:t>- drains to coronary sinus or Right atrium</a:t>
            </a:r>
          </a:p>
          <a:p>
            <a:pPr>
              <a:lnSpc>
                <a:spcPct val="125000"/>
              </a:lnSpc>
              <a:buFont typeface="Wingdings" pitchFamily="2" charset="2"/>
              <a:buChar char="§"/>
            </a:pPr>
            <a:r>
              <a:rPr lang="en-US" b="1" smtClean="0"/>
              <a:t>Infracardiac (Infradiaphragmatic)</a:t>
            </a:r>
            <a:r>
              <a:rPr lang="en-US" smtClean="0"/>
              <a:t>. Descending vertical vein </a:t>
            </a:r>
            <a:r>
              <a:rPr lang="en-US" smtClean="0">
                <a:sym typeface="Wingdings" pitchFamily="2" charset="2"/>
              </a:rPr>
              <a:t></a:t>
            </a:r>
            <a:r>
              <a:rPr lang="en-US" smtClean="0"/>
              <a:t> portal vein </a:t>
            </a:r>
            <a:r>
              <a:rPr lang="en-US" smtClean="0">
                <a:sym typeface="Wingdings" pitchFamily="2" charset="2"/>
              </a:rPr>
              <a:t></a:t>
            </a:r>
            <a:r>
              <a:rPr lang="en-US" smtClean="0"/>
              <a:t> ductus venosus </a:t>
            </a:r>
            <a:r>
              <a:rPr lang="en-US" smtClean="0">
                <a:sym typeface="Wingdings" pitchFamily="2" charset="2"/>
              </a:rPr>
              <a:t></a:t>
            </a:r>
            <a:r>
              <a:rPr lang="en-US" smtClean="0"/>
              <a:t> Inferior vena cava.</a:t>
            </a:r>
          </a:p>
        </p:txBody>
      </p:sp>
    </p:spTree>
    <p:extLst>
      <p:ext uri="{BB962C8B-B14F-4D97-AF65-F5344CB8AC3E}">
        <p14:creationId xmlns:p14="http://schemas.microsoft.com/office/powerpoint/2010/main" val="25279712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r>
              <a:rPr lang="en-US" sz="4000" b="1" dirty="0" smtClean="0">
                <a:solidFill>
                  <a:schemeClr val="accent6">
                    <a:lumMod val="50000"/>
                  </a:schemeClr>
                </a:solidFill>
              </a:rPr>
              <a:t>6. ATRIOVENTRICULAR </a:t>
            </a:r>
            <a:r>
              <a:rPr lang="en-US" sz="4000" b="1" dirty="0" smtClean="0">
                <a:solidFill>
                  <a:schemeClr val="accent6">
                    <a:lumMod val="50000"/>
                  </a:schemeClr>
                </a:solidFill>
              </a:rPr>
              <a:t>SEPTAL DEFECT (AVSD)</a:t>
            </a:r>
          </a:p>
        </p:txBody>
      </p:sp>
      <p:pic>
        <p:nvPicPr>
          <p:cNvPr id="62467" name="Picture 4" descr="C:\Documents and Settings\Dr. Herndon\My Documents\My Pictures\Cardiology\AV cana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752600"/>
            <a:ext cx="4470400" cy="4241800"/>
          </a:xfrm>
          <a:noFill/>
        </p:spPr>
      </p:pic>
      <p:pic>
        <p:nvPicPr>
          <p:cNvPr id="62468" name="Picture 7" descr="show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24000"/>
            <a:ext cx="3733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978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b="1" smtClean="0"/>
              <a:t>AVSD</a:t>
            </a:r>
          </a:p>
        </p:txBody>
      </p:sp>
      <p:pic>
        <p:nvPicPr>
          <p:cNvPr id="63491" name="Picture 5" descr="images-image_popup-r7_avcdef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524000"/>
            <a:ext cx="5013325" cy="4997450"/>
          </a:xfrm>
          <a:noFill/>
        </p:spPr>
      </p:pic>
    </p:spTree>
    <p:extLst>
      <p:ext uri="{BB962C8B-B14F-4D97-AF65-F5344CB8AC3E}">
        <p14:creationId xmlns:p14="http://schemas.microsoft.com/office/powerpoint/2010/main" val="9565434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b="1" smtClean="0"/>
              <a:t>AVSD</a:t>
            </a:r>
          </a:p>
        </p:txBody>
      </p:sp>
      <p:sp>
        <p:nvSpPr>
          <p:cNvPr id="64515" name="Content Placeholder 2"/>
          <p:cNvSpPr>
            <a:spLocks noGrp="1"/>
          </p:cNvSpPr>
          <p:nvPr>
            <p:ph idx="1"/>
          </p:nvPr>
        </p:nvSpPr>
        <p:spPr>
          <a:xfrm>
            <a:off x="228600" y="1295400"/>
            <a:ext cx="8686800" cy="5334000"/>
          </a:xfrm>
        </p:spPr>
        <p:txBody>
          <a:bodyPr/>
          <a:lstStyle/>
          <a:p>
            <a:pPr>
              <a:lnSpc>
                <a:spcPct val="90000"/>
              </a:lnSpc>
              <a:buFont typeface="Wingdings" pitchFamily="2" charset="2"/>
              <a:buChar char="§"/>
            </a:pPr>
            <a:r>
              <a:rPr lang="en-US" b="1" u="sng" smtClean="0"/>
              <a:t>AVSD</a:t>
            </a:r>
            <a:r>
              <a:rPr lang="en-US" smtClean="0"/>
              <a:t> results from incomplete fusion of the endocardial cushions, which help to form the lower portion of the atrial septum, the membranous portion of the ventricular septum and the  septal leaflets of the triscupid and mitral valves.</a:t>
            </a:r>
          </a:p>
          <a:p>
            <a:pPr>
              <a:lnSpc>
                <a:spcPct val="90000"/>
              </a:lnSpc>
              <a:buFont typeface="Wingdings" pitchFamily="2" charset="2"/>
              <a:buChar char="§"/>
            </a:pPr>
            <a:r>
              <a:rPr lang="en-US" smtClean="0"/>
              <a:t>Contiguous atrial and ventricular SD with abnormal AV valves</a:t>
            </a:r>
          </a:p>
          <a:p>
            <a:pPr>
              <a:lnSpc>
                <a:spcPct val="90000"/>
              </a:lnSpc>
              <a:buFont typeface="Wingdings" pitchFamily="2" charset="2"/>
              <a:buChar char="§"/>
            </a:pPr>
            <a:r>
              <a:rPr lang="en-US" smtClean="0"/>
              <a:t>They account for </a:t>
            </a:r>
            <a:r>
              <a:rPr lang="en-US" b="1" smtClean="0"/>
              <a:t>4% OF ALL CHD</a:t>
            </a:r>
          </a:p>
          <a:p>
            <a:pPr>
              <a:lnSpc>
                <a:spcPct val="90000"/>
              </a:lnSpc>
              <a:buFont typeface="Wingdings" pitchFamily="2" charset="2"/>
              <a:buChar char="§"/>
            </a:pPr>
            <a:r>
              <a:rPr lang="en-US" smtClean="0"/>
              <a:t>Common in </a:t>
            </a:r>
            <a:r>
              <a:rPr lang="en-US" b="1" smtClean="0"/>
              <a:t>Down’s syndrome </a:t>
            </a:r>
            <a:r>
              <a:rPr lang="en-US" smtClean="0"/>
              <a:t>(20-25% of cases)</a:t>
            </a:r>
          </a:p>
        </p:txBody>
      </p:sp>
    </p:spTree>
    <p:extLst>
      <p:ext uri="{BB962C8B-B14F-4D97-AF65-F5344CB8AC3E}">
        <p14:creationId xmlns:p14="http://schemas.microsoft.com/office/powerpoint/2010/main" val="13316330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274638"/>
            <a:ext cx="8229600" cy="715962"/>
          </a:xfrm>
        </p:spPr>
        <p:txBody>
          <a:bodyPr>
            <a:normAutofit fontScale="90000"/>
          </a:bodyPr>
          <a:lstStyle/>
          <a:p>
            <a:r>
              <a:rPr lang="en-US" b="1" smtClean="0"/>
              <a:t>AVSD</a:t>
            </a:r>
          </a:p>
        </p:txBody>
      </p:sp>
      <p:sp>
        <p:nvSpPr>
          <p:cNvPr id="65539" name="Content Placeholder 2"/>
          <p:cNvSpPr>
            <a:spLocks noGrp="1"/>
          </p:cNvSpPr>
          <p:nvPr>
            <p:ph idx="1"/>
          </p:nvPr>
        </p:nvSpPr>
        <p:spPr>
          <a:xfrm>
            <a:off x="457200" y="990600"/>
            <a:ext cx="8229600" cy="5135563"/>
          </a:xfrm>
        </p:spPr>
        <p:txBody>
          <a:bodyPr/>
          <a:lstStyle/>
          <a:p>
            <a:pPr>
              <a:buFont typeface="Wingdings" pitchFamily="2" charset="2"/>
              <a:buChar char="§"/>
            </a:pPr>
            <a:r>
              <a:rPr lang="en-US" smtClean="0"/>
              <a:t>Incomplete AVSD maybe indistinguishable from ASD -  usually asymptomatic.</a:t>
            </a:r>
          </a:p>
          <a:p>
            <a:pPr>
              <a:buFont typeface="Wingdings" pitchFamily="2" charset="2"/>
              <a:buChar char="§"/>
            </a:pPr>
            <a:r>
              <a:rPr lang="en-US" smtClean="0"/>
              <a:t>Congestive heart failure in infancy.</a:t>
            </a:r>
          </a:p>
          <a:p>
            <a:pPr>
              <a:buFont typeface="Wingdings" pitchFamily="2" charset="2"/>
              <a:buChar char="§"/>
            </a:pPr>
            <a:r>
              <a:rPr lang="en-US" smtClean="0"/>
              <a:t>Recurrent pulmonary infections.</a:t>
            </a:r>
          </a:p>
          <a:p>
            <a:pPr>
              <a:buFont typeface="Wingdings" pitchFamily="2" charset="2"/>
              <a:buChar char="§"/>
            </a:pPr>
            <a:r>
              <a:rPr lang="en-US" smtClean="0"/>
              <a:t>Failure to thrive.</a:t>
            </a:r>
          </a:p>
          <a:p>
            <a:pPr>
              <a:buFont typeface="Wingdings" pitchFamily="2" charset="2"/>
              <a:buChar char="§"/>
            </a:pPr>
            <a:r>
              <a:rPr lang="en-US" smtClean="0"/>
              <a:t>Exercise intolerance, easy fatigability.</a:t>
            </a:r>
          </a:p>
          <a:p>
            <a:pPr>
              <a:buFont typeface="Wingdings" pitchFamily="2" charset="2"/>
              <a:buChar char="§"/>
            </a:pPr>
            <a:r>
              <a:rPr lang="en-US" b="1" smtClean="0"/>
              <a:t>Late cyanosis</a:t>
            </a:r>
            <a:r>
              <a:rPr lang="en-US" smtClean="0"/>
              <a:t> from pulmonary vascular disease with R to L shunt.</a:t>
            </a:r>
          </a:p>
          <a:p>
            <a:pPr>
              <a:buFont typeface="Wingdings" pitchFamily="2" charset="2"/>
              <a:buChar char="§"/>
            </a:pPr>
            <a:r>
              <a:rPr lang="en-US" b="1" smtClean="0"/>
              <a:t>Surgery is always required</a:t>
            </a:r>
          </a:p>
        </p:txBody>
      </p:sp>
    </p:spTree>
    <p:extLst>
      <p:ext uri="{BB962C8B-B14F-4D97-AF65-F5344CB8AC3E}">
        <p14:creationId xmlns:p14="http://schemas.microsoft.com/office/powerpoint/2010/main" val="18824672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fontScale="90000"/>
          </a:bodyPr>
          <a:lstStyle/>
          <a:p>
            <a:r>
              <a:rPr lang="en-US" sz="4000" b="1" dirty="0" smtClean="0">
                <a:solidFill>
                  <a:schemeClr val="accent6">
                    <a:lumMod val="50000"/>
                  </a:schemeClr>
                </a:solidFill>
              </a:rPr>
              <a:t>7. HYPOPLASTIC </a:t>
            </a:r>
            <a:r>
              <a:rPr lang="en-US" sz="4000" b="1" dirty="0" smtClean="0">
                <a:solidFill>
                  <a:schemeClr val="accent6">
                    <a:lumMod val="50000"/>
                  </a:schemeClr>
                </a:solidFill>
              </a:rPr>
              <a:t>LEFT HEART SYNDROME</a:t>
            </a:r>
          </a:p>
        </p:txBody>
      </p:sp>
      <p:pic>
        <p:nvPicPr>
          <p:cNvPr id="66563" name="Picture 2" descr="C:\Documents and Settings\james\Desktop\hypoplastic-heart-syndrom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371600"/>
            <a:ext cx="5181600" cy="5181600"/>
          </a:xfrm>
          <a:noFill/>
        </p:spPr>
      </p:pic>
      <p:pic>
        <p:nvPicPr>
          <p:cNvPr id="66564" name="Picture 2" descr="C:\Documents and Settings\james\Desktop\cyano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514600"/>
            <a:ext cx="3957638"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991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28600" y="274638"/>
            <a:ext cx="8686800" cy="1143000"/>
          </a:xfrm>
        </p:spPr>
        <p:txBody>
          <a:bodyPr/>
          <a:lstStyle/>
          <a:p>
            <a:r>
              <a:rPr lang="en-US" sz="4000" b="1" smtClean="0"/>
              <a:t>HYPOPLASTIC LEFT HEART SYNDROME</a:t>
            </a:r>
          </a:p>
        </p:txBody>
      </p:sp>
      <p:sp>
        <p:nvSpPr>
          <p:cNvPr id="67587" name="Content Placeholder 2"/>
          <p:cNvSpPr>
            <a:spLocks noGrp="1"/>
          </p:cNvSpPr>
          <p:nvPr>
            <p:ph idx="1"/>
          </p:nvPr>
        </p:nvSpPr>
        <p:spPr>
          <a:xfrm>
            <a:off x="228600" y="1295400"/>
            <a:ext cx="8763000" cy="5181600"/>
          </a:xfrm>
        </p:spPr>
        <p:txBody>
          <a:bodyPr/>
          <a:lstStyle/>
          <a:p>
            <a:pPr>
              <a:buFont typeface="Wingdings" pitchFamily="2" charset="2"/>
              <a:buChar char="q"/>
            </a:pPr>
            <a:r>
              <a:rPr lang="en-US" b="1" smtClean="0"/>
              <a:t>Hypoplastic left heart syndrome</a:t>
            </a:r>
            <a:r>
              <a:rPr lang="en-US" smtClean="0"/>
              <a:t> (</a:t>
            </a:r>
            <a:r>
              <a:rPr lang="en-US" b="1" smtClean="0"/>
              <a:t>HLHS</a:t>
            </a:r>
            <a:r>
              <a:rPr lang="en-US" smtClean="0"/>
              <a:t>) is a rare CHD in which the left ventricle of heart is severely underdeveloped.</a:t>
            </a:r>
          </a:p>
          <a:p>
            <a:pPr>
              <a:buFont typeface="Wingdings" pitchFamily="2" charset="2"/>
              <a:buChar char="q"/>
            </a:pPr>
            <a:r>
              <a:rPr lang="en-US" smtClean="0"/>
              <a:t>In HLHS, the right side of the heart often must pump blood to the body through a PDA. As the DA usually closes within eleven days after birth, blood flow is severely restricted and eventually cut off, leading to dangerously low circulation and eventually to shock.</a:t>
            </a:r>
          </a:p>
          <a:p>
            <a:endParaRPr lang="en-US" smtClean="0"/>
          </a:p>
        </p:txBody>
      </p:sp>
    </p:spTree>
    <p:extLst>
      <p:ext uri="{BB962C8B-B14F-4D97-AF65-F5344CB8AC3E}">
        <p14:creationId xmlns:p14="http://schemas.microsoft.com/office/powerpoint/2010/main" val="25598354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US" smtClean="0"/>
          </a:p>
        </p:txBody>
      </p:sp>
      <p:sp>
        <p:nvSpPr>
          <p:cNvPr id="68611" name="Content Placeholder 2"/>
          <p:cNvSpPr>
            <a:spLocks noGrp="1"/>
          </p:cNvSpPr>
          <p:nvPr>
            <p:ph idx="1"/>
          </p:nvPr>
        </p:nvSpPr>
        <p:spPr/>
        <p:txBody>
          <a:bodyPr/>
          <a:lstStyle/>
          <a:p>
            <a:pPr>
              <a:buFont typeface="Arial" pitchFamily="34" charset="0"/>
              <a:buNone/>
            </a:pPr>
            <a:r>
              <a:rPr lang="en-US" sz="9600" b="1" smtClean="0"/>
              <a:t>    QUESTIONS</a:t>
            </a:r>
          </a:p>
        </p:txBody>
      </p:sp>
    </p:spTree>
    <p:extLst>
      <p:ext uri="{BB962C8B-B14F-4D97-AF65-F5344CB8AC3E}">
        <p14:creationId xmlns:p14="http://schemas.microsoft.com/office/powerpoint/2010/main" val="4027558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914400"/>
          </a:xfrm>
        </p:spPr>
        <p:txBody>
          <a:bodyPr/>
          <a:lstStyle/>
          <a:p>
            <a:pPr eaLnBrk="1" hangingPunct="1"/>
            <a:r>
              <a:rPr lang="en-US" sz="4000" b="1" dirty="0" smtClean="0">
                <a:solidFill>
                  <a:schemeClr val="accent6">
                    <a:lumMod val="50000"/>
                  </a:schemeClr>
                </a:solidFill>
              </a:rPr>
              <a:t>1. ATRIAL </a:t>
            </a:r>
            <a:r>
              <a:rPr lang="en-US" sz="4000" b="1" dirty="0" smtClean="0">
                <a:solidFill>
                  <a:schemeClr val="accent6">
                    <a:lumMod val="50000"/>
                  </a:schemeClr>
                </a:solidFill>
              </a:rPr>
              <a:t>SEPTAL DEFECT (ASD)</a:t>
            </a:r>
          </a:p>
        </p:txBody>
      </p:sp>
      <p:pic>
        <p:nvPicPr>
          <p:cNvPr id="18435" name="Picture 4" descr="12998-inter-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629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651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smtClean="0"/>
              <a:t>ASD</a:t>
            </a:r>
          </a:p>
        </p:txBody>
      </p:sp>
      <p:sp>
        <p:nvSpPr>
          <p:cNvPr id="19459" name="Content Placeholder 2"/>
          <p:cNvSpPr>
            <a:spLocks noGrp="1"/>
          </p:cNvSpPr>
          <p:nvPr>
            <p:ph idx="1"/>
          </p:nvPr>
        </p:nvSpPr>
        <p:spPr>
          <a:xfrm>
            <a:off x="228600" y="1219200"/>
            <a:ext cx="8610600" cy="5334000"/>
          </a:xfrm>
        </p:spPr>
        <p:txBody>
          <a:bodyPr>
            <a:normAutofit fontScale="92500" lnSpcReduction="10000"/>
          </a:bodyPr>
          <a:lstStyle/>
          <a:p>
            <a:pPr eaLnBrk="1" hangingPunct="1">
              <a:buFont typeface="Wingdings" pitchFamily="2" charset="2"/>
              <a:buChar char="§"/>
            </a:pPr>
            <a:r>
              <a:rPr lang="en-US" dirty="0" smtClean="0"/>
              <a:t>Due to increased pressures on the left side of the heart, there is </a:t>
            </a:r>
            <a:r>
              <a:rPr lang="en-US" b="1" dirty="0" smtClean="0"/>
              <a:t>left to right shunting </a:t>
            </a:r>
            <a:r>
              <a:rPr lang="en-US" dirty="0" smtClean="0"/>
              <a:t>of oxygenated blood</a:t>
            </a:r>
          </a:p>
          <a:p>
            <a:pPr eaLnBrk="1" hangingPunct="1">
              <a:buFont typeface="Wingdings" pitchFamily="2" charset="2"/>
              <a:buChar char="§"/>
            </a:pPr>
            <a:r>
              <a:rPr lang="en-US" dirty="0" smtClean="0"/>
              <a:t>If large defect, can cause enlarged right atria, right ventricle, and pulmonary artery resulting in abnormal arrhythmias</a:t>
            </a:r>
          </a:p>
          <a:p>
            <a:pPr eaLnBrk="1" hangingPunct="1">
              <a:buFont typeface="Wingdings" pitchFamily="2" charset="2"/>
              <a:buChar char="§"/>
            </a:pPr>
            <a:r>
              <a:rPr lang="en-US" dirty="0" smtClean="0"/>
              <a:t>CHF can occur if left untreated.</a:t>
            </a:r>
          </a:p>
          <a:p>
            <a:pPr eaLnBrk="1" hangingPunct="1">
              <a:buFont typeface="Wingdings" pitchFamily="2" charset="2"/>
              <a:buChar char="§"/>
            </a:pPr>
            <a:r>
              <a:rPr lang="en-US" dirty="0" smtClean="0"/>
              <a:t>10% of all CHD. </a:t>
            </a:r>
            <a:r>
              <a:rPr lang="en-US" dirty="0" smtClean="0"/>
              <a:t>F&gt;</a:t>
            </a:r>
            <a:r>
              <a:rPr lang="en-US" dirty="0" err="1" smtClean="0"/>
              <a:t>Ms</a:t>
            </a:r>
            <a:endParaRPr lang="en-US" dirty="0" smtClean="0"/>
          </a:p>
          <a:p>
            <a:r>
              <a:rPr lang="en-US" dirty="0" smtClean="0"/>
              <a:t>One third of all congenital defects detected in the adult are ASDs.</a:t>
            </a:r>
          </a:p>
          <a:p>
            <a:r>
              <a:rPr lang="en-US" dirty="0" smtClean="0"/>
              <a:t>2-3 times more likely to occur in women</a:t>
            </a:r>
          </a:p>
          <a:p>
            <a:pPr eaLnBrk="1" hangingPunct="1">
              <a:buFont typeface="Wingdings" pitchFamily="2" charset="2"/>
              <a:buChar char="§"/>
            </a:pPr>
            <a:endParaRPr lang="en-US" dirty="0" smtClean="0"/>
          </a:p>
        </p:txBody>
      </p:sp>
    </p:spTree>
    <p:extLst>
      <p:ext uri="{BB962C8B-B14F-4D97-AF65-F5344CB8AC3E}">
        <p14:creationId xmlns:p14="http://schemas.microsoft.com/office/powerpoint/2010/main" val="44203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normAutofit lnSpcReduction="10000"/>
          </a:bodyPr>
          <a:lstStyle/>
          <a:p>
            <a:pPr eaLnBrk="1" hangingPunct="1"/>
            <a:r>
              <a:rPr lang="en-US" dirty="0" smtClean="0"/>
              <a:t>Majority repaired in childhood, but may present in adolescence/adulthood</a:t>
            </a:r>
          </a:p>
          <a:p>
            <a:pPr eaLnBrk="1" hangingPunct="1"/>
            <a:r>
              <a:rPr lang="en-US" dirty="0" smtClean="0"/>
              <a:t>Asymptomatic</a:t>
            </a:r>
          </a:p>
          <a:p>
            <a:pPr lvl="1" eaLnBrk="1" hangingPunct="1"/>
            <a:r>
              <a:rPr lang="en-US" dirty="0" smtClean="0"/>
              <a:t> murmur, abnormal ECG/CXR</a:t>
            </a:r>
          </a:p>
          <a:p>
            <a:pPr eaLnBrk="1" hangingPunct="1"/>
            <a:r>
              <a:rPr lang="en-US" dirty="0" smtClean="0"/>
              <a:t>Symptomatic</a:t>
            </a:r>
          </a:p>
          <a:p>
            <a:pPr lvl="1" eaLnBrk="1" hangingPunct="1"/>
            <a:r>
              <a:rPr lang="en-US" dirty="0" smtClean="0"/>
              <a:t> dyspnea/CHF</a:t>
            </a:r>
          </a:p>
          <a:p>
            <a:pPr lvl="1" eaLnBrk="1" hangingPunct="1"/>
            <a:r>
              <a:rPr lang="en-US" dirty="0" smtClean="0"/>
              <a:t> CVA/emboli</a:t>
            </a:r>
          </a:p>
          <a:p>
            <a:pPr lvl="1" eaLnBrk="1" hangingPunct="1"/>
            <a:r>
              <a:rPr lang="en-US" dirty="0" smtClean="0"/>
              <a:t> Atrial </a:t>
            </a:r>
            <a:r>
              <a:rPr lang="en-US" dirty="0" smtClean="0"/>
              <a:t>Fibrillation</a:t>
            </a:r>
          </a:p>
          <a:p>
            <a:pPr lvl="1"/>
            <a:r>
              <a:rPr lang="en-US" dirty="0" smtClean="0"/>
              <a:t>Shortness of breath or palpitations are possible</a:t>
            </a:r>
            <a:endParaRPr lang="en-US" dirty="0" smtClean="0"/>
          </a:p>
        </p:txBody>
      </p:sp>
      <p:sp>
        <p:nvSpPr>
          <p:cNvPr id="9218" name="Rectangle 2"/>
          <p:cNvSpPr>
            <a:spLocks noGrp="1" noChangeArrowheads="1"/>
          </p:cNvSpPr>
          <p:nvPr>
            <p:ph type="title"/>
          </p:nvPr>
        </p:nvSpPr>
        <p:spPr/>
        <p:txBody>
          <a:bodyPr/>
          <a:lstStyle/>
          <a:p>
            <a:pPr eaLnBrk="1" fontAlgn="auto" hangingPunct="1">
              <a:spcAft>
                <a:spcPts val="0"/>
              </a:spcAft>
              <a:defRPr/>
            </a:pPr>
            <a:r>
              <a:rPr lang="en-US" dirty="0" smtClean="0"/>
              <a:t>ASD </a:t>
            </a:r>
            <a:r>
              <a:rPr lang="en-US" dirty="0" smtClean="0"/>
              <a:t>– Clinical F</a:t>
            </a:r>
            <a:endParaRPr lang="en-US" dirty="0" smtClean="0"/>
          </a:p>
        </p:txBody>
      </p:sp>
      <p:sp>
        <p:nvSpPr>
          <p:cNvPr id="204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22DF3A-6C60-46FE-9051-7A27719B415E}" type="datetime1">
              <a:rPr lang="en-US" smtClean="0"/>
              <a:pPr eaLnBrk="1" hangingPunct="1"/>
              <a:t>1/29/2017</a:t>
            </a:fld>
            <a:endParaRPr lang="en-US" smtClean="0"/>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41DB23-C199-4A64-ADCD-641BFA40F485}" type="slidenum">
              <a:rPr lang="en-US" smtClean="0"/>
              <a:pPr eaLnBrk="1" hangingPunct="1"/>
              <a:t>9</a:t>
            </a:fld>
            <a:endParaRPr lang="en-US" smtClean="0"/>
          </a:p>
        </p:txBody>
      </p:sp>
    </p:spTree>
    <p:extLst>
      <p:ext uri="{BB962C8B-B14F-4D97-AF65-F5344CB8AC3E}">
        <p14:creationId xmlns:p14="http://schemas.microsoft.com/office/powerpoint/2010/main" val="4265032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2267</Words>
  <Application>Microsoft Office PowerPoint</Application>
  <PresentationFormat>On-screen Show (4:3)</PresentationFormat>
  <Paragraphs>368</Paragraphs>
  <Slides>68</Slides>
  <Notes>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CONGENITAL HEART DISEASES</vt:lpstr>
      <vt:lpstr>CIRCULATORY CHANGES AT BIRTH</vt:lpstr>
      <vt:lpstr>PowerPoint Presentation</vt:lpstr>
      <vt:lpstr>PowerPoint Presentation</vt:lpstr>
      <vt:lpstr>CLASSIFICATION </vt:lpstr>
      <vt:lpstr>LEFT-TO-RIGHT SHUNTS</vt:lpstr>
      <vt:lpstr>1. ATRIAL SEPTAL DEFECT (ASD)</vt:lpstr>
      <vt:lpstr>ASD</vt:lpstr>
      <vt:lpstr>ASD – Clinical F</vt:lpstr>
      <vt:lpstr>TREATMENT FOR ASD</vt:lpstr>
      <vt:lpstr>2. VENTRICULAR SEPTAL DEFECT (VSD)</vt:lpstr>
      <vt:lpstr>VENTRICULAR SEPTAL DEFECT (VSD)</vt:lpstr>
      <vt:lpstr>VSD</vt:lpstr>
      <vt:lpstr>VSD</vt:lpstr>
      <vt:lpstr>SYMPTOMS OF VSD</vt:lpstr>
      <vt:lpstr>TREATMENTS FOR VSD</vt:lpstr>
      <vt:lpstr>3. PATENT DUCTUS ARTERIOSUS (PDA)</vt:lpstr>
      <vt:lpstr>PDA</vt:lpstr>
      <vt:lpstr>PDA </vt:lpstr>
      <vt:lpstr>PDA</vt:lpstr>
      <vt:lpstr>PDA</vt:lpstr>
      <vt:lpstr>4. COARCTATION OF THE AORTA</vt:lpstr>
      <vt:lpstr>COARCTATION OF THE AORTA</vt:lpstr>
      <vt:lpstr>COARCTATION OF THE AORTA</vt:lpstr>
      <vt:lpstr>Aortic Coarctation</vt:lpstr>
      <vt:lpstr>Coarctation of Aorta</vt:lpstr>
      <vt:lpstr>Coarctation of Aorta: Clinical</vt:lpstr>
      <vt:lpstr>Investigations</vt:lpstr>
      <vt:lpstr>Rib notching</vt:lpstr>
      <vt:lpstr>Coarctation Repair</vt:lpstr>
      <vt:lpstr>Right-to-Left Shunts (Cyanotic CHD) </vt:lpstr>
      <vt:lpstr>CYANOTIC CHDs</vt:lpstr>
      <vt:lpstr>CYANOTIC CHDs</vt:lpstr>
      <vt:lpstr>1. TETRALOGY OF FALLOT</vt:lpstr>
      <vt:lpstr>TETRALOGY OF FALLOT</vt:lpstr>
      <vt:lpstr>TETRALOGY OF FALLOT</vt:lpstr>
      <vt:lpstr>TETRALOGY OF FALLOT</vt:lpstr>
      <vt:lpstr>TETRALOGY OF FALLOT</vt:lpstr>
      <vt:lpstr>HYPOXIC SPELLS/’TET’ SPELLS in TOF</vt:lpstr>
      <vt:lpstr>TETRALOGY OF FALLOT</vt:lpstr>
      <vt:lpstr>CXR in TOF (1)</vt:lpstr>
      <vt:lpstr>CXR in TOF (2)</vt:lpstr>
      <vt:lpstr>CXR in TOF (3)</vt:lpstr>
      <vt:lpstr>MANAGING ‘TET’ SPELLS</vt:lpstr>
      <vt:lpstr>MANAGING ‘TET’ SPELLS</vt:lpstr>
      <vt:lpstr>TETRALOGY OF FALLOT</vt:lpstr>
      <vt:lpstr>2. TRANSPOSITION OF GREAT ARTERIES</vt:lpstr>
      <vt:lpstr>PowerPoint Presentation</vt:lpstr>
      <vt:lpstr>CLINICAL FEATURES of TGA</vt:lpstr>
      <vt:lpstr>INVESTIGATIONS FOR TGA</vt:lpstr>
      <vt:lpstr>CXR in TGA “egg on side”</vt:lpstr>
      <vt:lpstr>MANAGEMENT OF TGA</vt:lpstr>
      <vt:lpstr>3. Tricuspid atresia</vt:lpstr>
      <vt:lpstr>TRICUSPID ATRESIA</vt:lpstr>
      <vt:lpstr>PowerPoint Presentation</vt:lpstr>
      <vt:lpstr>4. TRUNCUS ARTERIOSUS</vt:lpstr>
      <vt:lpstr>5. TOTAL ANOMALOUS PULMONARY VENOUS RETURN (TAPVR)</vt:lpstr>
      <vt:lpstr>PowerPoint Presentation</vt:lpstr>
      <vt:lpstr>PowerPoint Presentation</vt:lpstr>
      <vt:lpstr>PowerPoint Presentation</vt:lpstr>
      <vt:lpstr>TAPVR</vt:lpstr>
      <vt:lpstr>6. ATRIOVENTRICULAR SEPTAL DEFECT (AVSD)</vt:lpstr>
      <vt:lpstr>AVSD</vt:lpstr>
      <vt:lpstr>AVSD</vt:lpstr>
      <vt:lpstr>AVSD</vt:lpstr>
      <vt:lpstr>7. HYPOPLASTIC LEFT HEART SYNDROME</vt:lpstr>
      <vt:lpstr>HYPOPLASTIC LEFT HEART SYNDROME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Congenital heart lesions </dc:title>
  <dc:creator>kmtc-makindu campus</dc:creator>
  <cp:lastModifiedBy>kmtc-makindu campus</cp:lastModifiedBy>
  <cp:revision>15</cp:revision>
  <dcterms:created xsi:type="dcterms:W3CDTF">2017-01-29T18:32:08Z</dcterms:created>
  <dcterms:modified xsi:type="dcterms:W3CDTF">2017-01-29T21:29:49Z</dcterms:modified>
</cp:coreProperties>
</file>