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321" r:id="rId3"/>
    <p:sldId id="341" r:id="rId4"/>
    <p:sldId id="322" r:id="rId5"/>
    <p:sldId id="323" r:id="rId6"/>
    <p:sldId id="325" r:id="rId7"/>
    <p:sldId id="342" r:id="rId8"/>
    <p:sldId id="346" r:id="rId9"/>
    <p:sldId id="326" r:id="rId10"/>
    <p:sldId id="347" r:id="rId11"/>
    <p:sldId id="345" r:id="rId12"/>
    <p:sldId id="329" r:id="rId13"/>
    <p:sldId id="330" r:id="rId14"/>
    <p:sldId id="331" r:id="rId15"/>
    <p:sldId id="333" r:id="rId16"/>
    <p:sldId id="334" r:id="rId17"/>
    <p:sldId id="335" r:id="rId18"/>
    <p:sldId id="350" r:id="rId19"/>
    <p:sldId id="351" r:id="rId20"/>
    <p:sldId id="352" r:id="rId21"/>
    <p:sldId id="353" r:id="rId22"/>
    <p:sldId id="357" r:id="rId23"/>
    <p:sldId id="356" r:id="rId24"/>
    <p:sldId id="354" r:id="rId25"/>
    <p:sldId id="355" r:id="rId26"/>
    <p:sldId id="358" r:id="rId27"/>
    <p:sldId id="359" r:id="rId28"/>
    <p:sldId id="362" r:id="rId29"/>
    <p:sldId id="363" r:id="rId30"/>
    <p:sldId id="364" r:id="rId31"/>
    <p:sldId id="269" r:id="rId32"/>
    <p:sldId id="288" r:id="rId33"/>
    <p:sldId id="365" r:id="rId34"/>
    <p:sldId id="289" r:id="rId35"/>
    <p:sldId id="290" r:id="rId36"/>
    <p:sldId id="291" r:id="rId37"/>
    <p:sldId id="292" r:id="rId38"/>
    <p:sldId id="293" r:id="rId39"/>
    <p:sldId id="294" r:id="rId40"/>
    <p:sldId id="296" r:id="rId41"/>
    <p:sldId id="29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80" autoAdjust="0"/>
    <p:restoredTop sz="94660"/>
  </p:normalViewPr>
  <p:slideViewPr>
    <p:cSldViewPr>
      <p:cViewPr varScale="1">
        <p:scale>
          <a:sx n="74" d="100"/>
          <a:sy n="74" d="100"/>
        </p:scale>
        <p:origin x="-137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325D24-F76C-4001-A279-3F3DE48AFFB5}" type="datetimeFigureOut">
              <a:rPr lang="en-US" smtClean="0"/>
              <a:t>1/28/2017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C1C618-3A0D-48BF-BFAF-992FB1BBE114}" type="slidenum">
              <a:rPr lang="en-US" smtClean="0"/>
              <a:t>‹#›</a:t>
            </a:fld>
            <a:endParaRPr lang="en-US"/>
          </a:p>
        </p:txBody>
      </p:sp>
    </p:spTree>
    <p:extLst>
      <p:ext uri="{BB962C8B-B14F-4D97-AF65-F5344CB8AC3E}">
        <p14:creationId xmlns:p14="http://schemas.microsoft.com/office/powerpoint/2010/main" val="3863417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An ejection fraction (EF) is one of the measurements used by physicians to assess how well a patient’s heart is functioning. “Ejection” refers to the amount of blood that is pumped out of the heart’s main pumping chamber during each heartbeat. “Fraction” refers to the fact that, even in a healthy heart, some blood always remains within this chamber after each heartbeat. Therefore an ejection fraction is a percentage of the blood within the chamber that is pumped out with every heartbeat. An EF of 55 to 75 percent is considered normal. A higher than normal ejection fraction could indicate the presence of certain heart conditions, such as hypertrophic cardiomyopathy. A low ejection fraction could be a sign that the heart is weakened. </a:t>
            </a:r>
            <a:br>
              <a:rPr lang="en-US" smtClean="0"/>
            </a:b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E63BAF-6257-4232-92BD-3474D32F4BCF}" type="datetimeFigureOut">
              <a:rPr lang="en-US" smtClean="0"/>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C0342-7E0F-4CC2-8D27-415303BC8BFB}" type="slidenum">
              <a:rPr lang="en-US" smtClean="0"/>
              <a:t>‹#›</a:t>
            </a:fld>
            <a:endParaRPr lang="en-US"/>
          </a:p>
        </p:txBody>
      </p:sp>
    </p:spTree>
    <p:extLst>
      <p:ext uri="{BB962C8B-B14F-4D97-AF65-F5344CB8AC3E}">
        <p14:creationId xmlns:p14="http://schemas.microsoft.com/office/powerpoint/2010/main" val="4055166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E63BAF-6257-4232-92BD-3474D32F4BCF}" type="datetimeFigureOut">
              <a:rPr lang="en-US" smtClean="0"/>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C0342-7E0F-4CC2-8D27-415303BC8BFB}" type="slidenum">
              <a:rPr lang="en-US" smtClean="0"/>
              <a:t>‹#›</a:t>
            </a:fld>
            <a:endParaRPr lang="en-US"/>
          </a:p>
        </p:txBody>
      </p:sp>
    </p:spTree>
    <p:extLst>
      <p:ext uri="{BB962C8B-B14F-4D97-AF65-F5344CB8AC3E}">
        <p14:creationId xmlns:p14="http://schemas.microsoft.com/office/powerpoint/2010/main" val="3758224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E63BAF-6257-4232-92BD-3474D32F4BCF}" type="datetimeFigureOut">
              <a:rPr lang="en-US" smtClean="0"/>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C0342-7E0F-4CC2-8D27-415303BC8BFB}" type="slidenum">
              <a:rPr lang="en-US" smtClean="0"/>
              <a:t>‹#›</a:t>
            </a:fld>
            <a:endParaRPr lang="en-US"/>
          </a:p>
        </p:txBody>
      </p:sp>
    </p:spTree>
    <p:extLst>
      <p:ext uri="{BB962C8B-B14F-4D97-AF65-F5344CB8AC3E}">
        <p14:creationId xmlns:p14="http://schemas.microsoft.com/office/powerpoint/2010/main" val="209228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E63BAF-6257-4232-92BD-3474D32F4BCF}" type="datetimeFigureOut">
              <a:rPr lang="en-US" smtClean="0"/>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C0342-7E0F-4CC2-8D27-415303BC8BFB}" type="slidenum">
              <a:rPr lang="en-US" smtClean="0"/>
              <a:t>‹#›</a:t>
            </a:fld>
            <a:endParaRPr lang="en-US"/>
          </a:p>
        </p:txBody>
      </p:sp>
    </p:spTree>
    <p:extLst>
      <p:ext uri="{BB962C8B-B14F-4D97-AF65-F5344CB8AC3E}">
        <p14:creationId xmlns:p14="http://schemas.microsoft.com/office/powerpoint/2010/main" val="901413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E63BAF-6257-4232-92BD-3474D32F4BCF}" type="datetimeFigureOut">
              <a:rPr lang="en-US" smtClean="0"/>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C0342-7E0F-4CC2-8D27-415303BC8BFB}" type="slidenum">
              <a:rPr lang="en-US" smtClean="0"/>
              <a:t>‹#›</a:t>
            </a:fld>
            <a:endParaRPr lang="en-US"/>
          </a:p>
        </p:txBody>
      </p:sp>
    </p:spTree>
    <p:extLst>
      <p:ext uri="{BB962C8B-B14F-4D97-AF65-F5344CB8AC3E}">
        <p14:creationId xmlns:p14="http://schemas.microsoft.com/office/powerpoint/2010/main" val="2617065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E63BAF-6257-4232-92BD-3474D32F4BCF}" type="datetimeFigureOut">
              <a:rPr lang="en-US" smtClean="0"/>
              <a:t>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C0342-7E0F-4CC2-8D27-415303BC8BFB}" type="slidenum">
              <a:rPr lang="en-US" smtClean="0"/>
              <a:t>‹#›</a:t>
            </a:fld>
            <a:endParaRPr lang="en-US"/>
          </a:p>
        </p:txBody>
      </p:sp>
    </p:spTree>
    <p:extLst>
      <p:ext uri="{BB962C8B-B14F-4D97-AF65-F5344CB8AC3E}">
        <p14:creationId xmlns:p14="http://schemas.microsoft.com/office/powerpoint/2010/main" val="3176388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E63BAF-6257-4232-92BD-3474D32F4BCF}" type="datetimeFigureOut">
              <a:rPr lang="en-US" smtClean="0"/>
              <a:t>1/28/2017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EC0342-7E0F-4CC2-8D27-415303BC8BFB}" type="slidenum">
              <a:rPr lang="en-US" smtClean="0"/>
              <a:t>‹#›</a:t>
            </a:fld>
            <a:endParaRPr lang="en-US"/>
          </a:p>
        </p:txBody>
      </p:sp>
    </p:spTree>
    <p:extLst>
      <p:ext uri="{BB962C8B-B14F-4D97-AF65-F5344CB8AC3E}">
        <p14:creationId xmlns:p14="http://schemas.microsoft.com/office/powerpoint/2010/main" val="2195459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E63BAF-6257-4232-92BD-3474D32F4BCF}" type="datetimeFigureOut">
              <a:rPr lang="en-US" smtClean="0"/>
              <a:t>1/28/2017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EC0342-7E0F-4CC2-8D27-415303BC8BFB}" type="slidenum">
              <a:rPr lang="en-US" smtClean="0"/>
              <a:t>‹#›</a:t>
            </a:fld>
            <a:endParaRPr lang="en-US"/>
          </a:p>
        </p:txBody>
      </p:sp>
    </p:spTree>
    <p:extLst>
      <p:ext uri="{BB962C8B-B14F-4D97-AF65-F5344CB8AC3E}">
        <p14:creationId xmlns:p14="http://schemas.microsoft.com/office/powerpoint/2010/main" val="4117486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E63BAF-6257-4232-92BD-3474D32F4BCF}" type="datetimeFigureOut">
              <a:rPr lang="en-US" smtClean="0"/>
              <a:t>1/28/2017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EC0342-7E0F-4CC2-8D27-415303BC8BFB}" type="slidenum">
              <a:rPr lang="en-US" smtClean="0"/>
              <a:t>‹#›</a:t>
            </a:fld>
            <a:endParaRPr lang="en-US"/>
          </a:p>
        </p:txBody>
      </p:sp>
    </p:spTree>
    <p:extLst>
      <p:ext uri="{BB962C8B-B14F-4D97-AF65-F5344CB8AC3E}">
        <p14:creationId xmlns:p14="http://schemas.microsoft.com/office/powerpoint/2010/main" val="1603956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E63BAF-6257-4232-92BD-3474D32F4BCF}" type="datetimeFigureOut">
              <a:rPr lang="en-US" smtClean="0"/>
              <a:t>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C0342-7E0F-4CC2-8D27-415303BC8BFB}" type="slidenum">
              <a:rPr lang="en-US" smtClean="0"/>
              <a:t>‹#›</a:t>
            </a:fld>
            <a:endParaRPr lang="en-US"/>
          </a:p>
        </p:txBody>
      </p:sp>
    </p:spTree>
    <p:extLst>
      <p:ext uri="{BB962C8B-B14F-4D97-AF65-F5344CB8AC3E}">
        <p14:creationId xmlns:p14="http://schemas.microsoft.com/office/powerpoint/2010/main" val="2322432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E63BAF-6257-4232-92BD-3474D32F4BCF}" type="datetimeFigureOut">
              <a:rPr lang="en-US" smtClean="0"/>
              <a:t>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C0342-7E0F-4CC2-8D27-415303BC8BFB}" type="slidenum">
              <a:rPr lang="en-US" smtClean="0"/>
              <a:t>‹#›</a:t>
            </a:fld>
            <a:endParaRPr lang="en-US"/>
          </a:p>
        </p:txBody>
      </p:sp>
    </p:spTree>
    <p:extLst>
      <p:ext uri="{BB962C8B-B14F-4D97-AF65-F5344CB8AC3E}">
        <p14:creationId xmlns:p14="http://schemas.microsoft.com/office/powerpoint/2010/main" val="81844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63BAF-6257-4232-92BD-3474D32F4BCF}" type="datetimeFigureOut">
              <a:rPr lang="en-US" smtClean="0"/>
              <a:t>1/28/2017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EC0342-7E0F-4CC2-8D27-415303BC8BFB}" type="slidenum">
              <a:rPr lang="en-US" smtClean="0"/>
              <a:t>‹#›</a:t>
            </a:fld>
            <a:endParaRPr lang="en-US"/>
          </a:p>
        </p:txBody>
      </p:sp>
    </p:spTree>
    <p:extLst>
      <p:ext uri="{BB962C8B-B14F-4D97-AF65-F5344CB8AC3E}">
        <p14:creationId xmlns:p14="http://schemas.microsoft.com/office/powerpoint/2010/main" val="741607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0B050"/>
                </a:solidFill>
              </a:rPr>
              <a:t>HEART FAILURE</a:t>
            </a:r>
            <a:endParaRPr lang="en-US" b="1" dirty="0">
              <a:solidFill>
                <a:srgbClr val="00B050"/>
              </a:solidFill>
            </a:endParaRPr>
          </a:p>
        </p:txBody>
      </p:sp>
      <p:sp>
        <p:nvSpPr>
          <p:cNvPr id="3" name="Subtitle 2"/>
          <p:cNvSpPr>
            <a:spLocks noGrp="1"/>
          </p:cNvSpPr>
          <p:nvPr>
            <p:ph type="subTitle" idx="1"/>
          </p:nvPr>
        </p:nvSpPr>
        <p:spPr/>
        <p:txBody>
          <a:bodyPr/>
          <a:lstStyle/>
          <a:p>
            <a:r>
              <a:rPr lang="en-US" dirty="0" smtClean="0"/>
              <a:t>gnguutu@gmail.com</a:t>
            </a:r>
            <a:endParaRPr lang="en-US" dirty="0"/>
          </a:p>
        </p:txBody>
      </p:sp>
    </p:spTree>
    <p:extLst>
      <p:ext uri="{BB962C8B-B14F-4D97-AF65-F5344CB8AC3E}">
        <p14:creationId xmlns:p14="http://schemas.microsoft.com/office/powerpoint/2010/main" val="3538215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0" marR="0" indent="0" algn="just">
              <a:lnSpc>
                <a:spcPct val="115000"/>
              </a:lnSpc>
              <a:spcBef>
                <a:spcPts val="0"/>
              </a:spcBef>
              <a:spcAft>
                <a:spcPts val="0"/>
              </a:spcAft>
              <a:buNone/>
            </a:pPr>
            <a:r>
              <a:rPr lang="en-US" b="1" dirty="0" smtClean="0">
                <a:effectLst/>
                <a:latin typeface="Times New Roman"/>
                <a:ea typeface="Calibri"/>
                <a:cs typeface="Times New Roman"/>
              </a:rPr>
              <a:t>Clinical syndromes of heart failure</a:t>
            </a:r>
            <a:endParaRPr lang="en-US" sz="2800" dirty="0">
              <a:ea typeface="Calibri"/>
              <a:cs typeface="Times New Roman"/>
            </a:endParaRPr>
          </a:p>
          <a:p>
            <a:pPr lvl="0" algn="just">
              <a:lnSpc>
                <a:spcPct val="115000"/>
              </a:lnSpc>
              <a:spcBef>
                <a:spcPts val="0"/>
              </a:spcBef>
              <a:buFont typeface="+mj-lt"/>
              <a:buAutoNum type="arabicPeriod"/>
            </a:pPr>
            <a:r>
              <a:rPr lang="en-US" dirty="0" smtClean="0">
                <a:effectLst/>
                <a:latin typeface="Times New Roman"/>
                <a:ea typeface="Calibri"/>
                <a:cs typeface="Times New Roman"/>
              </a:rPr>
              <a:t>Left ventricular failure</a:t>
            </a:r>
            <a:endParaRPr lang="en-US" sz="2800" dirty="0">
              <a:ea typeface="Calibri"/>
              <a:cs typeface="Times New Roman"/>
            </a:endParaRPr>
          </a:p>
          <a:p>
            <a:pPr lvl="0" algn="just">
              <a:lnSpc>
                <a:spcPct val="115000"/>
              </a:lnSpc>
              <a:spcBef>
                <a:spcPts val="0"/>
              </a:spcBef>
              <a:buFont typeface="+mj-lt"/>
              <a:buAutoNum type="arabicPeriod"/>
            </a:pPr>
            <a:r>
              <a:rPr lang="en-US" dirty="0" smtClean="0">
                <a:effectLst/>
                <a:latin typeface="Times New Roman"/>
                <a:ea typeface="Calibri"/>
                <a:cs typeface="Times New Roman"/>
              </a:rPr>
              <a:t>Right ventricular failure</a:t>
            </a:r>
            <a:endParaRPr lang="en-US" sz="2800" dirty="0">
              <a:ea typeface="Calibri"/>
              <a:cs typeface="Times New Roman"/>
            </a:endParaRPr>
          </a:p>
          <a:p>
            <a:pPr lvl="0" algn="just">
              <a:lnSpc>
                <a:spcPct val="115000"/>
              </a:lnSpc>
              <a:spcBef>
                <a:spcPts val="0"/>
              </a:spcBef>
              <a:buFont typeface="+mj-lt"/>
              <a:buAutoNum type="arabicPeriod"/>
            </a:pPr>
            <a:r>
              <a:rPr lang="en-US" dirty="0" smtClean="0">
                <a:effectLst/>
                <a:latin typeface="Times New Roman"/>
                <a:ea typeface="Calibri"/>
                <a:cs typeface="Times New Roman"/>
              </a:rPr>
              <a:t>Systolic heart failure – inadequate cardiac or forward failure.</a:t>
            </a:r>
            <a:endParaRPr lang="en-US" sz="2800" dirty="0">
              <a:ea typeface="Calibri"/>
              <a:cs typeface="Times New Roman"/>
            </a:endParaRPr>
          </a:p>
          <a:p>
            <a:pPr lvl="0" algn="just">
              <a:lnSpc>
                <a:spcPct val="115000"/>
              </a:lnSpc>
              <a:spcBef>
                <a:spcPts val="0"/>
              </a:spcBef>
              <a:buFont typeface="+mj-lt"/>
              <a:buAutoNum type="arabicPeriod"/>
            </a:pPr>
            <a:r>
              <a:rPr lang="en-US" dirty="0" smtClean="0">
                <a:effectLst/>
                <a:latin typeface="Times New Roman"/>
                <a:ea typeface="Calibri"/>
                <a:cs typeface="Times New Roman"/>
              </a:rPr>
              <a:t>Diastolic heart failure ( backward failure)</a:t>
            </a:r>
            <a:endParaRPr lang="en-US" sz="2800" dirty="0">
              <a:ea typeface="Calibri"/>
              <a:cs typeface="Times New Roman"/>
            </a:endParaRPr>
          </a:p>
          <a:p>
            <a:pPr lvl="0" algn="just">
              <a:lnSpc>
                <a:spcPct val="115000"/>
              </a:lnSpc>
              <a:spcBef>
                <a:spcPts val="0"/>
              </a:spcBef>
              <a:buFont typeface="+mj-lt"/>
              <a:buAutoNum type="arabicPeriod"/>
            </a:pPr>
            <a:r>
              <a:rPr lang="en-US" dirty="0" smtClean="0">
                <a:effectLst/>
                <a:latin typeface="Times New Roman"/>
                <a:ea typeface="Calibri"/>
                <a:cs typeface="Times New Roman"/>
              </a:rPr>
              <a:t>High output failure – associated with high cardiac output ( A-V shunt, beriberi, severe </a:t>
            </a:r>
            <a:r>
              <a:rPr lang="en-US" dirty="0" err="1" smtClean="0">
                <a:effectLst/>
                <a:latin typeface="Times New Roman"/>
                <a:ea typeface="Calibri"/>
                <a:cs typeface="Times New Roman"/>
              </a:rPr>
              <a:t>anaemia</a:t>
            </a:r>
            <a:r>
              <a:rPr lang="en-US" dirty="0" smtClean="0">
                <a:effectLst/>
                <a:latin typeface="Times New Roman"/>
                <a:ea typeface="Calibri"/>
                <a:cs typeface="Times New Roman"/>
              </a:rPr>
              <a:t> or thyrotoxicosis) and elevation in pulmonary venous pressure.</a:t>
            </a:r>
            <a:endParaRPr lang="en-US" sz="2800" dirty="0">
              <a:ea typeface="Calibri"/>
              <a:cs typeface="Times New Roman"/>
            </a:endParaRPr>
          </a:p>
          <a:p>
            <a:pPr lvl="0" algn="just">
              <a:lnSpc>
                <a:spcPct val="115000"/>
              </a:lnSpc>
              <a:spcBef>
                <a:spcPts val="0"/>
              </a:spcBef>
              <a:buFont typeface="+mj-lt"/>
              <a:buAutoNum type="arabicPeriod"/>
            </a:pPr>
            <a:r>
              <a:rPr lang="en-US" dirty="0" smtClean="0">
                <a:effectLst/>
                <a:latin typeface="Times New Roman"/>
                <a:ea typeface="Calibri"/>
                <a:cs typeface="Times New Roman"/>
              </a:rPr>
              <a:t>Biventricular heart failure (Lt + </a:t>
            </a:r>
            <a:r>
              <a:rPr lang="en-US" dirty="0" err="1" smtClean="0">
                <a:effectLst/>
                <a:latin typeface="Times New Roman"/>
                <a:ea typeface="Calibri"/>
                <a:cs typeface="Times New Roman"/>
              </a:rPr>
              <a:t>Rt</a:t>
            </a:r>
            <a:r>
              <a:rPr lang="en-US" dirty="0" smtClean="0">
                <a:effectLst/>
                <a:latin typeface="Times New Roman"/>
                <a:ea typeface="Calibri"/>
                <a:cs typeface="Times New Roman"/>
              </a:rPr>
              <a:t> ventricular failure)</a:t>
            </a:r>
            <a:endParaRPr lang="en-US" sz="2800" dirty="0">
              <a:ea typeface="Calibri"/>
              <a:cs typeface="Times New Roman"/>
            </a:endParaRPr>
          </a:p>
          <a:p>
            <a:pPr lvl="0" algn="just">
              <a:lnSpc>
                <a:spcPct val="115000"/>
              </a:lnSpc>
              <a:spcBef>
                <a:spcPts val="0"/>
              </a:spcBef>
              <a:buFont typeface="+mj-lt"/>
              <a:buAutoNum type="arabicPeriod"/>
            </a:pPr>
            <a:r>
              <a:rPr lang="en-US" dirty="0" smtClean="0">
                <a:effectLst/>
                <a:latin typeface="Times New Roman"/>
                <a:ea typeface="Calibri"/>
                <a:cs typeface="Times New Roman"/>
              </a:rPr>
              <a:t>Acute and chronic heart failure</a:t>
            </a:r>
            <a:endParaRPr lang="en-US" sz="2800" dirty="0">
              <a:ea typeface="Calibri"/>
              <a:cs typeface="Times New Roman"/>
            </a:endParaRPr>
          </a:p>
        </p:txBody>
      </p:sp>
    </p:spTree>
    <p:extLst>
      <p:ext uri="{BB962C8B-B14F-4D97-AF65-F5344CB8AC3E}">
        <p14:creationId xmlns:p14="http://schemas.microsoft.com/office/powerpoint/2010/main" val="2358826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lvl="0">
              <a:buNone/>
            </a:pPr>
            <a:r>
              <a:rPr lang="en-GB" b="1" dirty="0">
                <a:solidFill>
                  <a:prstClr val="black"/>
                </a:solidFill>
              </a:rPr>
              <a:t>ACUTE AND CHRONIC HEART FAILURE.</a:t>
            </a:r>
            <a:r>
              <a:rPr lang="en-GB" dirty="0">
                <a:solidFill>
                  <a:prstClr val="black"/>
                </a:solidFill>
              </a:rPr>
              <a:t> </a:t>
            </a:r>
          </a:p>
          <a:p>
            <a:pPr lvl="0">
              <a:buNone/>
            </a:pPr>
            <a:r>
              <a:rPr lang="en-GB" b="1" u="sng" dirty="0" smtClean="0">
                <a:solidFill>
                  <a:prstClr val="black"/>
                </a:solidFill>
              </a:rPr>
              <a:t>Acute </a:t>
            </a:r>
            <a:r>
              <a:rPr lang="en-GB" b="1" u="sng" dirty="0">
                <a:solidFill>
                  <a:prstClr val="black"/>
                </a:solidFill>
              </a:rPr>
              <a:t>heart failure:</a:t>
            </a:r>
            <a:endParaRPr lang="en-GB" dirty="0">
              <a:solidFill>
                <a:prstClr val="black"/>
              </a:solidFill>
            </a:endParaRPr>
          </a:p>
          <a:p>
            <a:r>
              <a:rPr lang="en-GB" dirty="0">
                <a:solidFill>
                  <a:prstClr val="black"/>
                </a:solidFill>
              </a:rPr>
              <a:t>Sudden and rapid development of heart </a:t>
            </a:r>
            <a:r>
              <a:rPr lang="en-GB" dirty="0" smtClean="0">
                <a:solidFill>
                  <a:prstClr val="black"/>
                </a:solidFill>
              </a:rPr>
              <a:t>failure</a:t>
            </a:r>
          </a:p>
          <a:p>
            <a:r>
              <a:rPr lang="en-GB" dirty="0">
                <a:solidFill>
                  <a:prstClr val="black"/>
                </a:solidFill>
              </a:rPr>
              <a:t>In acute heart failure, there is sudden reduction in cardiac output resulting in systemic hypotension but </a:t>
            </a:r>
            <a:r>
              <a:rPr lang="en-GB" u="sng" dirty="0">
                <a:solidFill>
                  <a:prstClr val="black"/>
                </a:solidFill>
              </a:rPr>
              <a:t>oedema does not occur.</a:t>
            </a:r>
          </a:p>
          <a:p>
            <a:r>
              <a:rPr lang="en-GB" dirty="0">
                <a:solidFill>
                  <a:prstClr val="black"/>
                </a:solidFill>
              </a:rPr>
              <a:t>Instead, a state of cardiogenic shock and cerebral hypoxia </a:t>
            </a:r>
            <a:r>
              <a:rPr lang="en-GB" dirty="0" smtClean="0">
                <a:solidFill>
                  <a:prstClr val="black"/>
                </a:solidFill>
              </a:rPr>
              <a:t>develops</a:t>
            </a:r>
          </a:p>
          <a:p>
            <a:pPr>
              <a:buNone/>
            </a:pPr>
            <a:r>
              <a:rPr lang="en-GB" b="1" u="sng" dirty="0" smtClean="0"/>
              <a:t>Chronic heart failure</a:t>
            </a:r>
            <a:r>
              <a:rPr lang="en-GB" u="sng" dirty="0" smtClean="0"/>
              <a:t>:</a:t>
            </a:r>
          </a:p>
          <a:p>
            <a:r>
              <a:rPr lang="en-GB" dirty="0" smtClean="0"/>
              <a:t>More often, heart failure develops slowly</a:t>
            </a:r>
            <a:endParaRPr lang="en-US" dirty="0"/>
          </a:p>
        </p:txBody>
      </p:sp>
    </p:spTree>
    <p:extLst>
      <p:ext uri="{BB962C8B-B14F-4D97-AF65-F5344CB8AC3E}">
        <p14:creationId xmlns:p14="http://schemas.microsoft.com/office/powerpoint/2010/main" val="1001992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GB" b="1" dirty="0" smtClean="0">
                <a:solidFill>
                  <a:schemeClr val="tx2"/>
                </a:solidFill>
              </a:rPr>
              <a:t>LEFT-SIDED AND RIGHT-SIDED HEART FAILURE:</a:t>
            </a:r>
          </a:p>
          <a:p>
            <a:pPr>
              <a:buNone/>
            </a:pPr>
            <a:r>
              <a:rPr lang="en-GB" dirty="0" smtClean="0"/>
              <a:t>Though heart as an organ eventually fails as a whole, but functionally, the left and right heart act as independent units.</a:t>
            </a:r>
          </a:p>
          <a:p>
            <a:pPr>
              <a:buNone/>
            </a:pPr>
            <a:r>
              <a:rPr lang="en-GB" dirty="0" smtClean="0"/>
              <a:t>From a clinical point of view, therefore, it is helpful to consider failure of the left and right heart separately.</a:t>
            </a:r>
          </a:p>
          <a:p>
            <a:pPr>
              <a:buNone/>
            </a:pPr>
            <a:r>
              <a:rPr lang="en-GB" dirty="0" smtClean="0"/>
              <a:t> The clinical manifestations of heart failure result from accumulation of excess fluid upstream to the left or right cardiac chamber whichever is initially affected.</a:t>
            </a:r>
            <a:endParaRPr lang="en-GB" dirty="0"/>
          </a:p>
        </p:txBody>
      </p:sp>
    </p:spTree>
    <p:extLst>
      <p:ext uri="{BB962C8B-B14F-4D97-AF65-F5344CB8AC3E}">
        <p14:creationId xmlns:p14="http://schemas.microsoft.com/office/powerpoint/2010/main" val="3121421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a:buNone/>
            </a:pPr>
            <a:r>
              <a:rPr lang="en-GB" b="1" u="sng" dirty="0" smtClean="0">
                <a:solidFill>
                  <a:schemeClr val="tx2"/>
                </a:solidFill>
              </a:rPr>
              <a:t>Left-sided heart failure:</a:t>
            </a:r>
          </a:p>
          <a:p>
            <a:pPr>
              <a:buNone/>
            </a:pPr>
            <a:r>
              <a:rPr lang="en-GB" dirty="0" smtClean="0"/>
              <a:t>It is initiated by stress to the left heart. The major causes are as follows:</a:t>
            </a:r>
          </a:p>
          <a:p>
            <a:pPr>
              <a:buNone/>
            </a:pPr>
            <a:r>
              <a:rPr lang="en-GB" dirty="0" smtClean="0"/>
              <a:t>i) Systemic hypertension</a:t>
            </a:r>
          </a:p>
          <a:p>
            <a:pPr>
              <a:buNone/>
            </a:pPr>
            <a:r>
              <a:rPr lang="en-GB" dirty="0" smtClean="0"/>
              <a:t>ii) Mitral or aortic valve disease (stenosis)</a:t>
            </a:r>
          </a:p>
          <a:p>
            <a:pPr>
              <a:buNone/>
            </a:pPr>
            <a:r>
              <a:rPr lang="en-GB" dirty="0" smtClean="0"/>
              <a:t>iii) Ischaemic heart disease</a:t>
            </a:r>
          </a:p>
          <a:p>
            <a:pPr>
              <a:buNone/>
            </a:pPr>
            <a:r>
              <a:rPr lang="en-GB" dirty="0" smtClean="0"/>
              <a:t>iv) Myocardial diseases e.g. cardiomyopathies, myocarditis.</a:t>
            </a:r>
          </a:p>
          <a:p>
            <a:pPr>
              <a:buNone/>
            </a:pPr>
            <a:r>
              <a:rPr lang="en-GB" dirty="0" smtClean="0"/>
              <a:t>v) Restrictive pericarditis.</a:t>
            </a:r>
          </a:p>
          <a:p>
            <a:pPr>
              <a:buNone/>
            </a:pPr>
            <a:endParaRPr lang="en-GB" dirty="0" smtClean="0"/>
          </a:p>
          <a:p>
            <a:pPr>
              <a:buNone/>
            </a:pPr>
            <a:r>
              <a:rPr lang="en-GB" dirty="0" smtClean="0"/>
              <a:t>The clinical manifestations of left-sided heart failure result from </a:t>
            </a:r>
            <a:r>
              <a:rPr lang="en-GB" u="sng" dirty="0" smtClean="0"/>
              <a:t>decreased left ventricular output</a:t>
            </a:r>
            <a:r>
              <a:rPr lang="en-GB" dirty="0" smtClean="0"/>
              <a:t> and hence there is accumulation of fluid upstream in the lungs. </a:t>
            </a:r>
            <a:endParaRPr lang="en-GB" dirty="0"/>
          </a:p>
        </p:txBody>
      </p:sp>
    </p:spTree>
    <p:extLst>
      <p:ext uri="{BB962C8B-B14F-4D97-AF65-F5344CB8AC3E}">
        <p14:creationId xmlns:p14="http://schemas.microsoft.com/office/powerpoint/2010/main" val="4110414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None/>
            </a:pPr>
            <a:r>
              <a:rPr lang="en-GB" dirty="0" smtClean="0"/>
              <a:t>Accordingly, the major pathologic changes are as under:</a:t>
            </a:r>
          </a:p>
          <a:p>
            <a:pPr marL="0" indent="0">
              <a:buNone/>
            </a:pPr>
            <a:r>
              <a:rPr lang="en-GB" dirty="0" smtClean="0"/>
              <a:t>i) Pulmonary congestion and oedema causes dyspnoea and </a:t>
            </a:r>
            <a:r>
              <a:rPr lang="en-GB" dirty="0" smtClean="0"/>
              <a:t>orthopnoea - </a:t>
            </a:r>
            <a:r>
              <a:rPr lang="en-US" dirty="0" smtClean="0"/>
              <a:t>Initially, DOE , then PND , Then dyspnea at rest.</a:t>
            </a:r>
            <a:endParaRPr lang="en-GB" dirty="0" smtClean="0"/>
          </a:p>
          <a:p>
            <a:pPr>
              <a:buNone/>
            </a:pPr>
            <a:r>
              <a:rPr lang="en-GB" dirty="0" smtClean="0"/>
              <a:t>ii) Decreased left ventricular output causing hypoperfusion and diminished oxygenation of tissues e.g. </a:t>
            </a:r>
          </a:p>
          <a:p>
            <a:pPr>
              <a:buNone/>
            </a:pPr>
            <a:r>
              <a:rPr lang="en-GB" dirty="0"/>
              <a:t>	</a:t>
            </a:r>
            <a:r>
              <a:rPr lang="en-GB" dirty="0" smtClean="0"/>
              <a:t>a) Kidneys- causing ischaemic acute tubular necrosis, </a:t>
            </a:r>
          </a:p>
          <a:p>
            <a:pPr>
              <a:buNone/>
            </a:pPr>
            <a:r>
              <a:rPr lang="en-GB" dirty="0" smtClean="0"/>
              <a:t>	b) Brain causing hypoxic encephalopathy, </a:t>
            </a:r>
            <a:endParaRPr lang="en-GB" dirty="0"/>
          </a:p>
          <a:p>
            <a:pPr>
              <a:buNone/>
            </a:pPr>
            <a:r>
              <a:rPr lang="en-GB" dirty="0" smtClean="0"/>
              <a:t>	c) Skeletal muscles causing muscular weakness and fatigue.</a:t>
            </a:r>
          </a:p>
          <a:p>
            <a:pPr>
              <a:buNone/>
            </a:pPr>
            <a:endParaRPr lang="en-GB" dirty="0"/>
          </a:p>
        </p:txBody>
      </p:sp>
    </p:spTree>
    <p:extLst>
      <p:ext uri="{BB962C8B-B14F-4D97-AF65-F5344CB8AC3E}">
        <p14:creationId xmlns:p14="http://schemas.microsoft.com/office/powerpoint/2010/main" val="2396244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0"/>
            <a:ext cx="8712968" cy="6858000"/>
          </a:xfrm>
        </p:spPr>
        <p:txBody>
          <a:bodyPr>
            <a:normAutofit fontScale="77500" lnSpcReduction="20000"/>
          </a:bodyPr>
          <a:lstStyle/>
          <a:p>
            <a:pPr>
              <a:buNone/>
            </a:pPr>
            <a:r>
              <a:rPr lang="en-GB" b="1" u="sng" dirty="0" smtClean="0">
                <a:solidFill>
                  <a:schemeClr val="tx2"/>
                </a:solidFill>
              </a:rPr>
              <a:t>Right-sided heart failure</a:t>
            </a:r>
            <a:r>
              <a:rPr lang="en-GB" dirty="0" smtClean="0"/>
              <a:t>:</a:t>
            </a:r>
          </a:p>
          <a:p>
            <a:pPr>
              <a:buNone/>
            </a:pPr>
            <a:r>
              <a:rPr lang="en-GB" dirty="0" smtClean="0"/>
              <a:t>Right-sided heart failure occurs more often as a consequence of left-sided heart failure.</a:t>
            </a:r>
          </a:p>
          <a:p>
            <a:pPr>
              <a:buNone/>
            </a:pPr>
            <a:r>
              <a:rPr lang="en-GB" dirty="0" smtClean="0"/>
              <a:t>However, some conditions affect the right ventricle primarily,</a:t>
            </a:r>
          </a:p>
          <a:p>
            <a:pPr>
              <a:buNone/>
            </a:pPr>
            <a:r>
              <a:rPr lang="en-GB" dirty="0" smtClean="0"/>
              <a:t>producing right-sided heart failure. These are as follows:</a:t>
            </a:r>
          </a:p>
          <a:p>
            <a:pPr>
              <a:buNone/>
            </a:pPr>
            <a:r>
              <a:rPr lang="en-GB" dirty="0" smtClean="0"/>
              <a:t>i) As a consequence of left ventricular failure.</a:t>
            </a:r>
          </a:p>
          <a:p>
            <a:pPr>
              <a:buNone/>
            </a:pPr>
            <a:r>
              <a:rPr lang="en-GB" dirty="0" smtClean="0"/>
              <a:t>ii) Cor pulmonale in which right heart failure occurs due to</a:t>
            </a:r>
          </a:p>
          <a:p>
            <a:pPr>
              <a:buNone/>
            </a:pPr>
            <a:r>
              <a:rPr lang="en-GB" dirty="0" smtClean="0"/>
              <a:t>intrinsic lung diseases.</a:t>
            </a:r>
          </a:p>
          <a:p>
            <a:pPr>
              <a:buNone/>
            </a:pPr>
            <a:r>
              <a:rPr lang="en-GB" dirty="0" smtClean="0"/>
              <a:t>iii) Pulmonary or tricuspid valvular disease.</a:t>
            </a:r>
          </a:p>
          <a:p>
            <a:pPr>
              <a:buNone/>
            </a:pPr>
            <a:r>
              <a:rPr lang="en-GB" dirty="0" smtClean="0"/>
              <a:t>iv) Pulmonary hypertension secondary to pulmonary</a:t>
            </a:r>
          </a:p>
          <a:p>
            <a:pPr>
              <a:buNone/>
            </a:pPr>
            <a:r>
              <a:rPr lang="en-GB" dirty="0" smtClean="0"/>
              <a:t>thromboembolism.</a:t>
            </a:r>
          </a:p>
          <a:p>
            <a:pPr>
              <a:buNone/>
            </a:pPr>
            <a:r>
              <a:rPr lang="en-GB" dirty="0" smtClean="0"/>
              <a:t>v) Myocardial disease affecting right heart.</a:t>
            </a:r>
          </a:p>
          <a:p>
            <a:pPr>
              <a:buNone/>
            </a:pPr>
            <a:r>
              <a:rPr lang="en-GB" dirty="0" smtClean="0"/>
              <a:t>vi) Congenital heart disease with left-to-right shunt.</a:t>
            </a:r>
          </a:p>
          <a:p>
            <a:pPr>
              <a:buNone/>
            </a:pPr>
            <a:r>
              <a:rPr lang="en-GB" dirty="0" smtClean="0"/>
              <a:t>Whatever be the underlying cause, the clinical</a:t>
            </a:r>
          </a:p>
          <a:p>
            <a:pPr>
              <a:buNone/>
            </a:pPr>
            <a:r>
              <a:rPr lang="en-GB" dirty="0" smtClean="0"/>
              <a:t>manifestations of right-sided heart failure are upstream of the</a:t>
            </a:r>
          </a:p>
          <a:p>
            <a:pPr>
              <a:buNone/>
            </a:pPr>
            <a:r>
              <a:rPr lang="en-GB" dirty="0" smtClean="0"/>
              <a:t>right heart such as systemic (due to caval blood) and portal</a:t>
            </a:r>
          </a:p>
          <a:p>
            <a:pPr>
              <a:buNone/>
            </a:pPr>
            <a:r>
              <a:rPr lang="en-GB" dirty="0" smtClean="0"/>
              <a:t>venous congestion, and reduced cardiac output</a:t>
            </a:r>
          </a:p>
        </p:txBody>
      </p:sp>
    </p:spTree>
    <p:extLst>
      <p:ext uri="{BB962C8B-B14F-4D97-AF65-F5344CB8AC3E}">
        <p14:creationId xmlns:p14="http://schemas.microsoft.com/office/powerpoint/2010/main" val="1910356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640960" cy="6264696"/>
          </a:xfrm>
        </p:spPr>
        <p:txBody>
          <a:bodyPr>
            <a:normAutofit fontScale="85000" lnSpcReduction="10000"/>
          </a:bodyPr>
          <a:lstStyle/>
          <a:p>
            <a:pPr>
              <a:buNone/>
            </a:pPr>
            <a:r>
              <a:rPr lang="en-GB" dirty="0" smtClean="0"/>
              <a:t>Accordingly, the pathologic changes are as under:</a:t>
            </a:r>
          </a:p>
          <a:p>
            <a:pPr>
              <a:buNone/>
            </a:pPr>
            <a:r>
              <a:rPr lang="en-GB" dirty="0" smtClean="0"/>
              <a:t>i) Systemic venous congestion in different tissues and organs e.g. subcutaneous oedema on dependent parts, passive congestion of the liver, spleen, and kidneys, ascites, hydrothorax, congestion of leg veins and neck veins.</a:t>
            </a:r>
          </a:p>
          <a:p>
            <a:pPr>
              <a:buNone/>
            </a:pPr>
            <a:r>
              <a:rPr lang="en-GB" dirty="0" smtClean="0"/>
              <a:t>ii) Reduced cardiac output resulting in circulatory stagnation causing anoxia, cyanosis and coldness of extremities.</a:t>
            </a:r>
          </a:p>
          <a:p>
            <a:pPr>
              <a:buNone/>
            </a:pPr>
            <a:r>
              <a:rPr lang="en-GB" dirty="0" smtClean="0"/>
              <a:t>In summary, in early stage the left heart failure manifests with features of pulmonary congestion and decreased</a:t>
            </a:r>
          </a:p>
          <a:p>
            <a:pPr>
              <a:buNone/>
            </a:pPr>
            <a:r>
              <a:rPr lang="en-GB" dirty="0" smtClean="0"/>
              <a:t>left ventricular output, while the right heart failure presents</a:t>
            </a:r>
          </a:p>
          <a:p>
            <a:pPr>
              <a:buNone/>
            </a:pPr>
            <a:r>
              <a:rPr lang="en-GB" dirty="0" smtClean="0"/>
              <a:t>with systemic venous congestion and involvement of the liver and spleen.</a:t>
            </a:r>
          </a:p>
          <a:p>
            <a:pPr>
              <a:buNone/>
            </a:pPr>
            <a:r>
              <a:rPr lang="en-GB" dirty="0" smtClean="0"/>
              <a:t> CHF, however, combines the features of both left and right heart failure.</a:t>
            </a:r>
          </a:p>
          <a:p>
            <a:pPr>
              <a:buNone/>
            </a:pPr>
            <a:endParaRPr lang="en-GB" dirty="0"/>
          </a:p>
        </p:txBody>
      </p:sp>
    </p:spTree>
    <p:extLst>
      <p:ext uri="{BB962C8B-B14F-4D97-AF65-F5344CB8AC3E}">
        <p14:creationId xmlns:p14="http://schemas.microsoft.com/office/powerpoint/2010/main" val="35796570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408712"/>
          </a:xfrm>
        </p:spPr>
        <p:txBody>
          <a:bodyPr>
            <a:normAutofit fontScale="77500" lnSpcReduction="20000"/>
          </a:bodyPr>
          <a:lstStyle/>
          <a:p>
            <a:pPr>
              <a:buNone/>
            </a:pPr>
            <a:r>
              <a:rPr lang="en-GB" b="1" dirty="0" smtClean="0">
                <a:solidFill>
                  <a:schemeClr val="tx2"/>
                </a:solidFill>
              </a:rPr>
              <a:t>BACKWARD AND FORWARD HEART FAILURE</a:t>
            </a:r>
            <a:r>
              <a:rPr lang="en-GB" dirty="0" smtClean="0"/>
              <a:t>.</a:t>
            </a:r>
          </a:p>
          <a:p>
            <a:pPr>
              <a:buNone/>
            </a:pPr>
            <a:r>
              <a:rPr lang="en-GB" dirty="0" smtClean="0"/>
              <a:t> The mechanism of clinical manifestations resulting from heart failure can be explained on the basis of mutually interdependent backward and forward failure.</a:t>
            </a:r>
          </a:p>
          <a:p>
            <a:pPr>
              <a:buNone/>
            </a:pPr>
            <a:endParaRPr lang="en-GB" dirty="0" smtClean="0"/>
          </a:p>
          <a:p>
            <a:pPr>
              <a:buNone/>
            </a:pPr>
            <a:r>
              <a:rPr lang="en-GB" dirty="0" smtClean="0">
                <a:solidFill>
                  <a:srgbClr val="FF0000"/>
                </a:solidFill>
              </a:rPr>
              <a:t>Backward heart failure:</a:t>
            </a:r>
            <a:r>
              <a:rPr lang="en-GB" dirty="0" smtClean="0"/>
              <a:t> According to this concept, either of</a:t>
            </a:r>
          </a:p>
          <a:p>
            <a:pPr>
              <a:buNone/>
            </a:pPr>
            <a:r>
              <a:rPr lang="en-GB" dirty="0" smtClean="0"/>
              <a:t>the ventricles fails to eject blood normally, resulting in rise</a:t>
            </a:r>
          </a:p>
          <a:p>
            <a:pPr>
              <a:buNone/>
            </a:pPr>
            <a:r>
              <a:rPr lang="en-GB" dirty="0" smtClean="0"/>
              <a:t>of end-diastolic volume in the ventricle and increase in</a:t>
            </a:r>
          </a:p>
          <a:p>
            <a:pPr>
              <a:buNone/>
            </a:pPr>
            <a:r>
              <a:rPr lang="en-GB" dirty="0" smtClean="0"/>
              <a:t>volume and pressure in the atrium which is transmitted</a:t>
            </a:r>
          </a:p>
          <a:p>
            <a:pPr>
              <a:buNone/>
            </a:pPr>
            <a:r>
              <a:rPr lang="en-GB" dirty="0" smtClean="0"/>
              <a:t>Backward producing elevated pressure in the veins.</a:t>
            </a:r>
          </a:p>
          <a:p>
            <a:pPr>
              <a:buNone/>
            </a:pPr>
            <a:endParaRPr lang="en-GB" dirty="0" smtClean="0"/>
          </a:p>
          <a:p>
            <a:pPr>
              <a:buNone/>
            </a:pPr>
            <a:r>
              <a:rPr lang="en-GB" dirty="0" smtClean="0">
                <a:solidFill>
                  <a:srgbClr val="FF0000"/>
                </a:solidFill>
              </a:rPr>
              <a:t>Forward heart failure: </a:t>
            </a:r>
            <a:r>
              <a:rPr lang="en-GB" dirty="0" smtClean="0"/>
              <a:t>According to this hypothesis, clinical</a:t>
            </a:r>
          </a:p>
          <a:p>
            <a:pPr>
              <a:buNone/>
            </a:pPr>
            <a:r>
              <a:rPr lang="en-GB" dirty="0" smtClean="0"/>
              <a:t>manifestations result directly from failure of the heart to</a:t>
            </a:r>
          </a:p>
          <a:p>
            <a:pPr>
              <a:buNone/>
            </a:pPr>
            <a:r>
              <a:rPr lang="en-GB" dirty="0" smtClean="0"/>
              <a:t>pump blood causing diminished flow of blood to the tissues,</a:t>
            </a:r>
          </a:p>
          <a:p>
            <a:pPr>
              <a:buNone/>
            </a:pPr>
            <a:r>
              <a:rPr lang="en-GB" dirty="0" smtClean="0"/>
              <a:t>especially diminished renal perfusion and activation of renin- </a:t>
            </a:r>
            <a:r>
              <a:rPr lang="en-GB" dirty="0" err="1" smtClean="0"/>
              <a:t>angiotensin</a:t>
            </a:r>
            <a:r>
              <a:rPr lang="en-GB" dirty="0" smtClean="0"/>
              <a:t>- aldosterone system.</a:t>
            </a:r>
          </a:p>
          <a:p>
            <a:pPr>
              <a:buNone/>
            </a:pPr>
            <a:endParaRPr lang="en-GB" dirty="0"/>
          </a:p>
        </p:txBody>
      </p:sp>
    </p:spTree>
    <p:extLst>
      <p:ext uri="{BB962C8B-B14F-4D97-AF65-F5344CB8AC3E}">
        <p14:creationId xmlns:p14="http://schemas.microsoft.com/office/powerpoint/2010/main" val="7253536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143000" y="0"/>
            <a:ext cx="7891463" cy="685800"/>
          </a:xfrm>
        </p:spPr>
        <p:txBody>
          <a:bodyPr>
            <a:normAutofit/>
          </a:bodyPr>
          <a:lstStyle/>
          <a:p>
            <a:pPr eaLnBrk="1" hangingPunct="1"/>
            <a:r>
              <a:rPr lang="en-US" sz="3600" b="1" i="1" dirty="0" smtClean="0">
                <a:solidFill>
                  <a:srgbClr val="0070C0"/>
                </a:solidFill>
                <a:latin typeface="Arial" pitchFamily="34" charset="0"/>
              </a:rPr>
              <a:t>Pathophysiology </a:t>
            </a:r>
            <a:endParaRPr lang="en-US" sz="3600" dirty="0" smtClean="0">
              <a:solidFill>
                <a:srgbClr val="0070C0"/>
              </a:solidFill>
            </a:endParaRPr>
          </a:p>
        </p:txBody>
      </p:sp>
      <p:sp>
        <p:nvSpPr>
          <p:cNvPr id="12291" name="Content Placeholder 2"/>
          <p:cNvSpPr>
            <a:spLocks noGrp="1"/>
          </p:cNvSpPr>
          <p:nvPr>
            <p:ph idx="1"/>
          </p:nvPr>
        </p:nvSpPr>
        <p:spPr>
          <a:xfrm>
            <a:off x="0" y="609600"/>
            <a:ext cx="9143999" cy="6248400"/>
          </a:xfrm>
        </p:spPr>
        <p:txBody>
          <a:bodyPr>
            <a:normAutofit fontScale="92500" lnSpcReduction="20000"/>
          </a:bodyPr>
          <a:lstStyle/>
          <a:p>
            <a:pPr marL="0" marR="0" algn="just">
              <a:lnSpc>
                <a:spcPct val="115000"/>
              </a:lnSpc>
              <a:spcBef>
                <a:spcPts val="0"/>
              </a:spcBef>
              <a:spcAft>
                <a:spcPts val="0"/>
              </a:spcAft>
            </a:pPr>
            <a:r>
              <a:rPr lang="en-US" sz="2800" dirty="0" smtClean="0">
                <a:effectLst/>
                <a:latin typeface="Times New Roman"/>
                <a:ea typeface="Calibri"/>
                <a:cs typeface="Times New Roman"/>
              </a:rPr>
              <a:t>The pathophysiologic changes are usually due to overwhelmed compensatory mechanisms for the heart to meet the body’s metabolic demands. The pathology results from:-</a:t>
            </a:r>
          </a:p>
          <a:p>
            <a:pPr marL="228600" marR="0" indent="-571500" algn="just">
              <a:lnSpc>
                <a:spcPct val="115000"/>
              </a:lnSpc>
              <a:spcBef>
                <a:spcPts val="0"/>
              </a:spcBef>
              <a:spcAft>
                <a:spcPts val="0"/>
              </a:spcAft>
              <a:buFont typeface="+mj-lt"/>
              <a:buAutoNum type="romanLcPeriod"/>
            </a:pPr>
            <a:r>
              <a:rPr lang="en-US" sz="2800" dirty="0" err="1" smtClean="0">
                <a:latin typeface="Times New Roman"/>
                <a:ea typeface="Calibri"/>
                <a:cs typeface="Times New Roman"/>
              </a:rPr>
              <a:t>Haemodynamic</a:t>
            </a:r>
            <a:r>
              <a:rPr lang="en-US" sz="2800" dirty="0" smtClean="0">
                <a:latin typeface="Times New Roman"/>
                <a:ea typeface="Calibri"/>
                <a:cs typeface="Times New Roman"/>
              </a:rPr>
              <a:t> changes- decreased output and decreased filling.</a:t>
            </a:r>
          </a:p>
          <a:p>
            <a:pPr marL="228600" marR="0" indent="-571500" algn="just">
              <a:lnSpc>
                <a:spcPct val="115000"/>
              </a:lnSpc>
              <a:spcBef>
                <a:spcPts val="0"/>
              </a:spcBef>
              <a:spcAft>
                <a:spcPts val="0"/>
              </a:spcAft>
              <a:buFont typeface="+mj-lt"/>
              <a:buAutoNum type="romanLcPeriod"/>
            </a:pPr>
            <a:r>
              <a:rPr lang="en-US" sz="2800" dirty="0" err="1" smtClean="0">
                <a:latin typeface="Times New Roman"/>
                <a:ea typeface="Calibri"/>
                <a:cs typeface="Times New Roman"/>
              </a:rPr>
              <a:t>Neurohormonal</a:t>
            </a:r>
            <a:r>
              <a:rPr lang="en-US" sz="2800" dirty="0" smtClean="0">
                <a:latin typeface="Times New Roman"/>
                <a:ea typeface="Calibri"/>
                <a:cs typeface="Times New Roman"/>
              </a:rPr>
              <a:t> changes – stimulation of RAAS- Vasoconstriction , salt n water retention n sympathetic activation - </a:t>
            </a:r>
            <a:r>
              <a:rPr lang="en-US" sz="2800" dirty="0"/>
              <a:t>increased myocardial contractility, HR and peripheral vasoconstriction</a:t>
            </a:r>
            <a:r>
              <a:rPr lang="en-US" sz="2800" dirty="0" smtClean="0">
                <a:latin typeface="Times New Roman"/>
                <a:ea typeface="Calibri"/>
                <a:cs typeface="Times New Roman"/>
              </a:rPr>
              <a:t>.</a:t>
            </a:r>
            <a:endParaRPr lang="en-US" sz="2400" dirty="0">
              <a:ea typeface="Calibri"/>
              <a:cs typeface="Times New Roman"/>
            </a:endParaRPr>
          </a:p>
          <a:p>
            <a:pPr eaLnBrk="1" hangingPunct="1">
              <a:buFont typeface="Wingdings" pitchFamily="2" charset="2"/>
              <a:buNone/>
            </a:pPr>
            <a:endParaRPr lang="en-US" sz="2800" b="1" dirty="0" smtClean="0">
              <a:solidFill>
                <a:srgbClr val="FF0000"/>
              </a:solidFill>
              <a:latin typeface="Arial" pitchFamily="34" charset="0"/>
            </a:endParaRPr>
          </a:p>
          <a:p>
            <a:pPr eaLnBrk="1" hangingPunct="1">
              <a:buFont typeface="Wingdings" pitchFamily="2" charset="2"/>
              <a:buNone/>
            </a:pPr>
            <a:r>
              <a:rPr lang="en-US" sz="2800" b="1" dirty="0" smtClean="0">
                <a:solidFill>
                  <a:srgbClr val="FF0000"/>
                </a:solidFill>
                <a:latin typeface="Arial" pitchFamily="34" charset="0"/>
              </a:rPr>
              <a:t> </a:t>
            </a:r>
            <a:r>
              <a:rPr lang="en-US" sz="2800" dirty="0" smtClean="0">
                <a:solidFill>
                  <a:srgbClr val="FF0000"/>
                </a:solidFill>
                <a:latin typeface="Arial" pitchFamily="34" charset="0"/>
              </a:rPr>
              <a:t>Cardiac compensatory mechanisms</a:t>
            </a:r>
          </a:p>
          <a:p>
            <a:pPr lvl="1" eaLnBrk="1" hangingPunct="1"/>
            <a:r>
              <a:rPr lang="en-US" dirty="0" smtClean="0">
                <a:latin typeface="Arial" pitchFamily="34" charset="0"/>
              </a:rPr>
              <a:t>Tachycardia</a:t>
            </a:r>
          </a:p>
          <a:p>
            <a:pPr lvl="1" eaLnBrk="1" hangingPunct="1"/>
            <a:r>
              <a:rPr lang="en-US" dirty="0" smtClean="0">
                <a:latin typeface="Arial" pitchFamily="34" charset="0"/>
              </a:rPr>
              <a:t>Ventricular </a:t>
            </a:r>
            <a:r>
              <a:rPr lang="en-US" dirty="0" smtClean="0">
                <a:latin typeface="Arial" pitchFamily="34" charset="0"/>
              </a:rPr>
              <a:t>dilatation </a:t>
            </a:r>
            <a:r>
              <a:rPr lang="en-US" dirty="0" smtClean="0">
                <a:latin typeface="Arial" pitchFamily="34" charset="0"/>
              </a:rPr>
              <a:t>- Starling’s law</a:t>
            </a:r>
          </a:p>
          <a:p>
            <a:pPr lvl="1"/>
            <a:r>
              <a:rPr lang="en-US" dirty="0" smtClean="0">
                <a:latin typeface="Arial" pitchFamily="34" charset="0"/>
              </a:rPr>
              <a:t>Myocardial </a:t>
            </a:r>
            <a:r>
              <a:rPr lang="en-US" dirty="0" smtClean="0">
                <a:latin typeface="Arial" pitchFamily="34" charset="0"/>
              </a:rPr>
              <a:t>hypertrophy(</a:t>
            </a:r>
            <a:r>
              <a:rPr lang="en-US" dirty="0" err="1" smtClean="0">
                <a:latin typeface="Arial" pitchFamily="34" charset="0"/>
              </a:rPr>
              <a:t>myocytes</a:t>
            </a:r>
            <a:r>
              <a:rPr lang="en-US" dirty="0" smtClean="0">
                <a:latin typeface="Arial" pitchFamily="34" charset="0"/>
              </a:rPr>
              <a:t>) / </a:t>
            </a:r>
            <a:r>
              <a:rPr lang="en-GB" b="1" dirty="0" smtClean="0"/>
              <a:t>cardiac hypertrophy and dilatation</a:t>
            </a:r>
            <a:endParaRPr lang="en-US" dirty="0" smtClean="0">
              <a:latin typeface="Arial" pitchFamily="34" charset="0"/>
            </a:endParaRPr>
          </a:p>
          <a:p>
            <a:pPr lvl="1" eaLnBrk="1" hangingPunct="1"/>
            <a:r>
              <a:rPr lang="en-US" dirty="0" smtClean="0">
                <a:latin typeface="Arial" pitchFamily="34" charset="0"/>
              </a:rPr>
              <a:t>Hypoxia </a:t>
            </a:r>
            <a:r>
              <a:rPr lang="en-US" dirty="0" smtClean="0">
                <a:latin typeface="Arial" pitchFamily="34" charset="0"/>
              </a:rPr>
              <a:t>leads to decreased contractility </a:t>
            </a:r>
          </a:p>
          <a:p>
            <a:pPr eaLnBrk="1" hangingPunct="1"/>
            <a:endParaRPr lang="en-US" dirty="0" smtClean="0"/>
          </a:p>
        </p:txBody>
      </p:sp>
      <p:sp>
        <p:nvSpPr>
          <p:cNvPr id="5" name="Slide Number Placeholder 4"/>
          <p:cNvSpPr>
            <a:spLocks noGrp="1"/>
          </p:cNvSpPr>
          <p:nvPr>
            <p:ph type="sldNum" sz="quarter" idx="12"/>
          </p:nvPr>
        </p:nvSpPr>
        <p:spPr/>
        <p:txBody>
          <a:bodyPr/>
          <a:lstStyle/>
          <a:p>
            <a:pPr>
              <a:defRPr/>
            </a:pPr>
            <a:fld id="{B1A5D609-8060-4A67-8BB9-2B437C71E30F}" type="slidenum">
              <a:rPr lang="en-US" smtClean="0"/>
              <a:pPr>
                <a:defRPr/>
              </a:pPr>
              <a:t>18</a:t>
            </a:fld>
            <a:endParaRPr lang="en-US"/>
          </a:p>
        </p:txBody>
      </p:sp>
    </p:spTree>
    <p:extLst>
      <p:ext uri="{BB962C8B-B14F-4D97-AF65-F5344CB8AC3E}">
        <p14:creationId xmlns:p14="http://schemas.microsoft.com/office/powerpoint/2010/main" val="33894822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050"/>
          <p:cNvSpPr>
            <a:spLocks noGrp="1" noChangeArrowheads="1"/>
          </p:cNvSpPr>
          <p:nvPr>
            <p:ph type="title" idx="4294967295"/>
          </p:nvPr>
        </p:nvSpPr>
        <p:spPr>
          <a:xfrm>
            <a:off x="685800" y="0"/>
            <a:ext cx="7467600" cy="838200"/>
          </a:xfrm>
        </p:spPr>
        <p:txBody>
          <a:bodyPr>
            <a:normAutofit/>
          </a:bodyPr>
          <a:lstStyle/>
          <a:p>
            <a:pPr eaLnBrk="1" hangingPunct="1"/>
            <a:r>
              <a:rPr lang="en-US" sz="3600" b="1" dirty="0" smtClean="0">
                <a:solidFill>
                  <a:srgbClr val="0070C0"/>
                </a:solidFill>
              </a:rPr>
              <a:t>Heart Failure manifestations</a:t>
            </a:r>
          </a:p>
        </p:txBody>
      </p:sp>
      <p:sp>
        <p:nvSpPr>
          <p:cNvPr id="19459" name="Text Box 2051"/>
          <p:cNvSpPr txBox="1">
            <a:spLocks noChangeArrowheads="1"/>
          </p:cNvSpPr>
          <p:nvPr/>
        </p:nvSpPr>
        <p:spPr bwMode="auto">
          <a:xfrm>
            <a:off x="1219200" y="2819400"/>
            <a:ext cx="7162800"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endParaRPr lang="en-US" sz="3200"/>
          </a:p>
          <a:p>
            <a:pPr>
              <a:spcBef>
                <a:spcPct val="50000"/>
              </a:spcBef>
            </a:pPr>
            <a:endParaRPr lang="en-US" sz="3200"/>
          </a:p>
          <a:p>
            <a:pPr>
              <a:spcBef>
                <a:spcPct val="50000"/>
              </a:spcBef>
            </a:pPr>
            <a:endParaRPr lang="en-US" sz="3200"/>
          </a:p>
        </p:txBody>
      </p:sp>
      <p:pic>
        <p:nvPicPr>
          <p:cNvPr id="19460" name="Picture 5" descr="bluehe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143000"/>
            <a:ext cx="3429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9" descr="redheart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62000"/>
            <a:ext cx="47244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pPr>
              <a:defRPr/>
            </a:pPr>
            <a:fld id="{A68CA384-7417-4279-A1D8-06B9BB288973}" type="slidenum">
              <a:rPr lang="en-US" smtClean="0"/>
              <a:pPr>
                <a:defRPr/>
              </a:pPr>
              <a:t>19</a:t>
            </a:fld>
            <a:endParaRPr lang="en-US"/>
          </a:p>
        </p:txBody>
      </p:sp>
    </p:spTree>
    <p:extLst>
      <p:ext uri="{BB962C8B-B14F-4D97-AF65-F5344CB8AC3E}">
        <p14:creationId xmlns:p14="http://schemas.microsoft.com/office/powerpoint/2010/main" val="3063963637"/>
      </p:ext>
    </p:extLst>
  </p:cSld>
  <p:clrMapOvr>
    <a:masterClrMapping/>
  </p:clrMapOvr>
  <p:transition spd="med">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662" y="1"/>
            <a:ext cx="7772400" cy="609599"/>
          </a:xfrm>
        </p:spPr>
        <p:txBody>
          <a:bodyPr>
            <a:normAutofit fontScale="90000"/>
          </a:bodyPr>
          <a:lstStyle/>
          <a:p>
            <a:r>
              <a:rPr lang="en-GB" b="1" dirty="0" smtClean="0">
                <a:solidFill>
                  <a:srgbClr val="FF0000"/>
                </a:solidFill>
              </a:rPr>
              <a:t>HEART FAILURE</a:t>
            </a:r>
            <a:endParaRPr lang="en-GB" b="1" dirty="0">
              <a:solidFill>
                <a:srgbClr val="FF0000"/>
              </a:solidFill>
            </a:endParaRPr>
          </a:p>
        </p:txBody>
      </p:sp>
      <p:sp>
        <p:nvSpPr>
          <p:cNvPr id="3" name="Subtitle 2"/>
          <p:cNvSpPr>
            <a:spLocks noGrp="1"/>
          </p:cNvSpPr>
          <p:nvPr>
            <p:ph type="subTitle" idx="1"/>
          </p:nvPr>
        </p:nvSpPr>
        <p:spPr>
          <a:xfrm>
            <a:off x="0" y="533400"/>
            <a:ext cx="9144000" cy="6324600"/>
          </a:xfrm>
        </p:spPr>
        <p:txBody>
          <a:bodyPr>
            <a:normAutofit fontScale="92500" lnSpcReduction="10000"/>
          </a:bodyPr>
          <a:lstStyle/>
          <a:p>
            <a:pPr algn="l"/>
            <a:r>
              <a:rPr lang="en-GB" b="1" dirty="0" smtClean="0">
                <a:solidFill>
                  <a:schemeClr val="accent1"/>
                </a:solidFill>
              </a:rPr>
              <a:t>Definition</a:t>
            </a:r>
            <a:r>
              <a:rPr lang="en-GB" dirty="0" smtClean="0">
                <a:solidFill>
                  <a:schemeClr val="accent1"/>
                </a:solidFill>
              </a:rPr>
              <a:t>:</a:t>
            </a:r>
          </a:p>
          <a:p>
            <a:pPr marL="342900" lvl="0" indent="-342900" algn="l">
              <a:buFont typeface="Arial" pitchFamily="34" charset="0"/>
              <a:buChar char="•"/>
            </a:pPr>
            <a:r>
              <a:rPr lang="en-US" dirty="0">
                <a:solidFill>
                  <a:prstClr val="black"/>
                </a:solidFill>
              </a:rPr>
              <a:t>Impaired cardiac pumping such that heart is unable to pump adequate amount of blood to meet metabolic needs</a:t>
            </a:r>
          </a:p>
          <a:p>
            <a:pPr marL="342900" lvl="0" indent="-342900" algn="l">
              <a:buFont typeface="Arial" pitchFamily="34" charset="0"/>
              <a:buChar char="•"/>
            </a:pPr>
            <a:r>
              <a:rPr lang="en-US" dirty="0">
                <a:solidFill>
                  <a:prstClr val="black"/>
                </a:solidFill>
              </a:rPr>
              <a:t>Not a disease but a “</a:t>
            </a:r>
            <a:r>
              <a:rPr lang="en-US" dirty="0" smtClean="0">
                <a:solidFill>
                  <a:prstClr val="black"/>
                </a:solidFill>
              </a:rPr>
              <a:t>syndrome”</a:t>
            </a:r>
            <a:endParaRPr lang="en-GB" dirty="0">
              <a:solidFill>
                <a:schemeClr val="accent1"/>
              </a:solidFill>
            </a:endParaRPr>
          </a:p>
          <a:p>
            <a:pPr marL="342900" lvl="0" indent="-342900" algn="l">
              <a:buFont typeface="Arial" pitchFamily="34" charset="0"/>
              <a:buChar char="•"/>
            </a:pPr>
            <a:r>
              <a:rPr lang="en-GB" dirty="0" smtClean="0">
                <a:solidFill>
                  <a:schemeClr val="tx1"/>
                </a:solidFill>
              </a:rPr>
              <a:t>It </a:t>
            </a:r>
            <a:r>
              <a:rPr lang="en-GB" dirty="0" smtClean="0">
                <a:solidFill>
                  <a:schemeClr val="tx1"/>
                </a:solidFill>
              </a:rPr>
              <a:t>may be acute or </a:t>
            </a:r>
            <a:r>
              <a:rPr lang="en-GB" dirty="0" smtClean="0">
                <a:solidFill>
                  <a:schemeClr val="tx1"/>
                </a:solidFill>
              </a:rPr>
              <a:t>chronic.</a:t>
            </a:r>
          </a:p>
          <a:p>
            <a:pPr marL="342900" lvl="0" indent="-342900" algn="l">
              <a:buFont typeface="Arial" pitchFamily="34" charset="0"/>
              <a:buChar char="•"/>
            </a:pPr>
            <a:r>
              <a:rPr lang="en-GB" dirty="0" smtClean="0">
                <a:solidFill>
                  <a:schemeClr val="tx1"/>
                </a:solidFill>
              </a:rPr>
              <a:t>The </a:t>
            </a:r>
            <a:r>
              <a:rPr lang="en-GB" dirty="0" smtClean="0">
                <a:solidFill>
                  <a:schemeClr val="tx1"/>
                </a:solidFill>
              </a:rPr>
              <a:t>term congestive heart failure (CHF) is used for the chronic form of heart failure in which the patient has evidence of congestion of </a:t>
            </a:r>
            <a:r>
              <a:rPr lang="en-GB" u="sng" dirty="0" smtClean="0">
                <a:solidFill>
                  <a:schemeClr val="tx1"/>
                </a:solidFill>
              </a:rPr>
              <a:t>peripheral circulation</a:t>
            </a:r>
            <a:r>
              <a:rPr lang="en-GB" dirty="0" smtClean="0">
                <a:solidFill>
                  <a:schemeClr val="tx1"/>
                </a:solidFill>
              </a:rPr>
              <a:t> </a:t>
            </a:r>
            <a:r>
              <a:rPr lang="en-GB" dirty="0" smtClean="0">
                <a:solidFill>
                  <a:schemeClr val="tx1"/>
                </a:solidFill>
              </a:rPr>
              <a:t>and of </a:t>
            </a:r>
            <a:r>
              <a:rPr lang="en-GB" u="sng" dirty="0" smtClean="0">
                <a:solidFill>
                  <a:schemeClr val="tx1"/>
                </a:solidFill>
              </a:rPr>
              <a:t>lungs</a:t>
            </a:r>
            <a:r>
              <a:rPr lang="en-GB" u="sng" dirty="0" smtClean="0">
                <a:solidFill>
                  <a:schemeClr val="tx1"/>
                </a:solidFill>
              </a:rPr>
              <a:t>.</a:t>
            </a:r>
          </a:p>
          <a:p>
            <a:pPr marL="342900" lvl="0" indent="-342900" algn="l">
              <a:buFont typeface="Arial" pitchFamily="34" charset="0"/>
              <a:buChar char="•"/>
            </a:pPr>
            <a:r>
              <a:rPr lang="en-US" dirty="0">
                <a:solidFill>
                  <a:prstClr val="black"/>
                </a:solidFill>
              </a:rPr>
              <a:t>Results from any structural or functional abnormality that impairs the ability of the ventricle to eject blood (</a:t>
            </a:r>
            <a:r>
              <a:rPr lang="en-US" b="1" dirty="0">
                <a:solidFill>
                  <a:srgbClr val="009900"/>
                </a:solidFill>
              </a:rPr>
              <a:t>Systolic Heart Failure</a:t>
            </a:r>
            <a:r>
              <a:rPr lang="en-US" dirty="0">
                <a:solidFill>
                  <a:prstClr val="black"/>
                </a:solidFill>
              </a:rPr>
              <a:t>) or to fill with blood (</a:t>
            </a:r>
            <a:r>
              <a:rPr lang="en-US" b="1" dirty="0">
                <a:solidFill>
                  <a:srgbClr val="800080"/>
                </a:solidFill>
              </a:rPr>
              <a:t>Diastolic Heart Failure</a:t>
            </a:r>
            <a:r>
              <a:rPr lang="en-US" dirty="0">
                <a:solidFill>
                  <a:prstClr val="black"/>
                </a:solidFill>
              </a:rPr>
              <a:t>).</a:t>
            </a:r>
          </a:p>
          <a:p>
            <a:pPr marL="342900" lvl="0" indent="-342900" algn="l">
              <a:buFont typeface="Arial" pitchFamily="34" charset="0"/>
              <a:buChar char="•"/>
            </a:pPr>
            <a:endParaRPr lang="en-GB" dirty="0">
              <a:solidFill>
                <a:schemeClr val="tx1"/>
              </a:solidFill>
            </a:endParaRPr>
          </a:p>
        </p:txBody>
      </p:sp>
    </p:spTree>
    <p:extLst>
      <p:ext uri="{BB962C8B-B14F-4D97-AF65-F5344CB8AC3E}">
        <p14:creationId xmlns:p14="http://schemas.microsoft.com/office/powerpoint/2010/main" val="24764594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0"/>
            <a:ext cx="8229600" cy="457200"/>
          </a:xfrm>
        </p:spPr>
        <p:txBody>
          <a:bodyPr>
            <a:normAutofit fontScale="90000"/>
          </a:bodyPr>
          <a:lstStyle/>
          <a:p>
            <a:pPr eaLnBrk="1" hangingPunct="1"/>
            <a:r>
              <a:rPr lang="en-US" sz="3200" b="1" dirty="0" smtClean="0"/>
              <a:t>Clinical Presentation of Heart Failure</a:t>
            </a:r>
          </a:p>
        </p:txBody>
      </p:sp>
      <p:sp>
        <p:nvSpPr>
          <p:cNvPr id="20483" name="Rectangle 3"/>
          <p:cNvSpPr>
            <a:spLocks noGrp="1" noChangeArrowheads="1"/>
          </p:cNvSpPr>
          <p:nvPr>
            <p:ph idx="1"/>
          </p:nvPr>
        </p:nvSpPr>
        <p:spPr>
          <a:xfrm>
            <a:off x="0" y="381000"/>
            <a:ext cx="9144000" cy="6477000"/>
          </a:xfrm>
        </p:spPr>
        <p:txBody>
          <a:bodyPr>
            <a:noAutofit/>
          </a:bodyPr>
          <a:lstStyle/>
          <a:p>
            <a:pPr lvl="1" eaLnBrk="1" hangingPunct="1">
              <a:buFont typeface="Wingdings" pitchFamily="2" charset="2"/>
              <a:buChar char="v"/>
            </a:pPr>
            <a:r>
              <a:rPr lang="en-US" sz="3200" dirty="0" smtClean="0"/>
              <a:t>Dyspnea </a:t>
            </a:r>
            <a:r>
              <a:rPr lang="en-US" sz="3200" dirty="0" smtClean="0"/>
              <a:t>(most sensitive symptom)</a:t>
            </a:r>
          </a:p>
          <a:p>
            <a:pPr lvl="1" eaLnBrk="1" hangingPunct="1">
              <a:buFont typeface="Wingdings" pitchFamily="2" charset="2"/>
              <a:buChar char="v"/>
            </a:pPr>
            <a:r>
              <a:rPr lang="en-US" sz="3200" dirty="0" smtClean="0"/>
              <a:t>Edema</a:t>
            </a:r>
          </a:p>
          <a:p>
            <a:pPr lvl="1" eaLnBrk="1" hangingPunct="1">
              <a:buFont typeface="Wingdings" pitchFamily="2" charset="2"/>
              <a:buChar char="v"/>
            </a:pPr>
            <a:r>
              <a:rPr lang="en-US" sz="3200" dirty="0" smtClean="0"/>
              <a:t>Hepatic congestion</a:t>
            </a:r>
          </a:p>
          <a:p>
            <a:pPr lvl="1" eaLnBrk="1" hangingPunct="1">
              <a:buFont typeface="Wingdings" pitchFamily="2" charset="2"/>
              <a:buChar char="v"/>
            </a:pPr>
            <a:r>
              <a:rPr lang="en-US" sz="3200" dirty="0" smtClean="0"/>
              <a:t>Ascites</a:t>
            </a:r>
          </a:p>
          <a:p>
            <a:pPr lvl="1" eaLnBrk="1" hangingPunct="1">
              <a:buFont typeface="Wingdings" pitchFamily="2" charset="2"/>
              <a:buChar char="v"/>
            </a:pPr>
            <a:r>
              <a:rPr lang="en-US" sz="3200" dirty="0" smtClean="0"/>
              <a:t>Orthopnea, Paroxysmal Nocturnal Dyspnea (PND</a:t>
            </a:r>
            <a:r>
              <a:rPr lang="en-US" sz="3200" dirty="0" smtClean="0"/>
              <a:t>)</a:t>
            </a:r>
          </a:p>
          <a:p>
            <a:pPr lvl="1" eaLnBrk="1" hangingPunct="1">
              <a:buFont typeface="Wingdings" pitchFamily="2" charset="2"/>
              <a:buChar char="v"/>
            </a:pPr>
            <a:r>
              <a:rPr lang="en-US" sz="3200" dirty="0" smtClean="0"/>
              <a:t>Nocturnal cough</a:t>
            </a:r>
          </a:p>
          <a:p>
            <a:pPr lvl="1" eaLnBrk="1" hangingPunct="1">
              <a:buFont typeface="Wingdings" pitchFamily="2" charset="2"/>
              <a:buChar char="v"/>
            </a:pPr>
            <a:r>
              <a:rPr lang="en-US" sz="3200" dirty="0" smtClean="0"/>
              <a:t>Wheeze (cardiac asthma)</a:t>
            </a:r>
          </a:p>
          <a:p>
            <a:pPr lvl="1" eaLnBrk="1" hangingPunct="1">
              <a:buFont typeface="Wingdings" pitchFamily="2" charset="2"/>
              <a:buChar char="v"/>
            </a:pPr>
            <a:r>
              <a:rPr lang="en-US" sz="3200" dirty="0" err="1" smtClean="0"/>
              <a:t>Wt</a:t>
            </a:r>
            <a:r>
              <a:rPr lang="en-US" sz="3200" dirty="0" smtClean="0"/>
              <a:t> loss and </a:t>
            </a:r>
            <a:r>
              <a:rPr lang="en-US" sz="3200" dirty="0" err="1" smtClean="0"/>
              <a:t>mss</a:t>
            </a:r>
            <a:r>
              <a:rPr lang="en-US" sz="3200" dirty="0" smtClean="0"/>
              <a:t> wasting (cardiac cachexia)-</a:t>
            </a:r>
            <a:r>
              <a:rPr lang="en-US" sz="2000" dirty="0" smtClean="0"/>
              <a:t>anorexia, </a:t>
            </a:r>
            <a:r>
              <a:rPr lang="en-US" sz="2000" dirty="0" err="1" smtClean="0"/>
              <a:t>malabsorption</a:t>
            </a:r>
            <a:r>
              <a:rPr lang="en-US" sz="2000" dirty="0" smtClean="0"/>
              <a:t>, loss of nutrients, increased metabolic rates </a:t>
            </a:r>
            <a:endParaRPr lang="en-US" sz="2000" dirty="0" smtClean="0"/>
          </a:p>
          <a:p>
            <a:pPr lvl="1" eaLnBrk="1" hangingPunct="1">
              <a:buFont typeface="Wingdings" pitchFamily="2" charset="2"/>
              <a:buChar char="v"/>
            </a:pPr>
            <a:r>
              <a:rPr lang="en-US" sz="3200" dirty="0" smtClean="0"/>
              <a:t>Fatigue (especially with exertion</a:t>
            </a:r>
          </a:p>
          <a:p>
            <a:pPr lvl="1" eaLnBrk="1" hangingPunct="1">
              <a:buFont typeface="Wingdings" pitchFamily="2" charset="2"/>
              <a:buChar char="v"/>
            </a:pPr>
            <a:r>
              <a:rPr lang="en-US" sz="3200" dirty="0" smtClean="0"/>
              <a:t>Weakness </a:t>
            </a:r>
          </a:p>
        </p:txBody>
      </p:sp>
      <p:sp>
        <p:nvSpPr>
          <p:cNvPr id="5" name="Slide Number Placeholder 4"/>
          <p:cNvSpPr>
            <a:spLocks noGrp="1"/>
          </p:cNvSpPr>
          <p:nvPr>
            <p:ph type="sldNum" sz="quarter" idx="12"/>
          </p:nvPr>
        </p:nvSpPr>
        <p:spPr/>
        <p:txBody>
          <a:bodyPr/>
          <a:lstStyle/>
          <a:p>
            <a:pPr>
              <a:defRPr/>
            </a:pPr>
            <a:fld id="{DE9ECEE3-4FDE-420A-A48C-36636D05DF86}" type="slidenum">
              <a:rPr lang="en-US" smtClean="0"/>
              <a:pPr>
                <a:defRPr/>
              </a:pPr>
              <a:t>20</a:t>
            </a:fld>
            <a:endParaRPr lang="en-US"/>
          </a:p>
        </p:txBody>
      </p:sp>
    </p:spTree>
    <p:extLst>
      <p:ext uri="{BB962C8B-B14F-4D97-AF65-F5344CB8AC3E}">
        <p14:creationId xmlns:p14="http://schemas.microsoft.com/office/powerpoint/2010/main" val="3700388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1"/>
            <a:ext cx="8653463" cy="761999"/>
          </a:xfrm>
        </p:spPr>
        <p:txBody>
          <a:bodyPr/>
          <a:lstStyle/>
          <a:p>
            <a:pPr eaLnBrk="1" hangingPunct="1"/>
            <a:r>
              <a:rPr lang="en-US" sz="3200" b="1" dirty="0" smtClean="0"/>
              <a:t>Physical Examination in Heart Failure</a:t>
            </a:r>
          </a:p>
        </p:txBody>
      </p:sp>
      <p:sp>
        <p:nvSpPr>
          <p:cNvPr id="21507" name="Rectangle 3"/>
          <p:cNvSpPr>
            <a:spLocks noGrp="1" noChangeArrowheads="1"/>
          </p:cNvSpPr>
          <p:nvPr>
            <p:ph idx="1"/>
          </p:nvPr>
        </p:nvSpPr>
        <p:spPr>
          <a:xfrm>
            <a:off x="0" y="685800"/>
            <a:ext cx="9144000" cy="6172200"/>
          </a:xfrm>
        </p:spPr>
        <p:txBody>
          <a:bodyPr>
            <a:normAutofit/>
          </a:bodyPr>
          <a:lstStyle/>
          <a:p>
            <a:pPr eaLnBrk="1" hangingPunct="1">
              <a:lnSpc>
                <a:spcPct val="80000"/>
              </a:lnSpc>
            </a:pPr>
            <a:r>
              <a:rPr lang="en-US" dirty="0" smtClean="0"/>
              <a:t>S3 gallop - Low sensitivity, but highly specific</a:t>
            </a:r>
          </a:p>
          <a:p>
            <a:pPr eaLnBrk="1" hangingPunct="1">
              <a:lnSpc>
                <a:spcPct val="80000"/>
              </a:lnSpc>
            </a:pPr>
            <a:r>
              <a:rPr lang="en-US" dirty="0" smtClean="0"/>
              <a:t>Cool, pale, cyanotic extremities</a:t>
            </a:r>
          </a:p>
          <a:p>
            <a:pPr eaLnBrk="1" hangingPunct="1">
              <a:lnSpc>
                <a:spcPct val="80000"/>
              </a:lnSpc>
            </a:pPr>
            <a:r>
              <a:rPr lang="en-US" dirty="0" smtClean="0"/>
              <a:t>Have sinus tachycardia, diaphoresis and peripheral vasoconstriction</a:t>
            </a:r>
          </a:p>
          <a:p>
            <a:pPr eaLnBrk="1" hangingPunct="1">
              <a:lnSpc>
                <a:spcPct val="80000"/>
              </a:lnSpc>
            </a:pPr>
            <a:r>
              <a:rPr lang="en-US" dirty="0" smtClean="0"/>
              <a:t>Crackles or decreased breath sounds at bases (effusions) on lung exam</a:t>
            </a:r>
          </a:p>
          <a:p>
            <a:pPr eaLnBrk="1" hangingPunct="1">
              <a:lnSpc>
                <a:spcPct val="80000"/>
              </a:lnSpc>
            </a:pPr>
            <a:r>
              <a:rPr lang="en-US" dirty="0" smtClean="0"/>
              <a:t>Elevated </a:t>
            </a:r>
            <a:r>
              <a:rPr lang="en-US" dirty="0" smtClean="0"/>
              <a:t>JVP</a:t>
            </a:r>
            <a:endParaRPr lang="en-US" dirty="0" smtClean="0"/>
          </a:p>
          <a:p>
            <a:pPr eaLnBrk="1" hangingPunct="1">
              <a:lnSpc>
                <a:spcPct val="80000"/>
              </a:lnSpc>
            </a:pPr>
            <a:r>
              <a:rPr lang="en-US" dirty="0" smtClean="0"/>
              <a:t>Lower extremity edema</a:t>
            </a:r>
          </a:p>
          <a:p>
            <a:pPr eaLnBrk="1" hangingPunct="1">
              <a:lnSpc>
                <a:spcPct val="80000"/>
              </a:lnSpc>
            </a:pPr>
            <a:r>
              <a:rPr lang="en-US" dirty="0" err="1" smtClean="0"/>
              <a:t>Ascites,Hepatomegaly,Splenomegaly</a:t>
            </a:r>
            <a:endParaRPr lang="en-US" dirty="0" smtClean="0"/>
          </a:p>
          <a:p>
            <a:pPr eaLnBrk="1" hangingPunct="1">
              <a:lnSpc>
                <a:spcPct val="80000"/>
              </a:lnSpc>
            </a:pPr>
            <a:r>
              <a:rPr lang="en-US" dirty="0" err="1" smtClean="0"/>
              <a:t>Anarsaca</a:t>
            </a:r>
            <a:endParaRPr lang="en-US" dirty="0" smtClean="0"/>
          </a:p>
          <a:p>
            <a:pPr eaLnBrk="1" hangingPunct="1">
              <a:lnSpc>
                <a:spcPct val="80000"/>
              </a:lnSpc>
            </a:pPr>
            <a:r>
              <a:rPr lang="en-US" dirty="0" smtClean="0"/>
              <a:t>Displaced Apex beat </a:t>
            </a:r>
            <a:endParaRPr lang="en-US" dirty="0" smtClean="0"/>
          </a:p>
        </p:txBody>
      </p:sp>
      <p:sp>
        <p:nvSpPr>
          <p:cNvPr id="5" name="Slide Number Placeholder 4"/>
          <p:cNvSpPr>
            <a:spLocks noGrp="1"/>
          </p:cNvSpPr>
          <p:nvPr>
            <p:ph type="sldNum" sz="quarter" idx="12"/>
          </p:nvPr>
        </p:nvSpPr>
        <p:spPr/>
        <p:txBody>
          <a:bodyPr/>
          <a:lstStyle/>
          <a:p>
            <a:pPr>
              <a:defRPr/>
            </a:pPr>
            <a:fld id="{AC88B76A-8181-471B-B2DB-2E5A623C9390}" type="slidenum">
              <a:rPr lang="en-US" smtClean="0"/>
              <a:pPr>
                <a:defRPr/>
              </a:pPr>
              <a:t>21</a:t>
            </a:fld>
            <a:endParaRPr lang="en-US"/>
          </a:p>
        </p:txBody>
      </p:sp>
    </p:spTree>
    <p:extLst>
      <p:ext uri="{BB962C8B-B14F-4D97-AF65-F5344CB8AC3E}">
        <p14:creationId xmlns:p14="http://schemas.microsoft.com/office/powerpoint/2010/main" val="28130940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228601" y="1"/>
            <a:ext cx="8915400" cy="762000"/>
          </a:xfrm>
        </p:spPr>
        <p:txBody>
          <a:bodyPr/>
          <a:lstStyle/>
          <a:p>
            <a:pPr eaLnBrk="1" hangingPunct="1"/>
            <a:r>
              <a:rPr lang="en-US" sz="3200" b="1" dirty="0" smtClean="0">
                <a:solidFill>
                  <a:srgbClr val="FFC000"/>
                </a:solidFill>
              </a:rPr>
              <a:t>Clinical features of RHF/</a:t>
            </a:r>
            <a:r>
              <a:rPr lang="en-US" sz="3200" b="1" dirty="0" err="1" smtClean="0">
                <a:solidFill>
                  <a:srgbClr val="FFC000"/>
                </a:solidFill>
              </a:rPr>
              <a:t>Cor</a:t>
            </a:r>
            <a:r>
              <a:rPr lang="en-US" sz="3200" b="1" dirty="0" smtClean="0">
                <a:solidFill>
                  <a:srgbClr val="FFC000"/>
                </a:solidFill>
              </a:rPr>
              <a:t> </a:t>
            </a:r>
            <a:r>
              <a:rPr lang="en-US" sz="3200" b="1" dirty="0" err="1" smtClean="0">
                <a:solidFill>
                  <a:srgbClr val="FFC000"/>
                </a:solidFill>
              </a:rPr>
              <a:t>pulmonale</a:t>
            </a:r>
            <a:r>
              <a:rPr lang="en-US" sz="3200" b="1" dirty="0" smtClean="0">
                <a:solidFill>
                  <a:srgbClr val="FFC000"/>
                </a:solidFill>
              </a:rPr>
              <a:t> </a:t>
            </a:r>
          </a:p>
        </p:txBody>
      </p:sp>
      <p:sp>
        <p:nvSpPr>
          <p:cNvPr id="65539" name="Content Placeholder 2"/>
          <p:cNvSpPr>
            <a:spLocks noGrp="1"/>
          </p:cNvSpPr>
          <p:nvPr>
            <p:ph idx="1"/>
          </p:nvPr>
        </p:nvSpPr>
        <p:spPr>
          <a:xfrm>
            <a:off x="0" y="685800"/>
            <a:ext cx="9144000" cy="6172200"/>
          </a:xfrm>
        </p:spPr>
        <p:txBody>
          <a:bodyPr>
            <a:normAutofit/>
          </a:bodyPr>
          <a:lstStyle/>
          <a:p>
            <a:pPr eaLnBrk="1" hangingPunct="1"/>
            <a:r>
              <a:rPr lang="en-US" sz="2800" dirty="0" smtClean="0"/>
              <a:t>Fatigue, </a:t>
            </a:r>
            <a:r>
              <a:rPr lang="en-US" sz="2800" dirty="0" err="1" smtClean="0"/>
              <a:t>lethergy</a:t>
            </a:r>
            <a:r>
              <a:rPr lang="en-US" sz="2800" dirty="0" smtClean="0"/>
              <a:t>, </a:t>
            </a:r>
            <a:r>
              <a:rPr lang="en-US" sz="2800" dirty="0" smtClean="0"/>
              <a:t>anorexia, nausea, breathlessness</a:t>
            </a:r>
            <a:endParaRPr lang="en-US" sz="2800" dirty="0" smtClean="0"/>
          </a:p>
          <a:p>
            <a:pPr eaLnBrk="1" hangingPunct="1"/>
            <a:r>
              <a:rPr lang="en-US" sz="2800" dirty="0" smtClean="0"/>
              <a:t>Venous congestion</a:t>
            </a:r>
          </a:p>
          <a:p>
            <a:pPr lvl="2" eaLnBrk="1" hangingPunct="1"/>
            <a:r>
              <a:rPr lang="en-US" sz="2800" dirty="0" smtClean="0"/>
              <a:t>Peripheral </a:t>
            </a:r>
            <a:r>
              <a:rPr lang="en-US" sz="2800" dirty="0" smtClean="0"/>
              <a:t>pitting edema</a:t>
            </a:r>
            <a:endParaRPr lang="en-US" sz="2800" dirty="0" smtClean="0"/>
          </a:p>
          <a:p>
            <a:pPr lvl="2" eaLnBrk="1" hangingPunct="1"/>
            <a:r>
              <a:rPr lang="en-US" sz="2800" dirty="0" smtClean="0"/>
              <a:t>Weight gain</a:t>
            </a:r>
          </a:p>
          <a:p>
            <a:pPr lvl="2" eaLnBrk="1" hangingPunct="1"/>
            <a:r>
              <a:rPr lang="en-US" sz="2800" dirty="0" smtClean="0"/>
              <a:t>Ascites</a:t>
            </a:r>
          </a:p>
          <a:p>
            <a:pPr lvl="2" eaLnBrk="1" hangingPunct="1"/>
            <a:r>
              <a:rPr lang="en-US" sz="2800" dirty="0" smtClean="0"/>
              <a:t>Hepatomegaly- tender smooth</a:t>
            </a:r>
            <a:endParaRPr lang="en-US" sz="2800" dirty="0" smtClean="0"/>
          </a:p>
          <a:p>
            <a:pPr lvl="2" eaLnBrk="1" hangingPunct="1"/>
            <a:r>
              <a:rPr lang="en-US" sz="2800" dirty="0" smtClean="0"/>
              <a:t>Splenomegaly</a:t>
            </a:r>
          </a:p>
          <a:p>
            <a:pPr lvl="2" eaLnBrk="1" hangingPunct="1"/>
            <a:r>
              <a:rPr lang="en-US" sz="2800" dirty="0" smtClean="0"/>
              <a:t>Jugular venous </a:t>
            </a:r>
            <a:r>
              <a:rPr lang="en-US" sz="2800" dirty="0" smtClean="0"/>
              <a:t>distension</a:t>
            </a:r>
          </a:p>
          <a:p>
            <a:pPr lvl="2" eaLnBrk="1" hangingPunct="1"/>
            <a:r>
              <a:rPr lang="en-US" sz="2800" dirty="0" smtClean="0"/>
              <a:t>Pleural effusion ( transudate)</a:t>
            </a:r>
          </a:p>
          <a:p>
            <a:pPr lvl="2" eaLnBrk="1" hangingPunct="1"/>
            <a:r>
              <a:rPr lang="en-US" sz="2800" dirty="0" err="1" smtClean="0"/>
              <a:t>cardiomegally</a:t>
            </a:r>
            <a:endParaRPr lang="en-US" sz="2800" dirty="0" smtClean="0"/>
          </a:p>
        </p:txBody>
      </p:sp>
      <p:sp>
        <p:nvSpPr>
          <p:cNvPr id="5" name="Slide Number Placeholder 4"/>
          <p:cNvSpPr>
            <a:spLocks noGrp="1"/>
          </p:cNvSpPr>
          <p:nvPr>
            <p:ph type="sldNum" sz="quarter" idx="12"/>
          </p:nvPr>
        </p:nvSpPr>
        <p:spPr/>
        <p:txBody>
          <a:bodyPr/>
          <a:lstStyle/>
          <a:p>
            <a:pPr>
              <a:defRPr/>
            </a:pPr>
            <a:fld id="{619E9D3F-3F31-4CA1-9544-F861A52896E2}" type="slidenum">
              <a:rPr lang="en-US" smtClean="0"/>
              <a:pPr>
                <a:defRPr/>
              </a:pPr>
              <a:t>22</a:t>
            </a:fld>
            <a:endParaRPr lang="en-US"/>
          </a:p>
        </p:txBody>
      </p:sp>
    </p:spTree>
    <p:extLst>
      <p:ext uri="{BB962C8B-B14F-4D97-AF65-F5344CB8AC3E}">
        <p14:creationId xmlns:p14="http://schemas.microsoft.com/office/powerpoint/2010/main" val="5873443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4000" b="1" dirty="0" smtClean="0">
                <a:solidFill>
                  <a:srgbClr val="FFC000"/>
                </a:solidFill>
              </a:rPr>
              <a:t>Lt HF features</a:t>
            </a:r>
          </a:p>
          <a:p>
            <a:r>
              <a:rPr lang="en-US" dirty="0" err="1" smtClean="0"/>
              <a:t>Fatique</a:t>
            </a:r>
            <a:endParaRPr lang="en-US" dirty="0" smtClean="0"/>
          </a:p>
          <a:p>
            <a:r>
              <a:rPr lang="en-US" dirty="0" err="1" smtClean="0"/>
              <a:t>Exertional</a:t>
            </a:r>
            <a:r>
              <a:rPr lang="en-US" dirty="0" smtClean="0"/>
              <a:t> </a:t>
            </a:r>
            <a:r>
              <a:rPr lang="en-US" dirty="0" err="1" smtClean="0"/>
              <a:t>dyspnoea</a:t>
            </a:r>
            <a:endParaRPr lang="en-US" dirty="0" smtClean="0"/>
          </a:p>
          <a:p>
            <a:r>
              <a:rPr lang="en-US" dirty="0" err="1" smtClean="0"/>
              <a:t>Orthopnoea</a:t>
            </a:r>
            <a:endParaRPr lang="en-US" dirty="0" smtClean="0"/>
          </a:p>
          <a:p>
            <a:r>
              <a:rPr lang="en-US" dirty="0" smtClean="0"/>
              <a:t>PND</a:t>
            </a:r>
          </a:p>
          <a:p>
            <a:r>
              <a:rPr lang="en-US" dirty="0" err="1" smtClean="0"/>
              <a:t>Cardiomegally</a:t>
            </a:r>
            <a:endParaRPr lang="en-US" dirty="0" smtClean="0"/>
          </a:p>
          <a:p>
            <a:r>
              <a:rPr lang="en-US" dirty="0" smtClean="0"/>
              <a:t>Hyperactivity of precordium with displaced apex</a:t>
            </a:r>
          </a:p>
          <a:p>
            <a:r>
              <a:rPr lang="en-US" dirty="0" err="1" smtClean="0"/>
              <a:t>Tarchycardia</a:t>
            </a:r>
            <a:r>
              <a:rPr lang="en-US" dirty="0" smtClean="0"/>
              <a:t> – gallop rhythm (like jumping horse)</a:t>
            </a:r>
          </a:p>
          <a:p>
            <a:r>
              <a:rPr lang="en-US" dirty="0" smtClean="0"/>
              <a:t>Crackles at lung bases</a:t>
            </a:r>
          </a:p>
          <a:p>
            <a:r>
              <a:rPr lang="en-US" dirty="0" smtClean="0"/>
              <a:t>Mitral valve murmur</a:t>
            </a:r>
          </a:p>
          <a:p>
            <a:endParaRPr lang="en-US" dirty="0" smtClean="0"/>
          </a:p>
          <a:p>
            <a:endParaRPr lang="en-US" dirty="0"/>
          </a:p>
        </p:txBody>
      </p:sp>
    </p:spTree>
    <p:extLst>
      <p:ext uri="{BB962C8B-B14F-4D97-AF65-F5344CB8AC3E}">
        <p14:creationId xmlns:p14="http://schemas.microsoft.com/office/powerpoint/2010/main" val="2821349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200" smtClean="0"/>
              <a:t>Measuring Jugular Venous Pressure</a:t>
            </a:r>
          </a:p>
        </p:txBody>
      </p:sp>
      <p:pic>
        <p:nvPicPr>
          <p:cNvPr id="22531" name="Picture 5" descr="image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981200"/>
            <a:ext cx="524827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pPr>
              <a:defRPr/>
            </a:pPr>
            <a:fld id="{12AD4915-B93E-4E35-A3CD-06B6C7C65C4D}" type="slidenum">
              <a:rPr lang="en-US" smtClean="0"/>
              <a:pPr>
                <a:defRPr/>
              </a:pPr>
              <a:t>24</a:t>
            </a:fld>
            <a:endParaRPr lang="en-US"/>
          </a:p>
        </p:txBody>
      </p:sp>
    </p:spTree>
    <p:extLst>
      <p:ext uri="{BB962C8B-B14F-4D97-AF65-F5344CB8AC3E}">
        <p14:creationId xmlns:p14="http://schemas.microsoft.com/office/powerpoint/2010/main" val="30727772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HF-NV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61950"/>
            <a:ext cx="6858000" cy="613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extBox 2"/>
          <p:cNvSpPr txBox="1">
            <a:spLocks noChangeArrowheads="1"/>
          </p:cNvSpPr>
          <p:nvPr/>
        </p:nvSpPr>
        <p:spPr bwMode="auto">
          <a:xfrm>
            <a:off x="304800" y="1143000"/>
            <a:ext cx="1981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sz="1600"/>
              <a:t>JVD</a:t>
            </a:r>
          </a:p>
        </p:txBody>
      </p:sp>
      <p:cxnSp>
        <p:nvCxnSpPr>
          <p:cNvPr id="23556" name="Straight Arrow Connector 4"/>
          <p:cNvCxnSpPr>
            <a:cxnSpLocks noChangeShapeType="1"/>
            <a:stCxn id="23555" idx="2"/>
          </p:cNvCxnSpPr>
          <p:nvPr/>
        </p:nvCxnSpPr>
        <p:spPr bwMode="auto">
          <a:xfrm rot="16200000" flipH="1">
            <a:off x="1388269" y="1388269"/>
            <a:ext cx="2100262" cy="228600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 name="Slide Number Placeholder 5"/>
          <p:cNvSpPr>
            <a:spLocks noGrp="1"/>
          </p:cNvSpPr>
          <p:nvPr>
            <p:ph type="sldNum" sz="quarter" idx="12"/>
          </p:nvPr>
        </p:nvSpPr>
        <p:spPr/>
        <p:txBody>
          <a:bodyPr/>
          <a:lstStyle/>
          <a:p>
            <a:pPr>
              <a:defRPr/>
            </a:pPr>
            <a:fld id="{7C6D62D3-1323-4B94-959E-C40F98B9F930}" type="slidenum">
              <a:rPr lang="en-US" smtClean="0"/>
              <a:pPr>
                <a:defRPr/>
              </a:pPr>
              <a:t>25</a:t>
            </a:fld>
            <a:endParaRPr lang="en-US"/>
          </a:p>
        </p:txBody>
      </p:sp>
    </p:spTree>
    <p:extLst>
      <p:ext uri="{BB962C8B-B14F-4D97-AF65-F5344CB8AC3E}">
        <p14:creationId xmlns:p14="http://schemas.microsoft.com/office/powerpoint/2010/main" val="655676146"/>
      </p:ext>
    </p:extLst>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7"/>
          <p:cNvSpPr>
            <a:spLocks noGrp="1"/>
          </p:cNvSpPr>
          <p:nvPr>
            <p:ph type="title"/>
          </p:nvPr>
        </p:nvSpPr>
        <p:spPr/>
        <p:txBody>
          <a:bodyPr/>
          <a:lstStyle/>
          <a:p>
            <a:endParaRPr lang="en-US" smtClean="0"/>
          </a:p>
        </p:txBody>
      </p:sp>
      <p:sp>
        <p:nvSpPr>
          <p:cNvPr id="6" name="Slide Number Placeholder 5"/>
          <p:cNvSpPr>
            <a:spLocks noGrp="1"/>
          </p:cNvSpPr>
          <p:nvPr>
            <p:ph type="sldNum" sz="quarter" idx="12"/>
          </p:nvPr>
        </p:nvSpPr>
        <p:spPr/>
        <p:txBody>
          <a:bodyPr/>
          <a:lstStyle/>
          <a:p>
            <a:pPr>
              <a:defRPr/>
            </a:pPr>
            <a:fld id="{5A7DC0E9-D3BF-4CDA-936E-8AF63820CB1A}" type="slidenum">
              <a:rPr lang="en-US" smtClean="0"/>
              <a:pPr>
                <a:defRPr/>
              </a:pPr>
              <a:t>26</a:t>
            </a:fld>
            <a:endParaRPr lang="en-US"/>
          </a:p>
        </p:txBody>
      </p:sp>
      <p:pic>
        <p:nvPicPr>
          <p:cNvPr id="24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43909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71538" y="0"/>
            <a:ext cx="8162925" cy="609600"/>
          </a:xfrm>
        </p:spPr>
        <p:txBody>
          <a:bodyPr>
            <a:normAutofit fontScale="90000"/>
          </a:bodyPr>
          <a:lstStyle/>
          <a:p>
            <a:pPr eaLnBrk="1" hangingPunct="1"/>
            <a:r>
              <a:rPr lang="en-US" b="1" dirty="0" smtClean="0">
                <a:solidFill>
                  <a:srgbClr val="0070C0"/>
                </a:solidFill>
              </a:rPr>
              <a:t>Investigation </a:t>
            </a:r>
            <a:r>
              <a:rPr lang="en-US" b="1" dirty="0" smtClean="0">
                <a:solidFill>
                  <a:srgbClr val="0070C0"/>
                </a:solidFill>
              </a:rPr>
              <a:t>	</a:t>
            </a:r>
          </a:p>
        </p:txBody>
      </p:sp>
      <p:sp>
        <p:nvSpPr>
          <p:cNvPr id="25603" name="Rectangle 3"/>
          <p:cNvSpPr>
            <a:spLocks noGrp="1" noChangeArrowheads="1"/>
          </p:cNvSpPr>
          <p:nvPr>
            <p:ph idx="1"/>
          </p:nvPr>
        </p:nvSpPr>
        <p:spPr>
          <a:xfrm>
            <a:off x="0" y="609600"/>
            <a:ext cx="9143999" cy="6248400"/>
          </a:xfrm>
        </p:spPr>
        <p:txBody>
          <a:bodyPr>
            <a:normAutofit lnSpcReduction="10000"/>
          </a:bodyPr>
          <a:lstStyle/>
          <a:p>
            <a:pPr marL="457200" indent="-457200" eaLnBrk="1" hangingPunct="1">
              <a:lnSpc>
                <a:spcPct val="80000"/>
              </a:lnSpc>
              <a:buFont typeface="+mj-lt"/>
              <a:buAutoNum type="arabicPeriod"/>
            </a:pPr>
            <a:r>
              <a:rPr lang="en-US" sz="2400" dirty="0" smtClean="0"/>
              <a:t>CBC- </a:t>
            </a:r>
            <a:r>
              <a:rPr lang="en-US" sz="2400" dirty="0" err="1" smtClean="0"/>
              <a:t>Hb</a:t>
            </a:r>
            <a:r>
              <a:rPr lang="en-US" sz="2400" dirty="0" smtClean="0"/>
              <a:t>, </a:t>
            </a:r>
            <a:r>
              <a:rPr lang="en-US" sz="2400" dirty="0" err="1" smtClean="0"/>
              <a:t>wbc</a:t>
            </a:r>
            <a:endParaRPr lang="en-US" sz="2400" dirty="0" smtClean="0"/>
          </a:p>
          <a:p>
            <a:pPr marL="457200" indent="-457200" eaLnBrk="1" hangingPunct="1">
              <a:lnSpc>
                <a:spcPct val="80000"/>
              </a:lnSpc>
              <a:buFont typeface="+mj-lt"/>
              <a:buAutoNum type="arabicPeriod"/>
            </a:pPr>
            <a:r>
              <a:rPr lang="en-US" sz="2400" dirty="0" smtClean="0"/>
              <a:t>Serum </a:t>
            </a:r>
            <a:r>
              <a:rPr lang="en-US" sz="2400" dirty="0" smtClean="0"/>
              <a:t>electrolytes and </a:t>
            </a:r>
            <a:r>
              <a:rPr lang="en-US" sz="2400" dirty="0" err="1" smtClean="0"/>
              <a:t>creatinine</a:t>
            </a:r>
            <a:endParaRPr lang="en-US" sz="2400" dirty="0" smtClean="0"/>
          </a:p>
          <a:p>
            <a:pPr marL="457200" indent="-457200" eaLnBrk="1" hangingPunct="1">
              <a:lnSpc>
                <a:spcPct val="80000"/>
              </a:lnSpc>
              <a:buFont typeface="+mj-lt"/>
              <a:buAutoNum type="arabicPeriod"/>
            </a:pPr>
            <a:r>
              <a:rPr lang="en-US" sz="2400" dirty="0" smtClean="0"/>
              <a:t>Fasting </a:t>
            </a:r>
            <a:r>
              <a:rPr lang="en-US" sz="2400" dirty="0" smtClean="0"/>
              <a:t>Blood glucose</a:t>
            </a:r>
          </a:p>
          <a:p>
            <a:pPr marL="457200" indent="-457200" eaLnBrk="1" hangingPunct="1">
              <a:lnSpc>
                <a:spcPct val="80000"/>
              </a:lnSpc>
              <a:buFont typeface="+mj-lt"/>
              <a:buAutoNum type="arabicPeriod"/>
            </a:pPr>
            <a:r>
              <a:rPr lang="en-US" sz="2400" dirty="0" smtClean="0"/>
              <a:t>Thyroid </a:t>
            </a:r>
            <a:r>
              <a:rPr lang="en-US" sz="2400" dirty="0" smtClean="0"/>
              <a:t>function </a:t>
            </a:r>
            <a:r>
              <a:rPr lang="en-US" sz="2400" dirty="0" smtClean="0"/>
              <a:t>tests (TFTs)</a:t>
            </a:r>
            <a:endParaRPr lang="en-US" sz="2400" dirty="0" smtClean="0"/>
          </a:p>
          <a:p>
            <a:pPr marL="457200" indent="-457200" eaLnBrk="1" hangingPunct="1">
              <a:lnSpc>
                <a:spcPct val="80000"/>
              </a:lnSpc>
              <a:buFont typeface="+mj-lt"/>
              <a:buAutoNum type="arabicPeriod"/>
            </a:pPr>
            <a:r>
              <a:rPr lang="en-US" sz="2400" dirty="0" smtClean="0"/>
              <a:t>Iron studies - screen </a:t>
            </a:r>
            <a:r>
              <a:rPr lang="en-US" sz="2400" dirty="0" smtClean="0"/>
              <a:t>for hereditary hemochromatosis as cause of heart failure</a:t>
            </a:r>
            <a:r>
              <a:rPr lang="en-US" sz="2400" dirty="0" smtClean="0"/>
              <a:t>.</a:t>
            </a:r>
          </a:p>
          <a:p>
            <a:pPr marL="457200" indent="-457200">
              <a:buFont typeface="+mj-lt"/>
              <a:buAutoNum type="arabicPeriod"/>
            </a:pPr>
            <a:r>
              <a:rPr lang="en-US" sz="2400" dirty="0" smtClean="0"/>
              <a:t>CXR – </a:t>
            </a:r>
            <a:r>
              <a:rPr lang="en-US" sz="2400" dirty="0" smtClean="0"/>
              <a:t>Cardiomegaly ,Cephalization of the pulmonary vessels ,</a:t>
            </a:r>
            <a:r>
              <a:rPr lang="en-US" sz="2400" dirty="0" err="1" smtClean="0"/>
              <a:t>Kerley</a:t>
            </a:r>
            <a:r>
              <a:rPr lang="en-US" sz="2400" dirty="0" smtClean="0"/>
              <a:t> ABC-lines (</a:t>
            </a:r>
            <a:r>
              <a:rPr lang="en-US" sz="2400" dirty="0" smtClean="0"/>
              <a:t>linear opacities – p. </a:t>
            </a:r>
            <a:r>
              <a:rPr lang="en-US" sz="2400" dirty="0" err="1" smtClean="0"/>
              <a:t>oedema</a:t>
            </a:r>
            <a:r>
              <a:rPr lang="en-US" sz="2400" dirty="0" smtClean="0"/>
              <a:t>) , </a:t>
            </a:r>
            <a:r>
              <a:rPr lang="en-US" sz="2400" dirty="0" smtClean="0"/>
              <a:t>Pleural effusions</a:t>
            </a:r>
          </a:p>
          <a:p>
            <a:pPr marL="457200" indent="-457200">
              <a:buFont typeface="+mj-lt"/>
              <a:buAutoNum type="arabicPeriod"/>
            </a:pPr>
            <a:r>
              <a:rPr lang="en-US" sz="2400" dirty="0" smtClean="0"/>
              <a:t>LFTs – </a:t>
            </a:r>
          </a:p>
          <a:p>
            <a:pPr marL="457200" indent="-457200">
              <a:buFont typeface="+mj-lt"/>
              <a:buAutoNum type="arabicPeriod"/>
            </a:pPr>
            <a:r>
              <a:rPr lang="en-US" sz="2400" dirty="0" smtClean="0"/>
              <a:t>ECG</a:t>
            </a:r>
          </a:p>
          <a:p>
            <a:pPr marL="457200" indent="-457200">
              <a:buFont typeface="+mj-lt"/>
              <a:buAutoNum type="arabicPeriod"/>
            </a:pPr>
            <a:r>
              <a:rPr lang="en-US" sz="2400" dirty="0" smtClean="0"/>
              <a:t>Echo</a:t>
            </a:r>
          </a:p>
          <a:p>
            <a:pPr marL="457200" indent="-457200">
              <a:buFont typeface="+mj-lt"/>
              <a:buAutoNum type="arabicPeriod"/>
            </a:pPr>
            <a:r>
              <a:rPr lang="en-US" sz="2400" dirty="0" smtClean="0"/>
              <a:t>MRI</a:t>
            </a:r>
          </a:p>
          <a:p>
            <a:pPr marL="457200" indent="-457200">
              <a:buFont typeface="+mj-lt"/>
              <a:buAutoNum type="arabicPeriod"/>
            </a:pPr>
            <a:r>
              <a:rPr lang="en-US" sz="2400" dirty="0" smtClean="0"/>
              <a:t>Cardiac catheterization</a:t>
            </a:r>
          </a:p>
          <a:p>
            <a:pPr marL="457200" indent="-457200">
              <a:lnSpc>
                <a:spcPct val="80000"/>
              </a:lnSpc>
              <a:buFont typeface="+mj-lt"/>
              <a:buAutoNum type="arabicPeriod"/>
            </a:pPr>
            <a:r>
              <a:rPr lang="en-US" sz="2400" dirty="0" smtClean="0"/>
              <a:t>Exercise Testing - Should be part of initial evaluation of all patients with CHF.</a:t>
            </a:r>
          </a:p>
          <a:p>
            <a:pPr marL="457200" indent="-457200">
              <a:lnSpc>
                <a:spcPct val="80000"/>
              </a:lnSpc>
              <a:buFont typeface="+mj-lt"/>
              <a:buAutoNum type="arabicPeriod"/>
            </a:pPr>
            <a:r>
              <a:rPr lang="en-US" sz="2400" dirty="0" smtClean="0"/>
              <a:t>Coronary arteriography</a:t>
            </a:r>
          </a:p>
          <a:p>
            <a:pPr marL="457200" indent="-457200">
              <a:buFont typeface="+mj-lt"/>
              <a:buAutoNum type="arabicPeriod"/>
            </a:pPr>
            <a:r>
              <a:rPr lang="en-US" sz="2400" dirty="0" err="1" smtClean="0"/>
              <a:t>Endomyocardial</a:t>
            </a:r>
            <a:r>
              <a:rPr lang="en-US" sz="2400" dirty="0" smtClean="0"/>
              <a:t> biopsy</a:t>
            </a:r>
          </a:p>
          <a:p>
            <a:endParaRPr lang="en-US" sz="2400" dirty="0" smtClean="0"/>
          </a:p>
          <a:p>
            <a:endParaRPr lang="en-US" sz="2400" dirty="0" smtClean="0"/>
          </a:p>
          <a:p>
            <a:pPr eaLnBrk="1" hangingPunct="1">
              <a:lnSpc>
                <a:spcPct val="80000"/>
              </a:lnSpc>
            </a:pPr>
            <a:endParaRPr lang="en-US" sz="2400" dirty="0" smtClean="0"/>
          </a:p>
        </p:txBody>
      </p:sp>
      <p:sp>
        <p:nvSpPr>
          <p:cNvPr id="5" name="Slide Number Placeholder 4"/>
          <p:cNvSpPr>
            <a:spLocks noGrp="1"/>
          </p:cNvSpPr>
          <p:nvPr>
            <p:ph type="sldNum" sz="quarter" idx="12"/>
          </p:nvPr>
        </p:nvSpPr>
        <p:spPr/>
        <p:txBody>
          <a:bodyPr/>
          <a:lstStyle/>
          <a:p>
            <a:pPr>
              <a:defRPr/>
            </a:pPr>
            <a:fld id="{903EE4F0-7029-40EA-8BD3-679E3B23B5F0}" type="slidenum">
              <a:rPr lang="en-US" smtClean="0"/>
              <a:pPr>
                <a:defRPr/>
              </a:pPr>
              <a:t>27</a:t>
            </a:fld>
            <a:endParaRPr lang="en-US"/>
          </a:p>
        </p:txBody>
      </p:sp>
    </p:spTree>
    <p:extLst>
      <p:ext uri="{BB962C8B-B14F-4D97-AF65-F5344CB8AC3E}">
        <p14:creationId xmlns:p14="http://schemas.microsoft.com/office/powerpoint/2010/main" val="2694761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0"/>
            <a:ext cx="8229600" cy="457200"/>
          </a:xfrm>
        </p:spPr>
        <p:txBody>
          <a:bodyPr>
            <a:normAutofit fontScale="90000"/>
          </a:bodyPr>
          <a:lstStyle/>
          <a:p>
            <a:pPr eaLnBrk="1" hangingPunct="1"/>
            <a:r>
              <a:rPr lang="en-US" dirty="0" smtClean="0"/>
              <a:t>Cardiomegaly</a:t>
            </a:r>
          </a:p>
        </p:txBody>
      </p:sp>
      <p:pic>
        <p:nvPicPr>
          <p:cNvPr id="28675" name="Picture 5"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85800"/>
            <a:ext cx="80772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pPr>
              <a:defRPr/>
            </a:pPr>
            <a:fld id="{B1AFC10F-FA0B-42DD-8FAA-AA6B10363838}" type="slidenum">
              <a:rPr lang="en-US" smtClean="0"/>
              <a:pPr>
                <a:defRPr/>
              </a:pPr>
              <a:t>28</a:t>
            </a:fld>
            <a:endParaRPr lang="en-US"/>
          </a:p>
        </p:txBody>
      </p:sp>
    </p:spTree>
    <p:extLst>
      <p:ext uri="{BB962C8B-B14F-4D97-AF65-F5344CB8AC3E}">
        <p14:creationId xmlns:p14="http://schemas.microsoft.com/office/powerpoint/2010/main" val="30506183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0"/>
            <a:ext cx="8229600" cy="685800"/>
          </a:xfrm>
        </p:spPr>
        <p:txBody>
          <a:bodyPr/>
          <a:lstStyle/>
          <a:p>
            <a:pPr eaLnBrk="1" hangingPunct="1"/>
            <a:r>
              <a:rPr lang="en-US" sz="3200" dirty="0" smtClean="0"/>
              <a:t>Pulmonary Edema due to Heart Failure</a:t>
            </a:r>
          </a:p>
        </p:txBody>
      </p:sp>
      <p:pic>
        <p:nvPicPr>
          <p:cNvPr id="29699" name="Picture 5"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436245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7"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524000"/>
            <a:ext cx="4191000"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pPr>
              <a:defRPr/>
            </a:pPr>
            <a:fld id="{6D6BF68A-6DAC-445B-A011-2F059A59C86C}" type="slidenum">
              <a:rPr lang="en-US" smtClean="0"/>
              <a:pPr>
                <a:defRPr/>
              </a:pPr>
              <a:t>29</a:t>
            </a:fld>
            <a:endParaRPr lang="en-US"/>
          </a:p>
        </p:txBody>
      </p:sp>
    </p:spTree>
    <p:extLst>
      <p:ext uri="{BB962C8B-B14F-4D97-AF65-F5344CB8AC3E}">
        <p14:creationId xmlns:p14="http://schemas.microsoft.com/office/powerpoint/2010/main" val="15280177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304800"/>
            <a:ext cx="7772400" cy="1143000"/>
          </a:xfrm>
        </p:spPr>
        <p:txBody>
          <a:bodyPr/>
          <a:lstStyle/>
          <a:p>
            <a:pPr eaLnBrk="1" hangingPunct="1"/>
            <a:r>
              <a:rPr lang="en-US" sz="3600" smtClean="0">
                <a:latin typeface="Arial" pitchFamily="34" charset="0"/>
              </a:rPr>
              <a:t>Heart Failure (HF) - Key Concepts</a:t>
            </a:r>
          </a:p>
        </p:txBody>
      </p:sp>
      <p:sp>
        <p:nvSpPr>
          <p:cNvPr id="8195" name="Rectangle 3"/>
          <p:cNvSpPr>
            <a:spLocks noGrp="1" noChangeArrowheads="1"/>
          </p:cNvSpPr>
          <p:nvPr>
            <p:ph idx="1"/>
          </p:nvPr>
        </p:nvSpPr>
        <p:spPr>
          <a:xfrm>
            <a:off x="685800" y="1828800"/>
            <a:ext cx="7772400" cy="4572000"/>
          </a:xfrm>
        </p:spPr>
        <p:txBody>
          <a:bodyPr/>
          <a:lstStyle/>
          <a:p>
            <a:pPr eaLnBrk="1" hangingPunct="1"/>
            <a:r>
              <a:rPr lang="en-US" smtClean="0">
                <a:latin typeface="Arial" pitchFamily="34" charset="0"/>
              </a:rPr>
              <a:t>CO = SV x HR-becomes insufficient to meet  metabolic needs of  body</a:t>
            </a:r>
          </a:p>
          <a:p>
            <a:pPr eaLnBrk="1" hangingPunct="1"/>
            <a:r>
              <a:rPr lang="en-US" smtClean="0">
                <a:latin typeface="Arial" pitchFamily="34" charset="0"/>
              </a:rPr>
              <a:t>SV- determined by </a:t>
            </a:r>
            <a:r>
              <a:rPr lang="en-US" smtClean="0">
                <a:solidFill>
                  <a:srgbClr val="FF0000"/>
                </a:solidFill>
                <a:latin typeface="Arial" pitchFamily="34" charset="0"/>
              </a:rPr>
              <a:t>preload, afterload </a:t>
            </a:r>
            <a:r>
              <a:rPr lang="en-US" smtClean="0">
                <a:latin typeface="Arial" pitchFamily="34" charset="0"/>
              </a:rPr>
              <a:t>and </a:t>
            </a:r>
            <a:r>
              <a:rPr lang="en-US" smtClean="0">
                <a:solidFill>
                  <a:srgbClr val="FF0000"/>
                </a:solidFill>
                <a:latin typeface="Arial" pitchFamily="34" charset="0"/>
              </a:rPr>
              <a:t>myocardial contractility</a:t>
            </a:r>
            <a:endParaRPr lang="en-US" smtClean="0">
              <a:latin typeface="Arial" pitchFamily="34" charset="0"/>
            </a:endParaRPr>
          </a:p>
          <a:p>
            <a:pPr eaLnBrk="1" hangingPunct="1"/>
            <a:r>
              <a:rPr lang="en-US" smtClean="0">
                <a:latin typeface="Arial" pitchFamily="34" charset="0"/>
              </a:rPr>
              <a:t>*</a:t>
            </a:r>
            <a:r>
              <a:rPr lang="en-US" smtClean="0">
                <a:solidFill>
                  <a:srgbClr val="FF0000"/>
                </a:solidFill>
                <a:latin typeface="Arial" pitchFamily="34" charset="0"/>
              </a:rPr>
              <a:t>Classifications HF</a:t>
            </a:r>
          </a:p>
          <a:p>
            <a:pPr lvl="1" eaLnBrk="1" hangingPunct="1"/>
            <a:r>
              <a:rPr lang="en-US" smtClean="0">
                <a:latin typeface="Arial" pitchFamily="34" charset="0"/>
              </a:rPr>
              <a:t>Systolic failure- decreased contractility</a:t>
            </a:r>
          </a:p>
          <a:p>
            <a:pPr lvl="1" eaLnBrk="1" hangingPunct="1"/>
            <a:r>
              <a:rPr lang="en-US" smtClean="0">
                <a:latin typeface="Arial" pitchFamily="34" charset="0"/>
              </a:rPr>
              <a:t>Diastolic failure- decreased filling</a:t>
            </a:r>
          </a:p>
          <a:p>
            <a:pPr lvl="1" eaLnBrk="1" hangingPunct="1"/>
            <a:r>
              <a:rPr lang="en-US" smtClean="0">
                <a:latin typeface="Arial" pitchFamily="34" charset="0"/>
              </a:rPr>
              <a:t>Mixed</a:t>
            </a:r>
          </a:p>
        </p:txBody>
      </p:sp>
      <p:sp>
        <p:nvSpPr>
          <p:cNvPr id="5" name="Slide Number Placeholder 4"/>
          <p:cNvSpPr>
            <a:spLocks noGrp="1"/>
          </p:cNvSpPr>
          <p:nvPr>
            <p:ph type="sldNum" sz="quarter" idx="12"/>
          </p:nvPr>
        </p:nvSpPr>
        <p:spPr/>
        <p:txBody>
          <a:bodyPr/>
          <a:lstStyle/>
          <a:p>
            <a:pPr>
              <a:defRPr/>
            </a:pPr>
            <a:fld id="{F89B201E-6CC1-468C-9650-E417052163C1}" type="slidenum">
              <a:rPr lang="en-US">
                <a:solidFill>
                  <a:prstClr val="black">
                    <a:tint val="75000"/>
                  </a:prstClr>
                </a:solidFill>
              </a:rPr>
              <a:pPr>
                <a:defRPr/>
              </a:pPr>
              <a:t>3</a:t>
            </a:fld>
            <a:endParaRPr lang="en-US">
              <a:solidFill>
                <a:prstClr val="black">
                  <a:tint val="75000"/>
                </a:prstClr>
              </a:solidFill>
            </a:endParaRPr>
          </a:p>
        </p:txBody>
      </p:sp>
    </p:spTree>
    <p:extLst>
      <p:ext uri="{BB962C8B-B14F-4D97-AF65-F5344CB8AC3E}">
        <p14:creationId xmlns:p14="http://schemas.microsoft.com/office/powerpoint/2010/main" val="2020605350"/>
      </p:ext>
    </p:extLst>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Kerley B lines</a:t>
            </a:r>
          </a:p>
        </p:txBody>
      </p:sp>
      <p:pic>
        <p:nvPicPr>
          <p:cNvPr id="30723" name="Picture 5" descr="chf000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676400"/>
            <a:ext cx="6481763"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pPr>
              <a:defRPr/>
            </a:pPr>
            <a:fld id="{EF26F936-3D3C-49D8-A914-0B72B492F965}" type="slidenum">
              <a:rPr lang="en-US" smtClean="0"/>
              <a:pPr>
                <a:defRPr/>
              </a:pPr>
              <a:t>30</a:t>
            </a:fld>
            <a:endParaRPr lang="en-US"/>
          </a:p>
        </p:txBody>
      </p:sp>
    </p:spTree>
    <p:extLst>
      <p:ext uri="{BB962C8B-B14F-4D97-AF65-F5344CB8AC3E}">
        <p14:creationId xmlns:p14="http://schemas.microsoft.com/office/powerpoint/2010/main" val="23054426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0"/>
            <a:ext cx="9144000" cy="914400"/>
          </a:xfrm>
        </p:spPr>
        <p:txBody>
          <a:bodyPr>
            <a:noAutofit/>
          </a:bodyPr>
          <a:lstStyle/>
          <a:p>
            <a:r>
              <a:rPr lang="en-US" sz="3200" b="1" dirty="0" smtClean="0">
                <a:solidFill>
                  <a:srgbClr val="0070C0"/>
                </a:solidFill>
              </a:rPr>
              <a:t>Clinical staging of Heart Failure </a:t>
            </a:r>
            <a:r>
              <a:rPr lang="en-US" sz="3200" b="1" dirty="0" smtClean="0">
                <a:solidFill>
                  <a:srgbClr val="0070C0"/>
                </a:solidFill>
              </a:rPr>
              <a:t>symptoms/</a:t>
            </a:r>
            <a:r>
              <a:rPr lang="en-US" sz="3200" b="1" dirty="0">
                <a:solidFill>
                  <a:srgbClr val="0070C0"/>
                </a:solidFill>
              </a:rPr>
              <a:t>Classification of severity for heart </a:t>
            </a:r>
            <a:r>
              <a:rPr lang="en-US" sz="3200" b="1" dirty="0" smtClean="0">
                <a:solidFill>
                  <a:srgbClr val="0070C0"/>
                </a:solidFill>
              </a:rPr>
              <a:t>failure</a:t>
            </a:r>
            <a:endParaRPr lang="en-US" sz="3200" b="1" dirty="0" smtClean="0">
              <a:solidFill>
                <a:srgbClr val="0070C0"/>
              </a:solidFill>
            </a:endParaRPr>
          </a:p>
        </p:txBody>
      </p:sp>
      <p:sp>
        <p:nvSpPr>
          <p:cNvPr id="17411" name="Rectangle 3"/>
          <p:cNvSpPr>
            <a:spLocks noGrp="1" noChangeArrowheads="1"/>
          </p:cNvSpPr>
          <p:nvPr>
            <p:ph idx="1"/>
          </p:nvPr>
        </p:nvSpPr>
        <p:spPr>
          <a:xfrm>
            <a:off x="0" y="1066800"/>
            <a:ext cx="9144000" cy="5791200"/>
          </a:xfrm>
        </p:spPr>
        <p:txBody>
          <a:bodyPr/>
          <a:lstStyle/>
          <a:p>
            <a:pPr eaLnBrk="1" hangingPunct="1"/>
            <a:r>
              <a:rPr lang="en-US" b="1" dirty="0" smtClean="0">
                <a:solidFill>
                  <a:srgbClr val="FF0000"/>
                </a:solidFill>
              </a:rPr>
              <a:t>New York Heart Association (NYHA</a:t>
            </a:r>
            <a:r>
              <a:rPr lang="en-US" b="1" dirty="0" smtClean="0">
                <a:solidFill>
                  <a:srgbClr val="FF0000"/>
                </a:solidFill>
              </a:rPr>
              <a:t>) classification </a:t>
            </a:r>
            <a:endParaRPr lang="en-US" b="1" dirty="0" smtClean="0">
              <a:solidFill>
                <a:srgbClr val="FF0000"/>
              </a:solidFill>
            </a:endParaRPr>
          </a:p>
          <a:p>
            <a:pPr lvl="1" eaLnBrk="1" hangingPunct="1">
              <a:buFont typeface="Wingdings" pitchFamily="2" charset="2"/>
              <a:buChar char="v"/>
            </a:pPr>
            <a:r>
              <a:rPr lang="en-US" sz="3600" b="1" dirty="0" smtClean="0"/>
              <a:t>Class I</a:t>
            </a:r>
            <a:r>
              <a:rPr lang="en-US" sz="3600" dirty="0" smtClean="0"/>
              <a:t> – symptoms of HF only at levels that would limit normal individuals.</a:t>
            </a:r>
          </a:p>
          <a:p>
            <a:pPr lvl="1" eaLnBrk="1" hangingPunct="1">
              <a:buFont typeface="Wingdings" pitchFamily="2" charset="2"/>
              <a:buChar char="v"/>
            </a:pPr>
            <a:r>
              <a:rPr lang="en-US" sz="3600" b="1" dirty="0" smtClean="0"/>
              <a:t>Class II</a:t>
            </a:r>
            <a:r>
              <a:rPr lang="en-US" sz="3600" dirty="0" smtClean="0"/>
              <a:t> – symptoms of HF with ordinary exertion</a:t>
            </a:r>
          </a:p>
          <a:p>
            <a:pPr lvl="1" eaLnBrk="1" hangingPunct="1">
              <a:buFont typeface="Wingdings" pitchFamily="2" charset="2"/>
              <a:buChar char="v"/>
            </a:pPr>
            <a:r>
              <a:rPr lang="en-US" sz="3600" b="1" dirty="0" smtClean="0"/>
              <a:t>Class III</a:t>
            </a:r>
            <a:r>
              <a:rPr lang="en-US" sz="3600" dirty="0" smtClean="0"/>
              <a:t> – symptoms of HF on less than ordinary exertion</a:t>
            </a:r>
          </a:p>
          <a:p>
            <a:pPr lvl="1" eaLnBrk="1" hangingPunct="1">
              <a:buFont typeface="Wingdings" pitchFamily="2" charset="2"/>
              <a:buChar char="v"/>
            </a:pPr>
            <a:r>
              <a:rPr lang="en-US" sz="3600" b="1" dirty="0" smtClean="0"/>
              <a:t>Class IV</a:t>
            </a:r>
            <a:r>
              <a:rPr lang="en-US" sz="3600" dirty="0" smtClean="0"/>
              <a:t> – symptoms of HF at rest</a:t>
            </a:r>
          </a:p>
          <a:p>
            <a:pPr eaLnBrk="1" hangingPunct="1"/>
            <a:endParaRPr lang="en-US" dirty="0" smtClean="0"/>
          </a:p>
        </p:txBody>
      </p:sp>
      <p:sp>
        <p:nvSpPr>
          <p:cNvPr id="5" name="Slide Number Placeholder 4"/>
          <p:cNvSpPr>
            <a:spLocks noGrp="1"/>
          </p:cNvSpPr>
          <p:nvPr>
            <p:ph type="sldNum" sz="quarter" idx="12"/>
          </p:nvPr>
        </p:nvSpPr>
        <p:spPr/>
        <p:txBody>
          <a:bodyPr/>
          <a:lstStyle/>
          <a:p>
            <a:pPr>
              <a:defRPr/>
            </a:pPr>
            <a:fld id="{E4DBE90A-2305-4D99-94F4-3CB499FF451A}" type="slidenum">
              <a:rPr lang="en-US" smtClean="0"/>
              <a:pPr>
                <a:defRPr/>
              </a:pPr>
              <a:t>31</a:t>
            </a:fld>
            <a:endParaRPr lang="en-US"/>
          </a:p>
        </p:txBody>
      </p:sp>
    </p:spTree>
    <p:extLst>
      <p:ext uri="{BB962C8B-B14F-4D97-AF65-F5344CB8AC3E}">
        <p14:creationId xmlns:p14="http://schemas.microsoft.com/office/powerpoint/2010/main" val="32826193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0"/>
            <a:ext cx="9144000" cy="838200"/>
          </a:xfrm>
        </p:spPr>
        <p:txBody>
          <a:bodyPr>
            <a:normAutofit/>
          </a:bodyPr>
          <a:lstStyle/>
          <a:p>
            <a:pPr eaLnBrk="1" hangingPunct="1"/>
            <a:r>
              <a:rPr lang="en-US" sz="3600" b="1" dirty="0" smtClean="0">
                <a:solidFill>
                  <a:srgbClr val="00B0F0"/>
                </a:solidFill>
              </a:rPr>
              <a:t>Management of </a:t>
            </a:r>
            <a:r>
              <a:rPr lang="en-US" sz="3600" b="1" dirty="0" smtClean="0">
                <a:solidFill>
                  <a:srgbClr val="00B0F0"/>
                </a:solidFill>
              </a:rPr>
              <a:t> </a:t>
            </a:r>
            <a:r>
              <a:rPr lang="en-US" sz="3600" b="1" dirty="0" smtClean="0">
                <a:solidFill>
                  <a:srgbClr val="00B0F0"/>
                </a:solidFill>
              </a:rPr>
              <a:t>HF	</a:t>
            </a:r>
          </a:p>
        </p:txBody>
      </p:sp>
      <p:sp>
        <p:nvSpPr>
          <p:cNvPr id="35843" name="Rectangle 3"/>
          <p:cNvSpPr>
            <a:spLocks noGrp="1" noChangeArrowheads="1"/>
          </p:cNvSpPr>
          <p:nvPr>
            <p:ph idx="1"/>
          </p:nvPr>
        </p:nvSpPr>
        <p:spPr>
          <a:xfrm>
            <a:off x="0" y="762000"/>
            <a:ext cx="9143999" cy="6096000"/>
          </a:xfrm>
        </p:spPr>
        <p:txBody>
          <a:bodyPr>
            <a:noAutofit/>
          </a:bodyPr>
          <a:lstStyle/>
          <a:p>
            <a:pPr eaLnBrk="1" hangingPunct="1">
              <a:lnSpc>
                <a:spcPct val="90000"/>
              </a:lnSpc>
            </a:pPr>
            <a:r>
              <a:rPr lang="en-US" sz="2400" dirty="0" smtClean="0"/>
              <a:t>Correction of systemic </a:t>
            </a:r>
            <a:r>
              <a:rPr lang="en-US" sz="2400" dirty="0" smtClean="0"/>
              <a:t>factors/ precipitants/ treat underlying cause</a:t>
            </a:r>
            <a:endParaRPr lang="en-US" sz="2400" dirty="0" smtClean="0"/>
          </a:p>
          <a:p>
            <a:pPr lvl="3" eaLnBrk="1" hangingPunct="1">
              <a:lnSpc>
                <a:spcPct val="90000"/>
              </a:lnSpc>
            </a:pPr>
            <a:r>
              <a:rPr lang="en-US" sz="2400" dirty="0" smtClean="0"/>
              <a:t>Thyroid dysfunction</a:t>
            </a:r>
          </a:p>
          <a:p>
            <a:pPr lvl="3" eaLnBrk="1" hangingPunct="1">
              <a:lnSpc>
                <a:spcPct val="90000"/>
              </a:lnSpc>
            </a:pPr>
            <a:r>
              <a:rPr lang="en-US" sz="2400" dirty="0" smtClean="0"/>
              <a:t>Infections</a:t>
            </a:r>
          </a:p>
          <a:p>
            <a:pPr lvl="3" eaLnBrk="1" hangingPunct="1">
              <a:lnSpc>
                <a:spcPct val="90000"/>
              </a:lnSpc>
            </a:pPr>
            <a:r>
              <a:rPr lang="en-US" sz="2400" dirty="0" smtClean="0"/>
              <a:t>Uncontrolled diabetes</a:t>
            </a:r>
          </a:p>
          <a:p>
            <a:pPr lvl="3" eaLnBrk="1" hangingPunct="1">
              <a:lnSpc>
                <a:spcPct val="90000"/>
              </a:lnSpc>
            </a:pPr>
            <a:r>
              <a:rPr lang="en-US" sz="2400" dirty="0" smtClean="0"/>
              <a:t>Hypertension</a:t>
            </a:r>
          </a:p>
          <a:p>
            <a:pPr lvl="3" eaLnBrk="1" hangingPunct="1">
              <a:lnSpc>
                <a:spcPct val="90000"/>
              </a:lnSpc>
            </a:pPr>
            <a:r>
              <a:rPr lang="en-US" sz="2400" dirty="0" smtClean="0"/>
              <a:t>Limit fluid intake (input/output chart)</a:t>
            </a:r>
            <a:endParaRPr lang="en-US" sz="2400" dirty="0" smtClean="0"/>
          </a:p>
          <a:p>
            <a:pPr eaLnBrk="1" hangingPunct="1">
              <a:lnSpc>
                <a:spcPct val="90000"/>
              </a:lnSpc>
            </a:pPr>
            <a:r>
              <a:rPr lang="en-US" sz="2400" dirty="0" smtClean="0"/>
              <a:t>Lifestyle modification</a:t>
            </a:r>
          </a:p>
          <a:p>
            <a:pPr lvl="3" eaLnBrk="1" hangingPunct="1">
              <a:lnSpc>
                <a:spcPct val="90000"/>
              </a:lnSpc>
            </a:pPr>
            <a:r>
              <a:rPr lang="en-US" sz="2400" dirty="0" smtClean="0"/>
              <a:t>Lower salt </a:t>
            </a:r>
            <a:r>
              <a:rPr lang="en-US" sz="2400" dirty="0" smtClean="0"/>
              <a:t>intake- 2g/day</a:t>
            </a:r>
            <a:endParaRPr lang="en-US" sz="2400" dirty="0" smtClean="0"/>
          </a:p>
          <a:p>
            <a:pPr lvl="3" eaLnBrk="1" hangingPunct="1">
              <a:lnSpc>
                <a:spcPct val="90000"/>
              </a:lnSpc>
            </a:pPr>
            <a:r>
              <a:rPr lang="en-US" sz="2400" dirty="0" smtClean="0"/>
              <a:t>Alcohol and smoking cessation</a:t>
            </a:r>
          </a:p>
          <a:p>
            <a:pPr lvl="3" eaLnBrk="1" hangingPunct="1">
              <a:lnSpc>
                <a:spcPct val="90000"/>
              </a:lnSpc>
            </a:pPr>
            <a:r>
              <a:rPr lang="en-US" sz="2400" dirty="0" smtClean="0"/>
              <a:t>Medication compliance</a:t>
            </a:r>
          </a:p>
          <a:p>
            <a:pPr eaLnBrk="1" hangingPunct="1">
              <a:lnSpc>
                <a:spcPct val="90000"/>
              </a:lnSpc>
            </a:pPr>
            <a:r>
              <a:rPr lang="en-US" sz="2400" dirty="0" smtClean="0"/>
              <a:t>Maximize medications</a:t>
            </a:r>
          </a:p>
          <a:p>
            <a:pPr lvl="3" eaLnBrk="1" hangingPunct="1">
              <a:lnSpc>
                <a:spcPct val="90000"/>
              </a:lnSpc>
            </a:pPr>
            <a:r>
              <a:rPr lang="en-US" sz="2400" dirty="0" smtClean="0"/>
              <a:t>Discontinue drugs that may contribute to heart failure (NSAIDS, </a:t>
            </a:r>
            <a:r>
              <a:rPr lang="en-US" sz="2400" dirty="0" err="1" smtClean="0"/>
              <a:t>antiarrhythmics</a:t>
            </a:r>
            <a:r>
              <a:rPr lang="en-US" sz="2400" dirty="0" smtClean="0"/>
              <a:t>, calcium channel blockers)</a:t>
            </a:r>
          </a:p>
        </p:txBody>
      </p:sp>
      <p:sp>
        <p:nvSpPr>
          <p:cNvPr id="5" name="Slide Number Placeholder 4"/>
          <p:cNvSpPr>
            <a:spLocks noGrp="1"/>
          </p:cNvSpPr>
          <p:nvPr>
            <p:ph type="sldNum" sz="quarter" idx="12"/>
          </p:nvPr>
        </p:nvSpPr>
        <p:spPr/>
        <p:txBody>
          <a:bodyPr/>
          <a:lstStyle/>
          <a:p>
            <a:pPr>
              <a:defRPr/>
            </a:pPr>
            <a:fld id="{7A4C4928-1988-4963-AA9D-A9EE802792AC}" type="slidenum">
              <a:rPr lang="en-US" sz="2000" smtClean="0"/>
              <a:pPr>
                <a:defRPr/>
              </a:pPr>
              <a:t>32</a:t>
            </a:fld>
            <a:endParaRPr lang="en-US" sz="2000"/>
          </a:p>
        </p:txBody>
      </p:sp>
    </p:spTree>
    <p:extLst>
      <p:ext uri="{BB962C8B-B14F-4D97-AF65-F5344CB8AC3E}">
        <p14:creationId xmlns:p14="http://schemas.microsoft.com/office/powerpoint/2010/main" val="902291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09600" y="0"/>
            <a:ext cx="8153400" cy="990600"/>
          </a:xfrm>
        </p:spPr>
        <p:txBody>
          <a:bodyPr>
            <a:noAutofit/>
          </a:bodyPr>
          <a:lstStyle/>
          <a:p>
            <a:pPr eaLnBrk="1" hangingPunct="1"/>
            <a:r>
              <a:rPr lang="en-US" sz="3200" b="1" dirty="0" smtClean="0">
                <a:latin typeface="Arial" pitchFamily="34" charset="0"/>
              </a:rPr>
              <a:t>Heart Failure (ADHF) Pneumonic</a:t>
            </a:r>
            <a:r>
              <a:rPr lang="en-US" sz="3200" dirty="0" smtClean="0">
                <a:latin typeface="Arial" pitchFamily="34" charset="0"/>
              </a:rPr>
              <a:t/>
            </a:r>
            <a:br>
              <a:rPr lang="en-US" sz="3200" dirty="0" smtClean="0">
                <a:latin typeface="Arial" pitchFamily="34" charset="0"/>
              </a:rPr>
            </a:br>
            <a:r>
              <a:rPr lang="en-US" sz="3200" dirty="0" smtClean="0">
                <a:latin typeface="Arial" pitchFamily="34" charset="0"/>
              </a:rPr>
              <a:t>(emergency </a:t>
            </a:r>
            <a:r>
              <a:rPr lang="en-US" sz="3200" dirty="0" err="1" smtClean="0">
                <a:latin typeface="Arial" pitchFamily="34" charset="0"/>
              </a:rPr>
              <a:t>mgmt</a:t>
            </a:r>
            <a:r>
              <a:rPr lang="en-US" sz="3200" dirty="0" smtClean="0">
                <a:latin typeface="Arial" pitchFamily="34" charset="0"/>
              </a:rPr>
              <a:t>)</a:t>
            </a:r>
          </a:p>
        </p:txBody>
      </p:sp>
      <p:sp>
        <p:nvSpPr>
          <p:cNvPr id="55299" name="Text Box 3"/>
          <p:cNvSpPr txBox="1">
            <a:spLocks noChangeArrowheads="1"/>
          </p:cNvSpPr>
          <p:nvPr/>
        </p:nvSpPr>
        <p:spPr bwMode="auto">
          <a:xfrm>
            <a:off x="219075" y="1773238"/>
            <a:ext cx="8628063"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400" dirty="0">
                <a:latin typeface="Arial" pitchFamily="34" charset="0"/>
              </a:rPr>
              <a:t>U	Upright </a:t>
            </a:r>
            <a:r>
              <a:rPr lang="en-US" sz="2400" dirty="0" smtClean="0">
                <a:latin typeface="Arial" pitchFamily="34" charset="0"/>
              </a:rPr>
              <a:t>Position (prop up)</a:t>
            </a:r>
            <a:endParaRPr lang="en-US" sz="2400" dirty="0">
              <a:latin typeface="Arial" pitchFamily="34" charset="0"/>
            </a:endParaRPr>
          </a:p>
          <a:p>
            <a:pPr>
              <a:spcBef>
                <a:spcPct val="50000"/>
              </a:spcBef>
            </a:pPr>
            <a:r>
              <a:rPr lang="en-US" sz="2400" dirty="0">
                <a:latin typeface="Arial" pitchFamily="34" charset="0"/>
              </a:rPr>
              <a:t>N	Nitrates</a:t>
            </a:r>
          </a:p>
          <a:p>
            <a:pPr>
              <a:spcBef>
                <a:spcPct val="50000"/>
              </a:spcBef>
            </a:pPr>
            <a:r>
              <a:rPr lang="en-US" sz="2400" dirty="0">
                <a:latin typeface="Arial" pitchFamily="34" charset="0"/>
              </a:rPr>
              <a:t>L	</a:t>
            </a:r>
            <a:r>
              <a:rPr lang="en-US" sz="2400" dirty="0" smtClean="0">
                <a:latin typeface="Arial" pitchFamily="34" charset="0"/>
              </a:rPr>
              <a:t>Lasix (iv </a:t>
            </a:r>
            <a:r>
              <a:rPr lang="en-US" sz="2400" dirty="0" err="1" smtClean="0">
                <a:latin typeface="Arial" pitchFamily="34" charset="0"/>
              </a:rPr>
              <a:t>frusemide</a:t>
            </a:r>
            <a:r>
              <a:rPr lang="en-US" sz="2400" dirty="0" smtClean="0">
                <a:latin typeface="Arial" pitchFamily="34" charset="0"/>
              </a:rPr>
              <a:t>)</a:t>
            </a:r>
            <a:endParaRPr lang="en-US" sz="2400" dirty="0">
              <a:latin typeface="Arial" pitchFamily="34" charset="0"/>
            </a:endParaRPr>
          </a:p>
          <a:p>
            <a:pPr>
              <a:spcBef>
                <a:spcPct val="50000"/>
              </a:spcBef>
            </a:pPr>
            <a:r>
              <a:rPr lang="en-US" sz="2400" dirty="0">
                <a:latin typeface="Arial" pitchFamily="34" charset="0"/>
              </a:rPr>
              <a:t>O	Oxygen</a:t>
            </a:r>
          </a:p>
          <a:p>
            <a:pPr>
              <a:spcBef>
                <a:spcPct val="50000"/>
              </a:spcBef>
            </a:pPr>
            <a:r>
              <a:rPr lang="en-US" sz="2400" dirty="0">
                <a:latin typeface="Arial" pitchFamily="34" charset="0"/>
              </a:rPr>
              <a:t>A	ACE, ARBs, </a:t>
            </a:r>
            <a:r>
              <a:rPr lang="en-US" sz="2400" dirty="0" err="1">
                <a:latin typeface="Arial" pitchFamily="34" charset="0"/>
              </a:rPr>
              <a:t>Amiodorone</a:t>
            </a:r>
            <a:r>
              <a:rPr lang="en-US" sz="2400" dirty="0">
                <a:latin typeface="Arial" pitchFamily="34" charset="0"/>
              </a:rPr>
              <a:t> </a:t>
            </a:r>
          </a:p>
          <a:p>
            <a:pPr>
              <a:spcBef>
                <a:spcPct val="50000"/>
              </a:spcBef>
            </a:pPr>
            <a:r>
              <a:rPr lang="en-US" sz="2400" dirty="0">
                <a:latin typeface="Arial" pitchFamily="34" charset="0"/>
              </a:rPr>
              <a:t>D	Digoxin, </a:t>
            </a:r>
            <a:r>
              <a:rPr lang="en-US" sz="2400" dirty="0" err="1">
                <a:latin typeface="Arial" pitchFamily="34" charset="0"/>
              </a:rPr>
              <a:t>Dobutamine</a:t>
            </a:r>
            <a:endParaRPr lang="en-US" sz="2400" dirty="0">
              <a:latin typeface="Arial" pitchFamily="34" charset="0"/>
            </a:endParaRPr>
          </a:p>
          <a:p>
            <a:pPr>
              <a:spcBef>
                <a:spcPct val="50000"/>
              </a:spcBef>
            </a:pPr>
            <a:endParaRPr lang="en-US" sz="2400" dirty="0">
              <a:latin typeface="Arial" pitchFamily="34" charset="0"/>
            </a:endParaRPr>
          </a:p>
          <a:p>
            <a:pPr>
              <a:spcBef>
                <a:spcPct val="50000"/>
              </a:spcBef>
            </a:pPr>
            <a:r>
              <a:rPr lang="en-US" sz="2400" dirty="0">
                <a:latin typeface="Arial" pitchFamily="34" charset="0"/>
              </a:rPr>
              <a:t>M	Morphine </a:t>
            </a:r>
            <a:r>
              <a:rPr lang="en-US" sz="2400" dirty="0" smtClean="0">
                <a:latin typeface="Arial" pitchFamily="34" charset="0"/>
              </a:rPr>
              <a:t>Sulfate (opiates)</a:t>
            </a:r>
            <a:endParaRPr lang="en-US" sz="2400" dirty="0">
              <a:latin typeface="Arial" pitchFamily="34" charset="0"/>
            </a:endParaRPr>
          </a:p>
          <a:p>
            <a:pPr>
              <a:spcBef>
                <a:spcPct val="50000"/>
              </a:spcBef>
            </a:pPr>
            <a:r>
              <a:rPr lang="en-US" sz="2400" dirty="0">
                <a:latin typeface="Arial" pitchFamily="34" charset="0"/>
              </a:rPr>
              <a:t>E	Extremities Down</a:t>
            </a:r>
          </a:p>
        </p:txBody>
      </p:sp>
      <p:sp>
        <p:nvSpPr>
          <p:cNvPr id="5" name="Slide Number Placeholder 4"/>
          <p:cNvSpPr>
            <a:spLocks noGrp="1"/>
          </p:cNvSpPr>
          <p:nvPr>
            <p:ph type="sldNum" sz="quarter" idx="12"/>
          </p:nvPr>
        </p:nvSpPr>
        <p:spPr/>
        <p:txBody>
          <a:bodyPr/>
          <a:lstStyle/>
          <a:p>
            <a:pPr>
              <a:defRPr/>
            </a:pPr>
            <a:fld id="{08E5F60A-36AB-4D50-88FE-5C25F523E294}" type="slidenum">
              <a:rPr lang="en-US" smtClean="0"/>
              <a:pPr>
                <a:defRPr/>
              </a:pPr>
              <a:t>33</a:t>
            </a:fld>
            <a:endParaRPr lang="en-US"/>
          </a:p>
        </p:txBody>
      </p:sp>
    </p:spTree>
    <p:extLst>
      <p:ext uri="{BB962C8B-B14F-4D97-AF65-F5344CB8AC3E}">
        <p14:creationId xmlns:p14="http://schemas.microsoft.com/office/powerpoint/2010/main" val="518198486"/>
      </p:ext>
    </p:extLst>
  </p:cSld>
  <p:clrMapOvr>
    <a:masterClrMapping/>
  </p:clrMapOvr>
  <p:transition spd="med">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0"/>
            <a:ext cx="8229600" cy="838200"/>
          </a:xfrm>
        </p:spPr>
        <p:txBody>
          <a:bodyPr/>
          <a:lstStyle/>
          <a:p>
            <a:pPr eaLnBrk="1" hangingPunct="1"/>
            <a:r>
              <a:rPr lang="en-US" b="1" dirty="0" smtClean="0"/>
              <a:t>Order of Therapy</a:t>
            </a:r>
          </a:p>
        </p:txBody>
      </p:sp>
      <p:sp>
        <p:nvSpPr>
          <p:cNvPr id="36867" name="Rectangle 3"/>
          <p:cNvSpPr>
            <a:spLocks noGrp="1" noChangeArrowheads="1"/>
          </p:cNvSpPr>
          <p:nvPr>
            <p:ph idx="1"/>
          </p:nvPr>
        </p:nvSpPr>
        <p:spPr>
          <a:xfrm>
            <a:off x="0" y="685800"/>
            <a:ext cx="9144000" cy="6172200"/>
          </a:xfrm>
        </p:spPr>
        <p:txBody>
          <a:bodyPr>
            <a:normAutofit fontScale="92500"/>
          </a:bodyPr>
          <a:lstStyle/>
          <a:p>
            <a:pPr marL="552450" indent="-552450" eaLnBrk="1" hangingPunct="1">
              <a:buFont typeface="Wingdings" pitchFamily="2" charset="2"/>
              <a:buAutoNum type="arabicPeriod"/>
            </a:pPr>
            <a:r>
              <a:rPr lang="en-US" b="1" dirty="0" smtClean="0"/>
              <a:t>Loop </a:t>
            </a:r>
            <a:r>
              <a:rPr lang="en-US" b="1" dirty="0" smtClean="0"/>
              <a:t>diuretics </a:t>
            </a:r>
            <a:r>
              <a:rPr lang="en-US" dirty="0" smtClean="0"/>
              <a:t>– </a:t>
            </a:r>
            <a:r>
              <a:rPr lang="en-US" dirty="0" err="1" smtClean="0"/>
              <a:t>frusemide</a:t>
            </a:r>
            <a:r>
              <a:rPr lang="en-US" dirty="0" smtClean="0"/>
              <a:t> 40-80mg OD </a:t>
            </a:r>
            <a:endParaRPr lang="en-US" dirty="0" smtClean="0"/>
          </a:p>
          <a:p>
            <a:pPr marL="552450" indent="-552450" eaLnBrk="1" hangingPunct="1">
              <a:buFont typeface="Wingdings" pitchFamily="2" charset="2"/>
              <a:buAutoNum type="arabicPeriod"/>
            </a:pPr>
            <a:r>
              <a:rPr lang="en-US" b="1" dirty="0" smtClean="0"/>
              <a:t>ACE inhibitor </a:t>
            </a:r>
            <a:r>
              <a:rPr lang="en-US" dirty="0" smtClean="0"/>
              <a:t>(or </a:t>
            </a:r>
            <a:r>
              <a:rPr lang="en-US" b="1" dirty="0" smtClean="0"/>
              <a:t>ARB</a:t>
            </a:r>
            <a:r>
              <a:rPr lang="en-US" dirty="0" smtClean="0"/>
              <a:t> if not tolerated</a:t>
            </a:r>
            <a:r>
              <a:rPr lang="en-US" dirty="0" smtClean="0"/>
              <a:t>)- captopril 6.25mg TID, </a:t>
            </a:r>
            <a:r>
              <a:rPr lang="en-US" dirty="0" err="1" smtClean="0"/>
              <a:t>enalapril</a:t>
            </a:r>
            <a:r>
              <a:rPr lang="en-US" dirty="0" smtClean="0"/>
              <a:t> 10-20 BD, </a:t>
            </a:r>
            <a:r>
              <a:rPr lang="en-US" dirty="0" err="1" smtClean="0"/>
              <a:t>lisinopril</a:t>
            </a:r>
            <a:r>
              <a:rPr lang="en-US" dirty="0" smtClean="0"/>
              <a:t> 5-40mg OD    s/e cough , change to ARB Losartan </a:t>
            </a:r>
            <a:endParaRPr lang="en-US" dirty="0" smtClean="0"/>
          </a:p>
          <a:p>
            <a:pPr marL="552450" indent="-552450" eaLnBrk="1" hangingPunct="1">
              <a:buFont typeface="Wingdings" pitchFamily="2" charset="2"/>
              <a:buAutoNum type="arabicPeriod"/>
            </a:pPr>
            <a:r>
              <a:rPr lang="en-US" b="1" dirty="0" smtClean="0"/>
              <a:t>Beta </a:t>
            </a:r>
            <a:r>
              <a:rPr lang="en-US" b="1" dirty="0" smtClean="0"/>
              <a:t>blockers </a:t>
            </a:r>
            <a:r>
              <a:rPr lang="en-US" dirty="0" smtClean="0"/>
              <a:t>– </a:t>
            </a:r>
            <a:r>
              <a:rPr lang="en-US" dirty="0" err="1" smtClean="0"/>
              <a:t>carvedilol</a:t>
            </a:r>
            <a:r>
              <a:rPr lang="en-US" dirty="0" smtClean="0"/>
              <a:t> , </a:t>
            </a:r>
            <a:r>
              <a:rPr lang="en-US" dirty="0" err="1" smtClean="0"/>
              <a:t>bisoprolol</a:t>
            </a:r>
            <a:r>
              <a:rPr lang="en-US" dirty="0" smtClean="0"/>
              <a:t>, </a:t>
            </a:r>
            <a:r>
              <a:rPr lang="en-US" dirty="0" err="1" smtClean="0"/>
              <a:t>metoprolol</a:t>
            </a:r>
            <a:endParaRPr lang="en-US" dirty="0" smtClean="0"/>
          </a:p>
          <a:p>
            <a:pPr marL="552450" indent="-552450" eaLnBrk="1" hangingPunct="1">
              <a:buFont typeface="Wingdings" pitchFamily="2" charset="2"/>
              <a:buAutoNum type="arabicPeriod"/>
            </a:pPr>
            <a:r>
              <a:rPr lang="en-US" b="1" dirty="0" smtClean="0"/>
              <a:t>Digoxin</a:t>
            </a:r>
            <a:r>
              <a:rPr lang="en-US" dirty="0" smtClean="0"/>
              <a:t> 0.125mg OD – antiarrhythmic-can use ICD (implantable </a:t>
            </a:r>
            <a:r>
              <a:rPr lang="en-US" dirty="0" err="1" smtClean="0"/>
              <a:t>cardiovertor</a:t>
            </a:r>
            <a:r>
              <a:rPr lang="en-US" dirty="0" smtClean="0"/>
              <a:t> defibrillator)</a:t>
            </a:r>
            <a:endParaRPr lang="en-US" dirty="0" smtClean="0"/>
          </a:p>
          <a:p>
            <a:pPr marL="552450" indent="-552450" eaLnBrk="1" hangingPunct="1">
              <a:buFont typeface="Wingdings" pitchFamily="2" charset="2"/>
              <a:buAutoNum type="arabicPeriod"/>
            </a:pPr>
            <a:r>
              <a:rPr lang="en-US" b="1" dirty="0" smtClean="0"/>
              <a:t>Potassium sparing </a:t>
            </a:r>
            <a:r>
              <a:rPr lang="en-US" b="1" dirty="0" err="1" smtClean="0"/>
              <a:t>diuretcs</a:t>
            </a:r>
            <a:r>
              <a:rPr lang="en-US" b="1" dirty="0" smtClean="0"/>
              <a:t> </a:t>
            </a:r>
            <a:r>
              <a:rPr lang="en-US" dirty="0" smtClean="0"/>
              <a:t>– spironolactone 25-50mg daily</a:t>
            </a:r>
            <a:endParaRPr lang="en-US" dirty="0" smtClean="0"/>
          </a:p>
          <a:p>
            <a:pPr marL="552450" indent="-552450" eaLnBrk="1" hangingPunct="1">
              <a:buFont typeface="Wingdings" pitchFamily="2" charset="2"/>
              <a:buAutoNum type="arabicPeriod"/>
            </a:pPr>
            <a:r>
              <a:rPr lang="en-US" b="1" dirty="0" smtClean="0"/>
              <a:t>Vasodilators</a:t>
            </a:r>
            <a:r>
              <a:rPr lang="en-US" dirty="0" smtClean="0"/>
              <a:t> – Hydralazine</a:t>
            </a:r>
            <a:r>
              <a:rPr lang="en-US" dirty="0"/>
              <a:t> </a:t>
            </a:r>
            <a:r>
              <a:rPr lang="en-US" dirty="0" smtClean="0"/>
              <a:t>25mg </a:t>
            </a:r>
            <a:r>
              <a:rPr lang="en-US" dirty="0" err="1" smtClean="0"/>
              <a:t>tid</a:t>
            </a:r>
            <a:r>
              <a:rPr lang="en-US" dirty="0" smtClean="0"/>
              <a:t> plus </a:t>
            </a:r>
            <a:r>
              <a:rPr lang="en-US" dirty="0" err="1" smtClean="0"/>
              <a:t>Isosorbide</a:t>
            </a:r>
            <a:r>
              <a:rPr lang="en-US" dirty="0" smtClean="0"/>
              <a:t> Nitrate 40mg </a:t>
            </a:r>
            <a:r>
              <a:rPr lang="en-US" dirty="0" err="1" smtClean="0"/>
              <a:t>tid</a:t>
            </a:r>
            <a:r>
              <a:rPr lang="en-US" dirty="0" smtClean="0"/>
              <a:t> = failure to improve on above drugs</a:t>
            </a:r>
          </a:p>
          <a:p>
            <a:pPr marL="552450" indent="-552450" eaLnBrk="1" hangingPunct="1">
              <a:buFont typeface="Wingdings" pitchFamily="2" charset="2"/>
              <a:buAutoNum type="arabicPeriod"/>
            </a:pPr>
            <a:r>
              <a:rPr lang="en-US" dirty="0" smtClean="0"/>
              <a:t>Anticoagulant – </a:t>
            </a:r>
            <a:r>
              <a:rPr lang="en-US" dirty="0" err="1" smtClean="0"/>
              <a:t>pts</a:t>
            </a:r>
            <a:r>
              <a:rPr lang="en-US" dirty="0" smtClean="0"/>
              <a:t> with A . fib</a:t>
            </a:r>
            <a:endParaRPr lang="en-US" dirty="0" smtClean="0"/>
          </a:p>
          <a:p>
            <a:pPr marL="552450" indent="-552450" eaLnBrk="1" hangingPunct="1">
              <a:buFont typeface="Wingdings" pitchFamily="2" charset="2"/>
              <a:buAutoNum type="arabicPeriod"/>
            </a:pPr>
            <a:endParaRPr lang="en-US" dirty="0" smtClean="0"/>
          </a:p>
        </p:txBody>
      </p:sp>
      <p:sp>
        <p:nvSpPr>
          <p:cNvPr id="5" name="Slide Number Placeholder 4"/>
          <p:cNvSpPr>
            <a:spLocks noGrp="1"/>
          </p:cNvSpPr>
          <p:nvPr>
            <p:ph type="sldNum" sz="quarter" idx="12"/>
          </p:nvPr>
        </p:nvSpPr>
        <p:spPr/>
        <p:txBody>
          <a:bodyPr/>
          <a:lstStyle/>
          <a:p>
            <a:pPr>
              <a:defRPr/>
            </a:pPr>
            <a:fld id="{716670E0-76DC-41E3-A9BA-4B855AF1E899}" type="slidenum">
              <a:rPr lang="en-US" smtClean="0"/>
              <a:pPr>
                <a:defRPr/>
              </a:pPr>
              <a:t>34</a:t>
            </a:fld>
            <a:endParaRPr lang="en-US"/>
          </a:p>
        </p:txBody>
      </p:sp>
    </p:spTree>
    <p:extLst>
      <p:ext uri="{BB962C8B-B14F-4D97-AF65-F5344CB8AC3E}">
        <p14:creationId xmlns:p14="http://schemas.microsoft.com/office/powerpoint/2010/main" val="25375013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0"/>
            <a:ext cx="8229600" cy="762000"/>
          </a:xfrm>
        </p:spPr>
        <p:txBody>
          <a:bodyPr/>
          <a:lstStyle/>
          <a:p>
            <a:pPr eaLnBrk="1" hangingPunct="1"/>
            <a:r>
              <a:rPr lang="en-US" dirty="0" smtClean="0"/>
              <a:t>Diuretics</a:t>
            </a:r>
          </a:p>
        </p:txBody>
      </p:sp>
      <p:sp>
        <p:nvSpPr>
          <p:cNvPr id="37891" name="Rectangle 3"/>
          <p:cNvSpPr>
            <a:spLocks noGrp="1" noChangeArrowheads="1"/>
          </p:cNvSpPr>
          <p:nvPr>
            <p:ph idx="1"/>
          </p:nvPr>
        </p:nvSpPr>
        <p:spPr>
          <a:xfrm>
            <a:off x="0" y="838200"/>
            <a:ext cx="9144000" cy="6019800"/>
          </a:xfrm>
        </p:spPr>
        <p:txBody>
          <a:bodyPr/>
          <a:lstStyle/>
          <a:p>
            <a:pPr eaLnBrk="1" hangingPunct="1"/>
            <a:r>
              <a:rPr lang="en-US" dirty="0" smtClean="0"/>
              <a:t>Loop diuretics</a:t>
            </a:r>
          </a:p>
          <a:p>
            <a:pPr lvl="2" eaLnBrk="1" hangingPunct="1"/>
            <a:r>
              <a:rPr lang="en-US" b="1" dirty="0" smtClean="0">
                <a:solidFill>
                  <a:srgbClr val="009900"/>
                </a:solidFill>
              </a:rPr>
              <a:t>Furosemide, </a:t>
            </a:r>
            <a:r>
              <a:rPr lang="en-US" b="1" dirty="0" err="1" smtClean="0">
                <a:solidFill>
                  <a:srgbClr val="009900"/>
                </a:solidFill>
              </a:rPr>
              <a:t>bumetanide</a:t>
            </a:r>
            <a:endParaRPr lang="en-US" b="1" dirty="0" smtClean="0">
              <a:solidFill>
                <a:srgbClr val="009900"/>
              </a:solidFill>
            </a:endParaRPr>
          </a:p>
          <a:p>
            <a:pPr lvl="2" eaLnBrk="1" hangingPunct="1"/>
            <a:r>
              <a:rPr lang="en-US" dirty="0" smtClean="0"/>
              <a:t>For Fluid control, and to help relieve symptoms</a:t>
            </a:r>
          </a:p>
          <a:p>
            <a:pPr eaLnBrk="1" hangingPunct="1"/>
            <a:r>
              <a:rPr lang="en-US" dirty="0" smtClean="0"/>
              <a:t>Potassium-sparing diuretics</a:t>
            </a:r>
          </a:p>
          <a:p>
            <a:pPr lvl="2" eaLnBrk="1" hangingPunct="1"/>
            <a:r>
              <a:rPr lang="en-US" b="1" dirty="0" smtClean="0">
                <a:solidFill>
                  <a:schemeClr val="hlink"/>
                </a:solidFill>
              </a:rPr>
              <a:t>Spironolactone, </a:t>
            </a:r>
            <a:r>
              <a:rPr lang="en-US" b="1" dirty="0" err="1" smtClean="0">
                <a:solidFill>
                  <a:schemeClr val="hlink"/>
                </a:solidFill>
              </a:rPr>
              <a:t>eplerenone</a:t>
            </a:r>
            <a:endParaRPr lang="en-US" b="1" dirty="0" smtClean="0">
              <a:solidFill>
                <a:schemeClr val="hlink"/>
              </a:solidFill>
            </a:endParaRPr>
          </a:p>
          <a:p>
            <a:pPr lvl="2" eaLnBrk="1" hangingPunct="1"/>
            <a:r>
              <a:rPr lang="en-US" dirty="0" smtClean="0"/>
              <a:t>Help enhance diuresis</a:t>
            </a:r>
          </a:p>
          <a:p>
            <a:pPr lvl="2" eaLnBrk="1" hangingPunct="1"/>
            <a:r>
              <a:rPr lang="en-US" dirty="0" smtClean="0"/>
              <a:t>Maintain potassium</a:t>
            </a:r>
          </a:p>
          <a:p>
            <a:pPr lvl="2" eaLnBrk="1" hangingPunct="1"/>
            <a:r>
              <a:rPr lang="en-US" dirty="0" smtClean="0"/>
              <a:t>Shown to improve survival in CHF</a:t>
            </a:r>
          </a:p>
        </p:txBody>
      </p:sp>
      <p:sp>
        <p:nvSpPr>
          <p:cNvPr id="5" name="Slide Number Placeholder 4"/>
          <p:cNvSpPr>
            <a:spLocks noGrp="1"/>
          </p:cNvSpPr>
          <p:nvPr>
            <p:ph type="sldNum" sz="quarter" idx="12"/>
          </p:nvPr>
        </p:nvSpPr>
        <p:spPr/>
        <p:txBody>
          <a:bodyPr/>
          <a:lstStyle/>
          <a:p>
            <a:pPr>
              <a:defRPr/>
            </a:pPr>
            <a:fld id="{F8C43692-C321-44A0-9A95-2D3E55F86B23}" type="slidenum">
              <a:rPr lang="en-US" smtClean="0"/>
              <a:pPr>
                <a:defRPr/>
              </a:pPr>
              <a:t>35</a:t>
            </a:fld>
            <a:endParaRPr lang="en-US"/>
          </a:p>
        </p:txBody>
      </p:sp>
    </p:spTree>
    <p:extLst>
      <p:ext uri="{BB962C8B-B14F-4D97-AF65-F5344CB8AC3E}">
        <p14:creationId xmlns:p14="http://schemas.microsoft.com/office/powerpoint/2010/main" val="12157990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0"/>
            <a:ext cx="8229600" cy="838200"/>
          </a:xfrm>
        </p:spPr>
        <p:txBody>
          <a:bodyPr/>
          <a:lstStyle/>
          <a:p>
            <a:pPr eaLnBrk="1" hangingPunct="1"/>
            <a:r>
              <a:rPr lang="en-US" dirty="0" smtClean="0"/>
              <a:t>ACE Inhibitors	</a:t>
            </a:r>
          </a:p>
        </p:txBody>
      </p:sp>
      <p:sp>
        <p:nvSpPr>
          <p:cNvPr id="38915" name="Rectangle 3"/>
          <p:cNvSpPr>
            <a:spLocks noGrp="1" noChangeArrowheads="1"/>
          </p:cNvSpPr>
          <p:nvPr>
            <p:ph idx="1"/>
          </p:nvPr>
        </p:nvSpPr>
        <p:spPr>
          <a:xfrm>
            <a:off x="0" y="762000"/>
            <a:ext cx="9144000" cy="6096000"/>
          </a:xfrm>
        </p:spPr>
        <p:txBody>
          <a:bodyPr/>
          <a:lstStyle/>
          <a:p>
            <a:pPr eaLnBrk="1" hangingPunct="1"/>
            <a:r>
              <a:rPr lang="en-US" dirty="0" smtClean="0"/>
              <a:t>Improve survival in patients with all severities of heart failure.</a:t>
            </a:r>
          </a:p>
          <a:p>
            <a:pPr eaLnBrk="1" hangingPunct="1"/>
            <a:r>
              <a:rPr lang="en-US" dirty="0" smtClean="0"/>
              <a:t>Begin therapy low and titrate up as possible:</a:t>
            </a:r>
          </a:p>
          <a:p>
            <a:pPr lvl="2" eaLnBrk="1" hangingPunct="1"/>
            <a:r>
              <a:rPr lang="en-US" dirty="0" err="1" smtClean="0"/>
              <a:t>Enalapril</a:t>
            </a:r>
            <a:r>
              <a:rPr lang="en-US" dirty="0" smtClean="0"/>
              <a:t> – 2.5 mg </a:t>
            </a:r>
            <a:r>
              <a:rPr lang="en-US" dirty="0" err="1" smtClean="0"/>
              <a:t>po</a:t>
            </a:r>
            <a:r>
              <a:rPr lang="en-US" dirty="0" smtClean="0"/>
              <a:t> BID</a:t>
            </a:r>
          </a:p>
          <a:p>
            <a:pPr lvl="2" eaLnBrk="1" hangingPunct="1"/>
            <a:r>
              <a:rPr lang="en-US" dirty="0" smtClean="0"/>
              <a:t>Captopril – 6.25 mg </a:t>
            </a:r>
            <a:r>
              <a:rPr lang="en-US" dirty="0" err="1" smtClean="0"/>
              <a:t>po</a:t>
            </a:r>
            <a:r>
              <a:rPr lang="en-US" dirty="0" smtClean="0"/>
              <a:t> TID</a:t>
            </a:r>
          </a:p>
          <a:p>
            <a:pPr lvl="2" eaLnBrk="1" hangingPunct="1"/>
            <a:r>
              <a:rPr lang="en-US" dirty="0" err="1" smtClean="0"/>
              <a:t>Lisinopril</a:t>
            </a:r>
            <a:r>
              <a:rPr lang="en-US" dirty="0" smtClean="0"/>
              <a:t> – 5 mg </a:t>
            </a:r>
            <a:r>
              <a:rPr lang="en-US" dirty="0" err="1" smtClean="0"/>
              <a:t>po</a:t>
            </a:r>
            <a:r>
              <a:rPr lang="en-US" dirty="0" smtClean="0"/>
              <a:t> </a:t>
            </a:r>
            <a:r>
              <a:rPr lang="en-US" dirty="0" err="1" smtClean="0"/>
              <a:t>QDaily</a:t>
            </a:r>
            <a:endParaRPr lang="en-US" dirty="0" smtClean="0"/>
          </a:p>
          <a:p>
            <a:pPr eaLnBrk="1" hangingPunct="1"/>
            <a:r>
              <a:rPr lang="en-US" dirty="0" smtClean="0"/>
              <a:t>If cannot tolerate, may try ARB</a:t>
            </a:r>
          </a:p>
        </p:txBody>
      </p:sp>
      <p:sp>
        <p:nvSpPr>
          <p:cNvPr id="5" name="Slide Number Placeholder 4"/>
          <p:cNvSpPr>
            <a:spLocks noGrp="1"/>
          </p:cNvSpPr>
          <p:nvPr>
            <p:ph type="sldNum" sz="quarter" idx="12"/>
          </p:nvPr>
        </p:nvSpPr>
        <p:spPr/>
        <p:txBody>
          <a:bodyPr/>
          <a:lstStyle/>
          <a:p>
            <a:pPr>
              <a:defRPr/>
            </a:pPr>
            <a:fld id="{39893B46-B1F2-48F6-81EF-655C6F033134}" type="slidenum">
              <a:rPr lang="en-US" smtClean="0"/>
              <a:pPr>
                <a:defRPr/>
              </a:pPr>
              <a:t>36</a:t>
            </a:fld>
            <a:endParaRPr lang="en-US"/>
          </a:p>
        </p:txBody>
      </p:sp>
    </p:spTree>
    <p:extLst>
      <p:ext uri="{BB962C8B-B14F-4D97-AF65-F5344CB8AC3E}">
        <p14:creationId xmlns:p14="http://schemas.microsoft.com/office/powerpoint/2010/main" val="25537336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Beta Blocker therapy</a:t>
            </a:r>
          </a:p>
        </p:txBody>
      </p:sp>
      <p:sp>
        <p:nvSpPr>
          <p:cNvPr id="39939" name="Rectangle 3"/>
          <p:cNvSpPr>
            <a:spLocks noGrp="1" noChangeArrowheads="1"/>
          </p:cNvSpPr>
          <p:nvPr>
            <p:ph idx="1"/>
          </p:nvPr>
        </p:nvSpPr>
        <p:spPr/>
        <p:txBody>
          <a:bodyPr/>
          <a:lstStyle/>
          <a:p>
            <a:pPr eaLnBrk="1" hangingPunct="1"/>
            <a:r>
              <a:rPr lang="en-US" sz="2500" dirty="0" smtClean="0"/>
              <a:t>Certain Beta blockers (</a:t>
            </a:r>
            <a:r>
              <a:rPr lang="en-US" sz="2500" b="1" dirty="0" err="1" smtClean="0">
                <a:solidFill>
                  <a:schemeClr val="hlink"/>
                </a:solidFill>
              </a:rPr>
              <a:t>carvedilol</a:t>
            </a:r>
            <a:r>
              <a:rPr lang="en-US" sz="2500" dirty="0" smtClean="0"/>
              <a:t>, </a:t>
            </a:r>
            <a:r>
              <a:rPr lang="en-US" sz="2500" b="1" dirty="0" err="1" smtClean="0">
                <a:solidFill>
                  <a:schemeClr val="hlink"/>
                </a:solidFill>
              </a:rPr>
              <a:t>metoprolol</a:t>
            </a:r>
            <a:r>
              <a:rPr lang="en-US" sz="2500" dirty="0" smtClean="0"/>
              <a:t>, </a:t>
            </a:r>
            <a:r>
              <a:rPr lang="en-US" sz="2500" b="1" dirty="0" err="1" smtClean="0">
                <a:solidFill>
                  <a:schemeClr val="hlink"/>
                </a:solidFill>
              </a:rPr>
              <a:t>bisoprolol</a:t>
            </a:r>
            <a:r>
              <a:rPr lang="en-US" sz="2500" dirty="0" smtClean="0"/>
              <a:t>) can improve overall and event free survival in NYHA class II to III HF, probably in class IV.</a:t>
            </a:r>
          </a:p>
          <a:p>
            <a:pPr eaLnBrk="1" hangingPunct="1"/>
            <a:r>
              <a:rPr lang="en-US" sz="2500" dirty="0" smtClean="0"/>
              <a:t>Contraindicated:</a:t>
            </a:r>
          </a:p>
          <a:p>
            <a:pPr lvl="3" eaLnBrk="1" hangingPunct="1"/>
            <a:r>
              <a:rPr lang="en-US" sz="2400" dirty="0" smtClean="0"/>
              <a:t>Heart rate &lt;60 </a:t>
            </a:r>
            <a:r>
              <a:rPr lang="en-US" sz="2400" dirty="0" err="1" smtClean="0"/>
              <a:t>bpm</a:t>
            </a:r>
            <a:endParaRPr lang="en-US" sz="2400" dirty="0" smtClean="0"/>
          </a:p>
          <a:p>
            <a:pPr lvl="3" eaLnBrk="1" hangingPunct="1"/>
            <a:r>
              <a:rPr lang="en-US" sz="2400" dirty="0" smtClean="0"/>
              <a:t>Symptomatic </a:t>
            </a:r>
            <a:r>
              <a:rPr lang="en-US" sz="2400" dirty="0" err="1" smtClean="0"/>
              <a:t>bradycardia</a:t>
            </a:r>
            <a:endParaRPr lang="en-US" sz="2400" dirty="0" smtClean="0"/>
          </a:p>
          <a:p>
            <a:pPr lvl="3" eaLnBrk="1" hangingPunct="1"/>
            <a:r>
              <a:rPr lang="en-US" sz="2400" dirty="0" smtClean="0"/>
              <a:t>Signs of peripheral </a:t>
            </a:r>
            <a:r>
              <a:rPr lang="en-US" sz="2400" dirty="0" err="1" smtClean="0"/>
              <a:t>hypoperfusion</a:t>
            </a:r>
            <a:endParaRPr lang="en-US" sz="2400" dirty="0" smtClean="0"/>
          </a:p>
          <a:p>
            <a:pPr lvl="3" eaLnBrk="1" hangingPunct="1"/>
            <a:r>
              <a:rPr lang="en-US" sz="2400" dirty="0" smtClean="0"/>
              <a:t>Asthma</a:t>
            </a:r>
          </a:p>
          <a:p>
            <a:pPr lvl="3" eaLnBrk="1" hangingPunct="1"/>
            <a:r>
              <a:rPr lang="en-US" sz="2400" dirty="0" smtClean="0"/>
              <a:t>PR interval &gt; 0.24 sec, 2</a:t>
            </a:r>
            <a:r>
              <a:rPr lang="en-US" sz="2400" baseline="30000" dirty="0" smtClean="0"/>
              <a:t>nd</a:t>
            </a:r>
            <a:r>
              <a:rPr lang="en-US" sz="2400" dirty="0" smtClean="0"/>
              <a:t> or 3</a:t>
            </a:r>
            <a:r>
              <a:rPr lang="en-US" sz="2400" baseline="30000" dirty="0" smtClean="0"/>
              <a:t>rd</a:t>
            </a:r>
            <a:r>
              <a:rPr lang="en-US" sz="2400" dirty="0" smtClean="0"/>
              <a:t> degree block</a:t>
            </a:r>
          </a:p>
        </p:txBody>
      </p:sp>
      <p:sp>
        <p:nvSpPr>
          <p:cNvPr id="5" name="Slide Number Placeholder 4"/>
          <p:cNvSpPr>
            <a:spLocks noGrp="1"/>
          </p:cNvSpPr>
          <p:nvPr>
            <p:ph type="sldNum" sz="quarter" idx="12"/>
          </p:nvPr>
        </p:nvSpPr>
        <p:spPr/>
        <p:txBody>
          <a:bodyPr/>
          <a:lstStyle/>
          <a:p>
            <a:pPr>
              <a:defRPr/>
            </a:pPr>
            <a:fld id="{A2505B82-0743-4112-ABE1-AECDCE7BA97A}" type="slidenum">
              <a:rPr lang="en-US" smtClean="0"/>
              <a:pPr>
                <a:defRPr/>
              </a:pPr>
              <a:t>37</a:t>
            </a:fld>
            <a:endParaRPr lang="en-US"/>
          </a:p>
        </p:txBody>
      </p:sp>
    </p:spTree>
    <p:extLst>
      <p:ext uri="{BB962C8B-B14F-4D97-AF65-F5344CB8AC3E}">
        <p14:creationId xmlns:p14="http://schemas.microsoft.com/office/powerpoint/2010/main" val="492657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Hydralazine plus Nitrates	</a:t>
            </a:r>
          </a:p>
        </p:txBody>
      </p:sp>
      <p:sp>
        <p:nvSpPr>
          <p:cNvPr id="40963" name="Rectangle 3"/>
          <p:cNvSpPr>
            <a:spLocks noGrp="1" noChangeArrowheads="1"/>
          </p:cNvSpPr>
          <p:nvPr>
            <p:ph idx="1"/>
          </p:nvPr>
        </p:nvSpPr>
        <p:spPr/>
        <p:txBody>
          <a:bodyPr/>
          <a:lstStyle/>
          <a:p>
            <a:pPr eaLnBrk="1" hangingPunct="1"/>
            <a:r>
              <a:rPr lang="en-US" smtClean="0"/>
              <a:t>Dosing:</a:t>
            </a:r>
          </a:p>
          <a:p>
            <a:pPr lvl="1" eaLnBrk="1" hangingPunct="1">
              <a:buFont typeface="Wingdings" pitchFamily="2" charset="2"/>
              <a:buChar char="Ø"/>
            </a:pPr>
            <a:r>
              <a:rPr lang="en-US" smtClean="0"/>
              <a:t>Hydralazine</a:t>
            </a:r>
          </a:p>
          <a:p>
            <a:pPr lvl="3" eaLnBrk="1" hangingPunct="1">
              <a:buFont typeface="Wingdings" pitchFamily="2" charset="2"/>
              <a:buChar char="Ø"/>
            </a:pPr>
            <a:r>
              <a:rPr lang="en-US" smtClean="0"/>
              <a:t>Started at 25 mg po TID, titrated up to 100 mg po TID</a:t>
            </a:r>
          </a:p>
          <a:p>
            <a:pPr lvl="1" eaLnBrk="1" hangingPunct="1">
              <a:buFont typeface="Wingdings" pitchFamily="2" charset="2"/>
              <a:buChar char="Ø"/>
            </a:pPr>
            <a:r>
              <a:rPr lang="en-US" smtClean="0"/>
              <a:t>Isosorbide dinitrate</a:t>
            </a:r>
          </a:p>
          <a:p>
            <a:pPr lvl="3" eaLnBrk="1" hangingPunct="1">
              <a:buFont typeface="Wingdings" pitchFamily="2" charset="2"/>
              <a:buChar char="Ø"/>
            </a:pPr>
            <a:r>
              <a:rPr lang="en-US" smtClean="0"/>
              <a:t>Started at 40 mg po TID/QID</a:t>
            </a:r>
          </a:p>
          <a:p>
            <a:pPr eaLnBrk="1" hangingPunct="1"/>
            <a:r>
              <a:rPr lang="en-US" smtClean="0"/>
              <a:t>Decreased mortality, lower rates of hospitalization, and improvement in quality of life.</a:t>
            </a:r>
          </a:p>
        </p:txBody>
      </p:sp>
      <p:sp>
        <p:nvSpPr>
          <p:cNvPr id="5" name="Slide Number Placeholder 4"/>
          <p:cNvSpPr>
            <a:spLocks noGrp="1"/>
          </p:cNvSpPr>
          <p:nvPr>
            <p:ph type="sldNum" sz="quarter" idx="12"/>
          </p:nvPr>
        </p:nvSpPr>
        <p:spPr/>
        <p:txBody>
          <a:bodyPr/>
          <a:lstStyle/>
          <a:p>
            <a:pPr>
              <a:defRPr/>
            </a:pPr>
            <a:fld id="{D388EC6C-41C2-4BA5-857C-B28AFDC521A6}" type="slidenum">
              <a:rPr lang="en-US" smtClean="0"/>
              <a:pPr>
                <a:defRPr/>
              </a:pPr>
              <a:t>38</a:t>
            </a:fld>
            <a:endParaRPr lang="en-US"/>
          </a:p>
        </p:txBody>
      </p:sp>
    </p:spTree>
    <p:extLst>
      <p:ext uri="{BB962C8B-B14F-4D97-AF65-F5344CB8AC3E}">
        <p14:creationId xmlns:p14="http://schemas.microsoft.com/office/powerpoint/2010/main" val="5520251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Digoxin		</a:t>
            </a:r>
          </a:p>
        </p:txBody>
      </p:sp>
      <p:sp>
        <p:nvSpPr>
          <p:cNvPr id="41987" name="Rectangle 3"/>
          <p:cNvSpPr>
            <a:spLocks noGrp="1" noChangeArrowheads="1"/>
          </p:cNvSpPr>
          <p:nvPr>
            <p:ph idx="1"/>
          </p:nvPr>
        </p:nvSpPr>
        <p:spPr/>
        <p:txBody>
          <a:bodyPr/>
          <a:lstStyle/>
          <a:p>
            <a:pPr eaLnBrk="1" hangingPunct="1"/>
            <a:r>
              <a:rPr lang="en-US" smtClean="0"/>
              <a:t>Given to patients with HF to control symptoms such as fatigue, dyspnea, exercise intolerance</a:t>
            </a:r>
          </a:p>
          <a:p>
            <a:pPr eaLnBrk="1" hangingPunct="1"/>
            <a:r>
              <a:rPr lang="en-US" smtClean="0"/>
              <a:t>Shown to significantly reduce hospitalization for heart failure, but no benefit in terms of overall mortality.</a:t>
            </a:r>
          </a:p>
        </p:txBody>
      </p:sp>
      <p:sp>
        <p:nvSpPr>
          <p:cNvPr id="5" name="Slide Number Placeholder 4"/>
          <p:cNvSpPr>
            <a:spLocks noGrp="1"/>
          </p:cNvSpPr>
          <p:nvPr>
            <p:ph type="sldNum" sz="quarter" idx="12"/>
          </p:nvPr>
        </p:nvSpPr>
        <p:spPr/>
        <p:txBody>
          <a:bodyPr/>
          <a:lstStyle/>
          <a:p>
            <a:pPr>
              <a:defRPr/>
            </a:pPr>
            <a:fld id="{928B7737-8134-4C34-8BC7-A3F4A91D3DA7}" type="slidenum">
              <a:rPr lang="en-US" smtClean="0"/>
              <a:pPr>
                <a:defRPr/>
              </a:pPr>
              <a:t>39</a:t>
            </a:fld>
            <a:endParaRPr lang="en-US"/>
          </a:p>
        </p:txBody>
      </p:sp>
    </p:spTree>
    <p:extLst>
      <p:ext uri="{BB962C8B-B14F-4D97-AF65-F5344CB8AC3E}">
        <p14:creationId xmlns:p14="http://schemas.microsoft.com/office/powerpoint/2010/main" val="10314880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GB" b="1" dirty="0" smtClean="0">
                <a:solidFill>
                  <a:srgbClr val="00B050"/>
                </a:solidFill>
              </a:rPr>
              <a:t>Aetiology of CCF </a:t>
            </a:r>
            <a:endParaRPr lang="en-GB" b="1" dirty="0">
              <a:solidFill>
                <a:srgbClr val="00B050"/>
              </a:solidFill>
            </a:endParaRPr>
          </a:p>
        </p:txBody>
      </p:sp>
      <p:sp>
        <p:nvSpPr>
          <p:cNvPr id="3" name="Content Placeholder 2"/>
          <p:cNvSpPr>
            <a:spLocks noGrp="1"/>
          </p:cNvSpPr>
          <p:nvPr>
            <p:ph idx="1"/>
          </p:nvPr>
        </p:nvSpPr>
        <p:spPr>
          <a:xfrm>
            <a:off x="0" y="857232"/>
            <a:ext cx="9144000" cy="6000768"/>
          </a:xfrm>
        </p:spPr>
        <p:txBody>
          <a:bodyPr>
            <a:normAutofit lnSpcReduction="10000"/>
          </a:bodyPr>
          <a:lstStyle/>
          <a:p>
            <a:pPr marL="514350" indent="-514350">
              <a:buAutoNum type="arabicPeriod"/>
            </a:pPr>
            <a:r>
              <a:rPr lang="en-GB" b="1" dirty="0" smtClean="0">
                <a:solidFill>
                  <a:schemeClr val="tx2">
                    <a:lumMod val="60000"/>
                    <a:lumOff val="40000"/>
                  </a:schemeClr>
                </a:solidFill>
              </a:rPr>
              <a:t> </a:t>
            </a:r>
            <a:r>
              <a:rPr lang="en-GB" b="1" dirty="0" smtClean="0">
                <a:solidFill>
                  <a:schemeClr val="tx2">
                    <a:lumMod val="60000"/>
                    <a:lumOff val="40000"/>
                  </a:schemeClr>
                </a:solidFill>
              </a:rPr>
              <a:t>PUMP FAILURE.</a:t>
            </a:r>
            <a:r>
              <a:rPr lang="en-GB" dirty="0" smtClean="0"/>
              <a:t> </a:t>
            </a:r>
          </a:p>
          <a:p>
            <a:pPr marL="571500" indent="-571500">
              <a:buFont typeface="+mj-lt"/>
              <a:buAutoNum type="romanLcPeriod"/>
            </a:pPr>
            <a:r>
              <a:rPr lang="en-GB" dirty="0" smtClean="0"/>
              <a:t>Ischaemic </a:t>
            </a:r>
            <a:r>
              <a:rPr lang="en-GB" dirty="0" smtClean="0"/>
              <a:t>heart </a:t>
            </a:r>
            <a:r>
              <a:rPr lang="en-GB" dirty="0" smtClean="0"/>
              <a:t>disease- attributed by coronary artery </a:t>
            </a:r>
            <a:r>
              <a:rPr lang="en-GB" dirty="0" err="1" smtClean="0"/>
              <a:t>dse</a:t>
            </a:r>
            <a:r>
              <a:rPr lang="en-GB" dirty="0" smtClean="0"/>
              <a:t> – responsible for about 40% of all HF cases.</a:t>
            </a:r>
            <a:endParaRPr lang="en-GB" dirty="0" smtClean="0"/>
          </a:p>
          <a:p>
            <a:pPr marL="571500" indent="-571500">
              <a:buFont typeface="+mj-lt"/>
              <a:buAutoNum type="romanLcPeriod"/>
            </a:pPr>
            <a:r>
              <a:rPr lang="en-GB" dirty="0" smtClean="0"/>
              <a:t>Myocarditis</a:t>
            </a:r>
          </a:p>
          <a:p>
            <a:pPr marL="571500" indent="-571500">
              <a:buFont typeface="+mj-lt"/>
              <a:buAutoNum type="romanLcPeriod"/>
            </a:pPr>
            <a:r>
              <a:rPr lang="en-GB" dirty="0" smtClean="0"/>
              <a:t>MI</a:t>
            </a:r>
            <a:endParaRPr lang="en-GB" dirty="0" smtClean="0"/>
          </a:p>
          <a:p>
            <a:pPr marL="571500" indent="-571500">
              <a:buFont typeface="+mj-lt"/>
              <a:buAutoNum type="romanLcPeriod"/>
            </a:pPr>
            <a:r>
              <a:rPr lang="en-GB" dirty="0" smtClean="0"/>
              <a:t>Cardiomyopathies- dilated cardiomyopathy(DCM)</a:t>
            </a:r>
            <a:endParaRPr lang="en-GB" dirty="0" smtClean="0"/>
          </a:p>
          <a:p>
            <a:pPr marL="571500" indent="-571500">
              <a:buFont typeface="+mj-lt"/>
              <a:buAutoNum type="romanLcPeriod"/>
            </a:pPr>
            <a:r>
              <a:rPr lang="en-GB" dirty="0" smtClean="0"/>
              <a:t>Metabolic </a:t>
            </a:r>
            <a:r>
              <a:rPr lang="en-GB" dirty="0" smtClean="0"/>
              <a:t>disorders e.g. </a:t>
            </a:r>
            <a:r>
              <a:rPr lang="en-GB" dirty="0" smtClean="0"/>
              <a:t>beriberi</a:t>
            </a:r>
          </a:p>
          <a:p>
            <a:pPr marL="571500" indent="-571500">
              <a:buFont typeface="+mj-lt"/>
              <a:buAutoNum type="romanLcPeriod"/>
            </a:pPr>
            <a:r>
              <a:rPr lang="en-GB" dirty="0" smtClean="0"/>
              <a:t>poisons</a:t>
            </a:r>
            <a:endParaRPr lang="en-GB" dirty="0" smtClean="0"/>
          </a:p>
          <a:p>
            <a:pPr marL="571500" indent="-571500">
              <a:buFont typeface="+mj-lt"/>
              <a:buAutoNum type="romanLcPeriod"/>
            </a:pPr>
            <a:r>
              <a:rPr lang="en-GB" dirty="0" smtClean="0"/>
              <a:t>Disorders </a:t>
            </a:r>
            <a:r>
              <a:rPr lang="en-GB" dirty="0" smtClean="0"/>
              <a:t>of the rhythm e.g. atrial fibrillation and flutter</a:t>
            </a:r>
            <a:r>
              <a:rPr lang="en-GB" dirty="0" smtClean="0"/>
              <a:t>.</a:t>
            </a:r>
          </a:p>
          <a:p>
            <a:pPr>
              <a:buNone/>
            </a:pPr>
            <a:endParaRPr lang="en-GB" dirty="0" smtClean="0"/>
          </a:p>
          <a:p>
            <a:pPr>
              <a:buNone/>
            </a:pPr>
            <a:endParaRPr lang="en-GB" dirty="0"/>
          </a:p>
        </p:txBody>
      </p:sp>
    </p:spTree>
    <p:extLst>
      <p:ext uri="{BB962C8B-B14F-4D97-AF65-F5344CB8AC3E}">
        <p14:creationId xmlns:p14="http://schemas.microsoft.com/office/powerpoint/2010/main" val="2671850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0"/>
            <a:ext cx="8162925" cy="762000"/>
          </a:xfrm>
        </p:spPr>
        <p:txBody>
          <a:bodyPr/>
          <a:lstStyle/>
          <a:p>
            <a:pPr eaLnBrk="1" hangingPunct="1"/>
            <a:r>
              <a:rPr lang="en-US" dirty="0" smtClean="0">
                <a:solidFill>
                  <a:srgbClr val="00B0F0"/>
                </a:solidFill>
              </a:rPr>
              <a:t>Meds to AVOID in heart failure</a:t>
            </a:r>
          </a:p>
        </p:txBody>
      </p:sp>
      <p:sp>
        <p:nvSpPr>
          <p:cNvPr id="44035" name="Rectangle 3"/>
          <p:cNvSpPr>
            <a:spLocks noGrp="1" noChangeArrowheads="1"/>
          </p:cNvSpPr>
          <p:nvPr>
            <p:ph idx="1"/>
          </p:nvPr>
        </p:nvSpPr>
        <p:spPr>
          <a:xfrm>
            <a:off x="0" y="762000"/>
            <a:ext cx="9143999" cy="6096000"/>
          </a:xfrm>
        </p:spPr>
        <p:txBody>
          <a:bodyPr/>
          <a:lstStyle/>
          <a:p>
            <a:pPr eaLnBrk="1" hangingPunct="1"/>
            <a:r>
              <a:rPr lang="en-US" sz="2800" dirty="0" smtClean="0"/>
              <a:t>NSAIDS -Can cause worsening of preexisting HF</a:t>
            </a:r>
          </a:p>
          <a:p>
            <a:pPr eaLnBrk="1" hangingPunct="1"/>
            <a:r>
              <a:rPr lang="en-US" sz="2800" dirty="0" err="1" smtClean="0"/>
              <a:t>Thiazolidinediones</a:t>
            </a:r>
            <a:endParaRPr lang="en-US" sz="2800" dirty="0" smtClean="0"/>
          </a:p>
          <a:p>
            <a:pPr lvl="3" eaLnBrk="1" hangingPunct="1"/>
            <a:r>
              <a:rPr lang="en-US" sz="2800" dirty="0" smtClean="0"/>
              <a:t>Include rosiglitazone  and pioglitazone</a:t>
            </a:r>
          </a:p>
          <a:p>
            <a:pPr lvl="3" eaLnBrk="1" hangingPunct="1"/>
            <a:r>
              <a:rPr lang="en-US" sz="2800" dirty="0" smtClean="0"/>
              <a:t>Cause fluid retention that can exacerbate HF</a:t>
            </a:r>
          </a:p>
          <a:p>
            <a:pPr eaLnBrk="1" hangingPunct="1"/>
            <a:r>
              <a:rPr lang="en-US" sz="2800" dirty="0" smtClean="0"/>
              <a:t>Metformin - people with HF who take it are at increased risk of potentially lethal lactic acidosis</a:t>
            </a:r>
          </a:p>
        </p:txBody>
      </p:sp>
      <p:sp>
        <p:nvSpPr>
          <p:cNvPr id="5" name="Slide Number Placeholder 4"/>
          <p:cNvSpPr>
            <a:spLocks noGrp="1"/>
          </p:cNvSpPr>
          <p:nvPr>
            <p:ph type="sldNum" sz="quarter" idx="12"/>
          </p:nvPr>
        </p:nvSpPr>
        <p:spPr/>
        <p:txBody>
          <a:bodyPr/>
          <a:lstStyle/>
          <a:p>
            <a:pPr>
              <a:defRPr/>
            </a:pPr>
            <a:fld id="{A080835C-FF5F-4658-8A04-1DC3BCC029FE}" type="slidenum">
              <a:rPr lang="en-US" smtClean="0"/>
              <a:pPr>
                <a:defRPr/>
              </a:pPr>
              <a:t>40</a:t>
            </a:fld>
            <a:endParaRPr lang="en-US"/>
          </a:p>
        </p:txBody>
      </p:sp>
    </p:spTree>
    <p:extLst>
      <p:ext uri="{BB962C8B-B14F-4D97-AF65-F5344CB8AC3E}">
        <p14:creationId xmlns:p14="http://schemas.microsoft.com/office/powerpoint/2010/main" val="1178748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1"/>
            <a:ext cx="9144000" cy="685800"/>
          </a:xfrm>
        </p:spPr>
        <p:txBody>
          <a:bodyPr/>
          <a:lstStyle/>
          <a:p>
            <a:pPr eaLnBrk="1" hangingPunct="1">
              <a:lnSpc>
                <a:spcPct val="85000"/>
              </a:lnSpc>
            </a:pPr>
            <a:r>
              <a:rPr lang="en-US" b="1" dirty="0" smtClean="0"/>
              <a:t> </a:t>
            </a:r>
            <a:r>
              <a:rPr lang="en-US" sz="4000" b="1" dirty="0" smtClean="0">
                <a:solidFill>
                  <a:srgbClr val="C00000"/>
                </a:solidFill>
              </a:rPr>
              <a:t>Heart Failure </a:t>
            </a:r>
            <a:r>
              <a:rPr lang="en-US" sz="4000" b="1" i="1" dirty="0" smtClean="0">
                <a:solidFill>
                  <a:srgbClr val="C00000"/>
                </a:solidFill>
              </a:rPr>
              <a:t>Complications</a:t>
            </a:r>
          </a:p>
        </p:txBody>
      </p:sp>
      <p:sp>
        <p:nvSpPr>
          <p:cNvPr id="45059" name="Rectangle 3"/>
          <p:cNvSpPr>
            <a:spLocks noGrp="1" noChangeArrowheads="1"/>
          </p:cNvSpPr>
          <p:nvPr>
            <p:ph idx="1"/>
          </p:nvPr>
        </p:nvSpPr>
        <p:spPr>
          <a:xfrm>
            <a:off x="0" y="533400"/>
            <a:ext cx="9144000" cy="6324600"/>
          </a:xfrm>
        </p:spPr>
        <p:txBody>
          <a:bodyPr/>
          <a:lstStyle/>
          <a:p>
            <a:pPr marL="514350" indent="-514350">
              <a:lnSpc>
                <a:spcPct val="102000"/>
              </a:lnSpc>
              <a:spcBef>
                <a:spcPct val="0"/>
              </a:spcBef>
              <a:buClr>
                <a:srgbClr val="9A0000"/>
              </a:buClr>
              <a:buSzPct val="100000"/>
              <a:buFont typeface="+mj-lt"/>
              <a:buAutoNum type="arabicPeriod"/>
            </a:pPr>
            <a:r>
              <a:rPr lang="en-US" altLang="ko-KR" dirty="0" err="1" smtClean="0">
                <a:solidFill>
                  <a:srgbClr val="000000"/>
                </a:solidFill>
                <a:ea typeface="Helvetica"/>
                <a:cs typeface="Helvetica"/>
              </a:rPr>
              <a:t>Uraemia</a:t>
            </a:r>
            <a:r>
              <a:rPr lang="en-US" altLang="ko-KR" dirty="0" smtClean="0">
                <a:solidFill>
                  <a:srgbClr val="000000"/>
                </a:solidFill>
                <a:ea typeface="Helvetica"/>
                <a:cs typeface="Helvetica"/>
              </a:rPr>
              <a:t> / renal failure</a:t>
            </a:r>
          </a:p>
          <a:p>
            <a:pPr marL="514350" indent="-514350">
              <a:lnSpc>
                <a:spcPct val="102000"/>
              </a:lnSpc>
              <a:spcBef>
                <a:spcPct val="0"/>
              </a:spcBef>
              <a:buClr>
                <a:srgbClr val="9A0000"/>
              </a:buClr>
              <a:buSzPct val="100000"/>
              <a:buFont typeface="+mj-lt"/>
              <a:buAutoNum type="arabicPeriod"/>
            </a:pPr>
            <a:r>
              <a:rPr lang="en-US" altLang="ko-KR" dirty="0" err="1" smtClean="0">
                <a:solidFill>
                  <a:srgbClr val="000000"/>
                </a:solidFill>
                <a:ea typeface="Helvetica"/>
                <a:cs typeface="Helvetica"/>
              </a:rPr>
              <a:t>Hypokalaemia</a:t>
            </a:r>
            <a:endParaRPr lang="en-US" altLang="ko-KR" dirty="0" smtClean="0">
              <a:solidFill>
                <a:srgbClr val="000000"/>
              </a:solidFill>
              <a:ea typeface="Helvetica"/>
              <a:cs typeface="Helvetica"/>
            </a:endParaRPr>
          </a:p>
          <a:p>
            <a:pPr marL="514350" indent="-514350">
              <a:lnSpc>
                <a:spcPct val="102000"/>
              </a:lnSpc>
              <a:spcBef>
                <a:spcPct val="0"/>
              </a:spcBef>
              <a:buClr>
                <a:srgbClr val="9A0000"/>
              </a:buClr>
              <a:buSzPct val="100000"/>
              <a:buFont typeface="+mj-lt"/>
              <a:buAutoNum type="arabicPeriod"/>
            </a:pPr>
            <a:r>
              <a:rPr lang="en-US" altLang="ko-KR" dirty="0" err="1" smtClean="0">
                <a:solidFill>
                  <a:srgbClr val="000000"/>
                </a:solidFill>
                <a:ea typeface="Helvetica"/>
                <a:cs typeface="Helvetica"/>
              </a:rPr>
              <a:t>Hyperkalaemia</a:t>
            </a:r>
            <a:endParaRPr lang="en-US" altLang="ko-KR" dirty="0" smtClean="0">
              <a:solidFill>
                <a:srgbClr val="000000"/>
              </a:solidFill>
              <a:ea typeface="Helvetica"/>
              <a:cs typeface="Helvetica"/>
            </a:endParaRPr>
          </a:p>
          <a:p>
            <a:pPr marL="514350" indent="-514350">
              <a:lnSpc>
                <a:spcPct val="102000"/>
              </a:lnSpc>
              <a:spcBef>
                <a:spcPct val="0"/>
              </a:spcBef>
              <a:buClr>
                <a:srgbClr val="9A0000"/>
              </a:buClr>
              <a:buSzPct val="100000"/>
              <a:buFont typeface="+mj-lt"/>
              <a:buAutoNum type="arabicPeriod"/>
            </a:pPr>
            <a:r>
              <a:rPr lang="en-US" altLang="ko-KR" dirty="0" err="1" smtClean="0">
                <a:solidFill>
                  <a:srgbClr val="000000"/>
                </a:solidFill>
                <a:ea typeface="Helvetica"/>
                <a:cs typeface="Helvetica"/>
              </a:rPr>
              <a:t>Hyponatriemia</a:t>
            </a:r>
            <a:endParaRPr lang="en-US" altLang="ko-KR" dirty="0" smtClean="0">
              <a:solidFill>
                <a:srgbClr val="000000"/>
              </a:solidFill>
              <a:ea typeface="Helvetica"/>
              <a:cs typeface="Helvetica"/>
            </a:endParaRPr>
          </a:p>
          <a:p>
            <a:pPr marL="514350" indent="-514350">
              <a:lnSpc>
                <a:spcPct val="102000"/>
              </a:lnSpc>
              <a:spcBef>
                <a:spcPct val="0"/>
              </a:spcBef>
              <a:buClr>
                <a:srgbClr val="9A0000"/>
              </a:buClr>
              <a:buSzPct val="100000"/>
              <a:buFont typeface="+mj-lt"/>
              <a:buAutoNum type="arabicPeriod"/>
            </a:pPr>
            <a:r>
              <a:rPr lang="ko-KR" altLang="en-US" dirty="0" smtClean="0">
                <a:solidFill>
                  <a:srgbClr val="000000"/>
                </a:solidFill>
                <a:ea typeface="Helvetica"/>
                <a:cs typeface="Helvetica"/>
              </a:rPr>
              <a:t>Pleural </a:t>
            </a:r>
            <a:r>
              <a:rPr lang="ko-KR" altLang="en-US" dirty="0" smtClean="0">
                <a:solidFill>
                  <a:srgbClr val="000000"/>
                </a:solidFill>
                <a:ea typeface="Helvetica"/>
                <a:cs typeface="Helvetica"/>
              </a:rPr>
              <a:t>effusion</a:t>
            </a:r>
          </a:p>
          <a:p>
            <a:pPr marL="514350" indent="-514350">
              <a:lnSpc>
                <a:spcPct val="102000"/>
              </a:lnSpc>
              <a:spcBef>
                <a:spcPts val="700"/>
              </a:spcBef>
              <a:buClr>
                <a:srgbClr val="9A0000"/>
              </a:buClr>
              <a:buSzPct val="100000"/>
              <a:buFont typeface="+mj-lt"/>
              <a:buAutoNum type="arabicPeriod"/>
            </a:pPr>
            <a:r>
              <a:rPr lang="ko-KR" altLang="en-US" dirty="0" smtClean="0">
                <a:solidFill>
                  <a:srgbClr val="000000"/>
                </a:solidFill>
                <a:ea typeface="Helvetica"/>
                <a:cs typeface="Helvetica"/>
              </a:rPr>
              <a:t>Atrial fibrillation (most common dysrhythmia) </a:t>
            </a:r>
            <a:endParaRPr lang="en-US" altLang="ko-KR" dirty="0" smtClean="0">
              <a:solidFill>
                <a:srgbClr val="000000"/>
              </a:solidFill>
              <a:ea typeface="Helvetica"/>
              <a:cs typeface="Helvetica"/>
            </a:endParaRPr>
          </a:p>
          <a:p>
            <a:pPr marL="514350" indent="-514350">
              <a:lnSpc>
                <a:spcPct val="102000"/>
              </a:lnSpc>
              <a:spcBef>
                <a:spcPts val="700"/>
              </a:spcBef>
              <a:buClr>
                <a:srgbClr val="9A0000"/>
              </a:buClr>
              <a:buSzPct val="100000"/>
              <a:buFont typeface="+mj-lt"/>
              <a:buAutoNum type="arabicPeriod"/>
            </a:pPr>
            <a:r>
              <a:rPr lang="en-US" altLang="ko-KR" dirty="0" smtClean="0">
                <a:solidFill>
                  <a:srgbClr val="000000"/>
                </a:solidFill>
                <a:ea typeface="Helvetica"/>
                <a:cs typeface="Helvetica"/>
              </a:rPr>
              <a:t>Thromboembolism </a:t>
            </a:r>
          </a:p>
          <a:p>
            <a:pPr marL="514350" indent="-514350">
              <a:lnSpc>
                <a:spcPct val="102000"/>
              </a:lnSpc>
              <a:spcBef>
                <a:spcPts val="700"/>
              </a:spcBef>
              <a:buClr>
                <a:srgbClr val="9A0000"/>
              </a:buClr>
              <a:buSzPct val="100000"/>
              <a:buFont typeface="+mj-lt"/>
              <a:buAutoNum type="arabicPeriod"/>
            </a:pPr>
            <a:r>
              <a:rPr lang="en-US" altLang="ko-KR" dirty="0" smtClean="0">
                <a:solidFill>
                  <a:srgbClr val="000000"/>
                </a:solidFill>
                <a:ea typeface="Helvetica"/>
                <a:cs typeface="Helvetica"/>
              </a:rPr>
              <a:t>Impaired liver </a:t>
            </a:r>
            <a:r>
              <a:rPr lang="en-US" altLang="ko-KR" dirty="0" err="1" smtClean="0">
                <a:solidFill>
                  <a:srgbClr val="000000"/>
                </a:solidFill>
                <a:ea typeface="Helvetica"/>
                <a:cs typeface="Helvetica"/>
              </a:rPr>
              <a:t>fxns</a:t>
            </a:r>
            <a:endParaRPr lang="ko-KR" altLang="en-US" dirty="0" smtClean="0">
              <a:solidFill>
                <a:srgbClr val="000000"/>
              </a:solidFill>
              <a:ea typeface="Helvetica"/>
              <a:cs typeface="Helvetica"/>
            </a:endParaRPr>
          </a:p>
        </p:txBody>
      </p:sp>
      <p:sp>
        <p:nvSpPr>
          <p:cNvPr id="5" name="Slide Number Placeholder 4"/>
          <p:cNvSpPr>
            <a:spLocks noGrp="1"/>
          </p:cNvSpPr>
          <p:nvPr>
            <p:ph type="sldNum" sz="quarter" idx="12"/>
          </p:nvPr>
        </p:nvSpPr>
        <p:spPr/>
        <p:txBody>
          <a:bodyPr/>
          <a:lstStyle/>
          <a:p>
            <a:pPr>
              <a:defRPr/>
            </a:pPr>
            <a:fld id="{1EDF8835-4356-4691-879B-85110BC1013D}" type="slidenum">
              <a:rPr lang="en-US" smtClean="0"/>
              <a:pPr>
                <a:defRPr/>
              </a:pPr>
              <a:t>41</a:t>
            </a:fld>
            <a:endParaRPr lang="en-US"/>
          </a:p>
        </p:txBody>
      </p:sp>
    </p:spTree>
    <p:extLst>
      <p:ext uri="{BB962C8B-B14F-4D97-AF65-F5344CB8AC3E}">
        <p14:creationId xmlns:p14="http://schemas.microsoft.com/office/powerpoint/2010/main" val="2811843764"/>
      </p:ext>
    </p:extLst>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GB" b="1" dirty="0" smtClean="0">
                <a:solidFill>
                  <a:schemeClr val="accent1"/>
                </a:solidFill>
              </a:rPr>
              <a:t>2. INCREASED WORKLOAD ON THE HEART.</a:t>
            </a:r>
          </a:p>
          <a:p>
            <a:pPr>
              <a:buNone/>
            </a:pPr>
            <a:r>
              <a:rPr lang="en-GB" dirty="0" smtClean="0"/>
              <a:t>May </a:t>
            </a:r>
            <a:r>
              <a:rPr lang="en-GB" dirty="0" smtClean="0"/>
              <a:t>be in the form of pressure load or volume load.</a:t>
            </a:r>
          </a:p>
          <a:p>
            <a:pPr marL="571500" indent="-571500">
              <a:buFont typeface="+mj-lt"/>
              <a:buAutoNum type="romanLcPeriod"/>
            </a:pPr>
            <a:r>
              <a:rPr lang="en-GB" dirty="0" smtClean="0"/>
              <a:t>Hypertension.</a:t>
            </a:r>
            <a:endParaRPr lang="en-GB" dirty="0" smtClean="0"/>
          </a:p>
          <a:p>
            <a:pPr marL="571500" indent="-571500">
              <a:buFont typeface="+mj-lt"/>
              <a:buAutoNum type="romanLcPeriod"/>
            </a:pPr>
            <a:r>
              <a:rPr lang="en-GB" dirty="0" err="1" smtClean="0"/>
              <a:t>Valvular</a:t>
            </a:r>
            <a:r>
              <a:rPr lang="en-GB" dirty="0" smtClean="0"/>
              <a:t> lesions e.g.MS, AS, PS.</a:t>
            </a:r>
            <a:endParaRPr lang="en-GB" dirty="0" smtClean="0"/>
          </a:p>
          <a:p>
            <a:pPr marL="571500" indent="-571500">
              <a:buFont typeface="+mj-lt"/>
              <a:buAutoNum type="romanLcPeriod"/>
            </a:pPr>
            <a:r>
              <a:rPr lang="en-GB" dirty="0" smtClean="0"/>
              <a:t>Chronic </a:t>
            </a:r>
            <a:r>
              <a:rPr lang="en-GB" dirty="0" smtClean="0"/>
              <a:t>lung diseases</a:t>
            </a:r>
            <a:r>
              <a:rPr lang="en-GB" dirty="0" smtClean="0"/>
              <a:t>.</a:t>
            </a:r>
          </a:p>
          <a:p>
            <a:pPr marL="571500" indent="-571500">
              <a:buFont typeface="+mj-lt"/>
              <a:buAutoNum type="romanLcPeriod"/>
            </a:pPr>
            <a:r>
              <a:rPr lang="en-GB" dirty="0" smtClean="0"/>
              <a:t>Severe anaemia</a:t>
            </a:r>
          </a:p>
          <a:p>
            <a:pPr marL="571500" indent="-571500">
              <a:buFont typeface="+mj-lt"/>
              <a:buAutoNum type="romanLcPeriod"/>
            </a:pPr>
            <a:r>
              <a:rPr lang="en-GB" dirty="0" smtClean="0"/>
              <a:t>Thyrotoxicosis</a:t>
            </a:r>
          </a:p>
          <a:p>
            <a:pPr marL="571500" indent="-571500">
              <a:buFont typeface="+mj-lt"/>
              <a:buAutoNum type="romanLcPeriod"/>
            </a:pPr>
            <a:r>
              <a:rPr lang="en-GB" dirty="0" smtClean="0"/>
              <a:t>Thiamine deficiency (alcohol)</a:t>
            </a:r>
            <a:endParaRPr lang="en-GB" dirty="0" smtClean="0"/>
          </a:p>
          <a:p>
            <a:pPr marL="571500" indent="-571500">
              <a:buFont typeface="+mj-lt"/>
              <a:buAutoNum type="romanLcPeriod"/>
            </a:pPr>
            <a:r>
              <a:rPr lang="en-GB" dirty="0" smtClean="0"/>
              <a:t>Congenital heart </a:t>
            </a:r>
            <a:r>
              <a:rPr lang="en-GB" dirty="0" err="1" smtClean="0"/>
              <a:t>dses</a:t>
            </a:r>
            <a:r>
              <a:rPr lang="en-GB" dirty="0" smtClean="0"/>
              <a:t> </a:t>
            </a:r>
            <a:r>
              <a:rPr lang="en-GB" dirty="0" err="1" smtClean="0"/>
              <a:t>e.g</a:t>
            </a:r>
            <a:r>
              <a:rPr lang="en-GB" dirty="0" smtClean="0"/>
              <a:t>  VSD, ASD</a:t>
            </a:r>
          </a:p>
          <a:p>
            <a:pPr marL="571500" indent="-571500">
              <a:buFont typeface="+mj-lt"/>
              <a:buAutoNum type="romanLcPeriod"/>
            </a:pPr>
            <a:r>
              <a:rPr lang="en-GB" dirty="0" smtClean="0"/>
              <a:t>Hypoxia due to lung diseases.</a:t>
            </a:r>
          </a:p>
          <a:p>
            <a:pPr>
              <a:buNone/>
            </a:pPr>
            <a:endParaRPr lang="en-GB" dirty="0"/>
          </a:p>
        </p:txBody>
      </p:sp>
      <p:sp>
        <p:nvSpPr>
          <p:cNvPr id="2" name="Right Brace 1"/>
          <p:cNvSpPr/>
          <p:nvPr/>
        </p:nvSpPr>
        <p:spPr>
          <a:xfrm>
            <a:off x="3238500" y="3124200"/>
            <a:ext cx="495300"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559629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GB" b="1" dirty="0" smtClean="0">
                <a:solidFill>
                  <a:schemeClr val="accent1"/>
                </a:solidFill>
              </a:rPr>
              <a:t>3. IMPAIRED FILLING OF CARDIAC CHAMBERS.</a:t>
            </a:r>
          </a:p>
          <a:p>
            <a:pPr>
              <a:buNone/>
            </a:pPr>
            <a:r>
              <a:rPr lang="en-GB" dirty="0" smtClean="0"/>
              <a:t>Extra-cardiac </a:t>
            </a:r>
            <a:r>
              <a:rPr lang="en-GB" dirty="0" smtClean="0"/>
              <a:t>causes or defect in filling of the heart:</a:t>
            </a:r>
          </a:p>
          <a:p>
            <a:pPr marL="571500" indent="-571500">
              <a:buFont typeface="+mj-lt"/>
              <a:buAutoNum type="romanLcPeriod"/>
            </a:pPr>
            <a:r>
              <a:rPr lang="en-GB" dirty="0" smtClean="0"/>
              <a:t>Cardiac </a:t>
            </a:r>
            <a:r>
              <a:rPr lang="en-GB" dirty="0" smtClean="0"/>
              <a:t>tamponade e.g. haemopericardium, hydropericardium</a:t>
            </a:r>
          </a:p>
          <a:p>
            <a:pPr marL="571500" indent="-571500">
              <a:buFont typeface="+mj-lt"/>
              <a:buAutoNum type="romanLcPeriod"/>
            </a:pPr>
            <a:r>
              <a:rPr lang="en-GB" dirty="0" smtClean="0"/>
              <a:t>Constrictive pericarditis.</a:t>
            </a:r>
          </a:p>
          <a:p>
            <a:pPr marL="571500" indent="-571500">
              <a:buFont typeface="+mj-lt"/>
              <a:buAutoNum type="romanLcPeriod"/>
            </a:pPr>
            <a:r>
              <a:rPr lang="en-US" dirty="0" smtClean="0"/>
              <a:t>Hypertrophic obstructive cardiomyopathy (HOCM)</a:t>
            </a:r>
          </a:p>
          <a:p>
            <a:pPr marL="571500" indent="-571500">
              <a:buFont typeface="+mj-lt"/>
              <a:buAutoNum type="romanLcPeriod"/>
            </a:pPr>
            <a:r>
              <a:rPr lang="en-US" dirty="0" smtClean="0"/>
              <a:t>Restrictive cardiomyopathy</a:t>
            </a:r>
          </a:p>
          <a:p>
            <a:pPr>
              <a:buNone/>
            </a:pPr>
            <a:endParaRPr lang="en-GB" dirty="0"/>
          </a:p>
        </p:txBody>
      </p:sp>
    </p:spTree>
    <p:extLst>
      <p:ext uri="{BB962C8B-B14F-4D97-AF65-F5344CB8AC3E}">
        <p14:creationId xmlns:p14="http://schemas.microsoft.com/office/powerpoint/2010/main" val="37004353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051"/>
          <p:cNvSpPr>
            <a:spLocks noGrp="1" noChangeArrowheads="1"/>
          </p:cNvSpPr>
          <p:nvPr>
            <p:ph idx="1"/>
          </p:nvPr>
        </p:nvSpPr>
        <p:spPr>
          <a:xfrm>
            <a:off x="0" y="0"/>
            <a:ext cx="9144000" cy="6858000"/>
          </a:xfrm>
        </p:spPr>
        <p:txBody>
          <a:bodyPr>
            <a:normAutofit/>
          </a:bodyPr>
          <a:lstStyle/>
          <a:p>
            <a:pPr marL="0" indent="0" eaLnBrk="1" hangingPunct="1">
              <a:lnSpc>
                <a:spcPct val="80000"/>
              </a:lnSpc>
              <a:buNone/>
            </a:pPr>
            <a:r>
              <a:rPr lang="en-US" sz="4000" b="1" dirty="0" smtClean="0">
                <a:solidFill>
                  <a:srgbClr val="00B050"/>
                </a:solidFill>
              </a:rPr>
              <a:t>Risk factors</a:t>
            </a:r>
          </a:p>
          <a:p>
            <a:pPr eaLnBrk="1" hangingPunct="1">
              <a:lnSpc>
                <a:spcPct val="80000"/>
              </a:lnSpc>
            </a:pPr>
            <a:r>
              <a:rPr lang="en-US" dirty="0" smtClean="0"/>
              <a:t>Primary </a:t>
            </a:r>
            <a:r>
              <a:rPr lang="en-US" dirty="0" smtClean="0"/>
              <a:t>risk factors</a:t>
            </a:r>
          </a:p>
          <a:p>
            <a:pPr lvl="1" eaLnBrk="1" hangingPunct="1">
              <a:lnSpc>
                <a:spcPct val="80000"/>
              </a:lnSpc>
            </a:pPr>
            <a:r>
              <a:rPr lang="en-US" sz="3200" dirty="0" smtClean="0"/>
              <a:t>Coronary artery disease (CAD)</a:t>
            </a:r>
          </a:p>
          <a:p>
            <a:pPr lvl="1" eaLnBrk="1" hangingPunct="1">
              <a:lnSpc>
                <a:spcPct val="80000"/>
              </a:lnSpc>
            </a:pPr>
            <a:r>
              <a:rPr lang="en-US" sz="3200" dirty="0" smtClean="0"/>
              <a:t>Advancing age</a:t>
            </a:r>
          </a:p>
          <a:p>
            <a:pPr eaLnBrk="1" hangingPunct="1">
              <a:lnSpc>
                <a:spcPct val="80000"/>
              </a:lnSpc>
            </a:pPr>
            <a:r>
              <a:rPr lang="en-US" dirty="0" smtClean="0"/>
              <a:t>Contributing risk factors </a:t>
            </a:r>
          </a:p>
          <a:p>
            <a:pPr lvl="1" eaLnBrk="1" hangingPunct="1">
              <a:lnSpc>
                <a:spcPct val="80000"/>
              </a:lnSpc>
            </a:pPr>
            <a:r>
              <a:rPr lang="en-US" sz="3200" dirty="0" smtClean="0"/>
              <a:t>Hypertension</a:t>
            </a:r>
          </a:p>
          <a:p>
            <a:pPr lvl="1" eaLnBrk="1" hangingPunct="1">
              <a:lnSpc>
                <a:spcPct val="80000"/>
              </a:lnSpc>
            </a:pPr>
            <a:r>
              <a:rPr lang="en-US" sz="3200" dirty="0" smtClean="0"/>
              <a:t>Diabetes</a:t>
            </a:r>
          </a:p>
          <a:p>
            <a:pPr lvl="1" eaLnBrk="1" hangingPunct="1">
              <a:lnSpc>
                <a:spcPct val="80000"/>
              </a:lnSpc>
            </a:pPr>
            <a:r>
              <a:rPr lang="en-US" sz="3200" dirty="0" smtClean="0"/>
              <a:t>Tobacco use</a:t>
            </a:r>
          </a:p>
          <a:p>
            <a:pPr lvl="1" eaLnBrk="1" hangingPunct="1">
              <a:lnSpc>
                <a:spcPct val="80000"/>
              </a:lnSpc>
            </a:pPr>
            <a:r>
              <a:rPr lang="en-US" sz="3200" dirty="0" smtClean="0"/>
              <a:t>Obesity</a:t>
            </a:r>
          </a:p>
          <a:p>
            <a:pPr lvl="1" eaLnBrk="1" hangingPunct="1">
              <a:lnSpc>
                <a:spcPct val="80000"/>
              </a:lnSpc>
            </a:pPr>
            <a:r>
              <a:rPr lang="en-US" sz="3200" dirty="0" smtClean="0"/>
              <a:t>High serum cholesterol</a:t>
            </a:r>
          </a:p>
          <a:p>
            <a:pPr lvl="1" eaLnBrk="1" hangingPunct="1">
              <a:lnSpc>
                <a:spcPct val="80000"/>
              </a:lnSpc>
            </a:pPr>
            <a:r>
              <a:rPr lang="en-US" sz="3200" dirty="0" smtClean="0"/>
              <a:t>African American descent</a:t>
            </a:r>
          </a:p>
          <a:p>
            <a:pPr lvl="1" eaLnBrk="1" hangingPunct="1">
              <a:lnSpc>
                <a:spcPct val="80000"/>
              </a:lnSpc>
            </a:pPr>
            <a:r>
              <a:rPr lang="en-US" sz="3200" dirty="0" err="1" smtClean="0"/>
              <a:t>Valvular</a:t>
            </a:r>
            <a:r>
              <a:rPr lang="en-US" sz="3200" dirty="0" smtClean="0"/>
              <a:t> heart disease</a:t>
            </a:r>
          </a:p>
          <a:p>
            <a:pPr lvl="1" eaLnBrk="1" hangingPunct="1">
              <a:lnSpc>
                <a:spcPct val="80000"/>
              </a:lnSpc>
            </a:pPr>
            <a:r>
              <a:rPr lang="en-US" sz="3200" dirty="0" smtClean="0"/>
              <a:t>Hypervolemia</a:t>
            </a:r>
          </a:p>
        </p:txBody>
      </p:sp>
      <p:sp>
        <p:nvSpPr>
          <p:cNvPr id="6" name="Slide Number Placeholder 5"/>
          <p:cNvSpPr>
            <a:spLocks noGrp="1"/>
          </p:cNvSpPr>
          <p:nvPr>
            <p:ph type="sldNum" sz="quarter" idx="12"/>
          </p:nvPr>
        </p:nvSpPr>
        <p:spPr/>
        <p:txBody>
          <a:bodyPr/>
          <a:lstStyle/>
          <a:p>
            <a:pPr>
              <a:defRPr/>
            </a:pPr>
            <a:fld id="{65E9CD61-D74F-4B1B-ACD6-55F1FF5BCD0A}" type="slidenum">
              <a:rPr lang="en-US">
                <a:solidFill>
                  <a:prstClr val="black">
                    <a:tint val="75000"/>
                  </a:prstClr>
                </a:solidFill>
              </a:rPr>
              <a:pPr>
                <a:defRPr/>
              </a:pPr>
              <a:t>7</a:t>
            </a:fld>
            <a:endParaRPr lang="en-US">
              <a:solidFill>
                <a:prstClr val="black">
                  <a:tint val="75000"/>
                </a:prstClr>
              </a:solidFill>
            </a:endParaRPr>
          </a:p>
        </p:txBody>
      </p:sp>
    </p:spTree>
    <p:extLst>
      <p:ext uri="{BB962C8B-B14F-4D97-AF65-F5344CB8AC3E}">
        <p14:creationId xmlns:p14="http://schemas.microsoft.com/office/powerpoint/2010/main" val="1709327748"/>
      </p:ext>
    </p:extLst>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pPr marL="0" marR="0" indent="0" algn="just">
              <a:lnSpc>
                <a:spcPct val="115000"/>
              </a:lnSpc>
              <a:spcBef>
                <a:spcPts val="0"/>
              </a:spcBef>
              <a:spcAft>
                <a:spcPts val="0"/>
              </a:spcAft>
              <a:buNone/>
            </a:pPr>
            <a:r>
              <a:rPr lang="en-US" b="1" dirty="0" smtClean="0">
                <a:effectLst/>
                <a:latin typeface="Times New Roman"/>
                <a:ea typeface="Calibri"/>
                <a:cs typeface="Times New Roman"/>
              </a:rPr>
              <a:t>Precipitants of heart failure</a:t>
            </a:r>
            <a:endParaRPr lang="en-US" sz="2800" dirty="0">
              <a:ea typeface="Calibri"/>
              <a:cs typeface="Times New Roman"/>
            </a:endParaRPr>
          </a:p>
          <a:p>
            <a:pPr lvl="0" algn="just">
              <a:lnSpc>
                <a:spcPct val="115000"/>
              </a:lnSpc>
              <a:spcBef>
                <a:spcPts val="0"/>
              </a:spcBef>
              <a:buFont typeface="+mj-lt"/>
              <a:buAutoNum type="arabicPeriod"/>
            </a:pPr>
            <a:r>
              <a:rPr lang="en-US" dirty="0" err="1" smtClean="0">
                <a:effectLst/>
                <a:latin typeface="Times New Roman"/>
                <a:ea typeface="Calibri"/>
                <a:cs typeface="Times New Roman"/>
              </a:rPr>
              <a:t>Anaemia</a:t>
            </a:r>
            <a:r>
              <a:rPr lang="en-US" dirty="0" smtClean="0">
                <a:effectLst/>
                <a:latin typeface="Times New Roman"/>
                <a:ea typeface="Calibri"/>
                <a:cs typeface="Times New Roman"/>
              </a:rPr>
              <a:t> </a:t>
            </a:r>
            <a:endParaRPr lang="en-US" sz="2800" dirty="0">
              <a:ea typeface="Calibri"/>
              <a:cs typeface="Times New Roman"/>
            </a:endParaRPr>
          </a:p>
          <a:p>
            <a:pPr lvl="0" algn="just">
              <a:lnSpc>
                <a:spcPct val="115000"/>
              </a:lnSpc>
              <a:spcBef>
                <a:spcPts val="0"/>
              </a:spcBef>
              <a:buFont typeface="+mj-lt"/>
              <a:buAutoNum type="arabicPeriod"/>
            </a:pPr>
            <a:r>
              <a:rPr lang="en-US" dirty="0" smtClean="0">
                <a:effectLst/>
                <a:latin typeface="Times New Roman"/>
                <a:ea typeface="Calibri"/>
                <a:cs typeface="Times New Roman"/>
              </a:rPr>
              <a:t>Infections including pneumonia and infective endocarditis</a:t>
            </a:r>
            <a:endParaRPr lang="en-US" sz="2800" dirty="0">
              <a:ea typeface="Calibri"/>
              <a:cs typeface="Times New Roman"/>
            </a:endParaRPr>
          </a:p>
          <a:p>
            <a:pPr lvl="0" algn="just">
              <a:lnSpc>
                <a:spcPct val="115000"/>
              </a:lnSpc>
              <a:spcBef>
                <a:spcPts val="0"/>
              </a:spcBef>
              <a:buFont typeface="+mj-lt"/>
              <a:buAutoNum type="arabicPeriod"/>
            </a:pPr>
            <a:r>
              <a:rPr lang="en-US" dirty="0" smtClean="0">
                <a:effectLst/>
                <a:latin typeface="Times New Roman"/>
                <a:ea typeface="Calibri"/>
                <a:cs typeface="Times New Roman"/>
              </a:rPr>
              <a:t>Uncontrolled HTN</a:t>
            </a:r>
            <a:endParaRPr lang="en-US" sz="2800" dirty="0">
              <a:ea typeface="Calibri"/>
              <a:cs typeface="Times New Roman"/>
            </a:endParaRPr>
          </a:p>
          <a:p>
            <a:pPr lvl="0" algn="just">
              <a:lnSpc>
                <a:spcPct val="115000"/>
              </a:lnSpc>
              <a:spcBef>
                <a:spcPts val="0"/>
              </a:spcBef>
              <a:buFont typeface="+mj-lt"/>
              <a:buAutoNum type="arabicPeriod"/>
            </a:pPr>
            <a:r>
              <a:rPr lang="en-US" dirty="0" smtClean="0">
                <a:effectLst/>
                <a:latin typeface="Times New Roman"/>
                <a:ea typeface="Calibri"/>
                <a:cs typeface="Times New Roman"/>
              </a:rPr>
              <a:t>Uncontrolled </a:t>
            </a:r>
            <a:r>
              <a:rPr lang="en-US" dirty="0" err="1" smtClean="0">
                <a:effectLst/>
                <a:latin typeface="Times New Roman"/>
                <a:ea typeface="Calibri"/>
                <a:cs typeface="Times New Roman"/>
              </a:rPr>
              <a:t>hyperglyceamia</a:t>
            </a:r>
            <a:endParaRPr lang="en-US" sz="2800" dirty="0">
              <a:ea typeface="Calibri"/>
              <a:cs typeface="Times New Roman"/>
            </a:endParaRPr>
          </a:p>
          <a:p>
            <a:pPr lvl="0" algn="just">
              <a:lnSpc>
                <a:spcPct val="115000"/>
              </a:lnSpc>
              <a:spcBef>
                <a:spcPts val="0"/>
              </a:spcBef>
              <a:buFont typeface="+mj-lt"/>
              <a:buAutoNum type="arabicPeriod"/>
            </a:pPr>
            <a:r>
              <a:rPr lang="en-US" dirty="0" smtClean="0">
                <a:effectLst/>
                <a:latin typeface="Times New Roman"/>
                <a:ea typeface="Calibri"/>
                <a:cs typeface="Times New Roman"/>
              </a:rPr>
              <a:t>Thyrotoxicosis –patients with heart failure must have the thyroid gland examined</a:t>
            </a:r>
            <a:endParaRPr lang="en-US" sz="2800" dirty="0">
              <a:ea typeface="Calibri"/>
              <a:cs typeface="Times New Roman"/>
            </a:endParaRPr>
          </a:p>
          <a:p>
            <a:pPr lvl="0" algn="just">
              <a:lnSpc>
                <a:spcPct val="115000"/>
              </a:lnSpc>
              <a:spcBef>
                <a:spcPts val="0"/>
              </a:spcBef>
              <a:buFont typeface="+mj-lt"/>
              <a:buAutoNum type="arabicPeriod"/>
            </a:pPr>
            <a:r>
              <a:rPr lang="en-US" dirty="0" smtClean="0">
                <a:effectLst/>
                <a:latin typeface="Times New Roman"/>
                <a:ea typeface="Calibri"/>
                <a:cs typeface="Times New Roman"/>
              </a:rPr>
              <a:t>Excessive exercise</a:t>
            </a:r>
            <a:endParaRPr lang="en-US" sz="2800" dirty="0">
              <a:ea typeface="Calibri"/>
              <a:cs typeface="Times New Roman"/>
            </a:endParaRPr>
          </a:p>
          <a:p>
            <a:pPr lvl="0" algn="just">
              <a:lnSpc>
                <a:spcPct val="115000"/>
              </a:lnSpc>
              <a:spcBef>
                <a:spcPts val="0"/>
              </a:spcBef>
              <a:buFont typeface="+mj-lt"/>
              <a:buAutoNum type="arabicPeriod"/>
            </a:pPr>
            <a:r>
              <a:rPr lang="en-US" dirty="0" smtClean="0">
                <a:effectLst/>
                <a:latin typeface="Times New Roman"/>
                <a:ea typeface="Calibri"/>
                <a:cs typeface="Times New Roman"/>
              </a:rPr>
              <a:t>Drugs – NSAIDS, steroids, CCBs</a:t>
            </a:r>
            <a:endParaRPr lang="en-US" sz="2800" dirty="0">
              <a:ea typeface="Calibri"/>
              <a:cs typeface="Times New Roman"/>
            </a:endParaRPr>
          </a:p>
          <a:p>
            <a:pPr lvl="0" algn="just">
              <a:lnSpc>
                <a:spcPct val="115000"/>
              </a:lnSpc>
              <a:spcBef>
                <a:spcPts val="0"/>
              </a:spcBef>
              <a:buFont typeface="+mj-lt"/>
              <a:buAutoNum type="arabicPeriod"/>
            </a:pPr>
            <a:r>
              <a:rPr lang="en-US" dirty="0" smtClean="0">
                <a:effectLst/>
                <a:latin typeface="Times New Roman"/>
                <a:ea typeface="Calibri"/>
                <a:cs typeface="Times New Roman"/>
              </a:rPr>
              <a:t>Pulmonary embolism </a:t>
            </a:r>
            <a:endParaRPr lang="en-US" sz="2800" dirty="0">
              <a:ea typeface="Calibri"/>
              <a:cs typeface="Times New Roman"/>
            </a:endParaRPr>
          </a:p>
          <a:p>
            <a:pPr lvl="0" algn="just">
              <a:lnSpc>
                <a:spcPct val="115000"/>
              </a:lnSpc>
              <a:spcBef>
                <a:spcPts val="0"/>
              </a:spcBef>
              <a:buFont typeface="+mj-lt"/>
              <a:buAutoNum type="arabicPeriod"/>
            </a:pPr>
            <a:r>
              <a:rPr lang="en-US" dirty="0" smtClean="0">
                <a:effectLst/>
                <a:latin typeface="Times New Roman"/>
                <a:ea typeface="Calibri"/>
                <a:cs typeface="Times New Roman"/>
              </a:rPr>
              <a:t>Patients already on medication (for CCF) and are non- compliant</a:t>
            </a:r>
            <a:endParaRPr lang="en-US" sz="2800" dirty="0">
              <a:ea typeface="Calibri"/>
              <a:cs typeface="Times New Roman"/>
            </a:endParaRPr>
          </a:p>
          <a:p>
            <a:pPr lvl="0" algn="just">
              <a:lnSpc>
                <a:spcPct val="115000"/>
              </a:lnSpc>
              <a:spcBef>
                <a:spcPts val="0"/>
              </a:spcBef>
              <a:buFont typeface="+mj-lt"/>
              <a:buAutoNum type="arabicPeriod"/>
            </a:pPr>
            <a:r>
              <a:rPr lang="en-US" dirty="0" smtClean="0">
                <a:effectLst/>
                <a:latin typeface="Times New Roman"/>
                <a:ea typeface="Calibri"/>
                <a:cs typeface="Times New Roman"/>
              </a:rPr>
              <a:t>Substance abuse</a:t>
            </a:r>
            <a:endParaRPr lang="en-US" sz="2800" dirty="0">
              <a:ea typeface="Calibri"/>
              <a:cs typeface="Times New Roman"/>
            </a:endParaRPr>
          </a:p>
          <a:p>
            <a:pPr lvl="0" algn="just">
              <a:lnSpc>
                <a:spcPct val="115000"/>
              </a:lnSpc>
              <a:spcBef>
                <a:spcPts val="0"/>
              </a:spcBef>
              <a:buFont typeface="+mj-lt"/>
              <a:buAutoNum type="arabicPeriod"/>
            </a:pPr>
            <a:r>
              <a:rPr lang="en-US" dirty="0" smtClean="0">
                <a:effectLst/>
                <a:latin typeface="Times New Roman"/>
                <a:ea typeface="Calibri"/>
                <a:cs typeface="Times New Roman"/>
              </a:rPr>
              <a:t>A new MI</a:t>
            </a:r>
            <a:endParaRPr lang="en-US" sz="2800" dirty="0">
              <a:ea typeface="Calibri"/>
              <a:cs typeface="Times New Roman"/>
            </a:endParaRPr>
          </a:p>
          <a:p>
            <a:pPr lvl="0" algn="just">
              <a:lnSpc>
                <a:spcPct val="115000"/>
              </a:lnSpc>
              <a:spcBef>
                <a:spcPts val="0"/>
              </a:spcBef>
              <a:buFont typeface="+mj-lt"/>
              <a:buAutoNum type="arabicPeriod"/>
            </a:pPr>
            <a:r>
              <a:rPr lang="en-US" dirty="0" smtClean="0">
                <a:effectLst/>
                <a:latin typeface="Times New Roman"/>
                <a:ea typeface="Calibri"/>
                <a:cs typeface="Times New Roman"/>
              </a:rPr>
              <a:t>Pregnancy</a:t>
            </a:r>
            <a:endParaRPr lang="en-US" sz="2800" dirty="0">
              <a:ea typeface="Calibri"/>
              <a:cs typeface="Times New Roman"/>
            </a:endParaRPr>
          </a:p>
          <a:p>
            <a:pPr lvl="0" algn="just">
              <a:lnSpc>
                <a:spcPct val="115000"/>
              </a:lnSpc>
              <a:spcBef>
                <a:spcPts val="0"/>
              </a:spcBef>
              <a:buFont typeface="+mj-lt"/>
              <a:buAutoNum type="arabicPeriod"/>
            </a:pPr>
            <a:r>
              <a:rPr lang="en-US" dirty="0" smtClean="0">
                <a:effectLst/>
                <a:latin typeface="Times New Roman"/>
                <a:ea typeface="Calibri"/>
                <a:cs typeface="Times New Roman"/>
              </a:rPr>
              <a:t>Arrhythmias</a:t>
            </a:r>
            <a:endParaRPr lang="en-US" sz="2800" dirty="0">
              <a:ea typeface="Calibri"/>
              <a:cs typeface="Times New Roman"/>
            </a:endParaRPr>
          </a:p>
          <a:p>
            <a:pPr lvl="0" algn="just">
              <a:lnSpc>
                <a:spcPct val="115000"/>
              </a:lnSpc>
              <a:spcBef>
                <a:spcPts val="0"/>
              </a:spcBef>
              <a:buFont typeface="+mj-lt"/>
              <a:buAutoNum type="arabicPeriod"/>
            </a:pPr>
            <a:r>
              <a:rPr lang="en-US" dirty="0" smtClean="0">
                <a:effectLst/>
                <a:latin typeface="Times New Roman"/>
                <a:ea typeface="Calibri"/>
                <a:cs typeface="Times New Roman"/>
              </a:rPr>
              <a:t>Electrolyte imbalance of whatever cause</a:t>
            </a:r>
            <a:endParaRPr lang="en-US" sz="2800" dirty="0">
              <a:ea typeface="Calibri"/>
              <a:cs typeface="Times New Roman"/>
            </a:endParaRPr>
          </a:p>
          <a:p>
            <a:endParaRPr lang="en-US" dirty="0"/>
          </a:p>
        </p:txBody>
      </p:sp>
    </p:spTree>
    <p:extLst>
      <p:ext uri="{BB962C8B-B14F-4D97-AF65-F5344CB8AC3E}">
        <p14:creationId xmlns:p14="http://schemas.microsoft.com/office/powerpoint/2010/main" val="224681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9512" y="0"/>
            <a:ext cx="8229600" cy="533400"/>
          </a:xfrm>
        </p:spPr>
        <p:txBody>
          <a:bodyPr>
            <a:noAutofit/>
          </a:bodyPr>
          <a:lstStyle/>
          <a:p>
            <a:r>
              <a:rPr lang="en-GB" b="1" dirty="0" smtClean="0">
                <a:solidFill>
                  <a:srgbClr val="00B050"/>
                </a:solidFill>
              </a:rPr>
              <a:t>TYPES OF HEART </a:t>
            </a:r>
            <a:r>
              <a:rPr lang="en-GB" b="1" dirty="0" smtClean="0">
                <a:solidFill>
                  <a:srgbClr val="00B050"/>
                </a:solidFill>
              </a:rPr>
              <a:t>FAILURE</a:t>
            </a:r>
            <a:endParaRPr lang="en-GB" b="1" dirty="0">
              <a:solidFill>
                <a:srgbClr val="00B050"/>
              </a:solidFill>
            </a:endParaRPr>
          </a:p>
        </p:txBody>
      </p:sp>
      <p:sp>
        <p:nvSpPr>
          <p:cNvPr id="3" name="Content Placeholder 2"/>
          <p:cNvSpPr>
            <a:spLocks noGrp="1"/>
          </p:cNvSpPr>
          <p:nvPr>
            <p:ph idx="1"/>
          </p:nvPr>
        </p:nvSpPr>
        <p:spPr>
          <a:xfrm>
            <a:off x="0" y="571480"/>
            <a:ext cx="9144000" cy="6286520"/>
          </a:xfrm>
        </p:spPr>
        <p:txBody>
          <a:bodyPr>
            <a:normAutofit/>
          </a:bodyPr>
          <a:lstStyle/>
          <a:p>
            <a:pPr>
              <a:buNone/>
            </a:pPr>
            <a:r>
              <a:rPr lang="en-GB" sz="3100" dirty="0" smtClean="0"/>
              <a:t>Heart </a:t>
            </a:r>
            <a:r>
              <a:rPr lang="en-GB" sz="3100" dirty="0" smtClean="0"/>
              <a:t>failure may </a:t>
            </a:r>
            <a:r>
              <a:rPr lang="en-GB" sz="3100" dirty="0" smtClean="0"/>
              <a:t>be:-</a:t>
            </a:r>
          </a:p>
          <a:p>
            <a:pPr>
              <a:buFont typeface="Wingdings" pitchFamily="2" charset="2"/>
              <a:buChar char="Ø"/>
            </a:pPr>
            <a:r>
              <a:rPr lang="en-GB" sz="3100" dirty="0" smtClean="0"/>
              <a:t>acute </a:t>
            </a:r>
            <a:r>
              <a:rPr lang="en-GB" sz="3100" dirty="0" smtClean="0"/>
              <a:t>or chronic, </a:t>
            </a:r>
            <a:endParaRPr lang="en-GB" sz="3100" dirty="0" smtClean="0"/>
          </a:p>
          <a:p>
            <a:pPr>
              <a:buFont typeface="Wingdings" pitchFamily="2" charset="2"/>
              <a:buChar char="Ø"/>
            </a:pPr>
            <a:r>
              <a:rPr lang="en-GB" sz="3100" dirty="0" smtClean="0"/>
              <a:t>right-sided </a:t>
            </a:r>
            <a:r>
              <a:rPr lang="en-GB" sz="3100" dirty="0" smtClean="0"/>
              <a:t>or left-sided, </a:t>
            </a:r>
            <a:endParaRPr lang="en-GB" sz="3100" dirty="0" smtClean="0"/>
          </a:p>
          <a:p>
            <a:pPr>
              <a:buFont typeface="Wingdings" pitchFamily="2" charset="2"/>
              <a:buChar char="Ø"/>
            </a:pPr>
            <a:r>
              <a:rPr lang="en-GB" sz="3100" dirty="0" smtClean="0"/>
              <a:t>forward </a:t>
            </a:r>
            <a:r>
              <a:rPr lang="en-GB" sz="3100" dirty="0" smtClean="0"/>
              <a:t>or backward failure, </a:t>
            </a:r>
            <a:endParaRPr lang="en-GB" sz="3100" dirty="0" smtClean="0"/>
          </a:p>
          <a:p>
            <a:pPr>
              <a:buFont typeface="Wingdings" pitchFamily="2" charset="2"/>
              <a:buChar char="Ø"/>
            </a:pPr>
            <a:r>
              <a:rPr lang="en-GB" sz="3100" dirty="0" smtClean="0"/>
              <a:t>diastolic </a:t>
            </a:r>
            <a:r>
              <a:rPr lang="en-GB" sz="3100" dirty="0" smtClean="0"/>
              <a:t>or </a:t>
            </a:r>
            <a:r>
              <a:rPr lang="en-GB" sz="3100" dirty="0" err="1" smtClean="0"/>
              <a:t>sytolic</a:t>
            </a:r>
            <a:r>
              <a:rPr lang="en-GB" sz="3100" dirty="0" smtClean="0"/>
              <a:t> </a:t>
            </a:r>
            <a:r>
              <a:rPr lang="en-GB" sz="3100" dirty="0" smtClean="0"/>
              <a:t>and</a:t>
            </a:r>
          </a:p>
          <a:p>
            <a:pPr>
              <a:buFont typeface="Wingdings" pitchFamily="2" charset="2"/>
              <a:buChar char="Ø"/>
            </a:pPr>
            <a:r>
              <a:rPr lang="en-GB" sz="3100" dirty="0" smtClean="0"/>
              <a:t>high </a:t>
            </a:r>
            <a:r>
              <a:rPr lang="en-GB" sz="3100" dirty="0" smtClean="0"/>
              <a:t>output or low output.</a:t>
            </a:r>
          </a:p>
          <a:p>
            <a:pPr>
              <a:buNone/>
            </a:pPr>
            <a:endParaRPr lang="en-GB" sz="3100" dirty="0" smtClean="0"/>
          </a:p>
        </p:txBody>
      </p:sp>
    </p:spTree>
    <p:extLst>
      <p:ext uri="{BB962C8B-B14F-4D97-AF65-F5344CB8AC3E}">
        <p14:creationId xmlns:p14="http://schemas.microsoft.com/office/powerpoint/2010/main" val="27956601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1531</TotalTime>
  <Words>2072</Words>
  <Application>Microsoft Office PowerPoint</Application>
  <PresentationFormat>On-screen Show (4:3)</PresentationFormat>
  <Paragraphs>333</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HEART FAILURE</vt:lpstr>
      <vt:lpstr>HEART FAILURE</vt:lpstr>
      <vt:lpstr>Heart Failure (HF) - Key Concepts</vt:lpstr>
      <vt:lpstr>Aetiology of CCF </vt:lpstr>
      <vt:lpstr>PowerPoint Presentation</vt:lpstr>
      <vt:lpstr>PowerPoint Presentation</vt:lpstr>
      <vt:lpstr>PowerPoint Presentation</vt:lpstr>
      <vt:lpstr>PowerPoint Presentation</vt:lpstr>
      <vt:lpstr>TYPES OF HEART FAILURE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Pathophysiology </vt:lpstr>
      <vt:lpstr>Heart Failure manifestations</vt:lpstr>
      <vt:lpstr>Clinical Presentation of Heart Failure</vt:lpstr>
      <vt:lpstr>Physical Examination in Heart Failure</vt:lpstr>
      <vt:lpstr>Clinical features of RHF/Cor pulmonale </vt:lpstr>
      <vt:lpstr>PowerPoint Presentation</vt:lpstr>
      <vt:lpstr>Measuring Jugular Venous Pressure</vt:lpstr>
      <vt:lpstr>PowerPoint Presentation</vt:lpstr>
      <vt:lpstr>PowerPoint Presentation</vt:lpstr>
      <vt:lpstr>Investigation  </vt:lpstr>
      <vt:lpstr>Cardiomegaly</vt:lpstr>
      <vt:lpstr>Pulmonary Edema due to Heart Failure</vt:lpstr>
      <vt:lpstr>Kerley B lines</vt:lpstr>
      <vt:lpstr>Clinical staging of Heart Failure symptoms/Classification of severity for heart failure</vt:lpstr>
      <vt:lpstr>Management of  HF </vt:lpstr>
      <vt:lpstr>Heart Failure (ADHF) Pneumonic (emergency mgmt)</vt:lpstr>
      <vt:lpstr>Order of Therapy</vt:lpstr>
      <vt:lpstr>Diuretics</vt:lpstr>
      <vt:lpstr>ACE Inhibitors </vt:lpstr>
      <vt:lpstr>Beta Blocker therapy</vt:lpstr>
      <vt:lpstr>Hydralazine plus Nitrates </vt:lpstr>
      <vt:lpstr>Digoxin  </vt:lpstr>
      <vt:lpstr>Meds to AVOID in heart failure</vt:lpstr>
      <vt:lpstr> Heart Failure Complications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dc:title>
  <dc:creator>kmtc-makindu campus</dc:creator>
  <cp:lastModifiedBy>kmtc-makindu campus</cp:lastModifiedBy>
  <cp:revision>39</cp:revision>
  <dcterms:created xsi:type="dcterms:W3CDTF">2017-01-28T16:58:25Z</dcterms:created>
  <dcterms:modified xsi:type="dcterms:W3CDTF">2017-01-29T18:30:03Z</dcterms:modified>
</cp:coreProperties>
</file>