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2" r:id="rId6"/>
    <p:sldId id="279" r:id="rId7"/>
    <p:sldId id="260" r:id="rId8"/>
    <p:sldId id="261" r:id="rId9"/>
    <p:sldId id="262" r:id="rId10"/>
    <p:sldId id="283" r:id="rId11"/>
    <p:sldId id="263" r:id="rId12"/>
    <p:sldId id="264" r:id="rId13"/>
    <p:sldId id="265" r:id="rId14"/>
    <p:sldId id="266" r:id="rId15"/>
    <p:sldId id="267" r:id="rId16"/>
    <p:sldId id="280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1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8A2E1-733C-45BE-9E52-E425ABEFD06A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DF145-098D-4BE1-93C4-30D2498BF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25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CBA0-EA9D-4E1A-9C32-A1F1989863EB}" type="datetime1">
              <a:rPr lang="en-US" smtClean="0"/>
              <a:t>6/2/2022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6F5-6948-42CD-A390-255806E1C5A5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3832-BE1C-4361-8331-8D48CC33DFCA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983-62A8-48AC-B30E-45E4EE620FEE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B5F7-CA44-4A5C-A770-D8458D105FDF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9050-BB3D-4690-978F-6FF43A5855C0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06BE-0471-423B-95AD-418D8F29535B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F9EA-E8B2-4D09-88FA-2E3F16E9E71B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C2E8-C2C4-49B0-AA25-91D5CF84EC5C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2BBA-7E6B-47DE-BB8B-4AE070B58563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5D4-6ED9-495C-9EC0-9BFC823CD554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E34552-8B7C-4D30-8F1C-7226A08BCC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038A54-F310-4DCC-A141-611B0BDD5E0E}" type="datetime1">
              <a:rPr lang="en-US" smtClean="0"/>
              <a:t>6/2/2022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E34552-8B7C-4D30-8F1C-7226A08BCC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ECTOPIC PREGNANCY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smtClean="0"/>
              <a:t>OCHIENG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2038"/>
            <a:ext cx="42672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77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Aetiology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Aetiology  of ectopic pregnancy not well understood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800" b="1" dirty="0" smtClean="0"/>
              <a:t>Risk factors: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Tubal factors</a:t>
            </a:r>
          </a:p>
          <a:p>
            <a:pPr marL="514350" indent="-514350">
              <a:buNone/>
            </a:pPr>
            <a:r>
              <a:rPr lang="en-US" sz="2800" dirty="0" smtClean="0"/>
              <a:t>       Ectopic pregnancy commoner in women who have  had salpingitis. 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       The following are risk factors for tubal ectopic pregnancy</a:t>
            </a:r>
          </a:p>
          <a:p>
            <a:pPr marL="514350" indent="-514350">
              <a:buNone/>
            </a:pPr>
            <a:r>
              <a:rPr lang="en-US" sz="2800" dirty="0" smtClean="0"/>
              <a:t>      </a:t>
            </a:r>
          </a:p>
          <a:p>
            <a:pPr marL="514350" indent="-514350">
              <a:buNone/>
            </a:pPr>
            <a:r>
              <a:rPr lang="en-US" sz="2800" dirty="0" smtClean="0"/>
              <a:t>      </a:t>
            </a:r>
          </a:p>
          <a:p>
            <a:pPr marL="514350" indent="-514350">
              <a:buNone/>
            </a:pPr>
            <a:r>
              <a:rPr lang="en-US" sz="2800" dirty="0" smtClean="0"/>
              <a:t>   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        Tubal surgery</a:t>
            </a:r>
          </a:p>
          <a:p>
            <a:r>
              <a:rPr lang="en-US" dirty="0" smtClean="0"/>
              <a:t>         Previous ectopic pregnancy</a:t>
            </a:r>
          </a:p>
          <a:p>
            <a:r>
              <a:rPr lang="en-US" dirty="0"/>
              <a:t> </a:t>
            </a:r>
            <a:r>
              <a:rPr lang="en-US" dirty="0" smtClean="0"/>
              <a:t>        Previous abortion</a:t>
            </a:r>
          </a:p>
          <a:p>
            <a:r>
              <a:rPr lang="en-US" dirty="0" smtClean="0"/>
              <a:t>         Multiple sexual partners</a:t>
            </a:r>
          </a:p>
          <a:p>
            <a:r>
              <a:rPr lang="en-US" dirty="0" smtClean="0"/>
              <a:t>         Previous pelvic or abdominal surgery</a:t>
            </a:r>
          </a:p>
          <a:p>
            <a:r>
              <a:rPr lang="en-US" dirty="0" smtClean="0"/>
              <a:t>         STIs e.g.  Chlamydia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Interfere with passage of the fertilized ovum in the fallopian tubes.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2.  Exogenous hormones</a:t>
            </a:r>
          </a:p>
          <a:p>
            <a:pPr>
              <a:buNone/>
            </a:pPr>
            <a:r>
              <a:rPr lang="en-US" dirty="0" smtClean="0"/>
              <a:t>        Progesterone only contraceptive pills.</a:t>
            </a:r>
          </a:p>
          <a:p>
            <a:pPr>
              <a:buNone/>
            </a:pPr>
            <a:r>
              <a:rPr lang="en-US" dirty="0" smtClean="0"/>
              <a:t>        Progesterone has smooth muscle relaxant effects.</a:t>
            </a:r>
          </a:p>
          <a:p>
            <a:pPr>
              <a:buNone/>
            </a:pPr>
            <a:r>
              <a:rPr lang="en-US" dirty="0" smtClean="0"/>
              <a:t> 3. Other factors</a:t>
            </a:r>
          </a:p>
          <a:p>
            <a:pPr>
              <a:buNone/>
            </a:pPr>
            <a:r>
              <a:rPr lang="en-US" dirty="0" smtClean="0"/>
              <a:t>     IUCD</a:t>
            </a:r>
          </a:p>
          <a:p>
            <a:pPr>
              <a:buNone/>
            </a:pPr>
            <a:r>
              <a:rPr lang="en-US" dirty="0" smtClean="0"/>
              <a:t>     Smoking</a:t>
            </a:r>
          </a:p>
          <a:p>
            <a:pPr>
              <a:buNone/>
            </a:pPr>
            <a:r>
              <a:rPr lang="en-US" dirty="0" smtClean="0"/>
              <a:t>4.  Assisted Reproductive Technology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Epidemiology</a:t>
            </a:r>
          </a:p>
          <a:p>
            <a:pPr>
              <a:buNone/>
            </a:pPr>
            <a:r>
              <a:rPr lang="en-US" dirty="0" smtClean="0"/>
              <a:t>There has been an increase in the rate of ectopic pregnancies</a:t>
            </a:r>
          </a:p>
          <a:p>
            <a:pPr>
              <a:buNone/>
            </a:pPr>
            <a:r>
              <a:rPr lang="en-US" b="1" dirty="0" smtClean="0"/>
              <a:t>Causes for increased ectopic pregnancy rates :</a:t>
            </a:r>
          </a:p>
          <a:p>
            <a:r>
              <a:rPr lang="en-US" dirty="0" smtClean="0"/>
              <a:t>  High prevalence of STIs</a:t>
            </a:r>
          </a:p>
          <a:p>
            <a:r>
              <a:rPr lang="en-US" dirty="0" smtClean="0"/>
              <a:t>  Induced abortions followed by salpingitis</a:t>
            </a:r>
          </a:p>
          <a:p>
            <a:r>
              <a:rPr lang="en-US" dirty="0" smtClean="0"/>
              <a:t>  Tubal surgery</a:t>
            </a:r>
          </a:p>
          <a:p>
            <a:r>
              <a:rPr lang="en-US" dirty="0"/>
              <a:t> </a:t>
            </a:r>
            <a:r>
              <a:rPr lang="en-US" dirty="0" smtClean="0"/>
              <a:t>Contraceptive failure </a:t>
            </a:r>
            <a:r>
              <a:rPr lang="en-US" dirty="0" err="1" smtClean="0"/>
              <a:t>eg</a:t>
            </a:r>
            <a:r>
              <a:rPr lang="en-US" dirty="0" smtClean="0"/>
              <a:t> IUCD, E-pill, BTL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Tubal rupture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Rupture is usually spontaneous</a:t>
            </a:r>
          </a:p>
          <a:p>
            <a:r>
              <a:rPr lang="en-US" b="1" dirty="0" smtClean="0"/>
              <a:t>Isthmic pregnancies </a:t>
            </a:r>
            <a:r>
              <a:rPr lang="en-US" dirty="0" smtClean="0"/>
              <a:t>rupture earliest  6-8 weeks gestation.</a:t>
            </a:r>
          </a:p>
          <a:p>
            <a:r>
              <a:rPr lang="en-US" b="1" dirty="0" smtClean="0"/>
              <a:t>Ampullary pregnancy </a:t>
            </a:r>
            <a:r>
              <a:rPr lang="en-US" dirty="0" smtClean="0"/>
              <a:t>rupture at 8-12 weeks</a:t>
            </a:r>
          </a:p>
          <a:p>
            <a:r>
              <a:rPr lang="en-US" b="1" dirty="0" smtClean="0"/>
              <a:t>Interstitial pregnancies </a:t>
            </a:r>
            <a:r>
              <a:rPr lang="en-US" dirty="0" smtClean="0"/>
              <a:t>are the last to rupture 12-16 weeks. Myometrium allows more room to grow than the tubal wall.</a:t>
            </a:r>
          </a:p>
          <a:p>
            <a:r>
              <a:rPr lang="en-US" dirty="0" smtClean="0"/>
              <a:t>Interstitial rupture is dangerous because of proximity  to uterine and ovarian vessels.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65652"/>
            <a:ext cx="5334000" cy="4396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Clinical findings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diagnosis is crucial </a:t>
            </a:r>
          </a:p>
          <a:p>
            <a:r>
              <a:rPr lang="en-US" dirty="0" smtClean="0"/>
              <a:t>High index of suspicion when any pregnant woman presents with  bleeding or abdominal pain in early pregnancy.</a:t>
            </a:r>
          </a:p>
          <a:p>
            <a:r>
              <a:rPr lang="en-US" dirty="0" smtClean="0"/>
              <a:t>Clinical presentation diverse and depend on whether rupture has occurred or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Symptoms: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Pain</a:t>
            </a:r>
          </a:p>
          <a:p>
            <a:pPr marL="0" indent="0">
              <a:buNone/>
            </a:pPr>
            <a:r>
              <a:rPr lang="en-US" sz="2800" dirty="0" smtClean="0"/>
              <a:t>Reported by 95% of patients</a:t>
            </a:r>
          </a:p>
          <a:p>
            <a:pPr marL="514350" indent="-514350"/>
            <a:r>
              <a:rPr lang="en-US" sz="2800" dirty="0" smtClean="0"/>
              <a:t>     Pelvic or abdominal pain.</a:t>
            </a:r>
          </a:p>
          <a:p>
            <a:pPr marL="514350" indent="-514350"/>
            <a:r>
              <a:rPr lang="en-US" sz="2800" dirty="0" smtClean="0"/>
              <a:t>     Unilateral or bilateral</a:t>
            </a:r>
          </a:p>
          <a:p>
            <a:pPr marL="514350" indent="-514350"/>
            <a:r>
              <a:rPr lang="en-US" sz="2800" dirty="0" smtClean="0"/>
              <a:t>     Shoulder pain in intraabdominal hemorrhage due to irritation of the diaphragm. </a:t>
            </a:r>
          </a:p>
          <a:p>
            <a:pPr marL="514350" indent="-51435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2. Bleeding</a:t>
            </a:r>
          </a:p>
          <a:p>
            <a:r>
              <a:rPr lang="en-US" dirty="0" smtClean="0"/>
              <a:t>      Abnormal uterine bleeding usually spotting occurs in 75% of patients.</a:t>
            </a:r>
          </a:p>
          <a:p>
            <a:r>
              <a:rPr lang="en-US" dirty="0" smtClean="0"/>
              <a:t>      Bleeding represents decidual sloughing.</a:t>
            </a:r>
          </a:p>
          <a:p>
            <a:r>
              <a:rPr lang="en-US" dirty="0" smtClean="0"/>
              <a:t>      Maybe mistaken for POCs.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3.  </a:t>
            </a:r>
            <a:r>
              <a:rPr lang="en-US" b="1" dirty="0" smtClean="0"/>
              <a:t>Amenorrhea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 smtClean="0"/>
              <a:t>4</a:t>
            </a:r>
            <a:r>
              <a:rPr lang="en-US" b="1" dirty="0" smtClean="0"/>
              <a:t>.  Syncope:  </a:t>
            </a:r>
            <a:r>
              <a:rPr lang="en-US" dirty="0" smtClean="0"/>
              <a:t>Dizziness, fainting spells</a:t>
            </a:r>
          </a:p>
          <a:p>
            <a:pPr>
              <a:buNone/>
            </a:pPr>
            <a:r>
              <a:rPr lang="en-US" b="1" dirty="0" smtClean="0"/>
              <a:t>     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 </a:t>
            </a:r>
          </a:p>
          <a:p>
            <a:r>
              <a:rPr lang="en-US" dirty="0" smtClean="0"/>
              <a:t>Classification and incidence</a:t>
            </a:r>
          </a:p>
          <a:p>
            <a:r>
              <a:rPr lang="en-US" dirty="0" smtClean="0"/>
              <a:t>Aetiology</a:t>
            </a:r>
          </a:p>
          <a:p>
            <a:r>
              <a:rPr lang="en-US" dirty="0" smtClean="0"/>
              <a:t>Clinical findings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Signs:</a:t>
            </a:r>
          </a:p>
          <a:p>
            <a:pPr>
              <a:buNone/>
            </a:pPr>
            <a:r>
              <a:rPr lang="en-US" dirty="0" smtClean="0"/>
              <a:t>   1. </a:t>
            </a:r>
            <a:r>
              <a:rPr lang="en-US" b="1" dirty="0" smtClean="0"/>
              <a:t>Tenderness</a:t>
            </a:r>
          </a:p>
          <a:p>
            <a:pPr>
              <a:buNone/>
            </a:pPr>
            <a:r>
              <a:rPr lang="en-US" dirty="0" smtClean="0"/>
              <a:t>   Diffuse or localized tenderness.</a:t>
            </a:r>
          </a:p>
          <a:p>
            <a:pPr>
              <a:buNone/>
            </a:pPr>
            <a:r>
              <a:rPr lang="en-US" dirty="0" smtClean="0"/>
              <a:t>  Adnexial or cervical motion tenderness</a:t>
            </a:r>
          </a:p>
          <a:p>
            <a:pPr>
              <a:buNone/>
            </a:pPr>
            <a:r>
              <a:rPr lang="en-US" dirty="0" smtClean="0"/>
              <a:t>  POD full and tender.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Adnexial mass:</a:t>
            </a:r>
          </a:p>
          <a:p>
            <a:pPr>
              <a:buNone/>
            </a:pPr>
            <a:r>
              <a:rPr lang="en-US" dirty="0" smtClean="0"/>
              <a:t>  Unilateral adnexial mass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Cul</a:t>
            </a:r>
            <a:r>
              <a:rPr lang="en-US" dirty="0" smtClean="0"/>
              <a:t> de sac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b="1" dirty="0" smtClean="0"/>
              <a:t>Uterine changes: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Uterus soft and bulky due to pregnancy changes.</a:t>
            </a:r>
          </a:p>
          <a:p>
            <a:pPr>
              <a:buNone/>
            </a:pPr>
            <a:r>
              <a:rPr lang="en-US" dirty="0" smtClean="0"/>
              <a:t>4. </a:t>
            </a:r>
            <a:r>
              <a:rPr lang="en-US" b="1" dirty="0" smtClean="0"/>
              <a:t>Hemodynamic changes:</a:t>
            </a:r>
          </a:p>
          <a:p>
            <a:pPr>
              <a:buNone/>
            </a:pPr>
            <a:r>
              <a:rPr lang="en-US" dirty="0" smtClean="0"/>
              <a:t>  Vital signs reflect hemodynamic status of patient.</a:t>
            </a:r>
          </a:p>
          <a:p>
            <a:pPr>
              <a:buNone/>
            </a:pPr>
            <a:r>
              <a:rPr lang="en-US" dirty="0" smtClean="0"/>
              <a:t> With rupture there are signs and symptoms of shock.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Laboratory</a:t>
            </a:r>
          </a:p>
          <a:p>
            <a:pPr marL="514350" indent="-514350">
              <a:buAutoNum type="arabicPeriod"/>
            </a:pPr>
            <a:r>
              <a:rPr lang="en-US" dirty="0" smtClean="0"/>
              <a:t>FBC </a:t>
            </a:r>
          </a:p>
          <a:p>
            <a:pPr marL="514350" indent="-514350">
              <a:buNone/>
            </a:pPr>
            <a:r>
              <a:rPr lang="en-US" dirty="0" smtClean="0"/>
              <a:t>      Haematocrit (pcv), Hb, WBC</a:t>
            </a:r>
          </a:p>
          <a:p>
            <a:pPr marL="514350" indent="-514350">
              <a:buNone/>
            </a:pPr>
            <a:r>
              <a:rPr lang="en-US" dirty="0" smtClean="0"/>
              <a:t> 2. Urine pregnancy test</a:t>
            </a:r>
          </a:p>
          <a:p>
            <a:pPr marL="514350" indent="-514350">
              <a:buNone/>
            </a:pPr>
            <a:r>
              <a:rPr lang="en-US" dirty="0" smtClean="0"/>
              <a:t> 3. Serum B- </a:t>
            </a:r>
            <a:r>
              <a:rPr lang="en-US" dirty="0" err="1" smtClean="0"/>
              <a:t>hcG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 4.GXM in readiness for transfusion and theatre</a:t>
            </a:r>
          </a:p>
          <a:p>
            <a:pPr marL="514350" indent="-514350">
              <a:buNone/>
            </a:pPr>
            <a:r>
              <a:rPr lang="en-US" dirty="0" smtClean="0"/>
              <a:t> 5. U/E/ creatinine – preparation for theatre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Radiological investigation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u="sng" dirty="0" smtClean="0"/>
              <a:t>Pelvic ultrasound</a:t>
            </a:r>
          </a:p>
          <a:p>
            <a:r>
              <a:rPr lang="en-US" dirty="0"/>
              <a:t> </a:t>
            </a:r>
            <a:r>
              <a:rPr lang="en-US" dirty="0" err="1" smtClean="0"/>
              <a:t>Transabdominal</a:t>
            </a:r>
            <a:r>
              <a:rPr lang="en-US" dirty="0" smtClean="0"/>
              <a:t> ultrasound</a:t>
            </a:r>
          </a:p>
          <a:p>
            <a:r>
              <a:rPr lang="en-US" dirty="0"/>
              <a:t> </a:t>
            </a:r>
            <a:r>
              <a:rPr lang="en-US" dirty="0" err="1" smtClean="0"/>
              <a:t>Transvaginal</a:t>
            </a:r>
            <a:r>
              <a:rPr lang="en-US" dirty="0" smtClean="0"/>
              <a:t> ultrasound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Other diagnostic procedures</a:t>
            </a:r>
          </a:p>
          <a:p>
            <a:pPr>
              <a:buNone/>
            </a:pPr>
            <a:r>
              <a:rPr lang="en-US" b="1" dirty="0" smtClean="0"/>
              <a:t> Laparoscopy</a:t>
            </a:r>
          </a:p>
          <a:p>
            <a:pPr>
              <a:buNone/>
            </a:pPr>
            <a:r>
              <a:rPr lang="en-US" dirty="0" smtClean="0"/>
              <a:t>   Diagnostic and for management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Laparotomy</a:t>
            </a:r>
          </a:p>
          <a:p>
            <a:pPr>
              <a:buNone/>
            </a:pPr>
            <a:r>
              <a:rPr lang="en-US" b="1" dirty="0" smtClean="0"/>
              <a:t>Culdocentesis</a:t>
            </a:r>
            <a:r>
              <a:rPr lang="en-US" dirty="0" smtClean="0"/>
              <a:t>- Passage of a needle into the posterior </a:t>
            </a:r>
            <a:r>
              <a:rPr lang="en-US" dirty="0" err="1" smtClean="0"/>
              <a:t>cul</a:t>
            </a:r>
            <a:r>
              <a:rPr lang="en-US" dirty="0" smtClean="0"/>
              <a:t> de sac to determine whether free blood is present.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Paracentesis</a:t>
            </a:r>
          </a:p>
          <a:p>
            <a:pPr>
              <a:buNone/>
            </a:pPr>
            <a:r>
              <a:rPr lang="en-US" dirty="0" smtClean="0"/>
              <a:t>  Needle inserted in iliac fossa to obtain free blood.</a:t>
            </a:r>
          </a:p>
          <a:p>
            <a:pPr>
              <a:buNone/>
            </a:pPr>
            <a:r>
              <a:rPr lang="en-US" dirty="0" smtClean="0"/>
              <a:t> In ectopic non clotting blood is obtained.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b="1" u="sng" dirty="0" smtClean="0"/>
              <a:t>Treatment</a:t>
            </a:r>
          </a:p>
          <a:p>
            <a:pPr>
              <a:buNone/>
            </a:pPr>
            <a:r>
              <a:rPr lang="en-US" sz="2800" dirty="0" smtClean="0"/>
              <a:t>General measures.</a:t>
            </a:r>
          </a:p>
          <a:p>
            <a:pPr>
              <a:buNone/>
            </a:pPr>
            <a:r>
              <a:rPr lang="en-US" sz="2800" dirty="0" smtClean="0"/>
              <a:t>I.V. Access</a:t>
            </a:r>
          </a:p>
          <a:p>
            <a:pPr>
              <a:buNone/>
            </a:pPr>
            <a:r>
              <a:rPr lang="en-US" sz="2800" dirty="0" smtClean="0"/>
              <a:t>I.V. Fluids plasma expanders- N/Saline</a:t>
            </a:r>
          </a:p>
          <a:p>
            <a:pPr>
              <a:buNone/>
            </a:pPr>
            <a:r>
              <a:rPr lang="en-US" sz="2800" dirty="0" smtClean="0"/>
              <a:t>                                                  - Haemacel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Surgical  </a:t>
            </a:r>
          </a:p>
          <a:p>
            <a:pPr marL="0" indent="0">
              <a:buNone/>
            </a:pPr>
            <a:r>
              <a:rPr lang="en-US" dirty="0" smtClean="0"/>
              <a:t>          Salpingectomy - </a:t>
            </a:r>
          </a:p>
          <a:p>
            <a:pPr marL="0" indent="0">
              <a:buNone/>
            </a:pPr>
            <a:r>
              <a:rPr lang="en-US" dirty="0" smtClean="0"/>
              <a:t>                          Open surgery</a:t>
            </a:r>
          </a:p>
          <a:p>
            <a:pPr marL="0" indent="0">
              <a:buNone/>
            </a:pPr>
            <a:r>
              <a:rPr lang="en-US" dirty="0" smtClean="0"/>
              <a:t>                          Laparoscopic surgery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Salpingostomy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2. Medical management</a:t>
            </a:r>
          </a:p>
          <a:p>
            <a:pPr marL="514350" indent="-514350">
              <a:buNone/>
            </a:pPr>
            <a:r>
              <a:rPr lang="en-US" dirty="0" smtClean="0"/>
              <a:t>     Methotrexate</a:t>
            </a:r>
          </a:p>
          <a:p>
            <a:pPr marL="514350" indent="-514350">
              <a:buNone/>
            </a:pPr>
            <a:r>
              <a:rPr lang="en-US" dirty="0" smtClean="0"/>
              <a:t>     Destroy proliferating trophoblast</a:t>
            </a:r>
          </a:p>
          <a:p>
            <a:pPr marL="514350" indent="-514350">
              <a:buNone/>
            </a:pPr>
            <a:r>
              <a:rPr lang="en-US" dirty="0" smtClean="0"/>
              <a:t>     Small unruptured ectopic pregnancy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190625"/>
            <a:ext cx="47529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4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Contraindicated in ectopic pregnancy  &gt;  3.5cm with fetal heart motions.</a:t>
            </a:r>
          </a:p>
          <a:p>
            <a:r>
              <a:rPr lang="en-US" dirty="0" smtClean="0"/>
              <a:t> Monitor BhCG levels.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Prevention</a:t>
            </a:r>
          </a:p>
          <a:p>
            <a:r>
              <a:rPr lang="en-US" dirty="0" smtClean="0"/>
              <a:t>Prevention of sexually transmitted diseases</a:t>
            </a:r>
          </a:p>
          <a:p>
            <a:r>
              <a:rPr lang="en-US" dirty="0" smtClean="0"/>
              <a:t>Optimum treatment of STIs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</a:t>
            </a:r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Laboratory findings</a:t>
            </a:r>
          </a:p>
          <a:p>
            <a:r>
              <a:rPr lang="en-US" dirty="0" smtClean="0"/>
              <a:t>Special examinations</a:t>
            </a:r>
          </a:p>
          <a:p>
            <a:r>
              <a:rPr lang="en-US" dirty="0" smtClean="0"/>
              <a:t>Treatment</a:t>
            </a:r>
          </a:p>
          <a:p>
            <a:pPr>
              <a:buNone/>
            </a:pPr>
            <a:r>
              <a:rPr lang="en-US" dirty="0" smtClean="0"/>
              <a:t>            Medical</a:t>
            </a:r>
          </a:p>
          <a:p>
            <a:pPr>
              <a:buNone/>
            </a:pPr>
            <a:r>
              <a:rPr lang="en-US" dirty="0" smtClean="0"/>
              <a:t>            Surgical</a:t>
            </a:r>
          </a:p>
          <a:p>
            <a:r>
              <a:rPr lang="en-US" dirty="0" smtClean="0"/>
              <a:t>Prevention.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Ectopic pregnancy is a significant cause of maternal morbidity and mortality.</a:t>
            </a:r>
          </a:p>
          <a:p>
            <a:r>
              <a:rPr lang="en-US" dirty="0" smtClean="0"/>
              <a:t>Significant cause of fetal loss in early pregnancy.</a:t>
            </a:r>
          </a:p>
          <a:p>
            <a:r>
              <a:rPr lang="en-US" dirty="0" smtClean="0"/>
              <a:t>Early diagnosis minimizes potential complications  e.g. hemorrhage.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BD0D9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The blastocyst normally implants in the endometrial lining of the uterine  cavity</a:t>
            </a:r>
          </a:p>
          <a:p>
            <a:pPr lvl="0">
              <a:buClr>
                <a:srgbClr val="0BD0D9"/>
              </a:buClr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  <a:buNone/>
            </a:pPr>
            <a:r>
              <a:rPr lang="en-US" b="1" u="sng" dirty="0" smtClean="0">
                <a:solidFill>
                  <a:prstClr val="black"/>
                </a:solidFill>
              </a:rPr>
              <a:t>Definition</a:t>
            </a:r>
            <a:endParaRPr lang="en-US" b="1" u="sng" dirty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r>
              <a:rPr lang="en-US" sz="2400" dirty="0">
                <a:solidFill>
                  <a:prstClr val="black"/>
                </a:solidFill>
              </a:rPr>
              <a:t>Pregnancy in which the fertilized ovum  implants in an area other than the endometrial lining of the uterine cavity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buClr>
                <a:srgbClr val="0BD0D9"/>
              </a:buClr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BD0D9"/>
              </a:buClr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‘</a:t>
            </a:r>
            <a:r>
              <a:rPr lang="en-US" sz="2400" dirty="0" err="1" smtClean="0">
                <a:solidFill>
                  <a:prstClr val="black"/>
                </a:solidFill>
              </a:rPr>
              <a:t>Ektopos</a:t>
            </a:r>
            <a:r>
              <a:rPr lang="en-US" sz="2400" dirty="0" smtClean="0">
                <a:solidFill>
                  <a:prstClr val="black"/>
                </a:solidFill>
              </a:rPr>
              <a:t>’  </a:t>
            </a:r>
            <a:r>
              <a:rPr lang="en-US" sz="2400" dirty="0" err="1" smtClean="0">
                <a:solidFill>
                  <a:prstClr val="black"/>
                </a:solidFill>
              </a:rPr>
              <a:t>greek</a:t>
            </a:r>
            <a:r>
              <a:rPr lang="en-US" sz="2400" dirty="0" smtClean="0">
                <a:solidFill>
                  <a:prstClr val="black"/>
                </a:solidFill>
              </a:rPr>
              <a:t> word meaning ‘out of place’</a:t>
            </a:r>
          </a:p>
          <a:p>
            <a:pPr lvl="0">
              <a:buClr>
                <a:srgbClr val="0BD0D9"/>
              </a:buClr>
            </a:pPr>
            <a:endParaRPr lang="en-US" sz="2400" dirty="0">
              <a:solidFill>
                <a:prstClr val="black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0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862013"/>
            <a:ext cx="726757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6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95% of ectopic pregnancy occurs in the fallopian tubes.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b="1" dirty="0" smtClean="0"/>
              <a:t>Classification and incidence</a:t>
            </a:r>
          </a:p>
          <a:p>
            <a:pPr>
              <a:buNone/>
            </a:pPr>
            <a:r>
              <a:rPr lang="en-US" sz="2800" b="1" dirty="0" smtClean="0"/>
              <a:t>Implantation sites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Tubal  (&gt;95%)</a:t>
            </a:r>
          </a:p>
          <a:p>
            <a:pPr marL="514350" indent="-514350">
              <a:buNone/>
            </a:pPr>
            <a:r>
              <a:rPr lang="en-US" sz="2800" dirty="0" smtClean="0"/>
              <a:t>             </a:t>
            </a:r>
            <a:r>
              <a:rPr lang="en-US" sz="2800" dirty="0" err="1" smtClean="0"/>
              <a:t>Ampullary</a:t>
            </a:r>
            <a:r>
              <a:rPr lang="en-US" sz="2800" dirty="0" smtClean="0"/>
              <a:t>  70 %</a:t>
            </a:r>
          </a:p>
          <a:p>
            <a:pPr marL="514350" indent="-514350">
              <a:buNone/>
            </a:pPr>
            <a:r>
              <a:rPr lang="en-US" sz="2800" dirty="0" smtClean="0"/>
              <a:t>             Isthmic       12%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Fimbrial</a:t>
            </a:r>
            <a:r>
              <a:rPr lang="en-US" dirty="0" smtClean="0"/>
              <a:t>    11%</a:t>
            </a:r>
          </a:p>
          <a:p>
            <a:pPr>
              <a:buNone/>
            </a:pPr>
            <a:r>
              <a:rPr lang="en-US" dirty="0" smtClean="0"/>
              <a:t>              Interstitial  2-3 %</a:t>
            </a:r>
          </a:p>
          <a:p>
            <a:pPr>
              <a:buNone/>
            </a:pPr>
            <a:r>
              <a:rPr lang="en-US" dirty="0" smtClean="0"/>
              <a:t>2. Other implantation sites  (&lt;5%)</a:t>
            </a:r>
          </a:p>
          <a:p>
            <a:pPr>
              <a:buNone/>
            </a:pPr>
            <a:r>
              <a:rPr lang="en-US" dirty="0" smtClean="0"/>
              <a:t>        Cervical</a:t>
            </a:r>
          </a:p>
          <a:p>
            <a:pPr>
              <a:buNone/>
            </a:pPr>
            <a:r>
              <a:rPr lang="en-US" dirty="0" smtClean="0"/>
              <a:t>        Ovarian</a:t>
            </a:r>
          </a:p>
          <a:p>
            <a:pPr>
              <a:buNone/>
            </a:pPr>
            <a:r>
              <a:rPr lang="en-US" dirty="0" smtClean="0"/>
              <a:t>        Abdominal</a:t>
            </a:r>
          </a:p>
          <a:p>
            <a:pPr>
              <a:buNone/>
            </a:pPr>
            <a:r>
              <a:rPr lang="en-US" dirty="0" smtClean="0"/>
              <a:t>3. Intraligamentous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Heterotopic </a:t>
            </a:r>
          </a:p>
          <a:p>
            <a:pPr>
              <a:buNone/>
            </a:pPr>
            <a:r>
              <a:rPr lang="en-US" dirty="0" smtClean="0"/>
              <a:t>     An ectopic pregnancy occurring in combination with an intrauterine pregnancy</a:t>
            </a:r>
          </a:p>
          <a:p>
            <a:pPr>
              <a:buNone/>
            </a:pPr>
            <a:r>
              <a:rPr lang="en-US" dirty="0" smtClean="0"/>
              <a:t>5. Bilateral ectopic pregnancy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4552-8B7C-4D30-8F1C-7226A08BCC5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221</TotalTime>
  <Words>781</Words>
  <Application>Microsoft Office PowerPoint</Application>
  <PresentationFormat>On-screen Show (4:3)</PresentationFormat>
  <Paragraphs>201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ECTOPIC PREGNANCY</vt:lpstr>
      <vt:lpstr>Outline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Aetiology</vt:lpstr>
      <vt:lpstr>PowerPoint Presentation</vt:lpstr>
      <vt:lpstr>PowerPoint Presentation</vt:lpstr>
      <vt:lpstr>PowerPoint Presentation</vt:lpstr>
      <vt:lpstr>Tubal rupture</vt:lpstr>
      <vt:lpstr>PowerPoint Presentation</vt:lpstr>
      <vt:lpstr>Clinical findings</vt:lpstr>
      <vt:lpstr>PowerPoint Presentation</vt:lpstr>
      <vt:lpstr>PowerPoint Presentation</vt:lpstr>
      <vt:lpstr>PowerPoint Presentation</vt:lpstr>
      <vt:lpstr>PowerPoint Presentation</vt:lpstr>
      <vt:lpstr>INVESTIGATIONS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ECTOPIC PREGNANCY</dc:title>
  <dc:creator>Acer</dc:creator>
  <cp:lastModifiedBy>kendrah</cp:lastModifiedBy>
  <cp:revision>47</cp:revision>
  <dcterms:created xsi:type="dcterms:W3CDTF">2011-10-22T13:34:34Z</dcterms:created>
  <dcterms:modified xsi:type="dcterms:W3CDTF">2022-06-02T21:59:56Z</dcterms:modified>
</cp:coreProperties>
</file>