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97" r:id="rId5"/>
    <p:sldId id="259" r:id="rId6"/>
    <p:sldId id="260" r:id="rId7"/>
    <p:sldId id="262" r:id="rId8"/>
    <p:sldId id="263" r:id="rId9"/>
    <p:sldId id="298" r:id="rId10"/>
    <p:sldId id="265" r:id="rId11"/>
    <p:sldId id="268" r:id="rId12"/>
    <p:sldId id="269" r:id="rId13"/>
    <p:sldId id="278" r:id="rId14"/>
    <p:sldId id="280" r:id="rId15"/>
    <p:sldId id="281" r:id="rId16"/>
    <p:sldId id="299" r:id="rId17"/>
    <p:sldId id="283" r:id="rId18"/>
    <p:sldId id="284" r:id="rId19"/>
    <p:sldId id="285" r:id="rId20"/>
    <p:sldId id="286" r:id="rId21"/>
    <p:sldId id="290" r:id="rId22"/>
    <p:sldId id="291" r:id="rId23"/>
    <p:sldId id="292" r:id="rId24"/>
    <p:sldId id="293" r:id="rId25"/>
    <p:sldId id="294" r:id="rId26"/>
    <p:sldId id="295" r:id="rId27"/>
    <p:sldId id="29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FC136A-0379-4DDD-8AE6-9B11C672AF09}" type="datetimeFigureOut">
              <a:rPr lang="en-US" smtClean="0"/>
              <a:t>1/29/2018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C062FB-B32C-428C-BE83-5AF5C132D3B6}" type="slidenum">
              <a:rPr lang="en-US" smtClean="0"/>
              <a:t>‹#›</a:t>
            </a:fld>
            <a:endParaRPr lang="en-US"/>
          </a:p>
        </p:txBody>
      </p:sp>
    </p:spTree>
    <p:extLst>
      <p:ext uri="{BB962C8B-B14F-4D97-AF65-F5344CB8AC3E}">
        <p14:creationId xmlns:p14="http://schemas.microsoft.com/office/powerpoint/2010/main" val="1933584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997ACAB-636D-487F-8DEE-9C836E6A315F}" type="slidenum">
              <a:rPr lang="en-US" smtClean="0">
                <a:latin typeface="Times New Roman" pitchFamily="18" charset="0"/>
              </a:rPr>
              <a:pPr/>
              <a:t>3</a:t>
            </a:fld>
            <a:endParaRPr lang="en-US" smtClean="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Pulmonary embolism is the most serious complication of venous thrombosis</a:t>
            </a:r>
          </a:p>
          <a:p>
            <a:endParaRPr lang="en-US" dirty="0" smtClean="0"/>
          </a:p>
          <a:p>
            <a:r>
              <a:rPr lang="en-US" dirty="0" smtClean="0"/>
              <a:t>It is the third most common cause of death in the US</a:t>
            </a:r>
          </a:p>
          <a:p>
            <a:endParaRPr lang="en-US" dirty="0" smtClean="0"/>
          </a:p>
          <a:p>
            <a:r>
              <a:rPr lang="en-US" dirty="0" smtClean="0"/>
              <a:t>As many as 60% of deaths in hospitalized patients are found to have pulmonary emboli</a:t>
            </a:r>
          </a:p>
          <a:p>
            <a:endParaRPr lang="en-US" dirty="0" smtClean="0"/>
          </a:p>
          <a:p>
            <a:r>
              <a:rPr lang="en-US" dirty="0" smtClean="0"/>
              <a:t>So, generally speaking it is a hard diagnosis to make….</a:t>
            </a:r>
          </a:p>
          <a:p>
            <a:endParaRPr lang="en-US" dirty="0" smtClean="0"/>
          </a:p>
          <a:p>
            <a:r>
              <a:rPr lang="en-US" dirty="0" smtClean="0"/>
              <a:t>As clinicians we must consider the diagnosis in patients to put us on the right path</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A012C51-1D5D-4313-8A5F-BE0458728FDA}" type="slidenum">
              <a:rPr lang="en-US" smtClean="0">
                <a:latin typeface="Times New Roman" pitchFamily="18" charset="0"/>
              </a:rPr>
              <a:pPr/>
              <a:t>13</a:t>
            </a:fld>
            <a:endParaRPr lang="en-US" smtClean="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Essentially,  a patient is injected with a radioisotope that travels through the pulmonary microcirculation and are detected by a gamma camera over the patient</a:t>
            </a:r>
          </a:p>
          <a:p>
            <a:endParaRPr lang="en-US" dirty="0" smtClean="0"/>
          </a:p>
          <a:p>
            <a:r>
              <a:rPr lang="en-US" dirty="0" smtClean="0"/>
              <a:t>A normal Perfusion study will have evenly distributed blood flow.  </a:t>
            </a:r>
          </a:p>
          <a:p>
            <a:endParaRPr lang="en-US" dirty="0" smtClean="0"/>
          </a:p>
          <a:p>
            <a:r>
              <a:rPr lang="en-US" dirty="0" smtClean="0"/>
              <a:t>Then a patient inhales a radioactive gas and it is viewed as it washes over the </a:t>
            </a:r>
            <a:r>
              <a:rPr lang="en-US" dirty="0" err="1" smtClean="0"/>
              <a:t>bronchopulmonary</a:t>
            </a:r>
            <a:r>
              <a:rPr lang="en-US" dirty="0" smtClean="0"/>
              <a:t> tree. </a:t>
            </a:r>
          </a:p>
          <a:p>
            <a:endParaRPr lang="en-US" dirty="0" smtClean="0"/>
          </a:p>
          <a:p>
            <a:r>
              <a:rPr lang="en-US" dirty="0" smtClean="0"/>
              <a:t>A mismatch, areas of blocked perfusion and normal ventilation is interpreted by the radiologist and given reading as normal (never), high probability, or non-diagnostic/low-probability</a:t>
            </a:r>
          </a:p>
          <a:p>
            <a:endParaRPr lang="en-US" dirty="0" smtClean="0"/>
          </a:p>
          <a:p>
            <a:r>
              <a:rPr lang="en-US" dirty="0" smtClean="0"/>
              <a:t>The reason the low probability or non diagnostic scan category is so suspect is because in the PIOPED study this group had terrible inter-reader reliability.  So, just beware. </a:t>
            </a:r>
          </a:p>
          <a:p>
            <a:endParaRPr lang="en-US" dirty="0" smtClean="0"/>
          </a:p>
          <a:p>
            <a:endParaRPr lang="en-US" dirty="0" smtClean="0"/>
          </a:p>
          <a:p>
            <a:endParaRPr lang="en-US" dirty="0" smtClean="0"/>
          </a:p>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E8BD69-0812-45D9-9DD6-344E04F33467}" type="slidenum">
              <a:rPr lang="en-US" smtClean="0">
                <a:latin typeface="Times New Roman" pitchFamily="18" charset="0"/>
              </a:rPr>
              <a:pPr/>
              <a:t>14</a:t>
            </a:fld>
            <a:endParaRPr lang="en-US" smtClean="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Right now there is no better test on the horizon of the immediate present to virtually rule out or in PE. </a:t>
            </a:r>
          </a:p>
          <a:p>
            <a:endParaRPr lang="en-US" dirty="0" smtClean="0"/>
          </a:p>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362AC20-C7E8-4C71-8858-3548CC67E262}" type="slidenum">
              <a:rPr lang="en-US" smtClean="0">
                <a:latin typeface="Times New Roman" pitchFamily="18" charset="0"/>
              </a:rPr>
              <a:pPr/>
              <a:t>15</a:t>
            </a:fld>
            <a:endParaRPr lang="en-US" smtClean="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I thought this cartoon kind of summarizes how patients sometimes feel about the medical jargon we throw about and the puzzled look are there face when we try to explain this condition and how to treat it. </a:t>
            </a:r>
          </a:p>
          <a:p>
            <a:endParaRPr lang="en-US" dirty="0" smtClean="0"/>
          </a:p>
          <a:p>
            <a:r>
              <a:rPr lang="en-US" dirty="0" smtClean="0"/>
              <a:t>So what are our goals???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6CCA44D-6052-4B81-B9E0-3E84C0A3A1D3}" type="slidenum">
              <a:rPr lang="en-US" smtClean="0">
                <a:latin typeface="Times New Roman" pitchFamily="18" charset="0"/>
              </a:rPr>
              <a:pPr/>
              <a:t>17</a:t>
            </a:fld>
            <a:endParaRPr lang="en-US" smtClean="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FDA approved dose for Unfractionated heparin is 80units/kg IV bolus, then 18 units/kg/</a:t>
            </a:r>
            <a:r>
              <a:rPr lang="en-US" dirty="0" err="1" smtClean="0"/>
              <a:t>hr</a:t>
            </a:r>
            <a:r>
              <a:rPr lang="en-US" dirty="0" smtClean="0"/>
              <a:t> infusion to maintain the INR at  2.5-3</a:t>
            </a:r>
          </a:p>
          <a:p>
            <a:endParaRPr lang="en-US" dirty="0" smtClean="0"/>
          </a:p>
          <a:p>
            <a:r>
              <a:rPr lang="en-US" dirty="0" err="1" smtClean="0"/>
              <a:t>Lovenox</a:t>
            </a:r>
            <a:r>
              <a:rPr lang="en-US" dirty="0" smtClean="0"/>
              <a:t> is dosed at 1mg/kg every 12 hours or 1.5 mg/kg per day.</a:t>
            </a:r>
          </a:p>
          <a:p>
            <a:endParaRPr lang="en-US" dirty="0" smtClean="0"/>
          </a:p>
          <a:p>
            <a:r>
              <a:rPr lang="en-US" dirty="0" smtClean="0"/>
              <a:t>LMWH in pregnancy only preferred for convenience sake.</a:t>
            </a:r>
          </a:p>
          <a:p>
            <a:endParaRPr lang="en-US" dirty="0" smtClean="0"/>
          </a:p>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87F225B-404E-4C9A-B1B1-F9A69C67E7C1}" type="slidenum">
              <a:rPr lang="en-US" smtClean="0">
                <a:latin typeface="Times New Roman" pitchFamily="18" charset="0"/>
              </a:rPr>
              <a:pPr/>
              <a:t>18</a:t>
            </a:fld>
            <a:endParaRPr lang="en-US"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This is because the anticoagulants protein C and S have short half-lives compared with the </a:t>
            </a:r>
            <a:r>
              <a:rPr lang="en-US" dirty="0" err="1" smtClean="0"/>
              <a:t>procoagulant</a:t>
            </a:r>
            <a:r>
              <a:rPr lang="en-US" dirty="0" smtClean="0"/>
              <a:t> vitamin K-dependent proteins. </a:t>
            </a:r>
          </a:p>
          <a:p>
            <a:endParaRPr lang="en-US" dirty="0" smtClean="0"/>
          </a:p>
          <a:p>
            <a:r>
              <a:rPr lang="en-US" dirty="0" smtClean="0"/>
              <a:t>So, this gives rise to the clinical importance that heparin must be continued for at least five days after beginning Coumadin</a:t>
            </a:r>
          </a:p>
          <a:p>
            <a:endParaRPr lang="en-US" dirty="0" smtClean="0"/>
          </a:p>
          <a:p>
            <a:r>
              <a:rPr lang="en-US" dirty="0" smtClean="0"/>
              <a:t>The incidence of progressive thrombosis and embolization is 40% when starting warfarin directly, compared to only 8% when beginning after a patient has been </a:t>
            </a:r>
            <a:r>
              <a:rPr lang="en-US" dirty="0" err="1" smtClean="0"/>
              <a:t>anticoagulated</a:t>
            </a:r>
            <a:r>
              <a:rPr lang="en-US" dirty="0" smtClean="0"/>
              <a:t> with heparin. </a:t>
            </a:r>
          </a:p>
          <a:p>
            <a:endParaRPr lang="en-US" dirty="0" smtClean="0"/>
          </a:p>
          <a:p>
            <a:r>
              <a:rPr lang="en-US" dirty="0" smtClean="0"/>
              <a:t>Treatment is usually for 6 months, but may continue lifelong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AD65496-33CC-43A2-AE36-1980951181FB}" type="slidenum">
              <a:rPr lang="en-US" smtClean="0">
                <a:latin typeface="Times New Roman" pitchFamily="18" charset="0"/>
              </a:rPr>
              <a:pPr/>
              <a:t>19</a:t>
            </a:fld>
            <a:endParaRPr lang="en-US" smtClean="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For critically ill patients, a very rapid infusion of 100mg over 10 minutes is preferred.</a:t>
            </a:r>
          </a:p>
          <a:p>
            <a:endParaRPr lang="en-US" dirty="0" smtClean="0"/>
          </a:p>
          <a:p>
            <a:r>
              <a:rPr lang="en-US" dirty="0" smtClean="0"/>
              <a:t>Alternative is </a:t>
            </a:r>
            <a:r>
              <a:rPr lang="en-US" dirty="0" err="1" smtClean="0"/>
              <a:t>Retavase</a:t>
            </a:r>
            <a:r>
              <a:rPr lang="en-US" dirty="0" smtClean="0"/>
              <a:t>,  you can give it as two IV doses of 10 units, each  over two minutes.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A981317-CD6D-413D-B5ED-C9C46060888A}" type="slidenum">
              <a:rPr lang="en-US" smtClean="0">
                <a:latin typeface="Times New Roman" pitchFamily="18" charset="0"/>
              </a:rPr>
              <a:pPr/>
              <a:t>20</a:t>
            </a:fld>
            <a:endParaRPr lang="en-US" smtClean="0">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This is a procedure where a suction tip catheter is placed in contact with the thrombus under fluoroscopy and sucked out while catheter is withdrawn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699FDC6-0E32-435B-8CA7-06F85CD42E32}" type="slidenum">
              <a:rPr lang="en-US" smtClean="0">
                <a:latin typeface="Times New Roman" pitchFamily="18" charset="0"/>
              </a:rPr>
              <a:pPr/>
              <a:t>5</a:t>
            </a:fld>
            <a:endParaRPr lang="en-US" smtClean="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Everyone I’m sure is familiar with Virchow’s triad.  It was first described by this German pathologist.   </a:t>
            </a:r>
          </a:p>
          <a:p>
            <a:endParaRPr lang="en-US" dirty="0" smtClean="0"/>
          </a:p>
          <a:p>
            <a:r>
              <a:rPr lang="en-US" dirty="0" smtClean="0"/>
              <a:t>If we think of risk factors, we should think of them as the  embodiment of the triad: hypercoagulability, stasis, and vessel injury.   </a:t>
            </a:r>
          </a:p>
          <a:p>
            <a:endParaRPr lang="en-US" dirty="0" smtClean="0"/>
          </a:p>
          <a:p>
            <a:r>
              <a:rPr lang="en-US" dirty="0" smtClean="0"/>
              <a:t>So, essentially, under normal conditions, </a:t>
            </a:r>
            <a:r>
              <a:rPr lang="en-US" dirty="0" err="1" smtClean="0"/>
              <a:t>microthrombi</a:t>
            </a:r>
            <a:r>
              <a:rPr lang="en-US" dirty="0" smtClean="0"/>
              <a:t> are continually formed and lysed with the venous circulatory system.  </a:t>
            </a:r>
          </a:p>
          <a:p>
            <a:endParaRPr lang="en-US" dirty="0" smtClean="0"/>
          </a:p>
          <a:p>
            <a:r>
              <a:rPr lang="en-US" dirty="0" smtClean="0"/>
              <a:t>When any one of the “risk states” exists, potential </a:t>
            </a:r>
            <a:r>
              <a:rPr lang="en-US" dirty="0" err="1" smtClean="0"/>
              <a:t>microthrombi</a:t>
            </a:r>
            <a:r>
              <a:rPr lang="en-US" dirty="0" smtClean="0"/>
              <a:t> may escape the normal </a:t>
            </a:r>
            <a:r>
              <a:rPr lang="en-US" dirty="0" err="1" smtClean="0"/>
              <a:t>fibrinolytic</a:t>
            </a:r>
            <a:r>
              <a:rPr lang="en-US" dirty="0" smtClean="0"/>
              <a:t> system and grow and propagate.  </a:t>
            </a:r>
          </a:p>
          <a:p>
            <a:r>
              <a:rPr lang="en-US" dirty="0" smtClean="0"/>
              <a:t> </a:t>
            </a:r>
          </a:p>
          <a:p>
            <a:r>
              <a:rPr lang="en-US" dirty="0" smtClean="0"/>
              <a:t>Pulmonary Emboli occurs when fragments of thrombus break loose and are carried through the right side of the heart into the pulmonary arterial tree.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B774B3B-FD20-40E6-A139-4D106D831DAC}" type="slidenum">
              <a:rPr lang="en-US" smtClean="0">
                <a:latin typeface="Times New Roman" pitchFamily="18" charset="0"/>
              </a:rPr>
              <a:pPr/>
              <a:t>6</a:t>
            </a:fld>
            <a:endParaRPr lang="en-US" smtClean="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Cancers of primarily adenocarcinoma and CNS tumors most often cause thrombosis.</a:t>
            </a:r>
          </a:p>
          <a:p>
            <a:endParaRPr lang="en-US" dirty="0" smtClean="0"/>
          </a:p>
          <a:p>
            <a:r>
              <a:rPr lang="en-US" dirty="0" smtClean="0"/>
              <a:t>We need to make special mention about patients with a prior history of DVT or PE.  </a:t>
            </a:r>
          </a:p>
          <a:p>
            <a:endParaRPr lang="en-US" dirty="0" smtClean="0"/>
          </a:p>
          <a:p>
            <a:r>
              <a:rPr lang="en-US" dirty="0" smtClean="0"/>
              <a:t>Studies have revealed these patients have between a 5 to 30 times increased risk of a new DVT in response to a triggering event compared to those who have not had prior episodes.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EEF03EC-5C12-4700-B34C-03AD6259D6DB}" type="slidenum">
              <a:rPr lang="en-US" smtClean="0">
                <a:latin typeface="Times New Roman" pitchFamily="18" charset="0"/>
              </a:rPr>
              <a:pPr/>
              <a:t>7</a:t>
            </a:fld>
            <a:endParaRPr lang="en-US" smtClean="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smtClean="0"/>
              <a:t>These are the common symptoms that are associated with PE</a:t>
            </a:r>
          </a:p>
          <a:p>
            <a:endParaRPr lang="en-US" smtClean="0"/>
          </a:p>
          <a:p>
            <a:r>
              <a:rPr lang="en-US" smtClean="0"/>
              <a:t>As we mentioned in the previous slide, dyspnea and chest pain are not always preset. </a:t>
            </a:r>
          </a:p>
          <a:p>
            <a:endParaRPr lang="en-US" smtClean="0"/>
          </a:p>
          <a:p>
            <a:r>
              <a:rPr lang="en-US" smtClean="0"/>
              <a:t>The explanation is that with a small V/Q mismatch, the adaptive physiology of the pulmonary vasculature and bronchi produce intermittent shortness of breath.   Because of this, we are easily distracted and looking for a cardiogenic cause of the dyspnea. </a:t>
            </a:r>
          </a:p>
          <a:p>
            <a:endParaRPr lang="en-US" smtClean="0"/>
          </a:p>
          <a:p>
            <a:r>
              <a:rPr lang="en-US" smtClean="0"/>
              <a:t>What about pleuritic chest pain, still not a home run!</a:t>
            </a:r>
          </a:p>
          <a:p>
            <a:endParaRPr lang="en-US" smtClean="0"/>
          </a:p>
          <a:p>
            <a:r>
              <a:rPr lang="en-US" smtClean="0"/>
              <a:t>In fact, up to 25%  of patients ultimately diagnosed with a PE, never had any chest pain!</a:t>
            </a:r>
          </a:p>
          <a:p>
            <a:endParaRPr lang="en-US" smtClean="0"/>
          </a:p>
          <a:p>
            <a:r>
              <a:rPr lang="en-US" smtClean="0"/>
              <a:t>This is what makes the diagnosis so difficult!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A5C11BC-9495-446D-B6F9-A37F0D5C66CC}" type="slidenum">
              <a:rPr lang="en-US" smtClean="0">
                <a:latin typeface="Times New Roman" pitchFamily="18" charset="0"/>
              </a:rPr>
              <a:pPr/>
              <a:t>8</a:t>
            </a:fld>
            <a:endParaRPr 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smtClean="0"/>
              <a:t>Lets look a t a couple of these:</a:t>
            </a:r>
          </a:p>
          <a:p>
            <a:endParaRPr lang="en-US" smtClean="0"/>
          </a:p>
          <a:p>
            <a:r>
              <a:rPr lang="en-US" smtClean="0"/>
              <a:t>Tachycardia!</a:t>
            </a:r>
          </a:p>
          <a:p>
            <a:endParaRPr lang="en-US" smtClean="0"/>
          </a:p>
          <a:p>
            <a:r>
              <a:rPr lang="en-US" smtClean="0"/>
              <a:t> Myth #2 We are all taught this is a key component of the diagnosis.  Right? </a:t>
            </a:r>
          </a:p>
          <a:p>
            <a:endParaRPr lang="en-US" smtClean="0"/>
          </a:p>
          <a:p>
            <a:r>
              <a:rPr lang="en-US" smtClean="0"/>
              <a:t>In fact, actually not having tachycardia is more commonly seen in patients who are found to have a PE!</a:t>
            </a:r>
          </a:p>
          <a:p>
            <a:endParaRPr lang="en-US" smtClean="0"/>
          </a:p>
          <a:p>
            <a:r>
              <a:rPr lang="en-US" smtClean="0"/>
              <a:t>What about fever?  </a:t>
            </a:r>
            <a:br>
              <a:rPr lang="en-US" smtClean="0"/>
            </a:br>
            <a:r>
              <a:rPr lang="en-US" smtClean="0"/>
              <a:t/>
            </a:r>
            <a:br>
              <a:rPr lang="en-US" smtClean="0"/>
            </a:br>
            <a:r>
              <a:rPr lang="en-US" smtClean="0"/>
              <a:t>If a patient has a fever, it must not be a PE, right?</a:t>
            </a:r>
          </a:p>
          <a:p>
            <a:endParaRPr lang="en-US" smtClean="0"/>
          </a:p>
          <a:p>
            <a:r>
              <a:rPr lang="en-US" smtClean="0"/>
              <a:t>Not true. </a:t>
            </a:r>
          </a:p>
          <a:p>
            <a:endParaRPr lang="en-US" smtClean="0"/>
          </a:p>
          <a:p>
            <a:r>
              <a:rPr lang="en-US" smtClean="0"/>
              <a:t>Although not common,  Among patients with PE and no other source of fever, fever was present in one study in 43 of 311 patients (14%).  </a:t>
            </a:r>
          </a:p>
          <a:p>
            <a:endParaRPr lang="en-US" smtClean="0"/>
          </a:p>
          <a:p>
            <a:endParaRPr lang="en-US" smtClean="0"/>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E9BF16D-FEFC-4060-98FB-1B878A51338E}" type="slidenum">
              <a:rPr lang="en-US">
                <a:solidFill>
                  <a:prstClr val="black"/>
                </a:solidFill>
                <a:latin typeface="Times New Roman" pitchFamily="18" charset="0"/>
              </a:rPr>
              <a:pPr/>
              <a:t>9</a:t>
            </a:fld>
            <a:endParaRPr lang="en-US">
              <a:solidFill>
                <a:prstClr val="black"/>
              </a:solidFill>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a:lnSpc>
                <a:spcPct val="90000"/>
              </a:lnSpc>
            </a:pPr>
            <a:r>
              <a:rPr lang="en-US" dirty="0" smtClean="0"/>
              <a:t>All the above symptoms are a manifestation of cardiopulmonary stress caused by the cloth in the lung.</a:t>
            </a:r>
          </a:p>
          <a:p>
            <a:pPr>
              <a:lnSpc>
                <a:spcPct val="90000"/>
              </a:lnSpc>
            </a:pPr>
            <a:endParaRPr lang="en-US" dirty="0" smtClean="0"/>
          </a:p>
          <a:p>
            <a:pPr>
              <a:lnSpc>
                <a:spcPct val="90000"/>
              </a:lnSpc>
            </a:pPr>
            <a:r>
              <a:rPr lang="en-US" dirty="0" smtClean="0"/>
              <a:t>These produce symptoms perceived by the patient and the signs observed by you!</a:t>
            </a:r>
          </a:p>
          <a:p>
            <a:pPr>
              <a:lnSpc>
                <a:spcPct val="90000"/>
              </a:lnSpc>
            </a:pPr>
            <a:endParaRPr lang="en-US" dirty="0" smtClean="0"/>
          </a:p>
          <a:p>
            <a:pPr>
              <a:lnSpc>
                <a:spcPct val="90000"/>
              </a:lnSpc>
            </a:pPr>
            <a:r>
              <a:rPr lang="en-US" dirty="0" smtClean="0"/>
              <a:t>There are three common clinical presentations that you should be aware of:</a:t>
            </a:r>
          </a:p>
          <a:p>
            <a:pPr>
              <a:lnSpc>
                <a:spcPct val="90000"/>
              </a:lnSpc>
            </a:pPr>
            <a:endParaRPr lang="en-US" dirty="0" smtClean="0"/>
          </a:p>
          <a:p>
            <a:pPr>
              <a:lnSpc>
                <a:spcPct val="90000"/>
              </a:lnSpc>
            </a:pPr>
            <a:r>
              <a:rPr lang="en-US" dirty="0" smtClean="0"/>
              <a:t>1. Patient’s with pulmonary infarction may have </a:t>
            </a:r>
            <a:r>
              <a:rPr lang="en-US" dirty="0" err="1" smtClean="0"/>
              <a:t>pleuritic</a:t>
            </a:r>
            <a:r>
              <a:rPr lang="en-US" dirty="0" smtClean="0"/>
              <a:t> chest pain and can be hard to distinguish between that patient with infection pneumonitis</a:t>
            </a:r>
          </a:p>
          <a:p>
            <a:pPr>
              <a:lnSpc>
                <a:spcPct val="90000"/>
              </a:lnSpc>
            </a:pPr>
            <a:endParaRPr lang="en-US" dirty="0" smtClean="0"/>
          </a:p>
          <a:p>
            <a:pPr>
              <a:lnSpc>
                <a:spcPct val="90000"/>
              </a:lnSpc>
            </a:pPr>
            <a:r>
              <a:rPr lang="en-US" dirty="0" smtClean="0"/>
              <a:t>2. </a:t>
            </a:r>
            <a:r>
              <a:rPr lang="en-US" dirty="0" err="1" smtClean="0"/>
              <a:t>Submassive</a:t>
            </a:r>
            <a:r>
              <a:rPr lang="en-US" dirty="0" smtClean="0"/>
              <a:t> embolism are the hardest of all.   By definition, they have an </a:t>
            </a:r>
            <a:r>
              <a:rPr lang="en-US" dirty="0" err="1" smtClean="0"/>
              <a:t>angiographically</a:t>
            </a:r>
            <a:r>
              <a:rPr lang="en-US" dirty="0" smtClean="0"/>
              <a:t> defined blockage of flow to an area served by less than two lobar arteries. </a:t>
            </a:r>
          </a:p>
          <a:p>
            <a:pPr>
              <a:lnSpc>
                <a:spcPct val="90000"/>
              </a:lnSpc>
            </a:pPr>
            <a:r>
              <a:rPr lang="en-US" dirty="0" smtClean="0"/>
              <a:t>These patients have acute or unexplained dyspnea with exertion or at rest.  So, they can be easily confused with infection, asthma, CHF and the like.</a:t>
            </a:r>
          </a:p>
          <a:p>
            <a:pPr>
              <a:lnSpc>
                <a:spcPct val="90000"/>
              </a:lnSpc>
            </a:pPr>
            <a:endParaRPr lang="en-US" dirty="0" smtClean="0"/>
          </a:p>
          <a:p>
            <a:pPr>
              <a:lnSpc>
                <a:spcPct val="90000"/>
              </a:lnSpc>
            </a:pPr>
            <a:r>
              <a:rPr lang="en-US" dirty="0" smtClean="0"/>
              <a:t>3.  Finally, Massive PE,  or a clot which obstructs two lobar arteries, so-called “Saddle Embolus”.   These patients have acute </a:t>
            </a:r>
            <a:r>
              <a:rPr lang="en-US" dirty="0" err="1" smtClean="0"/>
              <a:t>cor</a:t>
            </a:r>
            <a:r>
              <a:rPr lang="en-US" dirty="0" smtClean="0"/>
              <a:t> </a:t>
            </a:r>
            <a:r>
              <a:rPr lang="en-US" dirty="0" err="1" smtClean="0"/>
              <a:t>pulmonaly</a:t>
            </a:r>
            <a:r>
              <a:rPr lang="en-US" dirty="0" smtClean="0"/>
              <a:t> often with syncope.  You might think there having an MI or look septic!</a:t>
            </a:r>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4B1BEF6-12DB-4C9B-BB4E-538CFF8A2DAF}" type="slidenum">
              <a:rPr lang="en-US" smtClean="0">
                <a:latin typeface="Times New Roman" pitchFamily="18" charset="0"/>
              </a:rPr>
              <a:pPr/>
              <a:t>10</a:t>
            </a:fld>
            <a:endParaRPr 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As you can see there are a variety of test that we use to arrive at a diagnosis.  </a:t>
            </a:r>
          </a:p>
          <a:p>
            <a:endParaRPr lang="en-US" dirty="0" smtClean="0"/>
          </a:p>
          <a:p>
            <a:r>
              <a:rPr lang="en-US" dirty="0" smtClean="0"/>
              <a:t>Some better than others!</a:t>
            </a:r>
          </a:p>
          <a:p>
            <a:endParaRPr lang="en-US" dirty="0" smtClean="0"/>
          </a:p>
          <a:p>
            <a:r>
              <a:rPr lang="en-US" dirty="0" smtClean="0"/>
              <a:t>So, lets talk about these individually.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C71A495-A207-454F-B711-58E058582556}" type="slidenum">
              <a:rPr lang="en-US" smtClean="0">
                <a:latin typeface="Times New Roman" pitchFamily="18" charset="0"/>
              </a:rPr>
              <a:pPr/>
              <a:t>11</a:t>
            </a:fld>
            <a:endParaRPr lang="en-US"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B7E8071-0486-4DF4-B245-AD4CF8BC8CF4}" type="slidenum">
              <a:rPr lang="en-US" smtClean="0">
                <a:latin typeface="Times New Roman" pitchFamily="18" charset="0"/>
              </a:rPr>
              <a:pPr/>
              <a:t>12</a:t>
            </a:fld>
            <a:endParaRPr lang="en-US"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Here we see the dilated vessels and </a:t>
            </a:r>
            <a:r>
              <a:rPr lang="en-US" dirty="0" err="1" smtClean="0"/>
              <a:t>oligemia</a:t>
            </a:r>
            <a:r>
              <a:rPr lang="en-US" dirty="0" smtClean="0"/>
              <a:t> of </a:t>
            </a:r>
            <a:r>
              <a:rPr lang="en-US" dirty="0" err="1" smtClean="0"/>
              <a:t>westermark’s</a:t>
            </a:r>
            <a:r>
              <a:rPr lang="en-US" dirty="0" smtClean="0"/>
              <a:t> sign</a:t>
            </a:r>
          </a:p>
          <a:p>
            <a:endParaRPr lang="en-US" dirty="0" smtClean="0"/>
          </a:p>
          <a:p>
            <a:r>
              <a:rPr lang="en-US" dirty="0" smtClean="0"/>
              <a:t>And below Hampton’s Hump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181F39-650F-440F-8835-4E66145485EF}"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52F90-C9FA-4B1B-A556-2410E4918DAF}" type="slidenum">
              <a:rPr lang="en-US" smtClean="0"/>
              <a:t>‹#›</a:t>
            </a:fld>
            <a:endParaRPr lang="en-US"/>
          </a:p>
        </p:txBody>
      </p:sp>
    </p:spTree>
    <p:extLst>
      <p:ext uri="{BB962C8B-B14F-4D97-AF65-F5344CB8AC3E}">
        <p14:creationId xmlns:p14="http://schemas.microsoft.com/office/powerpoint/2010/main" val="18528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181F39-650F-440F-8835-4E66145485EF}"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52F90-C9FA-4B1B-A556-2410E4918DAF}" type="slidenum">
              <a:rPr lang="en-US" smtClean="0"/>
              <a:t>‹#›</a:t>
            </a:fld>
            <a:endParaRPr lang="en-US"/>
          </a:p>
        </p:txBody>
      </p:sp>
    </p:spTree>
    <p:extLst>
      <p:ext uri="{BB962C8B-B14F-4D97-AF65-F5344CB8AC3E}">
        <p14:creationId xmlns:p14="http://schemas.microsoft.com/office/powerpoint/2010/main" val="2864189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181F39-650F-440F-8835-4E66145485EF}"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52F90-C9FA-4B1B-A556-2410E4918DAF}" type="slidenum">
              <a:rPr lang="en-US" smtClean="0"/>
              <a:t>‹#›</a:t>
            </a:fld>
            <a:endParaRPr lang="en-US"/>
          </a:p>
        </p:txBody>
      </p:sp>
    </p:spTree>
    <p:extLst>
      <p:ext uri="{BB962C8B-B14F-4D97-AF65-F5344CB8AC3E}">
        <p14:creationId xmlns:p14="http://schemas.microsoft.com/office/powerpoint/2010/main" val="3059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181F39-650F-440F-8835-4E66145485EF}"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52F90-C9FA-4B1B-A556-2410E4918DAF}" type="slidenum">
              <a:rPr lang="en-US" smtClean="0"/>
              <a:t>‹#›</a:t>
            </a:fld>
            <a:endParaRPr lang="en-US"/>
          </a:p>
        </p:txBody>
      </p:sp>
    </p:spTree>
    <p:extLst>
      <p:ext uri="{BB962C8B-B14F-4D97-AF65-F5344CB8AC3E}">
        <p14:creationId xmlns:p14="http://schemas.microsoft.com/office/powerpoint/2010/main" val="2791796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181F39-650F-440F-8835-4E66145485EF}"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52F90-C9FA-4B1B-A556-2410E4918DAF}" type="slidenum">
              <a:rPr lang="en-US" smtClean="0"/>
              <a:t>‹#›</a:t>
            </a:fld>
            <a:endParaRPr lang="en-US"/>
          </a:p>
        </p:txBody>
      </p:sp>
    </p:spTree>
    <p:extLst>
      <p:ext uri="{BB962C8B-B14F-4D97-AF65-F5344CB8AC3E}">
        <p14:creationId xmlns:p14="http://schemas.microsoft.com/office/powerpoint/2010/main" val="13897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181F39-650F-440F-8835-4E66145485EF}"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E52F90-C9FA-4B1B-A556-2410E4918DAF}" type="slidenum">
              <a:rPr lang="en-US" smtClean="0"/>
              <a:t>‹#›</a:t>
            </a:fld>
            <a:endParaRPr lang="en-US"/>
          </a:p>
        </p:txBody>
      </p:sp>
    </p:spTree>
    <p:extLst>
      <p:ext uri="{BB962C8B-B14F-4D97-AF65-F5344CB8AC3E}">
        <p14:creationId xmlns:p14="http://schemas.microsoft.com/office/powerpoint/2010/main" val="87903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181F39-650F-440F-8835-4E66145485EF}"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E52F90-C9FA-4B1B-A556-2410E4918DAF}" type="slidenum">
              <a:rPr lang="en-US" smtClean="0"/>
              <a:t>‹#›</a:t>
            </a:fld>
            <a:endParaRPr lang="en-US"/>
          </a:p>
        </p:txBody>
      </p:sp>
    </p:spTree>
    <p:extLst>
      <p:ext uri="{BB962C8B-B14F-4D97-AF65-F5344CB8AC3E}">
        <p14:creationId xmlns:p14="http://schemas.microsoft.com/office/powerpoint/2010/main" val="1252362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181F39-650F-440F-8835-4E66145485EF}"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E52F90-C9FA-4B1B-A556-2410E4918DAF}" type="slidenum">
              <a:rPr lang="en-US" smtClean="0"/>
              <a:t>‹#›</a:t>
            </a:fld>
            <a:endParaRPr lang="en-US"/>
          </a:p>
        </p:txBody>
      </p:sp>
    </p:spTree>
    <p:extLst>
      <p:ext uri="{BB962C8B-B14F-4D97-AF65-F5344CB8AC3E}">
        <p14:creationId xmlns:p14="http://schemas.microsoft.com/office/powerpoint/2010/main" val="191839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81F39-650F-440F-8835-4E66145485EF}"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E52F90-C9FA-4B1B-A556-2410E4918DAF}" type="slidenum">
              <a:rPr lang="en-US" smtClean="0"/>
              <a:t>‹#›</a:t>
            </a:fld>
            <a:endParaRPr lang="en-US"/>
          </a:p>
        </p:txBody>
      </p:sp>
    </p:spTree>
    <p:extLst>
      <p:ext uri="{BB962C8B-B14F-4D97-AF65-F5344CB8AC3E}">
        <p14:creationId xmlns:p14="http://schemas.microsoft.com/office/powerpoint/2010/main" val="125233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181F39-650F-440F-8835-4E66145485EF}"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E52F90-C9FA-4B1B-A556-2410E4918DAF}" type="slidenum">
              <a:rPr lang="en-US" smtClean="0"/>
              <a:t>‹#›</a:t>
            </a:fld>
            <a:endParaRPr lang="en-US"/>
          </a:p>
        </p:txBody>
      </p:sp>
    </p:spTree>
    <p:extLst>
      <p:ext uri="{BB962C8B-B14F-4D97-AF65-F5344CB8AC3E}">
        <p14:creationId xmlns:p14="http://schemas.microsoft.com/office/powerpoint/2010/main" val="76870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181F39-650F-440F-8835-4E66145485EF}"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E52F90-C9FA-4B1B-A556-2410E4918DAF}" type="slidenum">
              <a:rPr lang="en-US" smtClean="0"/>
              <a:t>‹#›</a:t>
            </a:fld>
            <a:endParaRPr lang="en-US"/>
          </a:p>
        </p:txBody>
      </p:sp>
    </p:spTree>
    <p:extLst>
      <p:ext uri="{BB962C8B-B14F-4D97-AF65-F5344CB8AC3E}">
        <p14:creationId xmlns:p14="http://schemas.microsoft.com/office/powerpoint/2010/main" val="338187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81F39-650F-440F-8835-4E66145485EF}" type="datetimeFigureOut">
              <a:rPr lang="en-US" smtClean="0"/>
              <a:t>1/29/2018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52F90-C9FA-4B1B-A556-2410E4918DAF}" type="slidenum">
              <a:rPr lang="en-US" smtClean="0"/>
              <a:t>‹#›</a:t>
            </a:fld>
            <a:endParaRPr lang="en-US"/>
          </a:p>
        </p:txBody>
      </p:sp>
    </p:spTree>
    <p:extLst>
      <p:ext uri="{BB962C8B-B14F-4D97-AF65-F5344CB8AC3E}">
        <p14:creationId xmlns:p14="http://schemas.microsoft.com/office/powerpoint/2010/main" val="2507699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PTE</a:t>
            </a:r>
            <a:endParaRPr lang="en-US" dirty="0"/>
          </a:p>
        </p:txBody>
      </p:sp>
      <p:sp>
        <p:nvSpPr>
          <p:cNvPr id="3" name="Subtitle 2"/>
          <p:cNvSpPr>
            <a:spLocks noGrp="1"/>
          </p:cNvSpPr>
          <p:nvPr>
            <p:ph type="subTitle" idx="1"/>
          </p:nvPr>
        </p:nvSpPr>
        <p:spPr/>
        <p:txBody>
          <a:bodyPr/>
          <a:lstStyle/>
          <a:p>
            <a:r>
              <a:rPr lang="en-US" dirty="0" smtClean="0"/>
              <a:t>G.K. NGUUTU</a:t>
            </a:r>
            <a:endParaRPr lang="en-US" dirty="0"/>
          </a:p>
        </p:txBody>
      </p:sp>
    </p:spTree>
    <p:extLst>
      <p:ext uri="{BB962C8B-B14F-4D97-AF65-F5344CB8AC3E}">
        <p14:creationId xmlns:p14="http://schemas.microsoft.com/office/powerpoint/2010/main" val="211572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10B98E0A-E95D-4DC7-AEE3-CFF590FE34F2}" type="slidenum">
              <a:rPr lang="en-US" smtClean="0"/>
              <a:pPr lvl="1"/>
              <a:t>10</a:t>
            </a:fld>
            <a:endParaRPr lang="en-US" smtClean="0">
              <a:latin typeface="Times New Roman" pitchFamily="18" charset="0"/>
            </a:endParaRPr>
          </a:p>
        </p:txBody>
      </p:sp>
      <p:sp>
        <p:nvSpPr>
          <p:cNvPr id="62466" name="Rectangle 2"/>
          <p:cNvSpPr>
            <a:spLocks noGrp="1" noChangeArrowheads="1"/>
          </p:cNvSpPr>
          <p:nvPr>
            <p:ph type="title"/>
          </p:nvPr>
        </p:nvSpPr>
        <p:spPr>
          <a:xfrm>
            <a:off x="0" y="0"/>
            <a:ext cx="9144000" cy="609600"/>
          </a:xfrm>
        </p:spPr>
        <p:txBody>
          <a:bodyPr>
            <a:normAutofit fontScale="90000"/>
          </a:bodyPr>
          <a:lstStyle/>
          <a:p>
            <a:pPr eaLnBrk="1" hangingPunct="1">
              <a:defRPr/>
            </a:pPr>
            <a:r>
              <a:rPr lang="en-US" b="1" dirty="0" smtClean="0">
                <a:solidFill>
                  <a:srgbClr val="7030A0"/>
                </a:solidFill>
              </a:rPr>
              <a:t>Diagnostic Test</a:t>
            </a:r>
          </a:p>
        </p:txBody>
      </p:sp>
      <p:sp>
        <p:nvSpPr>
          <p:cNvPr id="17412" name="Rectangle 3"/>
          <p:cNvSpPr>
            <a:spLocks noGrp="1" noChangeArrowheads="1"/>
          </p:cNvSpPr>
          <p:nvPr>
            <p:ph type="body" idx="1"/>
          </p:nvPr>
        </p:nvSpPr>
        <p:spPr>
          <a:xfrm>
            <a:off x="0" y="457200"/>
            <a:ext cx="9143999" cy="6400800"/>
          </a:xfrm>
        </p:spPr>
        <p:txBody>
          <a:bodyPr>
            <a:noAutofit/>
          </a:bodyPr>
          <a:lstStyle/>
          <a:p>
            <a:pPr eaLnBrk="1" hangingPunct="1">
              <a:lnSpc>
                <a:spcPct val="70000"/>
              </a:lnSpc>
            </a:pPr>
            <a:r>
              <a:rPr lang="en-US" sz="2800" dirty="0" smtClean="0"/>
              <a:t>Imaging Studies</a:t>
            </a:r>
          </a:p>
          <a:p>
            <a:pPr lvl="1">
              <a:lnSpc>
                <a:spcPct val="80000"/>
              </a:lnSpc>
            </a:pPr>
            <a:r>
              <a:rPr lang="en-US" dirty="0" smtClean="0"/>
              <a:t>CXR – “Hampton’s </a:t>
            </a:r>
            <a:r>
              <a:rPr lang="en-US" dirty="0"/>
              <a:t>hump or a </a:t>
            </a:r>
            <a:r>
              <a:rPr lang="en-US" dirty="0" err="1"/>
              <a:t>Westermark</a:t>
            </a:r>
            <a:r>
              <a:rPr lang="en-US" dirty="0"/>
              <a:t> sign</a:t>
            </a:r>
            <a:r>
              <a:rPr lang="en-US" dirty="0" smtClean="0"/>
              <a:t>.”</a:t>
            </a:r>
          </a:p>
          <a:p>
            <a:pPr lvl="1" eaLnBrk="1" hangingPunct="1">
              <a:lnSpc>
                <a:spcPct val="80000"/>
              </a:lnSpc>
            </a:pPr>
            <a:r>
              <a:rPr lang="en-US" dirty="0" smtClean="0"/>
              <a:t>Spiral Chest CT</a:t>
            </a:r>
          </a:p>
          <a:p>
            <a:pPr lvl="1" eaLnBrk="1" hangingPunct="1">
              <a:lnSpc>
                <a:spcPct val="80000"/>
              </a:lnSpc>
            </a:pPr>
            <a:r>
              <a:rPr lang="en-US" dirty="0" smtClean="0"/>
              <a:t>Pulmonary Angiography</a:t>
            </a:r>
          </a:p>
          <a:p>
            <a:pPr lvl="1">
              <a:lnSpc>
                <a:spcPct val="80000"/>
              </a:lnSpc>
            </a:pPr>
            <a:r>
              <a:rPr lang="en-US" dirty="0" err="1" smtClean="0"/>
              <a:t>Echocardiograpy</a:t>
            </a:r>
            <a:r>
              <a:rPr lang="en-US" dirty="0" smtClean="0"/>
              <a:t> - </a:t>
            </a:r>
            <a:r>
              <a:rPr lang="en-US" dirty="0"/>
              <a:t>RH </a:t>
            </a:r>
            <a:r>
              <a:rPr lang="en-US" dirty="0" smtClean="0"/>
              <a:t>dilatation</a:t>
            </a:r>
          </a:p>
          <a:p>
            <a:pPr lvl="1" eaLnBrk="1" hangingPunct="1">
              <a:lnSpc>
                <a:spcPct val="80000"/>
              </a:lnSpc>
            </a:pPr>
            <a:endParaRPr lang="en-US" dirty="0" smtClean="0"/>
          </a:p>
          <a:p>
            <a:pPr eaLnBrk="1" hangingPunct="1">
              <a:lnSpc>
                <a:spcPct val="70000"/>
              </a:lnSpc>
            </a:pPr>
            <a:r>
              <a:rPr lang="en-US" sz="2800" dirty="0" smtClean="0"/>
              <a:t>Laboratory Analysis</a:t>
            </a:r>
          </a:p>
          <a:p>
            <a:pPr lvl="1">
              <a:lnSpc>
                <a:spcPct val="80000"/>
              </a:lnSpc>
            </a:pPr>
            <a:r>
              <a:rPr lang="en-US" dirty="0" smtClean="0"/>
              <a:t>CBC, ESR, </a:t>
            </a:r>
            <a:r>
              <a:rPr lang="en-US" dirty="0" err="1" smtClean="0"/>
              <a:t>Hgb</a:t>
            </a:r>
            <a:r>
              <a:rPr lang="en-US" dirty="0" smtClean="0"/>
              <a:t>/</a:t>
            </a:r>
            <a:r>
              <a:rPr lang="en-US" dirty="0" err="1" smtClean="0"/>
              <a:t>Hct</a:t>
            </a:r>
            <a:r>
              <a:rPr lang="en-US" dirty="0" smtClean="0"/>
              <a:t> – polycythemia, raised </a:t>
            </a:r>
            <a:r>
              <a:rPr lang="en-US" dirty="0" err="1" smtClean="0"/>
              <a:t>wbc</a:t>
            </a:r>
            <a:endParaRPr lang="en-US" dirty="0" smtClean="0"/>
          </a:p>
          <a:p>
            <a:pPr lvl="1">
              <a:lnSpc>
                <a:spcPct val="80000"/>
              </a:lnSpc>
            </a:pPr>
            <a:r>
              <a:rPr lang="en-US" dirty="0" smtClean="0"/>
              <a:t>D-Dimer - Fibrin split product</a:t>
            </a:r>
          </a:p>
          <a:p>
            <a:pPr lvl="1" eaLnBrk="1" hangingPunct="1">
              <a:lnSpc>
                <a:spcPct val="80000"/>
              </a:lnSpc>
            </a:pPr>
            <a:r>
              <a:rPr lang="en-US" dirty="0" smtClean="0"/>
              <a:t>ABGA’s</a:t>
            </a:r>
            <a:endParaRPr lang="en-US" sz="2800" dirty="0" smtClean="0"/>
          </a:p>
          <a:p>
            <a:pPr lvl="1">
              <a:lnSpc>
                <a:spcPct val="80000"/>
              </a:lnSpc>
            </a:pPr>
            <a:r>
              <a:rPr lang="en-US" dirty="0" smtClean="0"/>
              <a:t>ECG --Tachycardia or nonspecific ST/T-wave changes</a:t>
            </a:r>
          </a:p>
          <a:p>
            <a:pPr lvl="1" eaLnBrk="1" hangingPunct="1">
              <a:lnSpc>
                <a:spcPct val="80000"/>
              </a:lnSpc>
            </a:pPr>
            <a:r>
              <a:rPr lang="en-US" dirty="0" smtClean="0"/>
              <a:t>Pulse </a:t>
            </a:r>
            <a:r>
              <a:rPr lang="en-US" dirty="0" err="1" smtClean="0"/>
              <a:t>Oximetry</a:t>
            </a:r>
            <a:endParaRPr lang="en-US" dirty="0" smtClean="0"/>
          </a:p>
        </p:txBody>
      </p:sp>
    </p:spTree>
    <p:extLst>
      <p:ext uri="{BB962C8B-B14F-4D97-AF65-F5344CB8AC3E}">
        <p14:creationId xmlns:p14="http://schemas.microsoft.com/office/powerpoint/2010/main" val="1445514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825E0DE1-7B78-4C68-845B-FAC30321256F}" type="slidenum">
              <a:rPr lang="en-US" smtClean="0"/>
              <a:pPr lvl="1"/>
              <a:t>11</a:t>
            </a:fld>
            <a:endParaRPr lang="en-US" smtClean="0">
              <a:latin typeface="Times New Roman" pitchFamily="18" charset="0"/>
            </a:endParaRPr>
          </a:p>
        </p:txBody>
      </p:sp>
      <p:sp>
        <p:nvSpPr>
          <p:cNvPr id="65538" name="Rectangle 2"/>
          <p:cNvSpPr>
            <a:spLocks noGrp="1" noChangeArrowheads="1"/>
          </p:cNvSpPr>
          <p:nvPr>
            <p:ph type="title"/>
          </p:nvPr>
        </p:nvSpPr>
        <p:spPr/>
        <p:txBody>
          <a:bodyPr/>
          <a:lstStyle/>
          <a:p>
            <a:pPr eaLnBrk="1" hangingPunct="1">
              <a:defRPr/>
            </a:pPr>
            <a:r>
              <a:rPr lang="en-US" dirty="0" smtClean="0"/>
              <a:t>Chest X-ray of PE</a:t>
            </a:r>
          </a:p>
        </p:txBody>
      </p:sp>
      <p:sp>
        <p:nvSpPr>
          <p:cNvPr id="20484" name="Rectangle 3"/>
          <p:cNvSpPr>
            <a:spLocks noGrp="1" noChangeArrowheads="1"/>
          </p:cNvSpPr>
          <p:nvPr>
            <p:ph type="body" idx="1"/>
          </p:nvPr>
        </p:nvSpPr>
        <p:spPr/>
        <p:txBody>
          <a:bodyPr/>
          <a:lstStyle/>
          <a:p>
            <a:pPr eaLnBrk="1" hangingPunct="1">
              <a:lnSpc>
                <a:spcPct val="70000"/>
              </a:lnSpc>
            </a:pPr>
            <a:r>
              <a:rPr lang="en-US" sz="2800" smtClean="0"/>
              <a:t>Westermark's sign</a:t>
            </a:r>
          </a:p>
          <a:p>
            <a:pPr lvl="1" eaLnBrk="1" hangingPunct="1">
              <a:lnSpc>
                <a:spcPct val="80000"/>
              </a:lnSpc>
            </a:pPr>
            <a:endParaRPr lang="en-US" sz="2400" smtClean="0"/>
          </a:p>
          <a:p>
            <a:pPr lvl="1" eaLnBrk="1" hangingPunct="1">
              <a:lnSpc>
                <a:spcPct val="80000"/>
              </a:lnSpc>
            </a:pPr>
            <a:r>
              <a:rPr lang="en-US" sz="2400" smtClean="0"/>
              <a:t>A dilation of the pulmonary vessels proximal to the embolism along with collapse of distal vessels, sometimes with a sharp cutoff. </a:t>
            </a:r>
          </a:p>
          <a:p>
            <a:pPr lvl="1" eaLnBrk="1" hangingPunct="1">
              <a:lnSpc>
                <a:spcPct val="80000"/>
              </a:lnSpc>
            </a:pPr>
            <a:endParaRPr lang="en-US" sz="2400" smtClean="0"/>
          </a:p>
          <a:p>
            <a:pPr eaLnBrk="1" hangingPunct="1">
              <a:lnSpc>
                <a:spcPct val="70000"/>
              </a:lnSpc>
            </a:pPr>
            <a:r>
              <a:rPr lang="en-US" sz="2800" smtClean="0"/>
              <a:t>Hampton’s Hump</a:t>
            </a:r>
          </a:p>
          <a:p>
            <a:pPr lvl="1" eaLnBrk="1" hangingPunct="1">
              <a:lnSpc>
                <a:spcPct val="80000"/>
              </a:lnSpc>
            </a:pPr>
            <a:endParaRPr lang="en-US" sz="2400" smtClean="0"/>
          </a:p>
          <a:p>
            <a:pPr lvl="1" eaLnBrk="1" hangingPunct="1">
              <a:lnSpc>
                <a:spcPct val="80000"/>
              </a:lnSpc>
            </a:pPr>
            <a:r>
              <a:rPr lang="en-US" sz="2400" smtClean="0"/>
              <a:t>A triangular or rounded pleural-based infiltrate with the apex toward the hilum, usually located adjacent to the hilum.</a:t>
            </a:r>
          </a:p>
        </p:txBody>
      </p:sp>
    </p:spTree>
    <p:extLst>
      <p:ext uri="{BB962C8B-B14F-4D97-AF65-F5344CB8AC3E}">
        <p14:creationId xmlns:p14="http://schemas.microsoft.com/office/powerpoint/2010/main" val="1356520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7487F4FF-C338-4411-83A3-F54120E10FEB}" type="slidenum">
              <a:rPr lang="en-US" smtClean="0"/>
              <a:pPr lvl="1"/>
              <a:t>12</a:t>
            </a:fld>
            <a:endParaRPr lang="en-US" smtClean="0">
              <a:latin typeface="Times New Roman" pitchFamily="18" charset="0"/>
            </a:endParaRPr>
          </a:p>
        </p:txBody>
      </p:sp>
      <p:sp>
        <p:nvSpPr>
          <p:cNvPr id="67588" name="Rectangle 4"/>
          <p:cNvSpPr>
            <a:spLocks noGrp="1" noChangeArrowheads="1"/>
          </p:cNvSpPr>
          <p:nvPr>
            <p:ph type="title"/>
          </p:nvPr>
        </p:nvSpPr>
        <p:spPr/>
        <p:txBody>
          <a:bodyPr>
            <a:normAutofit fontScale="90000"/>
          </a:bodyPr>
          <a:lstStyle/>
          <a:p>
            <a:pPr eaLnBrk="1" hangingPunct="1">
              <a:defRPr/>
            </a:pPr>
            <a:r>
              <a:rPr lang="en-US" smtClean="0"/>
              <a:t>Radiographic Eponyms</a:t>
            </a:r>
            <a:r>
              <a:rPr lang="en-US" sz="4000" smtClean="0"/>
              <a:t>	</a:t>
            </a:r>
            <a:br>
              <a:rPr lang="en-US" sz="4000" smtClean="0"/>
            </a:br>
            <a:r>
              <a:rPr lang="en-US" sz="2800" smtClean="0"/>
              <a:t>	- Hampton’s Hump,  Westermark’s Sign </a:t>
            </a:r>
          </a:p>
        </p:txBody>
      </p:sp>
      <p:pic>
        <p:nvPicPr>
          <p:cNvPr id="21508" name="Picture 5" descr="PE Chest X-Ray"/>
          <p:cNvPicPr>
            <a:picLocks noChangeAspect="1" noChangeArrowheads="1"/>
          </p:cNvPicPr>
          <p:nvPr/>
        </p:nvPicPr>
        <p:blipFill>
          <a:blip r:embed="rId3">
            <a:lum contrast="18000"/>
            <a:extLst>
              <a:ext uri="{28A0092B-C50C-407E-A947-70E740481C1C}">
                <a14:useLocalDpi xmlns:a14="http://schemas.microsoft.com/office/drawing/2010/main" val="0"/>
              </a:ext>
            </a:extLst>
          </a:blip>
          <a:srcRect/>
          <a:stretch>
            <a:fillRect/>
          </a:stretch>
        </p:blipFill>
        <p:spPr bwMode="auto">
          <a:xfrm>
            <a:off x="539750" y="2200275"/>
            <a:ext cx="5472113" cy="441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Line 10"/>
          <p:cNvSpPr>
            <a:spLocks noChangeShapeType="1"/>
          </p:cNvSpPr>
          <p:nvPr/>
        </p:nvSpPr>
        <p:spPr bwMode="auto">
          <a:xfrm flipH="1">
            <a:off x="4608513" y="4041775"/>
            <a:ext cx="323850" cy="5746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1510" name="Text Box 11"/>
          <p:cNvSpPr txBox="1">
            <a:spLocks noChangeArrowheads="1"/>
          </p:cNvSpPr>
          <p:nvPr/>
        </p:nvSpPr>
        <p:spPr bwMode="auto">
          <a:xfrm>
            <a:off x="4824413" y="3752850"/>
            <a:ext cx="20526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Times New Roman" pitchFamily="18" charset="0"/>
              </a:rPr>
              <a:t>Westermark’s Sign</a:t>
            </a:r>
          </a:p>
        </p:txBody>
      </p:sp>
      <p:sp>
        <p:nvSpPr>
          <p:cNvPr id="21511" name="Line 13"/>
          <p:cNvSpPr>
            <a:spLocks noChangeShapeType="1"/>
          </p:cNvSpPr>
          <p:nvPr/>
        </p:nvSpPr>
        <p:spPr bwMode="auto">
          <a:xfrm flipH="1">
            <a:off x="5400675" y="4760913"/>
            <a:ext cx="1187450" cy="431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1512" name="Text Box 14"/>
          <p:cNvSpPr txBox="1">
            <a:spLocks noChangeArrowheads="1"/>
          </p:cNvSpPr>
          <p:nvPr/>
        </p:nvSpPr>
        <p:spPr bwMode="auto">
          <a:xfrm>
            <a:off x="6551613" y="4689475"/>
            <a:ext cx="2592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latin typeface="Times New Roman" pitchFamily="18" charset="0"/>
              </a:rPr>
              <a:t>Hampton’s Hump</a:t>
            </a:r>
          </a:p>
        </p:txBody>
      </p:sp>
    </p:spTree>
    <p:extLst>
      <p:ext uri="{BB962C8B-B14F-4D97-AF65-F5344CB8AC3E}">
        <p14:creationId xmlns:p14="http://schemas.microsoft.com/office/powerpoint/2010/main" val="127864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429BE26D-0604-4423-A1C7-BCB4286839A9}" type="slidenum">
              <a:rPr lang="en-US" smtClean="0"/>
              <a:pPr lvl="1"/>
              <a:t>13</a:t>
            </a:fld>
            <a:endParaRPr lang="en-US" smtClean="0">
              <a:latin typeface="Times New Roman" pitchFamily="18" charset="0"/>
            </a:endParaRPr>
          </a:p>
        </p:txBody>
      </p:sp>
      <p:sp>
        <p:nvSpPr>
          <p:cNvPr id="75778" name="Rectangle 2"/>
          <p:cNvSpPr>
            <a:spLocks noGrp="1" noChangeArrowheads="1"/>
          </p:cNvSpPr>
          <p:nvPr>
            <p:ph type="title"/>
          </p:nvPr>
        </p:nvSpPr>
        <p:spPr>
          <a:xfrm>
            <a:off x="0" y="0"/>
            <a:ext cx="4343400" cy="685800"/>
          </a:xfrm>
        </p:spPr>
        <p:txBody>
          <a:bodyPr>
            <a:normAutofit fontScale="90000"/>
          </a:bodyPr>
          <a:lstStyle/>
          <a:p>
            <a:pPr eaLnBrk="1" hangingPunct="1">
              <a:defRPr/>
            </a:pPr>
            <a:r>
              <a:rPr lang="en-US" b="1" dirty="0" smtClean="0"/>
              <a:t>V/Q Scan</a:t>
            </a:r>
          </a:p>
        </p:txBody>
      </p:sp>
      <p:sp>
        <p:nvSpPr>
          <p:cNvPr id="30724" name="Rectangle 3"/>
          <p:cNvSpPr>
            <a:spLocks noGrp="1" noChangeArrowheads="1"/>
          </p:cNvSpPr>
          <p:nvPr>
            <p:ph type="body" idx="1"/>
          </p:nvPr>
        </p:nvSpPr>
        <p:spPr>
          <a:xfrm>
            <a:off x="0" y="762000"/>
            <a:ext cx="8686800" cy="6096000"/>
          </a:xfrm>
        </p:spPr>
        <p:txBody>
          <a:bodyPr/>
          <a:lstStyle/>
          <a:p>
            <a:pPr marL="0" indent="0" eaLnBrk="1" hangingPunct="1">
              <a:lnSpc>
                <a:spcPct val="70000"/>
              </a:lnSpc>
              <a:buNone/>
            </a:pPr>
            <a:r>
              <a:rPr lang="en-US" sz="1800" b="1" dirty="0" smtClean="0"/>
              <a:t>Technique</a:t>
            </a:r>
          </a:p>
          <a:p>
            <a:pPr marL="0" indent="0" eaLnBrk="1" hangingPunct="1">
              <a:lnSpc>
                <a:spcPct val="70000"/>
              </a:lnSpc>
              <a:buNone/>
            </a:pPr>
            <a:endParaRPr lang="en-US" sz="1800" dirty="0" smtClean="0"/>
          </a:p>
          <a:p>
            <a:pPr marL="0" indent="0" eaLnBrk="1" hangingPunct="1">
              <a:lnSpc>
                <a:spcPct val="70000"/>
              </a:lnSpc>
              <a:buNone/>
            </a:pPr>
            <a:r>
              <a:rPr lang="en-US" sz="1800" b="1" dirty="0" smtClean="0"/>
              <a:t>Interpretation</a:t>
            </a:r>
          </a:p>
          <a:p>
            <a:pPr marL="0" indent="0" eaLnBrk="1" hangingPunct="1">
              <a:lnSpc>
                <a:spcPct val="70000"/>
              </a:lnSpc>
              <a:buNone/>
            </a:pPr>
            <a:r>
              <a:rPr lang="en-US" sz="1800" dirty="0" smtClean="0"/>
              <a:t>Normal </a:t>
            </a:r>
            <a:endParaRPr lang="en-US" sz="1800" dirty="0"/>
          </a:p>
          <a:p>
            <a:pPr marL="0" indent="0" eaLnBrk="1" hangingPunct="1">
              <a:lnSpc>
                <a:spcPct val="70000"/>
              </a:lnSpc>
              <a:buNone/>
            </a:pPr>
            <a:r>
              <a:rPr lang="en-US" sz="1800" dirty="0" smtClean="0"/>
              <a:t>Low probability/”</a:t>
            </a:r>
            <a:r>
              <a:rPr lang="en-US" sz="1800" dirty="0" err="1" smtClean="0"/>
              <a:t>nondiagnostic</a:t>
            </a:r>
            <a:r>
              <a:rPr lang="en-US" sz="1800" dirty="0" smtClean="0"/>
              <a:t>” (most common)</a:t>
            </a:r>
          </a:p>
          <a:p>
            <a:pPr marL="0" indent="0" eaLnBrk="1" hangingPunct="1">
              <a:lnSpc>
                <a:spcPct val="70000"/>
              </a:lnSpc>
              <a:buNone/>
            </a:pPr>
            <a:r>
              <a:rPr lang="en-US" sz="1800" dirty="0" smtClean="0"/>
              <a:t>High Probability</a:t>
            </a:r>
          </a:p>
          <a:p>
            <a:pPr marL="914400" lvl="1" indent="-457200" eaLnBrk="1" hangingPunct="1">
              <a:lnSpc>
                <a:spcPct val="80000"/>
              </a:lnSpc>
            </a:pPr>
            <a:endParaRPr lang="en-US" sz="1800" dirty="0" smtClean="0"/>
          </a:p>
          <a:p>
            <a:pPr marL="533400" indent="-533400" eaLnBrk="1" hangingPunct="1">
              <a:lnSpc>
                <a:spcPct val="70000"/>
              </a:lnSpc>
            </a:pPr>
            <a:endParaRPr lang="en-US" sz="1800" dirty="0" smtClean="0"/>
          </a:p>
          <a:p>
            <a:pPr marL="0" indent="0" eaLnBrk="1" hangingPunct="1">
              <a:lnSpc>
                <a:spcPct val="70000"/>
              </a:lnSpc>
              <a:buNone/>
            </a:pPr>
            <a:r>
              <a:rPr lang="en-US" sz="1800" b="1" dirty="0" smtClean="0"/>
              <a:t>Simplified interpretation of results:</a:t>
            </a:r>
          </a:p>
          <a:p>
            <a:pPr marL="0" indent="0" eaLnBrk="1" hangingPunct="1">
              <a:lnSpc>
                <a:spcPct val="70000"/>
              </a:lnSpc>
              <a:buNone/>
            </a:pPr>
            <a:r>
              <a:rPr lang="en-US" sz="1800" dirty="0" smtClean="0"/>
              <a:t>High probability  </a:t>
            </a:r>
            <a:r>
              <a:rPr lang="en-US" sz="1800" dirty="0" smtClean="0">
                <a:sym typeface="Wingdings" pitchFamily="2" charset="2"/>
              </a:rPr>
              <a:t>Treat for PE</a:t>
            </a:r>
          </a:p>
          <a:p>
            <a:pPr marL="0" indent="0" eaLnBrk="1" hangingPunct="1">
              <a:lnSpc>
                <a:spcPct val="70000"/>
              </a:lnSpc>
              <a:buNone/>
            </a:pPr>
            <a:r>
              <a:rPr lang="en-US" sz="1800" dirty="0" smtClean="0"/>
              <a:t>Normal Scan  </a:t>
            </a:r>
            <a:r>
              <a:rPr lang="en-US" sz="1800" dirty="0" smtClean="0">
                <a:sym typeface="Wingdings" pitchFamily="2" charset="2"/>
              </a:rPr>
              <a:t>If low pre-test, your done</a:t>
            </a:r>
          </a:p>
          <a:p>
            <a:pPr marL="0" indent="0" eaLnBrk="1" hangingPunct="1">
              <a:lnSpc>
                <a:spcPct val="70000"/>
              </a:lnSpc>
              <a:buNone/>
            </a:pPr>
            <a:r>
              <a:rPr lang="en-US" sz="1800" dirty="0" smtClean="0"/>
              <a:t>Everything </a:t>
            </a:r>
            <a:r>
              <a:rPr lang="en-US" sz="1800" dirty="0" err="1" smtClean="0"/>
              <a:t>else</a:t>
            </a:r>
            <a:r>
              <a:rPr lang="en-US" sz="1800" dirty="0" err="1" smtClean="0">
                <a:sym typeface="Wingdings" pitchFamily="2" charset="2"/>
              </a:rPr>
              <a:t>Purse</a:t>
            </a:r>
            <a:r>
              <a:rPr lang="en-US" sz="1800" dirty="0" smtClean="0">
                <a:sym typeface="Wingdings" pitchFamily="2" charset="2"/>
              </a:rPr>
              <a:t> another study (CT, </a:t>
            </a:r>
            <a:r>
              <a:rPr lang="en-US" sz="1800" dirty="0" err="1" smtClean="0">
                <a:sym typeface="Wingdings" pitchFamily="2" charset="2"/>
              </a:rPr>
              <a:t>Angio</a:t>
            </a:r>
            <a:r>
              <a:rPr lang="en-US" sz="1800" dirty="0" smtClean="0">
                <a:sym typeface="Wingdings" pitchFamily="2" charset="2"/>
              </a:rPr>
              <a:t>)</a:t>
            </a:r>
            <a:endParaRPr lang="en-US" sz="1800" dirty="0" smtClean="0"/>
          </a:p>
          <a:p>
            <a:pPr marL="914400" lvl="1" indent="-457200" eaLnBrk="1" hangingPunct="1">
              <a:lnSpc>
                <a:spcPct val="80000"/>
              </a:lnSpc>
            </a:pPr>
            <a:endParaRPr lang="en-US" sz="1400" dirty="0" smtClean="0"/>
          </a:p>
          <a:p>
            <a:pPr marL="533400" indent="-533400" eaLnBrk="1" hangingPunct="1">
              <a:lnSpc>
                <a:spcPct val="70000"/>
              </a:lnSpc>
            </a:pPr>
            <a:endParaRPr lang="en-US" sz="1600" dirty="0" smtClean="0"/>
          </a:p>
          <a:p>
            <a:pPr marL="533400" indent="-533400" eaLnBrk="1" hangingPunct="1">
              <a:lnSpc>
                <a:spcPct val="70000"/>
              </a:lnSpc>
            </a:pPr>
            <a:endParaRPr lang="en-US" sz="1600" dirty="0" smtClean="0"/>
          </a:p>
        </p:txBody>
      </p:sp>
      <p:pic>
        <p:nvPicPr>
          <p:cNvPr id="30725" name="Picture 4" descr="nucsdiag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2" y="368300"/>
            <a:ext cx="4211637" cy="648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6784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656F820B-46D2-4E5E-95C8-E4BC9E1E17B8}" type="slidenum">
              <a:rPr lang="en-US" smtClean="0"/>
              <a:pPr lvl="1"/>
              <a:t>14</a:t>
            </a:fld>
            <a:endParaRPr lang="en-US" smtClean="0">
              <a:latin typeface="Times New Roman" pitchFamily="18" charset="0"/>
            </a:endParaRPr>
          </a:p>
        </p:txBody>
      </p:sp>
      <p:sp>
        <p:nvSpPr>
          <p:cNvPr id="78850" name="Rectangle 2"/>
          <p:cNvSpPr>
            <a:spLocks noGrp="1" noChangeArrowheads="1"/>
          </p:cNvSpPr>
          <p:nvPr>
            <p:ph type="title"/>
          </p:nvPr>
        </p:nvSpPr>
        <p:spPr>
          <a:xfrm>
            <a:off x="0" y="0"/>
            <a:ext cx="6553200" cy="762000"/>
          </a:xfrm>
        </p:spPr>
        <p:txBody>
          <a:bodyPr/>
          <a:lstStyle/>
          <a:p>
            <a:pPr eaLnBrk="1" hangingPunct="1">
              <a:defRPr/>
            </a:pPr>
            <a:r>
              <a:rPr lang="en-US" sz="4000" b="1" dirty="0" smtClean="0"/>
              <a:t>Pulmonary Angiography</a:t>
            </a:r>
          </a:p>
        </p:txBody>
      </p:sp>
      <p:sp>
        <p:nvSpPr>
          <p:cNvPr id="32772" name="Rectangle 3"/>
          <p:cNvSpPr>
            <a:spLocks noGrp="1" noChangeArrowheads="1"/>
          </p:cNvSpPr>
          <p:nvPr>
            <p:ph type="body" idx="1"/>
          </p:nvPr>
        </p:nvSpPr>
        <p:spPr>
          <a:xfrm>
            <a:off x="0" y="762000"/>
            <a:ext cx="4800600" cy="5924550"/>
          </a:xfrm>
        </p:spPr>
        <p:txBody>
          <a:bodyPr/>
          <a:lstStyle/>
          <a:p>
            <a:pPr eaLnBrk="1" hangingPunct="1">
              <a:lnSpc>
                <a:spcPct val="80000"/>
              </a:lnSpc>
            </a:pPr>
            <a:endParaRPr lang="en-US" dirty="0" smtClean="0"/>
          </a:p>
          <a:p>
            <a:pPr eaLnBrk="1" hangingPunct="1">
              <a:lnSpc>
                <a:spcPct val="80000"/>
              </a:lnSpc>
            </a:pPr>
            <a:r>
              <a:rPr lang="en-US" dirty="0" smtClean="0"/>
              <a:t>“Gold Standard”</a:t>
            </a:r>
          </a:p>
          <a:p>
            <a:pPr eaLnBrk="1" hangingPunct="1">
              <a:lnSpc>
                <a:spcPct val="80000"/>
              </a:lnSpc>
              <a:buFont typeface="Wingdings" pitchFamily="2" charset="2"/>
              <a:buNone/>
            </a:pPr>
            <a:endParaRPr lang="en-US" dirty="0" smtClean="0"/>
          </a:p>
          <a:p>
            <a:pPr marL="0" indent="0" eaLnBrk="1" hangingPunct="1">
              <a:lnSpc>
                <a:spcPct val="80000"/>
              </a:lnSpc>
              <a:buNone/>
            </a:pPr>
            <a:endParaRPr lang="en-US" dirty="0" smtClean="0"/>
          </a:p>
        </p:txBody>
      </p:sp>
      <p:pic>
        <p:nvPicPr>
          <p:cNvPr id="32773" name="Picture 4" descr="pulmonary arteriography"/>
          <p:cNvPicPr>
            <a:picLocks noChangeAspect="1" noChangeArrowheads="1"/>
          </p:cNvPicPr>
          <p:nvPr/>
        </p:nvPicPr>
        <p:blipFill>
          <a:blip r:embed="rId3">
            <a:extLst>
              <a:ext uri="{28A0092B-C50C-407E-A947-70E740481C1C}">
                <a14:useLocalDpi xmlns:a14="http://schemas.microsoft.com/office/drawing/2010/main" val="0"/>
              </a:ext>
            </a:extLst>
          </a:blip>
          <a:srcRect r="30655" b="10762"/>
          <a:stretch>
            <a:fillRect/>
          </a:stretch>
        </p:blipFill>
        <p:spPr bwMode="auto">
          <a:xfrm>
            <a:off x="4343400" y="990600"/>
            <a:ext cx="451802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3056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72D13AE7-601D-48D2-BEAE-6325F25D54F4}" type="slidenum">
              <a:rPr lang="en-US" smtClean="0"/>
              <a:pPr lvl="1"/>
              <a:t>15</a:t>
            </a:fld>
            <a:endParaRPr lang="en-US" smtClean="0">
              <a:latin typeface="Times New Roman" pitchFamily="18" charset="0"/>
            </a:endParaRPr>
          </a:p>
        </p:txBody>
      </p:sp>
      <p:sp>
        <p:nvSpPr>
          <p:cNvPr id="84994" name="Rectangle 2"/>
          <p:cNvSpPr>
            <a:spLocks noGrp="1" noChangeArrowheads="1"/>
          </p:cNvSpPr>
          <p:nvPr>
            <p:ph type="title"/>
          </p:nvPr>
        </p:nvSpPr>
        <p:spPr>
          <a:xfrm>
            <a:off x="1" y="1"/>
            <a:ext cx="3505199" cy="914400"/>
          </a:xfrm>
        </p:spPr>
        <p:txBody>
          <a:bodyPr/>
          <a:lstStyle/>
          <a:p>
            <a:pPr eaLnBrk="1" hangingPunct="1">
              <a:defRPr/>
            </a:pPr>
            <a:r>
              <a:rPr lang="en-US" b="1" dirty="0" smtClean="0">
                <a:solidFill>
                  <a:srgbClr val="7030A0"/>
                </a:solidFill>
              </a:rPr>
              <a:t>Treatment: </a:t>
            </a:r>
          </a:p>
        </p:txBody>
      </p:sp>
      <p:sp>
        <p:nvSpPr>
          <p:cNvPr id="33796" name="Rectangle 3"/>
          <p:cNvSpPr>
            <a:spLocks noGrp="1" noChangeArrowheads="1"/>
          </p:cNvSpPr>
          <p:nvPr>
            <p:ph type="body" idx="1"/>
          </p:nvPr>
        </p:nvSpPr>
        <p:spPr>
          <a:xfrm>
            <a:off x="0" y="4953000"/>
            <a:ext cx="8599488" cy="1905000"/>
          </a:xfrm>
        </p:spPr>
        <p:txBody>
          <a:bodyPr>
            <a:normAutofit/>
          </a:bodyPr>
          <a:lstStyle/>
          <a:p>
            <a:pPr marL="609600" indent="-609600" eaLnBrk="1" hangingPunct="1">
              <a:lnSpc>
                <a:spcPct val="70000"/>
              </a:lnSpc>
              <a:buFont typeface="Wingdings" pitchFamily="2" charset="2"/>
              <a:buNone/>
            </a:pPr>
            <a:r>
              <a:rPr lang="en-US" dirty="0" smtClean="0"/>
              <a:t>Goals:</a:t>
            </a:r>
          </a:p>
          <a:p>
            <a:pPr marL="609600" indent="-609600" eaLnBrk="1" hangingPunct="1">
              <a:lnSpc>
                <a:spcPct val="70000"/>
              </a:lnSpc>
            </a:pPr>
            <a:r>
              <a:rPr lang="en-US" sz="2800" dirty="0" smtClean="0"/>
              <a:t>Prevent death from a current embolic event</a:t>
            </a:r>
          </a:p>
          <a:p>
            <a:pPr marL="609600" indent="-609600" eaLnBrk="1" hangingPunct="1">
              <a:lnSpc>
                <a:spcPct val="70000"/>
              </a:lnSpc>
            </a:pPr>
            <a:r>
              <a:rPr lang="en-US" sz="2800" dirty="0" smtClean="0"/>
              <a:t>Reduce the likelihood of recurrent embolic events</a:t>
            </a:r>
          </a:p>
          <a:p>
            <a:pPr marL="609600" indent="-609600" eaLnBrk="1" hangingPunct="1">
              <a:lnSpc>
                <a:spcPct val="70000"/>
              </a:lnSpc>
            </a:pPr>
            <a:r>
              <a:rPr lang="en-US" sz="2800" dirty="0" smtClean="0"/>
              <a:t>Minimize the long-term morbidity of the event</a:t>
            </a:r>
          </a:p>
        </p:txBody>
      </p:sp>
      <p:pic>
        <p:nvPicPr>
          <p:cNvPr id="33797" name="Picture 4" descr="fit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0"/>
            <a:ext cx="5638801"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8016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supportive Rx</a:t>
            </a:r>
            <a:endParaRPr lang="en-US" dirty="0"/>
          </a:p>
        </p:txBody>
      </p:sp>
      <p:sp>
        <p:nvSpPr>
          <p:cNvPr id="3" name="Content Placeholder 2"/>
          <p:cNvSpPr>
            <a:spLocks noGrp="1"/>
          </p:cNvSpPr>
          <p:nvPr>
            <p:ph idx="1"/>
          </p:nvPr>
        </p:nvSpPr>
        <p:spPr/>
        <p:txBody>
          <a:bodyPr/>
          <a:lstStyle/>
          <a:p>
            <a:pPr marL="0" indent="0">
              <a:buNone/>
            </a:pPr>
            <a:r>
              <a:rPr lang="en-US" dirty="0" smtClean="0"/>
              <a:t>Resuscitation - Stabilize the patient</a:t>
            </a:r>
          </a:p>
          <a:p>
            <a:r>
              <a:rPr lang="en-US" dirty="0" smtClean="0"/>
              <a:t>Respiratory support:- supplemental O2 (hypoxemia)</a:t>
            </a:r>
          </a:p>
          <a:p>
            <a:r>
              <a:rPr lang="en-US" dirty="0" smtClean="0"/>
              <a:t>Hemodynamic support:-iv fluids  cautiously (hypotension) </a:t>
            </a:r>
          </a:p>
        </p:txBody>
      </p:sp>
    </p:spTree>
    <p:extLst>
      <p:ext uri="{BB962C8B-B14F-4D97-AF65-F5344CB8AC3E}">
        <p14:creationId xmlns:p14="http://schemas.microsoft.com/office/powerpoint/2010/main" val="21517289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181ACB4E-9DD7-4FF3-9273-AEC55478E184}" type="slidenum">
              <a:rPr lang="en-US" smtClean="0"/>
              <a:pPr lvl="1"/>
              <a:t>17</a:t>
            </a:fld>
            <a:endParaRPr lang="en-US" smtClean="0">
              <a:latin typeface="Times New Roman" pitchFamily="18" charset="0"/>
            </a:endParaRPr>
          </a:p>
        </p:txBody>
      </p:sp>
      <p:sp>
        <p:nvSpPr>
          <p:cNvPr id="92162" name="Rectangle 2"/>
          <p:cNvSpPr>
            <a:spLocks noGrp="1" noChangeArrowheads="1"/>
          </p:cNvSpPr>
          <p:nvPr>
            <p:ph type="title"/>
          </p:nvPr>
        </p:nvSpPr>
        <p:spPr>
          <a:xfrm>
            <a:off x="457200" y="0"/>
            <a:ext cx="8229600" cy="914400"/>
          </a:xfrm>
        </p:spPr>
        <p:txBody>
          <a:bodyPr/>
          <a:lstStyle/>
          <a:p>
            <a:pPr eaLnBrk="1" hangingPunct="1">
              <a:defRPr/>
            </a:pPr>
            <a:r>
              <a:rPr lang="en-US" b="1" dirty="0" smtClean="0">
                <a:solidFill>
                  <a:srgbClr val="7030A0"/>
                </a:solidFill>
              </a:rPr>
              <a:t>Specific Treatment</a:t>
            </a:r>
            <a:endParaRPr lang="en-US" b="1" dirty="0" smtClean="0">
              <a:solidFill>
                <a:srgbClr val="7030A0"/>
              </a:solidFill>
            </a:endParaRPr>
          </a:p>
        </p:txBody>
      </p:sp>
      <p:sp>
        <p:nvSpPr>
          <p:cNvPr id="35844" name="Rectangle 3"/>
          <p:cNvSpPr>
            <a:spLocks noGrp="1" noChangeArrowheads="1"/>
          </p:cNvSpPr>
          <p:nvPr>
            <p:ph type="body" idx="1"/>
          </p:nvPr>
        </p:nvSpPr>
        <p:spPr>
          <a:xfrm>
            <a:off x="0" y="762000"/>
            <a:ext cx="9144000" cy="6096000"/>
          </a:xfrm>
        </p:spPr>
        <p:txBody>
          <a:bodyPr/>
          <a:lstStyle/>
          <a:p>
            <a:pPr marL="514350" indent="-514350" eaLnBrk="1" hangingPunct="1">
              <a:lnSpc>
                <a:spcPct val="80000"/>
              </a:lnSpc>
              <a:buAutoNum type="arabicPeriod"/>
            </a:pPr>
            <a:r>
              <a:rPr lang="en-US" sz="2800" dirty="0" smtClean="0">
                <a:solidFill>
                  <a:srgbClr val="FF0000"/>
                </a:solidFill>
              </a:rPr>
              <a:t>Anticoagulants</a:t>
            </a:r>
            <a:endParaRPr lang="en-US" sz="2800" dirty="0">
              <a:solidFill>
                <a:srgbClr val="FF0000"/>
              </a:solidFill>
            </a:endParaRPr>
          </a:p>
          <a:p>
            <a:pPr marL="571500" indent="-571500" eaLnBrk="1" hangingPunct="1">
              <a:lnSpc>
                <a:spcPct val="80000"/>
              </a:lnSpc>
              <a:buFont typeface="+mj-lt"/>
              <a:buAutoNum type="romanLcPeriod"/>
            </a:pPr>
            <a:r>
              <a:rPr lang="en-US" b="1" u="sng" dirty="0" smtClean="0"/>
              <a:t>Heparin</a:t>
            </a:r>
            <a:endParaRPr lang="en-US" b="1" u="sng" dirty="0"/>
          </a:p>
          <a:p>
            <a:pPr marL="0" indent="0" eaLnBrk="1" hangingPunct="1">
              <a:lnSpc>
                <a:spcPct val="80000"/>
              </a:lnSpc>
              <a:buNone/>
            </a:pPr>
            <a:r>
              <a:rPr lang="en-US" sz="2800" dirty="0" smtClean="0"/>
              <a:t>Available as Unfractionated or LMW Heparin</a:t>
            </a:r>
          </a:p>
          <a:p>
            <a:pPr marL="0" indent="0" eaLnBrk="1" hangingPunct="1">
              <a:lnSpc>
                <a:spcPct val="80000"/>
              </a:lnSpc>
              <a:buNone/>
            </a:pPr>
            <a:endParaRPr lang="en-US" sz="2800" dirty="0" smtClean="0"/>
          </a:p>
          <a:p>
            <a:pPr eaLnBrk="1" hangingPunct="1">
              <a:lnSpc>
                <a:spcPct val="80000"/>
              </a:lnSpc>
              <a:buFont typeface="Wingdings" pitchFamily="2" charset="2"/>
              <a:buChar char="v"/>
            </a:pPr>
            <a:r>
              <a:rPr lang="en-US" sz="2800" dirty="0" smtClean="0"/>
              <a:t>Unfractionated:  80 units/kg bolus, then 18 units/kg/</a:t>
            </a:r>
            <a:r>
              <a:rPr lang="en-US" sz="2800" dirty="0" err="1" smtClean="0"/>
              <a:t>hr</a:t>
            </a:r>
            <a:r>
              <a:rPr lang="en-US" sz="2800" dirty="0" smtClean="0"/>
              <a:t> infusion to maintain INR at 2.5-3</a:t>
            </a:r>
          </a:p>
          <a:p>
            <a:pPr marL="0" indent="0" eaLnBrk="1" hangingPunct="1">
              <a:lnSpc>
                <a:spcPct val="80000"/>
              </a:lnSpc>
              <a:buNone/>
            </a:pPr>
            <a:endParaRPr lang="en-US" sz="2800" dirty="0"/>
          </a:p>
          <a:p>
            <a:pPr eaLnBrk="1" hangingPunct="1">
              <a:lnSpc>
                <a:spcPct val="80000"/>
              </a:lnSpc>
              <a:buFont typeface="Wingdings" pitchFamily="2" charset="2"/>
              <a:buChar char="v"/>
            </a:pPr>
            <a:r>
              <a:rPr lang="en-US" sz="2800" dirty="0" smtClean="0"/>
              <a:t>LMWH:  1 mg/kg every 12hrs or 1.5mg/kg per  Day</a:t>
            </a:r>
          </a:p>
          <a:p>
            <a:pPr lvl="4" eaLnBrk="1" hangingPunct="1">
              <a:lnSpc>
                <a:spcPct val="90000"/>
              </a:lnSpc>
              <a:buFontTx/>
              <a:buNone/>
            </a:pPr>
            <a:endParaRPr lang="en-US" sz="2800" dirty="0" smtClean="0"/>
          </a:p>
          <a:p>
            <a:pPr lvl="2" eaLnBrk="1" hangingPunct="1">
              <a:lnSpc>
                <a:spcPct val="90000"/>
              </a:lnSpc>
            </a:pPr>
            <a:r>
              <a:rPr lang="en-US" sz="2800" dirty="0" smtClean="0"/>
              <a:t>LMWH </a:t>
            </a:r>
            <a:r>
              <a:rPr lang="en-US" sz="2800" dirty="0" err="1" smtClean="0"/>
              <a:t>prefered</a:t>
            </a:r>
            <a:r>
              <a:rPr lang="en-US" sz="2800" dirty="0" smtClean="0"/>
              <a:t> in pregnant patients</a:t>
            </a:r>
          </a:p>
          <a:p>
            <a:pPr lvl="2" eaLnBrk="1" hangingPunct="1">
              <a:lnSpc>
                <a:spcPct val="90000"/>
              </a:lnSpc>
            </a:pPr>
            <a:endParaRPr lang="en-US" dirty="0" smtClean="0"/>
          </a:p>
        </p:txBody>
      </p:sp>
    </p:spTree>
    <p:extLst>
      <p:ext uri="{BB962C8B-B14F-4D97-AF65-F5344CB8AC3E}">
        <p14:creationId xmlns:p14="http://schemas.microsoft.com/office/powerpoint/2010/main" val="2957975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24AE66E8-769F-4C7D-B69E-CD401D5D5A30}" type="slidenum">
              <a:rPr lang="en-US" smtClean="0"/>
              <a:pPr lvl="1"/>
              <a:t>18</a:t>
            </a:fld>
            <a:endParaRPr lang="en-US" smtClean="0">
              <a:latin typeface="Times New Roman" pitchFamily="18" charset="0"/>
            </a:endParaRPr>
          </a:p>
        </p:txBody>
      </p:sp>
      <p:sp>
        <p:nvSpPr>
          <p:cNvPr id="36868" name="Rectangle 3"/>
          <p:cNvSpPr>
            <a:spLocks noGrp="1" noChangeArrowheads="1"/>
          </p:cNvSpPr>
          <p:nvPr>
            <p:ph type="body" idx="1"/>
          </p:nvPr>
        </p:nvSpPr>
        <p:spPr>
          <a:xfrm>
            <a:off x="0" y="0"/>
            <a:ext cx="9144000" cy="6858000"/>
          </a:xfrm>
        </p:spPr>
        <p:txBody>
          <a:bodyPr/>
          <a:lstStyle/>
          <a:p>
            <a:pPr marL="457200" lvl="1" indent="0" eaLnBrk="1" hangingPunct="1">
              <a:lnSpc>
                <a:spcPct val="90000"/>
              </a:lnSpc>
              <a:buNone/>
            </a:pPr>
            <a:r>
              <a:rPr lang="en-US" sz="3600" b="1" dirty="0" smtClean="0"/>
              <a:t>ii. </a:t>
            </a:r>
            <a:r>
              <a:rPr lang="en-US" sz="3600" b="1" u="sng" dirty="0" smtClean="0"/>
              <a:t>Warfarin</a:t>
            </a:r>
          </a:p>
          <a:p>
            <a:pPr marL="457200" lvl="1" indent="0" eaLnBrk="1" hangingPunct="1">
              <a:lnSpc>
                <a:spcPct val="90000"/>
              </a:lnSpc>
              <a:buNone/>
            </a:pPr>
            <a:endParaRPr lang="en-US" sz="3600" b="1" u="sng" dirty="0" smtClean="0"/>
          </a:p>
          <a:p>
            <a:pPr lvl="1" eaLnBrk="1" hangingPunct="1">
              <a:lnSpc>
                <a:spcPct val="90000"/>
              </a:lnSpc>
              <a:buFont typeface="Wingdings" pitchFamily="2" charset="2"/>
              <a:buChar char="ü"/>
            </a:pPr>
            <a:r>
              <a:rPr lang="en-US" sz="3600" dirty="0" smtClean="0"/>
              <a:t>Causes temporary </a:t>
            </a:r>
            <a:r>
              <a:rPr lang="en-US" sz="3600" dirty="0" err="1" smtClean="0"/>
              <a:t>hypercoagulable</a:t>
            </a:r>
            <a:r>
              <a:rPr lang="en-US" sz="3600" dirty="0" smtClean="0"/>
              <a:t> state in first 5 days of treatment</a:t>
            </a:r>
          </a:p>
          <a:p>
            <a:pPr marL="457200" lvl="1" indent="0" eaLnBrk="1" hangingPunct="1">
              <a:lnSpc>
                <a:spcPct val="90000"/>
              </a:lnSpc>
              <a:buNone/>
            </a:pPr>
            <a:endParaRPr lang="en-US" sz="3600" dirty="0" smtClean="0"/>
          </a:p>
          <a:p>
            <a:pPr lvl="1" eaLnBrk="1" hangingPunct="1">
              <a:lnSpc>
                <a:spcPct val="90000"/>
              </a:lnSpc>
              <a:buFont typeface="Wingdings" pitchFamily="2" charset="2"/>
              <a:buChar char="ü"/>
            </a:pPr>
            <a:r>
              <a:rPr lang="en-US" sz="3600" dirty="0" smtClean="0"/>
              <a:t>Important a patient is </a:t>
            </a:r>
            <a:r>
              <a:rPr lang="en-US" sz="3600" dirty="0" err="1" smtClean="0"/>
              <a:t>anticoagulated</a:t>
            </a:r>
            <a:r>
              <a:rPr lang="en-US" sz="3600" dirty="0" smtClean="0"/>
              <a:t> with heparin before initiating warfarin therapy</a:t>
            </a:r>
          </a:p>
          <a:p>
            <a:pPr lvl="3" eaLnBrk="1" hangingPunct="1">
              <a:lnSpc>
                <a:spcPct val="90000"/>
              </a:lnSpc>
            </a:pPr>
            <a:endParaRPr lang="en-US" sz="3600" dirty="0" smtClean="0"/>
          </a:p>
          <a:p>
            <a:pPr lvl="2" eaLnBrk="1" hangingPunct="1">
              <a:lnSpc>
                <a:spcPct val="90000"/>
              </a:lnSpc>
            </a:pPr>
            <a:r>
              <a:rPr lang="en-US" sz="3600" dirty="0" smtClean="0"/>
              <a:t>Target INR is 2.5 – 3.0 </a:t>
            </a:r>
          </a:p>
          <a:p>
            <a:pPr lvl="2" eaLnBrk="1" hangingPunct="1">
              <a:lnSpc>
                <a:spcPct val="90000"/>
              </a:lnSpc>
            </a:pPr>
            <a:endParaRPr lang="en-US" sz="2000" dirty="0" smtClean="0"/>
          </a:p>
          <a:p>
            <a:pPr lvl="2" eaLnBrk="1" hangingPunct="1">
              <a:lnSpc>
                <a:spcPct val="90000"/>
              </a:lnSpc>
            </a:pPr>
            <a:endParaRPr lang="en-US" sz="2000" dirty="0" smtClean="0"/>
          </a:p>
        </p:txBody>
      </p:sp>
    </p:spTree>
    <p:extLst>
      <p:ext uri="{BB962C8B-B14F-4D97-AF65-F5344CB8AC3E}">
        <p14:creationId xmlns:p14="http://schemas.microsoft.com/office/powerpoint/2010/main" val="2865583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7D7FF961-4351-4787-A801-57B093A1023F}" type="slidenum">
              <a:rPr lang="en-US" smtClean="0"/>
              <a:pPr lvl="1"/>
              <a:t>19</a:t>
            </a:fld>
            <a:endParaRPr lang="en-US" smtClean="0">
              <a:latin typeface="Times New Roman" pitchFamily="18" charset="0"/>
            </a:endParaRPr>
          </a:p>
        </p:txBody>
      </p:sp>
      <p:sp>
        <p:nvSpPr>
          <p:cNvPr id="37892" name="Rectangle 3"/>
          <p:cNvSpPr>
            <a:spLocks noGrp="1" noChangeArrowheads="1"/>
          </p:cNvSpPr>
          <p:nvPr>
            <p:ph type="body" idx="1"/>
          </p:nvPr>
        </p:nvSpPr>
        <p:spPr>
          <a:xfrm>
            <a:off x="0" y="-12441"/>
            <a:ext cx="8305800" cy="6858000"/>
          </a:xfrm>
        </p:spPr>
        <p:txBody>
          <a:bodyPr/>
          <a:lstStyle/>
          <a:p>
            <a:pPr marL="0" indent="0" eaLnBrk="1" hangingPunct="1">
              <a:buNone/>
            </a:pPr>
            <a:r>
              <a:rPr lang="en-US" dirty="0" smtClean="0">
                <a:solidFill>
                  <a:srgbClr val="FF0000"/>
                </a:solidFill>
              </a:rPr>
              <a:t>2. </a:t>
            </a:r>
            <a:r>
              <a:rPr lang="en-US" dirty="0" err="1" smtClean="0">
                <a:solidFill>
                  <a:srgbClr val="FF0000"/>
                </a:solidFill>
              </a:rPr>
              <a:t>Fibrinolytic</a:t>
            </a:r>
            <a:r>
              <a:rPr lang="en-US" dirty="0" smtClean="0">
                <a:solidFill>
                  <a:srgbClr val="FF0000"/>
                </a:solidFill>
              </a:rPr>
              <a:t> Therapy/ thrombolytic</a:t>
            </a:r>
            <a:endParaRPr lang="en-US" dirty="0">
              <a:solidFill>
                <a:srgbClr val="FF0000"/>
              </a:solidFill>
            </a:endParaRPr>
          </a:p>
          <a:p>
            <a:pPr marL="571500" indent="-571500" eaLnBrk="1" hangingPunct="1">
              <a:buFont typeface="+mj-lt"/>
              <a:buAutoNum type="romanLcPeriod"/>
            </a:pPr>
            <a:r>
              <a:rPr lang="en-US" b="1" dirty="0" err="1" smtClean="0"/>
              <a:t>Altivase</a:t>
            </a:r>
            <a:r>
              <a:rPr lang="en-US" b="1" dirty="0" smtClean="0"/>
              <a:t> </a:t>
            </a:r>
            <a:r>
              <a:rPr lang="en-US" dirty="0" smtClean="0"/>
              <a:t>100mg as a continuous IV infusion.</a:t>
            </a:r>
          </a:p>
          <a:p>
            <a:r>
              <a:rPr lang="en-US" dirty="0" smtClean="0"/>
              <a:t> For critically ill patients, a very rapid infusion of 100mg over 10 minutes is preferred.</a:t>
            </a:r>
          </a:p>
          <a:p>
            <a:endParaRPr lang="en-US" dirty="0" smtClean="0"/>
          </a:p>
          <a:p>
            <a:pPr marL="0" indent="0">
              <a:buNone/>
            </a:pPr>
            <a:r>
              <a:rPr lang="en-US" b="1" dirty="0" smtClean="0"/>
              <a:t>ii. </a:t>
            </a:r>
            <a:r>
              <a:rPr lang="en-US" b="1" dirty="0" err="1" smtClean="0"/>
              <a:t>Retavase</a:t>
            </a:r>
            <a:r>
              <a:rPr lang="en-US" b="1" dirty="0" smtClean="0"/>
              <a:t>,  </a:t>
            </a:r>
            <a:r>
              <a:rPr lang="en-US" dirty="0" smtClean="0"/>
              <a:t>you can give it as two IV doses of 10 units, each  over two minutes. </a:t>
            </a:r>
          </a:p>
          <a:p>
            <a:pPr lvl="3" eaLnBrk="1" hangingPunct="1">
              <a:buFontTx/>
              <a:buNone/>
            </a:pPr>
            <a:endParaRPr lang="en-US" sz="1800" dirty="0" smtClean="0"/>
          </a:p>
          <a:p>
            <a:pPr lvl="3" eaLnBrk="1" hangingPunct="1">
              <a:buFontTx/>
              <a:buNone/>
            </a:pPr>
            <a:endParaRPr lang="en-US" sz="1800" dirty="0"/>
          </a:p>
          <a:p>
            <a:pPr lvl="3" eaLnBrk="1" hangingPunct="1">
              <a:buFontTx/>
              <a:buNone/>
            </a:pPr>
            <a:endParaRPr lang="en-US" sz="1800" dirty="0" smtClean="0"/>
          </a:p>
          <a:p>
            <a:pPr lvl="3" eaLnBrk="1" hangingPunct="1">
              <a:buFontTx/>
              <a:buNone/>
            </a:pPr>
            <a:r>
              <a:rPr lang="en-US" sz="1800" dirty="0" smtClean="0"/>
              <a:t>Streptokinase</a:t>
            </a:r>
          </a:p>
          <a:p>
            <a:pPr lvl="3" eaLnBrk="1" hangingPunct="1">
              <a:buFontTx/>
              <a:buNone/>
            </a:pPr>
            <a:r>
              <a:rPr lang="en-US" sz="1800" dirty="0" err="1" smtClean="0"/>
              <a:t>Urokinase</a:t>
            </a:r>
            <a:r>
              <a:rPr lang="en-US" sz="1800" dirty="0" smtClean="0"/>
              <a:t> </a:t>
            </a:r>
          </a:p>
        </p:txBody>
      </p:sp>
    </p:spTree>
    <p:extLst>
      <p:ext uri="{BB962C8B-B14F-4D97-AF65-F5344CB8AC3E}">
        <p14:creationId xmlns:p14="http://schemas.microsoft.com/office/powerpoint/2010/main" val="3270050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b="1" dirty="0" smtClean="0">
                <a:solidFill>
                  <a:srgbClr val="FF0000"/>
                </a:solidFill>
              </a:rPr>
              <a:t>Pulmonary Thromboembolism (PTE)</a:t>
            </a:r>
            <a:endParaRPr lang="en-US" b="1" dirty="0">
              <a:solidFill>
                <a:srgbClr val="FF0000"/>
              </a:solidFill>
            </a:endParaRPr>
          </a:p>
        </p:txBody>
      </p:sp>
      <p:sp>
        <p:nvSpPr>
          <p:cNvPr id="3" name="Content Placeholder 2"/>
          <p:cNvSpPr>
            <a:spLocks noGrp="1"/>
          </p:cNvSpPr>
          <p:nvPr>
            <p:ph idx="1"/>
          </p:nvPr>
        </p:nvSpPr>
        <p:spPr>
          <a:xfrm>
            <a:off x="0" y="914400"/>
            <a:ext cx="9144000" cy="5943600"/>
          </a:xfrm>
        </p:spPr>
        <p:txBody>
          <a:bodyPr>
            <a:normAutofit/>
          </a:bodyPr>
          <a:lstStyle/>
          <a:p>
            <a:pPr marL="0" indent="0">
              <a:buNone/>
            </a:pPr>
            <a:r>
              <a:rPr lang="en-US" b="1" dirty="0" smtClean="0">
                <a:solidFill>
                  <a:srgbClr val="7030A0"/>
                </a:solidFill>
              </a:rPr>
              <a:t>DEF:-</a:t>
            </a:r>
          </a:p>
          <a:p>
            <a:pPr lvl="0"/>
            <a:r>
              <a:rPr lang="en-US" dirty="0"/>
              <a:t>R</a:t>
            </a:r>
            <a:r>
              <a:rPr lang="en-US" dirty="0" smtClean="0"/>
              <a:t>efers </a:t>
            </a:r>
            <a:r>
              <a:rPr lang="en-US" dirty="0"/>
              <a:t>to obstruction of the pulmonary artery or one of its branches by material </a:t>
            </a:r>
            <a:r>
              <a:rPr lang="en-US" dirty="0" smtClean="0"/>
              <a:t>that </a:t>
            </a:r>
            <a:r>
              <a:rPr lang="en-US" dirty="0"/>
              <a:t>originated elsewhere in the </a:t>
            </a:r>
            <a:r>
              <a:rPr lang="en-US" dirty="0" smtClean="0"/>
              <a:t>body</a:t>
            </a:r>
          </a:p>
          <a:p>
            <a:pPr lvl="0"/>
            <a:r>
              <a:rPr lang="en-US" dirty="0" smtClean="0"/>
              <a:t>Examples of PE :-  thrombus/ blood clot, tumor/neoplastic cells, air, fat droplets , parasite, injected material)</a:t>
            </a:r>
            <a:endParaRPr lang="en-US" dirty="0"/>
          </a:p>
          <a:p>
            <a:r>
              <a:rPr lang="en-US" dirty="0" smtClean="0"/>
              <a:t>Pulmonary embolism is the most serious complication of venous thrombosis</a:t>
            </a:r>
          </a:p>
          <a:p>
            <a:endParaRPr lang="en-US" dirty="0"/>
          </a:p>
        </p:txBody>
      </p:sp>
    </p:spTree>
    <p:extLst>
      <p:ext uri="{BB962C8B-B14F-4D97-AF65-F5344CB8AC3E}">
        <p14:creationId xmlns:p14="http://schemas.microsoft.com/office/powerpoint/2010/main" val="3629067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437E56E0-2F73-4EE1-80F1-2511AE87F903}" type="slidenum">
              <a:rPr lang="en-US" smtClean="0"/>
              <a:pPr lvl="1"/>
              <a:t>20</a:t>
            </a:fld>
            <a:endParaRPr lang="en-US" smtClean="0">
              <a:latin typeface="Times New Roman" pitchFamily="18" charset="0"/>
            </a:endParaRPr>
          </a:p>
        </p:txBody>
      </p:sp>
      <p:sp>
        <p:nvSpPr>
          <p:cNvPr id="38916" name="Rectangle 3"/>
          <p:cNvSpPr>
            <a:spLocks noGrp="1" noChangeArrowheads="1"/>
          </p:cNvSpPr>
          <p:nvPr>
            <p:ph type="body" idx="1"/>
          </p:nvPr>
        </p:nvSpPr>
        <p:spPr>
          <a:xfrm>
            <a:off x="0" y="0"/>
            <a:ext cx="9144000" cy="6858000"/>
          </a:xfrm>
        </p:spPr>
        <p:txBody>
          <a:bodyPr>
            <a:normAutofit/>
          </a:bodyPr>
          <a:lstStyle/>
          <a:p>
            <a:pPr marL="0" indent="0" eaLnBrk="1" hangingPunct="1">
              <a:buNone/>
            </a:pPr>
            <a:r>
              <a:rPr lang="en-US" sz="3600" dirty="0" smtClean="0">
                <a:solidFill>
                  <a:srgbClr val="FF0000"/>
                </a:solidFill>
              </a:rPr>
              <a:t>3. </a:t>
            </a:r>
            <a:r>
              <a:rPr lang="en-US" sz="3600" dirty="0" err="1" smtClean="0">
                <a:solidFill>
                  <a:srgbClr val="FF0000"/>
                </a:solidFill>
              </a:rPr>
              <a:t>Embolectomy</a:t>
            </a:r>
            <a:endParaRPr lang="en-US" sz="3600" dirty="0" smtClean="0">
              <a:solidFill>
                <a:srgbClr val="FF0000"/>
              </a:solidFill>
            </a:endParaRPr>
          </a:p>
          <a:p>
            <a:pPr marL="0" indent="0" eaLnBrk="1" hangingPunct="1">
              <a:buNone/>
            </a:pPr>
            <a:endParaRPr lang="en-US" sz="3600" dirty="0" smtClean="0"/>
          </a:p>
          <a:p>
            <a:pPr lvl="1" eaLnBrk="1" hangingPunct="1"/>
            <a:r>
              <a:rPr lang="en-US" sz="3600" dirty="0" smtClean="0"/>
              <a:t>Carries a 40% operative mortality</a:t>
            </a:r>
          </a:p>
          <a:p>
            <a:pPr lvl="1" eaLnBrk="1" hangingPunct="1"/>
            <a:endParaRPr lang="en-US" sz="3600" dirty="0" smtClean="0"/>
          </a:p>
          <a:p>
            <a:pPr lvl="1" eaLnBrk="1" hangingPunct="1">
              <a:buFont typeface="Wingdings" pitchFamily="2" charset="2"/>
              <a:buChar char="v"/>
            </a:pPr>
            <a:r>
              <a:rPr lang="en-US" sz="3600" b="1" dirty="0" err="1" smtClean="0"/>
              <a:t>Transvenous</a:t>
            </a:r>
            <a:r>
              <a:rPr lang="en-US" sz="3600" b="1" dirty="0" smtClean="0"/>
              <a:t> Catheter </a:t>
            </a:r>
            <a:r>
              <a:rPr lang="en-US" sz="3600" b="1" dirty="0" err="1" smtClean="0"/>
              <a:t>Embolectomy</a:t>
            </a:r>
            <a:endParaRPr lang="en-US" sz="3600" b="1" dirty="0"/>
          </a:p>
          <a:p>
            <a:pPr marL="457200" lvl="1" indent="0" eaLnBrk="1" hangingPunct="1">
              <a:buNone/>
            </a:pPr>
            <a:endParaRPr lang="en-US" sz="3600" b="1" dirty="0" smtClean="0"/>
          </a:p>
          <a:p>
            <a:pPr marL="457200" lvl="1" indent="0" eaLnBrk="1" hangingPunct="1">
              <a:buNone/>
            </a:pPr>
            <a:r>
              <a:rPr lang="en-US" sz="3600" b="1" dirty="0" smtClean="0">
                <a:solidFill>
                  <a:srgbClr val="FF0000"/>
                </a:solidFill>
              </a:rPr>
              <a:t>4. </a:t>
            </a:r>
            <a:r>
              <a:rPr lang="en-US" sz="3600" dirty="0" smtClean="0">
                <a:solidFill>
                  <a:srgbClr val="FF0000"/>
                </a:solidFill>
              </a:rPr>
              <a:t>IVC filter</a:t>
            </a:r>
          </a:p>
          <a:p>
            <a:pPr marL="457200" lvl="1" indent="0" eaLnBrk="1" hangingPunct="1">
              <a:buNone/>
            </a:pPr>
            <a:r>
              <a:rPr lang="en-US" sz="3600" b="1" smtClean="0"/>
              <a:t>5. NB-fat </a:t>
            </a:r>
            <a:r>
              <a:rPr lang="en-US" sz="3600" b="1" dirty="0" smtClean="0"/>
              <a:t>embolism—corticosteroids—</a:t>
            </a:r>
            <a:r>
              <a:rPr lang="en-US" sz="3600" b="1" dirty="0" err="1" smtClean="0"/>
              <a:t>methylprednisone</a:t>
            </a:r>
            <a:r>
              <a:rPr lang="en-US" sz="3600" b="1" dirty="0" smtClean="0"/>
              <a:t> 1.5mg/kg iv 8hourly x 2/7.</a:t>
            </a:r>
          </a:p>
        </p:txBody>
      </p:sp>
    </p:spTree>
    <p:extLst>
      <p:ext uri="{BB962C8B-B14F-4D97-AF65-F5344CB8AC3E}">
        <p14:creationId xmlns:p14="http://schemas.microsoft.com/office/powerpoint/2010/main" val="3237882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20B73287-FDA0-478F-AA7D-BA6C12CAF953}" type="slidenum">
              <a:rPr lang="en-US" smtClean="0"/>
              <a:pPr lvl="1"/>
              <a:t>21</a:t>
            </a:fld>
            <a:endParaRPr lang="en-US" smtClean="0">
              <a:latin typeface="Times New Roman" pitchFamily="18" charset="0"/>
            </a:endParaRPr>
          </a:p>
        </p:txBody>
      </p:sp>
      <p:sp>
        <p:nvSpPr>
          <p:cNvPr id="107524" name="Rectangle 4"/>
          <p:cNvSpPr>
            <a:spLocks noGrp="1" noChangeArrowheads="1"/>
          </p:cNvSpPr>
          <p:nvPr>
            <p:ph type="title"/>
          </p:nvPr>
        </p:nvSpPr>
        <p:spPr/>
        <p:txBody>
          <a:bodyPr>
            <a:normAutofit fontScale="90000"/>
          </a:bodyPr>
          <a:lstStyle/>
          <a:p>
            <a:pPr eaLnBrk="1" hangingPunct="1">
              <a:defRPr/>
            </a:pPr>
            <a:r>
              <a:rPr lang="en-US" sz="7200" b="1" dirty="0" smtClean="0">
                <a:solidFill>
                  <a:srgbClr val="0070C0"/>
                </a:solidFill>
              </a:rPr>
              <a:t>THANKS!!!!</a:t>
            </a:r>
          </a:p>
        </p:txBody>
      </p:sp>
    </p:spTree>
    <p:extLst>
      <p:ext uri="{BB962C8B-B14F-4D97-AF65-F5344CB8AC3E}">
        <p14:creationId xmlns:p14="http://schemas.microsoft.com/office/powerpoint/2010/main" val="3968282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378A47CE-A291-4CA7-931E-6FA0CC35C106}" type="slidenum">
              <a:rPr lang="en-US" smtClean="0"/>
              <a:pPr lvl="1"/>
              <a:t>22</a:t>
            </a:fld>
            <a:endParaRPr lang="en-US" smtClean="0">
              <a:latin typeface="Times New Roman" pitchFamily="18" charset="0"/>
            </a:endParaRPr>
          </a:p>
        </p:txBody>
      </p:sp>
      <p:sp>
        <p:nvSpPr>
          <p:cNvPr id="120834" name="Rectangle 2"/>
          <p:cNvSpPr>
            <a:spLocks noGrp="1" noChangeArrowheads="1"/>
          </p:cNvSpPr>
          <p:nvPr>
            <p:ph type="title"/>
          </p:nvPr>
        </p:nvSpPr>
        <p:spPr/>
        <p:txBody>
          <a:bodyPr/>
          <a:lstStyle/>
          <a:p>
            <a:pPr eaLnBrk="1" hangingPunct="1">
              <a:defRPr/>
            </a:pPr>
            <a:r>
              <a:rPr lang="en-US" b="1" dirty="0" smtClean="0">
                <a:solidFill>
                  <a:srgbClr val="00B050"/>
                </a:solidFill>
              </a:rPr>
              <a:t>quiz</a:t>
            </a:r>
          </a:p>
        </p:txBody>
      </p:sp>
      <p:sp>
        <p:nvSpPr>
          <p:cNvPr id="44036" name="Rectangle 3"/>
          <p:cNvSpPr>
            <a:spLocks noGrp="1" noChangeArrowheads="1"/>
          </p:cNvSpPr>
          <p:nvPr>
            <p:ph type="body" idx="1"/>
          </p:nvPr>
        </p:nvSpPr>
        <p:spPr>
          <a:xfrm>
            <a:off x="0" y="1600200"/>
            <a:ext cx="9144000" cy="5257800"/>
          </a:xfrm>
        </p:spPr>
        <p:txBody>
          <a:bodyPr/>
          <a:lstStyle/>
          <a:p>
            <a:pPr marL="990600" lvl="1" indent="-533400" eaLnBrk="1" hangingPunct="1">
              <a:buFontTx/>
              <a:buNone/>
            </a:pPr>
            <a:r>
              <a:rPr lang="en-US" sz="3200" b="1" dirty="0" smtClean="0"/>
              <a:t>1.  Which of the following is not a part of </a:t>
            </a:r>
            <a:r>
              <a:rPr lang="en-US" sz="3200" b="1" dirty="0" err="1" smtClean="0"/>
              <a:t>virchows</a:t>
            </a:r>
            <a:r>
              <a:rPr lang="en-US" sz="3200" b="1" dirty="0" smtClean="0"/>
              <a:t> triad?</a:t>
            </a:r>
          </a:p>
          <a:p>
            <a:pPr marL="1371600" lvl="2" indent="-457200" eaLnBrk="1" hangingPunct="1">
              <a:buFont typeface="Wingdings" pitchFamily="2" charset="2"/>
              <a:buAutoNum type="alphaLcParenR"/>
            </a:pPr>
            <a:r>
              <a:rPr lang="en-US" sz="3200" dirty="0" smtClean="0"/>
              <a:t>Hypercoagulability</a:t>
            </a:r>
          </a:p>
          <a:p>
            <a:pPr marL="1371600" lvl="2" indent="-457200" eaLnBrk="1" hangingPunct="1">
              <a:buFont typeface="Wingdings" pitchFamily="2" charset="2"/>
              <a:buAutoNum type="alphaLcParenR"/>
            </a:pPr>
            <a:r>
              <a:rPr lang="en-US" sz="3200" dirty="0" smtClean="0"/>
              <a:t>Stasis to flow</a:t>
            </a:r>
          </a:p>
          <a:p>
            <a:pPr marL="1371600" lvl="2" indent="-457200" eaLnBrk="1" hangingPunct="1">
              <a:buFont typeface="Wingdings" pitchFamily="2" charset="2"/>
              <a:buAutoNum type="alphaLcParenR"/>
            </a:pPr>
            <a:r>
              <a:rPr lang="en-US" sz="3200" dirty="0" smtClean="0"/>
              <a:t>Vessel injury</a:t>
            </a:r>
          </a:p>
          <a:p>
            <a:pPr marL="1371600" lvl="2" indent="-457200" eaLnBrk="1" hangingPunct="1">
              <a:buFont typeface="Wingdings" pitchFamily="2" charset="2"/>
              <a:buAutoNum type="alphaLcParenR"/>
            </a:pPr>
            <a:r>
              <a:rPr lang="en-US" sz="3200" dirty="0" smtClean="0"/>
              <a:t>History of previous DVT</a:t>
            </a:r>
          </a:p>
          <a:p>
            <a:pPr marL="1371600" lvl="2" indent="-457200" eaLnBrk="1" hangingPunct="1">
              <a:buFont typeface="Wingdings" pitchFamily="2" charset="2"/>
              <a:buAutoNum type="alphaLcParenR"/>
            </a:pPr>
            <a:endParaRPr lang="en-US" dirty="0" smtClean="0"/>
          </a:p>
          <a:p>
            <a:pPr marL="609600" indent="-609600" eaLnBrk="1" hangingPunct="1"/>
            <a:endParaRPr lang="en-US" dirty="0" smtClean="0"/>
          </a:p>
        </p:txBody>
      </p:sp>
    </p:spTree>
    <p:extLst>
      <p:ext uri="{BB962C8B-B14F-4D97-AF65-F5344CB8AC3E}">
        <p14:creationId xmlns:p14="http://schemas.microsoft.com/office/powerpoint/2010/main" val="36815592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70214A5D-2523-456F-82D1-12C71C17235A}" type="slidenum">
              <a:rPr lang="en-US" smtClean="0"/>
              <a:pPr lvl="1"/>
              <a:t>23</a:t>
            </a:fld>
            <a:endParaRPr lang="en-US" smtClean="0">
              <a:latin typeface="Times New Roman" pitchFamily="18" charset="0"/>
            </a:endParaRPr>
          </a:p>
        </p:txBody>
      </p:sp>
      <p:sp>
        <p:nvSpPr>
          <p:cNvPr id="121858" name="Rectangle 2"/>
          <p:cNvSpPr>
            <a:spLocks noGrp="1" noChangeArrowheads="1"/>
          </p:cNvSpPr>
          <p:nvPr>
            <p:ph type="title"/>
          </p:nvPr>
        </p:nvSpPr>
        <p:spPr/>
        <p:txBody>
          <a:bodyPr/>
          <a:lstStyle/>
          <a:p>
            <a:pPr eaLnBrk="1" hangingPunct="1">
              <a:defRPr/>
            </a:pPr>
            <a:endParaRPr lang="en-US" smtClean="0"/>
          </a:p>
        </p:txBody>
      </p:sp>
      <p:sp>
        <p:nvSpPr>
          <p:cNvPr id="45060" name="Rectangle 3"/>
          <p:cNvSpPr>
            <a:spLocks noGrp="1" noChangeArrowheads="1"/>
          </p:cNvSpPr>
          <p:nvPr>
            <p:ph type="body" idx="1"/>
          </p:nvPr>
        </p:nvSpPr>
        <p:spPr>
          <a:xfrm>
            <a:off x="0" y="1600200"/>
            <a:ext cx="9144000" cy="4525963"/>
          </a:xfrm>
        </p:spPr>
        <p:txBody>
          <a:bodyPr/>
          <a:lstStyle/>
          <a:p>
            <a:pPr marL="609600" indent="-609600" eaLnBrk="1" hangingPunct="1">
              <a:buFont typeface="Wingdings" pitchFamily="2" charset="2"/>
              <a:buAutoNum type="arabicPeriod" startAt="2"/>
            </a:pPr>
            <a:r>
              <a:rPr lang="en-US" b="1" dirty="0" smtClean="0"/>
              <a:t>Which of the following is the proper treatment of fat emboli?</a:t>
            </a:r>
          </a:p>
          <a:p>
            <a:pPr marL="990600" lvl="1" indent="-533400" eaLnBrk="1" hangingPunct="1">
              <a:buFont typeface="Wingdings" pitchFamily="2" charset="2"/>
              <a:buAutoNum type="alphaLcParenR"/>
            </a:pPr>
            <a:r>
              <a:rPr lang="en-US" sz="3200" dirty="0" smtClean="0"/>
              <a:t>Platelets</a:t>
            </a:r>
          </a:p>
          <a:p>
            <a:pPr marL="990600" lvl="1" indent="-533400" eaLnBrk="1" hangingPunct="1">
              <a:buFont typeface="Wingdings" pitchFamily="2" charset="2"/>
              <a:buAutoNum type="alphaLcParenR"/>
            </a:pPr>
            <a:r>
              <a:rPr lang="en-US" sz="3200" dirty="0" smtClean="0"/>
              <a:t>High dose steroids</a:t>
            </a:r>
          </a:p>
          <a:p>
            <a:pPr marL="990600" lvl="1" indent="-533400" eaLnBrk="1" hangingPunct="1">
              <a:buFont typeface="Wingdings" pitchFamily="2" charset="2"/>
              <a:buAutoNum type="alphaLcParenR"/>
            </a:pPr>
            <a:r>
              <a:rPr lang="en-US" sz="3200" dirty="0" smtClean="0"/>
              <a:t>Heparin</a:t>
            </a:r>
          </a:p>
          <a:p>
            <a:pPr marL="990600" lvl="1" indent="-533400" eaLnBrk="1" hangingPunct="1">
              <a:buFont typeface="Wingdings" pitchFamily="2" charset="2"/>
              <a:buAutoNum type="alphaLcParenR"/>
            </a:pPr>
            <a:r>
              <a:rPr lang="en-US" sz="3200" dirty="0" smtClean="0"/>
              <a:t>cryoprecipitate</a:t>
            </a:r>
          </a:p>
          <a:p>
            <a:pPr marL="609600" indent="-609600" eaLnBrk="1" hangingPunct="1">
              <a:buFont typeface="Wingdings" pitchFamily="2" charset="2"/>
              <a:buNone/>
            </a:pPr>
            <a:endParaRPr lang="en-US" dirty="0" smtClean="0"/>
          </a:p>
          <a:p>
            <a:pPr marL="609600" indent="-609600" eaLnBrk="1" hangingPunct="1">
              <a:buFont typeface="Wingdings" pitchFamily="2" charset="2"/>
              <a:buAutoNum type="alphaLcParenR"/>
            </a:pPr>
            <a:endParaRPr lang="en-US" dirty="0" smtClean="0"/>
          </a:p>
          <a:p>
            <a:pPr marL="990600" lvl="1" indent="-533400" eaLnBrk="1" hangingPunct="1">
              <a:buFontTx/>
              <a:buAutoNum type="alphaLcParenR"/>
            </a:pPr>
            <a:endParaRPr lang="en-US" dirty="0" smtClean="0"/>
          </a:p>
        </p:txBody>
      </p:sp>
    </p:spTree>
    <p:extLst>
      <p:ext uri="{BB962C8B-B14F-4D97-AF65-F5344CB8AC3E}">
        <p14:creationId xmlns:p14="http://schemas.microsoft.com/office/powerpoint/2010/main" val="2475683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C085B5B8-6ABA-4F77-9F2F-5EDC82975637}" type="slidenum">
              <a:rPr lang="en-US" smtClean="0"/>
              <a:pPr lvl="1"/>
              <a:t>24</a:t>
            </a:fld>
            <a:endParaRPr lang="en-US" smtClean="0">
              <a:latin typeface="Times New Roman" pitchFamily="18" charset="0"/>
            </a:endParaRPr>
          </a:p>
        </p:txBody>
      </p:sp>
      <p:sp>
        <p:nvSpPr>
          <p:cNvPr id="122882" name="Rectangle 2"/>
          <p:cNvSpPr>
            <a:spLocks noGrp="1" noChangeArrowheads="1"/>
          </p:cNvSpPr>
          <p:nvPr>
            <p:ph type="title"/>
          </p:nvPr>
        </p:nvSpPr>
        <p:spPr/>
        <p:txBody>
          <a:bodyPr/>
          <a:lstStyle/>
          <a:p>
            <a:pPr eaLnBrk="1" hangingPunct="1">
              <a:defRPr/>
            </a:pPr>
            <a:endParaRPr lang="en-US" smtClean="0"/>
          </a:p>
        </p:txBody>
      </p:sp>
      <p:sp>
        <p:nvSpPr>
          <p:cNvPr id="46084" name="Rectangle 3"/>
          <p:cNvSpPr>
            <a:spLocks noGrp="1" noChangeArrowheads="1"/>
          </p:cNvSpPr>
          <p:nvPr>
            <p:ph type="body" idx="1"/>
          </p:nvPr>
        </p:nvSpPr>
        <p:spPr>
          <a:xfrm>
            <a:off x="0" y="1600200"/>
            <a:ext cx="9144000" cy="5257800"/>
          </a:xfrm>
        </p:spPr>
        <p:txBody>
          <a:bodyPr/>
          <a:lstStyle/>
          <a:p>
            <a:pPr marL="609600" indent="-609600" eaLnBrk="1" hangingPunct="1">
              <a:buFont typeface="Wingdings" pitchFamily="2" charset="2"/>
              <a:buAutoNum type="arabicPeriod" startAt="3"/>
            </a:pPr>
            <a:r>
              <a:rPr lang="en-US" b="1" dirty="0" smtClean="0"/>
              <a:t>The Classic Triad of patients presenting to the ED with PE includes all of the following except:  </a:t>
            </a:r>
          </a:p>
          <a:p>
            <a:pPr marL="609600" indent="-609600" eaLnBrk="1" hangingPunct="1">
              <a:buFont typeface="Wingdings" pitchFamily="2" charset="2"/>
              <a:buAutoNum type="alphaLcParenR"/>
            </a:pPr>
            <a:r>
              <a:rPr lang="en-US" dirty="0" smtClean="0"/>
              <a:t>Hemoptysis</a:t>
            </a:r>
          </a:p>
          <a:p>
            <a:pPr marL="609600" indent="-609600" eaLnBrk="1" hangingPunct="1">
              <a:buFont typeface="Wingdings" pitchFamily="2" charset="2"/>
              <a:buAutoNum type="alphaLcParenR"/>
            </a:pPr>
            <a:r>
              <a:rPr lang="en-US" dirty="0" smtClean="0"/>
              <a:t>Dyspnea</a:t>
            </a:r>
          </a:p>
          <a:p>
            <a:pPr marL="609600" indent="-609600" eaLnBrk="1" hangingPunct="1">
              <a:buFont typeface="Wingdings" pitchFamily="2" charset="2"/>
              <a:buAutoNum type="alphaLcParenR"/>
            </a:pPr>
            <a:r>
              <a:rPr lang="en-US" dirty="0" smtClean="0"/>
              <a:t>+ </a:t>
            </a:r>
            <a:r>
              <a:rPr lang="en-US" dirty="0" err="1" smtClean="0"/>
              <a:t>Homans</a:t>
            </a:r>
            <a:r>
              <a:rPr lang="en-US" dirty="0" smtClean="0"/>
              <a:t>’ sign</a:t>
            </a:r>
          </a:p>
          <a:p>
            <a:pPr marL="609600" indent="-609600" eaLnBrk="1" hangingPunct="1">
              <a:buFont typeface="Wingdings" pitchFamily="2" charset="2"/>
              <a:buAutoNum type="alphaLcParenR"/>
            </a:pPr>
            <a:r>
              <a:rPr lang="en-US" dirty="0" err="1" smtClean="0"/>
              <a:t>Pleuritic</a:t>
            </a:r>
            <a:r>
              <a:rPr lang="en-US" dirty="0" smtClean="0"/>
              <a:t> Pain</a:t>
            </a:r>
          </a:p>
          <a:p>
            <a:pPr marL="609600" indent="-609600" eaLnBrk="1" hangingPunct="1"/>
            <a:endParaRPr lang="en-US" dirty="0" smtClean="0"/>
          </a:p>
        </p:txBody>
      </p:sp>
    </p:spTree>
    <p:extLst>
      <p:ext uri="{BB962C8B-B14F-4D97-AF65-F5344CB8AC3E}">
        <p14:creationId xmlns:p14="http://schemas.microsoft.com/office/powerpoint/2010/main" val="24246115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0F23AACB-E1F9-462F-94FA-BA907ACED9F0}" type="slidenum">
              <a:rPr lang="en-US" smtClean="0"/>
              <a:pPr lvl="1"/>
              <a:t>25</a:t>
            </a:fld>
            <a:endParaRPr lang="en-US" smtClean="0">
              <a:latin typeface="Times New Roman" pitchFamily="18" charset="0"/>
            </a:endParaRPr>
          </a:p>
        </p:txBody>
      </p:sp>
      <p:sp>
        <p:nvSpPr>
          <p:cNvPr id="123906" name="Rectangle 2"/>
          <p:cNvSpPr>
            <a:spLocks noGrp="1" noChangeArrowheads="1"/>
          </p:cNvSpPr>
          <p:nvPr>
            <p:ph type="title"/>
          </p:nvPr>
        </p:nvSpPr>
        <p:spPr/>
        <p:txBody>
          <a:bodyPr/>
          <a:lstStyle/>
          <a:p>
            <a:pPr eaLnBrk="1" hangingPunct="1">
              <a:defRPr/>
            </a:pPr>
            <a:endParaRPr lang="en-US" smtClean="0"/>
          </a:p>
        </p:txBody>
      </p:sp>
      <p:sp>
        <p:nvSpPr>
          <p:cNvPr id="47108" name="Rectangle 3"/>
          <p:cNvSpPr>
            <a:spLocks noGrp="1" noChangeArrowheads="1"/>
          </p:cNvSpPr>
          <p:nvPr>
            <p:ph type="body" idx="1"/>
          </p:nvPr>
        </p:nvSpPr>
        <p:spPr>
          <a:xfrm>
            <a:off x="0" y="1600200"/>
            <a:ext cx="9144000" cy="4525963"/>
          </a:xfrm>
        </p:spPr>
        <p:txBody>
          <a:bodyPr/>
          <a:lstStyle/>
          <a:p>
            <a:pPr marL="609600" indent="-609600" eaLnBrk="1" hangingPunct="1">
              <a:buFont typeface="Wingdings" pitchFamily="2" charset="2"/>
              <a:buAutoNum type="arabicPeriod" startAt="4"/>
            </a:pPr>
            <a:r>
              <a:rPr lang="en-US" b="1" dirty="0" smtClean="0"/>
              <a:t>What is the most common symptom in a patient with </a:t>
            </a:r>
            <a:r>
              <a:rPr lang="en-US" b="1" dirty="0" err="1" smtClean="0"/>
              <a:t>Angio</a:t>
            </a:r>
            <a:r>
              <a:rPr lang="en-US" b="1" dirty="0" smtClean="0"/>
              <a:t> Proven PTE?</a:t>
            </a:r>
          </a:p>
          <a:p>
            <a:pPr marL="609600" indent="-609600" eaLnBrk="1" hangingPunct="1">
              <a:buFont typeface="Wingdings" pitchFamily="2" charset="2"/>
              <a:buAutoNum type="alphaLcParenR"/>
            </a:pPr>
            <a:r>
              <a:rPr lang="en-US" dirty="0" smtClean="0"/>
              <a:t>Dyspnea	</a:t>
            </a:r>
          </a:p>
          <a:p>
            <a:pPr marL="609600" indent="-609600" eaLnBrk="1" hangingPunct="1">
              <a:buFont typeface="Wingdings" pitchFamily="2" charset="2"/>
              <a:buAutoNum type="alphaLcParenR"/>
            </a:pPr>
            <a:r>
              <a:rPr lang="en-US" dirty="0" smtClean="0"/>
              <a:t>Chest Pain, </a:t>
            </a:r>
            <a:r>
              <a:rPr lang="en-US" dirty="0" err="1" smtClean="0"/>
              <a:t>pleuritic</a:t>
            </a:r>
            <a:r>
              <a:rPr lang="en-US" dirty="0" smtClean="0"/>
              <a:t>	</a:t>
            </a:r>
          </a:p>
          <a:p>
            <a:pPr marL="609600" indent="-609600" eaLnBrk="1" hangingPunct="1">
              <a:buFont typeface="Wingdings" pitchFamily="2" charset="2"/>
              <a:buAutoNum type="alphaLcParenR"/>
            </a:pPr>
            <a:r>
              <a:rPr lang="en-US" dirty="0" smtClean="0"/>
              <a:t>Anxiety</a:t>
            </a:r>
          </a:p>
          <a:p>
            <a:pPr marL="609600" indent="-609600" eaLnBrk="1" hangingPunct="1">
              <a:buFont typeface="Wingdings" pitchFamily="2" charset="2"/>
              <a:buAutoNum type="alphaLcParenR"/>
            </a:pPr>
            <a:r>
              <a:rPr lang="en-US" dirty="0" smtClean="0"/>
              <a:t>Cough</a:t>
            </a:r>
            <a:r>
              <a:rPr lang="en-US" sz="2800" dirty="0" smtClean="0"/>
              <a:t>				</a:t>
            </a:r>
          </a:p>
        </p:txBody>
      </p:sp>
    </p:spTree>
    <p:extLst>
      <p:ext uri="{BB962C8B-B14F-4D97-AF65-F5344CB8AC3E}">
        <p14:creationId xmlns:p14="http://schemas.microsoft.com/office/powerpoint/2010/main" val="13273340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1FB35930-491F-4895-845F-A1CE7BE2278C}" type="slidenum">
              <a:rPr lang="en-US" smtClean="0"/>
              <a:pPr lvl="1"/>
              <a:t>26</a:t>
            </a:fld>
            <a:endParaRPr lang="en-US" smtClean="0">
              <a:latin typeface="Times New Roman" pitchFamily="18" charset="0"/>
            </a:endParaRPr>
          </a:p>
        </p:txBody>
      </p:sp>
      <p:sp>
        <p:nvSpPr>
          <p:cNvPr id="48132" name="Rectangle 3"/>
          <p:cNvSpPr>
            <a:spLocks noGrp="1" noChangeArrowheads="1"/>
          </p:cNvSpPr>
          <p:nvPr>
            <p:ph type="body" idx="1"/>
          </p:nvPr>
        </p:nvSpPr>
        <p:spPr>
          <a:xfrm>
            <a:off x="0" y="1600200"/>
            <a:ext cx="9144000" cy="5257800"/>
          </a:xfrm>
        </p:spPr>
        <p:txBody>
          <a:bodyPr/>
          <a:lstStyle/>
          <a:p>
            <a:pPr marL="609600" indent="-609600" eaLnBrk="1" hangingPunct="1">
              <a:buFont typeface="Wingdings" pitchFamily="2" charset="2"/>
              <a:buAutoNum type="arabicPeriod" startAt="5"/>
            </a:pPr>
            <a:r>
              <a:rPr lang="en-US" b="1" dirty="0" smtClean="0"/>
              <a:t>What is the most common </a:t>
            </a:r>
            <a:r>
              <a:rPr lang="en-US" b="1" dirty="0" err="1" smtClean="0"/>
              <a:t>ecg</a:t>
            </a:r>
            <a:r>
              <a:rPr lang="en-US" b="1" dirty="0" smtClean="0"/>
              <a:t> finding in patients with PE?</a:t>
            </a:r>
          </a:p>
          <a:p>
            <a:pPr marL="1371600" lvl="2" indent="-457200" eaLnBrk="1" hangingPunct="1">
              <a:buSzTx/>
              <a:buFont typeface="Wingdings" pitchFamily="2" charset="2"/>
              <a:buAutoNum type="alphaLcParenR"/>
            </a:pPr>
            <a:r>
              <a:rPr lang="en-US" sz="3200" dirty="0" smtClean="0"/>
              <a:t>Right axis deviation</a:t>
            </a:r>
          </a:p>
          <a:p>
            <a:pPr marL="1371600" lvl="2" indent="-457200" eaLnBrk="1" hangingPunct="1">
              <a:buSzTx/>
              <a:buFont typeface="Wingdings" pitchFamily="2" charset="2"/>
              <a:buAutoNum type="alphaLcParenR"/>
            </a:pPr>
            <a:r>
              <a:rPr lang="en-US" sz="3200" dirty="0" smtClean="0"/>
              <a:t>RBBB</a:t>
            </a:r>
          </a:p>
          <a:p>
            <a:pPr marL="1371600" lvl="2" indent="-457200" eaLnBrk="1" hangingPunct="1">
              <a:buSzTx/>
              <a:buFont typeface="Wingdings" pitchFamily="2" charset="2"/>
              <a:buAutoNum type="alphaLcParenR"/>
            </a:pPr>
            <a:r>
              <a:rPr lang="en-US" sz="3200" dirty="0" smtClean="0"/>
              <a:t>S1-Q3-T3</a:t>
            </a:r>
          </a:p>
          <a:p>
            <a:pPr marL="1371600" lvl="2" indent="-457200" eaLnBrk="1" hangingPunct="1">
              <a:buSzTx/>
              <a:buFont typeface="Wingdings" pitchFamily="2" charset="2"/>
              <a:buAutoNum type="alphaLcParenR"/>
            </a:pPr>
            <a:r>
              <a:rPr lang="en-US" sz="3200" dirty="0" smtClean="0"/>
              <a:t>Tall peaked T-waves in lead II (P </a:t>
            </a:r>
            <a:r>
              <a:rPr lang="en-US" sz="3200" dirty="0" err="1" smtClean="0"/>
              <a:t>pulmonale</a:t>
            </a:r>
            <a:r>
              <a:rPr lang="en-US" sz="3200" dirty="0" smtClean="0"/>
              <a:t>)</a:t>
            </a:r>
          </a:p>
          <a:p>
            <a:pPr marL="1371600" lvl="2" indent="-457200" eaLnBrk="1" hangingPunct="1">
              <a:buSzTx/>
              <a:buFont typeface="Wingdings" pitchFamily="2" charset="2"/>
              <a:buAutoNum type="alphaLcParenR"/>
            </a:pPr>
            <a:r>
              <a:rPr lang="en-US" sz="3200" dirty="0" smtClean="0"/>
              <a:t>Sinus tachycardia</a:t>
            </a:r>
          </a:p>
          <a:p>
            <a:pPr marL="609600" indent="-609600" eaLnBrk="1" hangingPunct="1"/>
            <a:endParaRPr lang="en-US" dirty="0" smtClean="0"/>
          </a:p>
        </p:txBody>
      </p:sp>
    </p:spTree>
    <p:extLst>
      <p:ext uri="{BB962C8B-B14F-4D97-AF65-F5344CB8AC3E}">
        <p14:creationId xmlns:p14="http://schemas.microsoft.com/office/powerpoint/2010/main" val="4072570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B4AACAA8-6616-49BB-9332-8473937C8AE0}" type="slidenum">
              <a:rPr lang="en-US" smtClean="0"/>
              <a:pPr lvl="1"/>
              <a:t>27</a:t>
            </a:fld>
            <a:endParaRPr lang="en-US" smtClean="0">
              <a:latin typeface="Times New Roman" pitchFamily="18" charset="0"/>
            </a:endParaRPr>
          </a:p>
        </p:txBody>
      </p:sp>
      <p:sp>
        <p:nvSpPr>
          <p:cNvPr id="125954" name="Rectangle 2"/>
          <p:cNvSpPr>
            <a:spLocks noGrp="1" noChangeArrowheads="1"/>
          </p:cNvSpPr>
          <p:nvPr>
            <p:ph type="title"/>
          </p:nvPr>
        </p:nvSpPr>
        <p:spPr/>
        <p:txBody>
          <a:bodyPr/>
          <a:lstStyle/>
          <a:p>
            <a:pPr eaLnBrk="1" hangingPunct="1">
              <a:defRPr/>
            </a:pPr>
            <a:r>
              <a:rPr lang="en-US" smtClean="0"/>
              <a:t>Answers</a:t>
            </a:r>
          </a:p>
        </p:txBody>
      </p:sp>
      <p:sp>
        <p:nvSpPr>
          <p:cNvPr id="49156" name="Rectangle 3"/>
          <p:cNvSpPr>
            <a:spLocks noGrp="1" noChangeArrowheads="1"/>
          </p:cNvSpPr>
          <p:nvPr>
            <p:ph type="body" idx="1"/>
          </p:nvPr>
        </p:nvSpPr>
        <p:spPr/>
        <p:txBody>
          <a:bodyPr/>
          <a:lstStyle/>
          <a:p>
            <a:pPr marL="609600" indent="-609600" eaLnBrk="1" hangingPunct="1">
              <a:buFont typeface="Wingdings" pitchFamily="2" charset="2"/>
              <a:buAutoNum type="arabicPeriod"/>
            </a:pPr>
            <a:r>
              <a:rPr lang="en-US" smtClean="0"/>
              <a:t>D</a:t>
            </a:r>
          </a:p>
          <a:p>
            <a:pPr marL="609600" indent="-609600" eaLnBrk="1" hangingPunct="1">
              <a:buFont typeface="Wingdings" pitchFamily="2" charset="2"/>
              <a:buAutoNum type="arabicPeriod"/>
            </a:pPr>
            <a:r>
              <a:rPr lang="en-US" smtClean="0"/>
              <a:t>B</a:t>
            </a:r>
          </a:p>
          <a:p>
            <a:pPr marL="609600" indent="-609600" eaLnBrk="1" hangingPunct="1">
              <a:buFont typeface="Wingdings" pitchFamily="2" charset="2"/>
              <a:buAutoNum type="arabicPeriod"/>
            </a:pPr>
            <a:r>
              <a:rPr lang="en-US" smtClean="0"/>
              <a:t>C</a:t>
            </a:r>
          </a:p>
          <a:p>
            <a:pPr marL="609600" indent="-609600" eaLnBrk="1" hangingPunct="1">
              <a:buFont typeface="Wingdings" pitchFamily="2" charset="2"/>
              <a:buAutoNum type="arabicPeriod"/>
            </a:pPr>
            <a:r>
              <a:rPr lang="en-US" smtClean="0"/>
              <a:t>A </a:t>
            </a:r>
          </a:p>
          <a:p>
            <a:pPr marL="609600" indent="-609600" eaLnBrk="1" hangingPunct="1">
              <a:buFont typeface="Wingdings" pitchFamily="2" charset="2"/>
              <a:buAutoNum type="arabicPeriod"/>
            </a:pPr>
            <a:r>
              <a:rPr lang="en-US" smtClean="0"/>
              <a:t>E </a:t>
            </a:r>
          </a:p>
        </p:txBody>
      </p:sp>
    </p:spTree>
    <p:extLst>
      <p:ext uri="{BB962C8B-B14F-4D97-AF65-F5344CB8AC3E}">
        <p14:creationId xmlns:p14="http://schemas.microsoft.com/office/powerpoint/2010/main" val="669962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4EAD5A8B-2D08-4B0B-94E9-D4294D6D4E13}" type="slidenum">
              <a:rPr lang="en-US" smtClean="0"/>
              <a:pPr lvl="1"/>
              <a:t>3</a:t>
            </a:fld>
            <a:endParaRPr lang="en-US" smtClean="0">
              <a:latin typeface="Times New Roman" pitchFamily="18" charset="0"/>
            </a:endParaRPr>
          </a:p>
        </p:txBody>
      </p:sp>
      <p:sp>
        <p:nvSpPr>
          <p:cNvPr id="8196" name="Rectangle 4"/>
          <p:cNvSpPr>
            <a:spLocks noGrp="1" noChangeArrowheads="1"/>
          </p:cNvSpPr>
          <p:nvPr>
            <p:ph type="title"/>
          </p:nvPr>
        </p:nvSpPr>
        <p:spPr>
          <a:xfrm>
            <a:off x="457200" y="0"/>
            <a:ext cx="8229600" cy="838200"/>
          </a:xfrm>
        </p:spPr>
        <p:txBody>
          <a:bodyPr/>
          <a:lstStyle/>
          <a:p>
            <a:pPr eaLnBrk="1" hangingPunct="1">
              <a:defRPr/>
            </a:pPr>
            <a:r>
              <a:rPr lang="en-US" b="1" dirty="0" smtClean="0"/>
              <a:t>Perspective</a:t>
            </a:r>
          </a:p>
        </p:txBody>
      </p:sp>
      <p:sp>
        <p:nvSpPr>
          <p:cNvPr id="5124" name="Rectangle 5"/>
          <p:cNvSpPr>
            <a:spLocks noGrp="1" noChangeArrowheads="1"/>
          </p:cNvSpPr>
          <p:nvPr>
            <p:ph type="body" idx="1"/>
          </p:nvPr>
        </p:nvSpPr>
        <p:spPr>
          <a:xfrm>
            <a:off x="0" y="762000"/>
            <a:ext cx="9144000" cy="6096000"/>
          </a:xfrm>
        </p:spPr>
        <p:txBody>
          <a:bodyPr>
            <a:normAutofit lnSpcReduction="10000"/>
          </a:bodyPr>
          <a:lstStyle/>
          <a:p>
            <a:pPr eaLnBrk="1" hangingPunct="1">
              <a:lnSpc>
                <a:spcPct val="80000"/>
              </a:lnSpc>
              <a:buFont typeface="Wingdings" pitchFamily="2" charset="2"/>
              <a:buChar char="ü"/>
            </a:pPr>
            <a:r>
              <a:rPr lang="en-US" dirty="0" smtClean="0"/>
              <a:t>A Common disorder and potentially deadly</a:t>
            </a:r>
          </a:p>
          <a:p>
            <a:pPr eaLnBrk="1" hangingPunct="1">
              <a:lnSpc>
                <a:spcPct val="80000"/>
              </a:lnSpc>
              <a:buFont typeface="Wingdings" pitchFamily="2" charset="2"/>
              <a:buChar char="ü"/>
            </a:pPr>
            <a:r>
              <a:rPr lang="en-US" dirty="0" smtClean="0"/>
              <a:t>650,000 cases occurring annually</a:t>
            </a:r>
          </a:p>
          <a:p>
            <a:pPr eaLnBrk="1" hangingPunct="1">
              <a:lnSpc>
                <a:spcPct val="80000"/>
              </a:lnSpc>
              <a:buFont typeface="Wingdings" pitchFamily="2" charset="2"/>
              <a:buChar char="ü"/>
            </a:pPr>
            <a:r>
              <a:rPr lang="en-US" dirty="0" smtClean="0"/>
              <a:t>Highest incidence in hospitalized patients</a:t>
            </a:r>
          </a:p>
          <a:p>
            <a:pPr eaLnBrk="1" hangingPunct="1">
              <a:lnSpc>
                <a:spcPct val="80000"/>
              </a:lnSpc>
              <a:buFont typeface="Wingdings" pitchFamily="2" charset="2"/>
              <a:buChar char="ü"/>
            </a:pPr>
            <a:r>
              <a:rPr lang="en-US" dirty="0" smtClean="0"/>
              <a:t>Autopsy reports suggest it is commonly “missed” diagnosed</a:t>
            </a:r>
          </a:p>
          <a:p>
            <a:pPr>
              <a:buFont typeface="Wingdings" pitchFamily="2" charset="2"/>
              <a:buChar char="ü"/>
            </a:pPr>
            <a:r>
              <a:rPr lang="en-US" dirty="0" smtClean="0"/>
              <a:t>It is the third most common cause of death in the US</a:t>
            </a:r>
          </a:p>
          <a:p>
            <a:pPr>
              <a:buFont typeface="Wingdings" pitchFamily="2" charset="2"/>
              <a:buChar char="ü"/>
            </a:pPr>
            <a:r>
              <a:rPr lang="en-US" dirty="0" smtClean="0"/>
              <a:t>As many as 60% of deaths in hospitalized patients are found to have pulmonary emboli</a:t>
            </a:r>
          </a:p>
          <a:p>
            <a:pPr>
              <a:buFont typeface="Wingdings" pitchFamily="2" charset="2"/>
              <a:buChar char="ü"/>
            </a:pPr>
            <a:r>
              <a:rPr lang="en-US" dirty="0" smtClean="0"/>
              <a:t>So, generally speaking it is a hard diagnosis to make….</a:t>
            </a:r>
          </a:p>
          <a:p>
            <a:pPr>
              <a:buFont typeface="Wingdings" pitchFamily="2" charset="2"/>
              <a:buChar char="ü"/>
            </a:pPr>
            <a:r>
              <a:rPr lang="en-US" dirty="0" smtClean="0"/>
              <a:t>As clinicians we must consider the diagnosis in patients to put us on the right path</a:t>
            </a:r>
          </a:p>
          <a:p>
            <a:pPr eaLnBrk="1" hangingPunct="1">
              <a:lnSpc>
                <a:spcPct val="80000"/>
              </a:lnSpc>
            </a:pPr>
            <a:endParaRPr lang="en-US" sz="2800" dirty="0" smtClean="0"/>
          </a:p>
        </p:txBody>
      </p:sp>
    </p:spTree>
    <p:extLst>
      <p:ext uri="{BB962C8B-B14F-4D97-AF65-F5344CB8AC3E}">
        <p14:creationId xmlns:p14="http://schemas.microsoft.com/office/powerpoint/2010/main" val="357272980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b="1" dirty="0" smtClean="0"/>
              <a:t>Classification</a:t>
            </a:r>
            <a:endParaRPr lang="en-US" dirty="0"/>
          </a:p>
          <a:p>
            <a:pPr lvl="0"/>
            <a:r>
              <a:rPr lang="en-US" dirty="0"/>
              <a:t>PE can be classified as acute or chronic. </a:t>
            </a:r>
          </a:p>
          <a:p>
            <a:pPr lvl="0"/>
            <a:r>
              <a:rPr lang="en-US" dirty="0"/>
              <a:t>Patients with acute PE typically develop symptoms and signs immediately after obstruction of pulmonary vessels. often results in acute right ventricular failure and </a:t>
            </a:r>
            <a:r>
              <a:rPr lang="en-US" dirty="0" smtClean="0"/>
              <a:t>death</a:t>
            </a:r>
          </a:p>
          <a:p>
            <a:pPr marL="0" lvl="0" indent="0">
              <a:buNone/>
            </a:pPr>
            <a:endParaRPr lang="en-US" dirty="0"/>
          </a:p>
          <a:p>
            <a:pPr lvl="0"/>
            <a:r>
              <a:rPr lang="en-US" dirty="0" smtClean="0"/>
              <a:t>Patients </a:t>
            </a:r>
            <a:r>
              <a:rPr lang="en-US" dirty="0"/>
              <a:t>with chronic PE tend to develop slowly progressive dyspnea over a period of years due to pulmonary hypertension.</a:t>
            </a:r>
          </a:p>
        </p:txBody>
      </p:sp>
    </p:spTree>
    <p:extLst>
      <p:ext uri="{BB962C8B-B14F-4D97-AF65-F5344CB8AC3E}">
        <p14:creationId xmlns:p14="http://schemas.microsoft.com/office/powerpoint/2010/main" val="1940555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A5B71200-39E1-42A9-8527-95D29814EF93}" type="slidenum">
              <a:rPr lang="en-US" smtClean="0"/>
              <a:pPr lvl="1"/>
              <a:t>5</a:t>
            </a:fld>
            <a:endParaRPr lang="en-US" smtClean="0">
              <a:latin typeface="Times New Roman" pitchFamily="18" charset="0"/>
            </a:endParaRPr>
          </a:p>
        </p:txBody>
      </p:sp>
      <p:sp>
        <p:nvSpPr>
          <p:cNvPr id="11268" name="Rectangle 4"/>
          <p:cNvSpPr>
            <a:spLocks noGrp="1" noChangeArrowheads="1"/>
          </p:cNvSpPr>
          <p:nvPr>
            <p:ph type="title"/>
          </p:nvPr>
        </p:nvSpPr>
        <p:spPr>
          <a:xfrm>
            <a:off x="0" y="0"/>
            <a:ext cx="8686800" cy="990600"/>
          </a:xfrm>
        </p:spPr>
        <p:txBody>
          <a:bodyPr/>
          <a:lstStyle/>
          <a:p>
            <a:pPr eaLnBrk="1" hangingPunct="1">
              <a:defRPr/>
            </a:pPr>
            <a:r>
              <a:rPr lang="en-US" b="1" dirty="0" smtClean="0">
                <a:solidFill>
                  <a:srgbClr val="7030A0"/>
                </a:solidFill>
              </a:rPr>
              <a:t>Pathophysiology</a:t>
            </a:r>
          </a:p>
        </p:txBody>
      </p:sp>
      <p:sp>
        <p:nvSpPr>
          <p:cNvPr id="10244" name="Rectangle 5"/>
          <p:cNvSpPr>
            <a:spLocks noGrp="1" noChangeArrowheads="1"/>
          </p:cNvSpPr>
          <p:nvPr>
            <p:ph type="body" idx="1"/>
          </p:nvPr>
        </p:nvSpPr>
        <p:spPr>
          <a:xfrm>
            <a:off x="0" y="914400"/>
            <a:ext cx="8686800" cy="5943600"/>
          </a:xfrm>
        </p:spPr>
        <p:txBody>
          <a:bodyPr/>
          <a:lstStyle/>
          <a:p>
            <a:pPr marL="609600" indent="-609600" eaLnBrk="1" hangingPunct="1">
              <a:buFont typeface="Wingdings" pitchFamily="2" charset="2"/>
              <a:buNone/>
            </a:pPr>
            <a:r>
              <a:rPr lang="en-US" sz="3600" dirty="0" smtClean="0"/>
              <a:t>Rudolph Virchow, 1858</a:t>
            </a:r>
          </a:p>
          <a:p>
            <a:pPr marL="457200" lvl="1" indent="0">
              <a:buNone/>
            </a:pPr>
            <a:r>
              <a:rPr lang="en-US" sz="3600" dirty="0" smtClean="0"/>
              <a:t>(German pathologist) </a:t>
            </a:r>
          </a:p>
          <a:p>
            <a:pPr marL="990600" lvl="1" indent="-533400">
              <a:buNone/>
            </a:pPr>
            <a:r>
              <a:rPr lang="en-US" sz="3600" dirty="0"/>
              <a:t>V</a:t>
            </a:r>
            <a:r>
              <a:rPr lang="en-US" sz="3600" dirty="0" smtClean="0"/>
              <a:t>irchow’s Triad:</a:t>
            </a:r>
          </a:p>
          <a:p>
            <a:pPr marL="1771650" lvl="2" indent="-857250" eaLnBrk="1" hangingPunct="1">
              <a:buFont typeface="+mj-lt"/>
              <a:buAutoNum type="romanLcPeriod"/>
            </a:pPr>
            <a:r>
              <a:rPr lang="en-US" sz="3600" dirty="0" smtClean="0"/>
              <a:t>Hypercoagulability</a:t>
            </a:r>
          </a:p>
          <a:p>
            <a:pPr marL="1771650" lvl="2" indent="-857250" eaLnBrk="1" hangingPunct="1">
              <a:buFont typeface="+mj-lt"/>
              <a:buAutoNum type="romanLcPeriod"/>
            </a:pPr>
            <a:r>
              <a:rPr lang="en-US" sz="3600" dirty="0" smtClean="0"/>
              <a:t>Stasis to flow</a:t>
            </a:r>
          </a:p>
          <a:p>
            <a:pPr marL="1771650" lvl="2" indent="-857250" eaLnBrk="1" hangingPunct="1">
              <a:buFont typeface="+mj-lt"/>
              <a:buAutoNum type="romanLcPeriod"/>
            </a:pPr>
            <a:r>
              <a:rPr lang="en-US" sz="3600" dirty="0" smtClean="0"/>
              <a:t>Vessel injury</a:t>
            </a:r>
          </a:p>
          <a:p>
            <a:pPr marL="609600" indent="-609600" eaLnBrk="1" hangingPunct="1">
              <a:buFont typeface="Wingdings" pitchFamily="2" charset="2"/>
              <a:buNone/>
            </a:pPr>
            <a:endParaRPr lang="en-US" dirty="0" smtClean="0"/>
          </a:p>
          <a:p>
            <a:pPr marL="609600" indent="-609600" eaLnBrk="1" hangingPunct="1"/>
            <a:endParaRPr lang="en-US" dirty="0" smtClean="0"/>
          </a:p>
          <a:p>
            <a:pPr marL="609600" indent="-609600" eaLnBrk="1" hangingPunct="1">
              <a:buFont typeface="Wingdings" pitchFamily="2" charset="2"/>
              <a:buNone/>
            </a:pPr>
            <a:endParaRPr lang="en-US" dirty="0" smtClean="0"/>
          </a:p>
        </p:txBody>
      </p:sp>
      <p:pic>
        <p:nvPicPr>
          <p:cNvPr id="10245" name="Picture 6" descr="124040408055015im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990600"/>
            <a:ext cx="3428999"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613033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EDD78515-CDA2-4ABA-A3A8-7F2959E23504}" type="slidenum">
              <a:rPr lang="en-US" smtClean="0"/>
              <a:pPr lvl="1"/>
              <a:t>6</a:t>
            </a:fld>
            <a:endParaRPr lang="en-US" smtClean="0">
              <a:latin typeface="Times New Roman" pitchFamily="18" charset="0"/>
            </a:endParaRPr>
          </a:p>
        </p:txBody>
      </p:sp>
      <p:sp>
        <p:nvSpPr>
          <p:cNvPr id="12294" name="Rectangle 6"/>
          <p:cNvSpPr>
            <a:spLocks noGrp="1" noChangeArrowheads="1"/>
          </p:cNvSpPr>
          <p:nvPr>
            <p:ph type="title"/>
          </p:nvPr>
        </p:nvSpPr>
        <p:spPr>
          <a:xfrm>
            <a:off x="539750" y="0"/>
            <a:ext cx="7934325" cy="942975"/>
          </a:xfrm>
        </p:spPr>
        <p:txBody>
          <a:bodyPr/>
          <a:lstStyle/>
          <a:p>
            <a:pPr eaLnBrk="1" hangingPunct="1">
              <a:defRPr/>
            </a:pPr>
            <a:r>
              <a:rPr lang="en-US" b="1" dirty="0" smtClean="0">
                <a:solidFill>
                  <a:srgbClr val="7030A0"/>
                </a:solidFill>
              </a:rPr>
              <a:t>Risk Factors</a:t>
            </a:r>
          </a:p>
        </p:txBody>
      </p:sp>
      <p:sp>
        <p:nvSpPr>
          <p:cNvPr id="11268" name="Rectangle 7"/>
          <p:cNvSpPr>
            <a:spLocks noGrp="1" noChangeArrowheads="1"/>
          </p:cNvSpPr>
          <p:nvPr>
            <p:ph type="body" idx="1"/>
          </p:nvPr>
        </p:nvSpPr>
        <p:spPr>
          <a:xfrm>
            <a:off x="0" y="762000"/>
            <a:ext cx="9144000" cy="6096000"/>
          </a:xfrm>
        </p:spPr>
        <p:txBody>
          <a:bodyPr>
            <a:normAutofit/>
          </a:bodyPr>
          <a:lstStyle/>
          <a:p>
            <a:pPr eaLnBrk="1" hangingPunct="1">
              <a:lnSpc>
                <a:spcPct val="70000"/>
              </a:lnSpc>
              <a:buFont typeface="Wingdings" pitchFamily="2" charset="2"/>
              <a:buNone/>
            </a:pPr>
            <a:r>
              <a:rPr lang="en-US" sz="2800" b="1" dirty="0" smtClean="0"/>
              <a:t>Hypercoagulability</a:t>
            </a:r>
          </a:p>
          <a:p>
            <a:pPr marL="571500" indent="-571500" eaLnBrk="1" hangingPunct="1">
              <a:lnSpc>
                <a:spcPct val="70000"/>
              </a:lnSpc>
              <a:buFont typeface="+mj-lt"/>
              <a:buAutoNum type="romanLcPeriod"/>
            </a:pPr>
            <a:r>
              <a:rPr lang="en-US" sz="2800" dirty="0" smtClean="0"/>
              <a:t>	Malignancy</a:t>
            </a:r>
          </a:p>
          <a:p>
            <a:pPr marL="571500" indent="-571500" eaLnBrk="1" hangingPunct="1">
              <a:lnSpc>
                <a:spcPct val="70000"/>
              </a:lnSpc>
              <a:buFont typeface="+mj-lt"/>
              <a:buAutoNum type="romanLcPeriod"/>
            </a:pPr>
            <a:r>
              <a:rPr lang="en-US" sz="2800" dirty="0" smtClean="0"/>
              <a:t>	</a:t>
            </a:r>
            <a:r>
              <a:rPr lang="en-US" sz="2800" dirty="0"/>
              <a:t>T</a:t>
            </a:r>
            <a:r>
              <a:rPr lang="en-US" sz="2800" dirty="0" smtClean="0"/>
              <a:t>hrombophilia</a:t>
            </a:r>
          </a:p>
          <a:p>
            <a:pPr marL="571500" indent="-571500" eaLnBrk="1" hangingPunct="1">
              <a:lnSpc>
                <a:spcPct val="70000"/>
              </a:lnSpc>
              <a:buFont typeface="+mj-lt"/>
              <a:buAutoNum type="romanLcPeriod"/>
            </a:pPr>
            <a:r>
              <a:rPr lang="en-US" sz="2800" dirty="0" smtClean="0"/>
              <a:t>	Pregnancy</a:t>
            </a:r>
          </a:p>
          <a:p>
            <a:pPr marL="571500" indent="-571500" eaLnBrk="1" hangingPunct="1">
              <a:lnSpc>
                <a:spcPct val="70000"/>
              </a:lnSpc>
              <a:buFont typeface="+mj-lt"/>
              <a:buAutoNum type="romanLcPeriod"/>
            </a:pPr>
            <a:r>
              <a:rPr lang="en-US" sz="2800" dirty="0" smtClean="0"/>
              <a:t>	Postpartum status (&lt;4wk)</a:t>
            </a:r>
          </a:p>
          <a:p>
            <a:pPr marL="571500" indent="-571500" eaLnBrk="1" hangingPunct="1">
              <a:lnSpc>
                <a:spcPct val="70000"/>
              </a:lnSpc>
              <a:buFont typeface="+mj-lt"/>
              <a:buAutoNum type="romanLcPeriod"/>
            </a:pPr>
            <a:r>
              <a:rPr lang="en-US" sz="2800" dirty="0" smtClean="0"/>
              <a:t>	Estrogen/ OCP’s </a:t>
            </a:r>
          </a:p>
          <a:p>
            <a:pPr marL="571500" indent="-571500" eaLnBrk="1" hangingPunct="1">
              <a:lnSpc>
                <a:spcPct val="70000"/>
              </a:lnSpc>
              <a:buFont typeface="+mj-lt"/>
              <a:buAutoNum type="romanLcPeriod"/>
            </a:pPr>
            <a:r>
              <a:rPr lang="en-US" sz="2800" dirty="0" smtClean="0"/>
              <a:t>	Genetic mutations (Protein C &amp; S deficiency, Factor VIII, </a:t>
            </a:r>
            <a:r>
              <a:rPr lang="en-US" sz="2800" dirty="0" err="1" smtClean="0"/>
              <a:t>Prothrombin</a:t>
            </a:r>
            <a:r>
              <a:rPr lang="en-US" sz="2800" dirty="0" smtClean="0"/>
              <a:t> mutations, anti-thrombin III deficiency)</a:t>
            </a:r>
          </a:p>
          <a:p>
            <a:pPr eaLnBrk="1" hangingPunct="1">
              <a:lnSpc>
                <a:spcPct val="70000"/>
              </a:lnSpc>
              <a:buFont typeface="Wingdings" pitchFamily="2" charset="2"/>
              <a:buNone/>
            </a:pPr>
            <a:r>
              <a:rPr lang="en-US" sz="2800" b="1" dirty="0" smtClean="0"/>
              <a:t>Venous </a:t>
            </a:r>
            <a:r>
              <a:rPr lang="en-US" sz="2800" b="1" dirty="0" err="1" smtClean="0"/>
              <a:t>Statis</a:t>
            </a:r>
            <a:endParaRPr lang="en-US" sz="2800" b="1" dirty="0" smtClean="0"/>
          </a:p>
          <a:p>
            <a:pPr marL="571500" indent="-571500" eaLnBrk="1" hangingPunct="1">
              <a:lnSpc>
                <a:spcPct val="70000"/>
              </a:lnSpc>
              <a:buFont typeface="+mj-lt"/>
              <a:buAutoNum type="romanLcPeriod"/>
            </a:pPr>
            <a:r>
              <a:rPr lang="en-US" sz="2800" dirty="0" smtClean="0"/>
              <a:t>	</a:t>
            </a:r>
            <a:r>
              <a:rPr lang="en-US" sz="2800" dirty="0" err="1" smtClean="0"/>
              <a:t>Bedrest</a:t>
            </a:r>
            <a:r>
              <a:rPr lang="en-US" sz="2800" dirty="0" smtClean="0"/>
              <a:t> &gt; 24 </a:t>
            </a:r>
            <a:r>
              <a:rPr lang="en-US" sz="2800" dirty="0" err="1" smtClean="0"/>
              <a:t>hr</a:t>
            </a:r>
            <a:r>
              <a:rPr lang="en-US" sz="2800" dirty="0" smtClean="0"/>
              <a:t> </a:t>
            </a:r>
          </a:p>
          <a:p>
            <a:pPr marL="571500" indent="-571500" eaLnBrk="1" hangingPunct="1">
              <a:lnSpc>
                <a:spcPct val="70000"/>
              </a:lnSpc>
              <a:buFont typeface="+mj-lt"/>
              <a:buAutoNum type="romanLcPeriod"/>
            </a:pPr>
            <a:r>
              <a:rPr lang="en-US" sz="2800" dirty="0" smtClean="0"/>
              <a:t>	Recent cast or external fixator</a:t>
            </a:r>
          </a:p>
          <a:p>
            <a:pPr marL="571500" indent="-571500" eaLnBrk="1" hangingPunct="1">
              <a:lnSpc>
                <a:spcPct val="70000"/>
              </a:lnSpc>
              <a:buFont typeface="+mj-lt"/>
              <a:buAutoNum type="romanLcPeriod"/>
            </a:pPr>
            <a:r>
              <a:rPr lang="en-US" sz="2800" dirty="0" smtClean="0"/>
              <a:t>	Long-distance travel or prolong automobile travel </a:t>
            </a:r>
          </a:p>
          <a:p>
            <a:pPr eaLnBrk="1" hangingPunct="1">
              <a:lnSpc>
                <a:spcPct val="70000"/>
              </a:lnSpc>
              <a:buFont typeface="Wingdings" pitchFamily="2" charset="2"/>
              <a:buNone/>
            </a:pPr>
            <a:r>
              <a:rPr lang="en-US" sz="2800" b="1" dirty="0" smtClean="0"/>
              <a:t>Venous Injury</a:t>
            </a:r>
          </a:p>
          <a:p>
            <a:pPr marL="571500" indent="-571500" eaLnBrk="1" hangingPunct="1">
              <a:lnSpc>
                <a:spcPct val="70000"/>
              </a:lnSpc>
              <a:buFont typeface="+mj-lt"/>
              <a:buAutoNum type="romanLcPeriod"/>
            </a:pPr>
            <a:r>
              <a:rPr lang="en-US" sz="2800" dirty="0" smtClean="0"/>
              <a:t>	Recent surgery </a:t>
            </a:r>
          </a:p>
          <a:p>
            <a:pPr marL="571500" indent="-571500" eaLnBrk="1" hangingPunct="1">
              <a:lnSpc>
                <a:spcPct val="70000"/>
              </a:lnSpc>
              <a:buFont typeface="+mj-lt"/>
              <a:buAutoNum type="romanLcPeriod"/>
            </a:pPr>
            <a:r>
              <a:rPr lang="en-US" sz="2800" dirty="0" smtClean="0"/>
              <a:t>	Recent trauma (especially the lower extremities and pelvis)</a:t>
            </a:r>
          </a:p>
          <a:p>
            <a:pPr eaLnBrk="1" hangingPunct="1">
              <a:lnSpc>
                <a:spcPct val="70000"/>
              </a:lnSpc>
              <a:buFont typeface="Wingdings" pitchFamily="2" charset="2"/>
              <a:buNone/>
            </a:pPr>
            <a:endParaRPr lang="en-US" sz="2000" dirty="0" smtClean="0"/>
          </a:p>
        </p:txBody>
      </p:sp>
    </p:spTree>
    <p:extLst>
      <p:ext uri="{BB962C8B-B14F-4D97-AF65-F5344CB8AC3E}">
        <p14:creationId xmlns:p14="http://schemas.microsoft.com/office/powerpoint/2010/main" val="232288340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DE0EECBA-AC4D-4FDE-8DE6-C4600D6C0229}" type="slidenum">
              <a:rPr lang="en-US" smtClean="0"/>
              <a:pPr lvl="1"/>
              <a:t>7</a:t>
            </a:fld>
            <a:endParaRPr lang="en-US" smtClean="0">
              <a:latin typeface="Times New Roman" pitchFamily="18" charset="0"/>
            </a:endParaRPr>
          </a:p>
        </p:txBody>
      </p:sp>
      <p:sp>
        <p:nvSpPr>
          <p:cNvPr id="40962" name="Rectangle 2"/>
          <p:cNvSpPr>
            <a:spLocks noGrp="1" noChangeArrowheads="1"/>
          </p:cNvSpPr>
          <p:nvPr>
            <p:ph type="title"/>
          </p:nvPr>
        </p:nvSpPr>
        <p:spPr>
          <a:xfrm>
            <a:off x="457200" y="0"/>
            <a:ext cx="8229600" cy="838200"/>
          </a:xfrm>
        </p:spPr>
        <p:txBody>
          <a:bodyPr/>
          <a:lstStyle/>
          <a:p>
            <a:pPr eaLnBrk="1" hangingPunct="1">
              <a:defRPr/>
            </a:pPr>
            <a:r>
              <a:rPr lang="en-US" b="1" dirty="0" smtClean="0">
                <a:solidFill>
                  <a:srgbClr val="7030A0"/>
                </a:solidFill>
              </a:rPr>
              <a:t>Clinical Features </a:t>
            </a:r>
          </a:p>
        </p:txBody>
      </p:sp>
      <p:sp>
        <p:nvSpPr>
          <p:cNvPr id="14340" name="Rectangle 3"/>
          <p:cNvSpPr>
            <a:spLocks noGrp="1" noChangeArrowheads="1"/>
          </p:cNvSpPr>
          <p:nvPr>
            <p:ph type="body" idx="1"/>
          </p:nvPr>
        </p:nvSpPr>
        <p:spPr>
          <a:xfrm>
            <a:off x="0" y="838200"/>
            <a:ext cx="9144000" cy="6019800"/>
          </a:xfrm>
        </p:spPr>
        <p:txBody>
          <a:bodyPr/>
          <a:lstStyle/>
          <a:p>
            <a:pPr marL="609600" indent="-609600" eaLnBrk="1" hangingPunct="1">
              <a:lnSpc>
                <a:spcPct val="80000"/>
              </a:lnSpc>
              <a:buFont typeface="Wingdings" pitchFamily="2" charset="2"/>
              <a:buNone/>
            </a:pPr>
            <a:r>
              <a:rPr lang="en-US" sz="4000" b="1" dirty="0" smtClean="0"/>
              <a:t>Symptoms </a:t>
            </a:r>
            <a:r>
              <a:rPr lang="en-US" sz="3600" b="1" dirty="0" smtClean="0"/>
              <a:t>	</a:t>
            </a:r>
            <a:r>
              <a:rPr lang="en-US" sz="2800" dirty="0" smtClean="0"/>
              <a:t>	</a:t>
            </a:r>
            <a:r>
              <a:rPr lang="en-US" dirty="0" smtClean="0"/>
              <a:t>	</a:t>
            </a:r>
          </a:p>
          <a:p>
            <a:pPr marL="609600" indent="-609600" eaLnBrk="1" hangingPunct="1">
              <a:lnSpc>
                <a:spcPct val="80000"/>
              </a:lnSpc>
              <a:buFont typeface="+mj-lt"/>
              <a:buAutoNum type="arabicPeriod"/>
            </a:pPr>
            <a:r>
              <a:rPr lang="en-US" dirty="0" smtClean="0"/>
              <a:t>	Dyspnea					</a:t>
            </a:r>
          </a:p>
          <a:p>
            <a:pPr marL="609600" indent="-609600" eaLnBrk="1" hangingPunct="1">
              <a:lnSpc>
                <a:spcPct val="80000"/>
              </a:lnSpc>
              <a:buFont typeface="+mj-lt"/>
              <a:buAutoNum type="arabicPeriod"/>
            </a:pPr>
            <a:r>
              <a:rPr lang="en-US" dirty="0" smtClean="0"/>
              <a:t>	Chest Pain, </a:t>
            </a:r>
            <a:r>
              <a:rPr lang="en-US" dirty="0" err="1" smtClean="0"/>
              <a:t>pleuritic</a:t>
            </a:r>
            <a:r>
              <a:rPr lang="en-US" dirty="0" smtClean="0"/>
              <a:t> (pleurisy)			</a:t>
            </a:r>
          </a:p>
          <a:p>
            <a:pPr marL="609600" indent="-609600" eaLnBrk="1" hangingPunct="1">
              <a:lnSpc>
                <a:spcPct val="80000"/>
              </a:lnSpc>
              <a:buFont typeface="+mj-lt"/>
              <a:buAutoNum type="arabicPeriod"/>
            </a:pPr>
            <a:r>
              <a:rPr lang="en-US" dirty="0" smtClean="0"/>
              <a:t>	Anxiety					</a:t>
            </a:r>
          </a:p>
          <a:p>
            <a:pPr marL="609600" indent="-609600" eaLnBrk="1" hangingPunct="1">
              <a:lnSpc>
                <a:spcPct val="80000"/>
              </a:lnSpc>
              <a:buFont typeface="+mj-lt"/>
              <a:buAutoNum type="arabicPeriod"/>
            </a:pPr>
            <a:r>
              <a:rPr lang="en-US" dirty="0" smtClean="0"/>
              <a:t>	Cough					</a:t>
            </a:r>
          </a:p>
          <a:p>
            <a:pPr marL="609600" indent="-609600" eaLnBrk="1" hangingPunct="1">
              <a:lnSpc>
                <a:spcPct val="80000"/>
              </a:lnSpc>
              <a:buFont typeface="+mj-lt"/>
              <a:buAutoNum type="arabicPeriod"/>
            </a:pPr>
            <a:r>
              <a:rPr lang="en-US" dirty="0" smtClean="0"/>
              <a:t>	Hemoptysis				</a:t>
            </a:r>
          </a:p>
          <a:p>
            <a:pPr marL="609600" indent="-609600" eaLnBrk="1" hangingPunct="1">
              <a:lnSpc>
                <a:spcPct val="80000"/>
              </a:lnSpc>
              <a:buFont typeface="+mj-lt"/>
              <a:buAutoNum type="arabicPeriod"/>
            </a:pPr>
            <a:r>
              <a:rPr lang="en-US" dirty="0" smtClean="0"/>
              <a:t>	Sweating					</a:t>
            </a:r>
          </a:p>
          <a:p>
            <a:pPr marL="609600" indent="-609600" eaLnBrk="1" hangingPunct="1">
              <a:lnSpc>
                <a:spcPct val="80000"/>
              </a:lnSpc>
              <a:buFont typeface="+mj-lt"/>
              <a:buAutoNum type="arabicPeriod"/>
            </a:pPr>
            <a:r>
              <a:rPr lang="en-US" dirty="0" smtClean="0"/>
              <a:t>	Chest Pain, </a:t>
            </a:r>
            <a:r>
              <a:rPr lang="en-US" dirty="0" err="1" smtClean="0"/>
              <a:t>nonpleuritic</a:t>
            </a:r>
            <a:r>
              <a:rPr lang="en-US" dirty="0" smtClean="0"/>
              <a:t>		</a:t>
            </a:r>
          </a:p>
          <a:p>
            <a:pPr marL="609600" indent="-609600" eaLnBrk="1" hangingPunct="1">
              <a:lnSpc>
                <a:spcPct val="80000"/>
              </a:lnSpc>
              <a:buFont typeface="+mj-lt"/>
              <a:buAutoNum type="arabicPeriod"/>
            </a:pPr>
            <a:r>
              <a:rPr lang="en-US" dirty="0" smtClean="0"/>
              <a:t>	Syncope					</a:t>
            </a:r>
          </a:p>
        </p:txBody>
      </p:sp>
    </p:spTree>
    <p:extLst>
      <p:ext uri="{BB962C8B-B14F-4D97-AF65-F5344CB8AC3E}">
        <p14:creationId xmlns:p14="http://schemas.microsoft.com/office/powerpoint/2010/main" val="3137779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C83B363F-EADB-4287-9958-1A8F73C3CDAF}" type="slidenum">
              <a:rPr lang="en-US" smtClean="0"/>
              <a:pPr lvl="1"/>
              <a:t>8</a:t>
            </a:fld>
            <a:endParaRPr lang="en-US" smtClean="0">
              <a:latin typeface="Times New Roman" pitchFamily="18" charset="0"/>
            </a:endParaRPr>
          </a:p>
        </p:txBody>
      </p:sp>
      <p:sp>
        <p:nvSpPr>
          <p:cNvPr id="15364" name="Rectangle 3"/>
          <p:cNvSpPr>
            <a:spLocks noGrp="1" noChangeArrowheads="1"/>
          </p:cNvSpPr>
          <p:nvPr>
            <p:ph type="body" idx="1"/>
          </p:nvPr>
        </p:nvSpPr>
        <p:spPr>
          <a:xfrm>
            <a:off x="0" y="0"/>
            <a:ext cx="9144000" cy="6858000"/>
          </a:xfrm>
        </p:spPr>
        <p:txBody>
          <a:bodyPr/>
          <a:lstStyle/>
          <a:p>
            <a:pPr eaLnBrk="1" hangingPunct="1">
              <a:lnSpc>
                <a:spcPct val="70000"/>
              </a:lnSpc>
              <a:buFont typeface="Wingdings" pitchFamily="2" charset="2"/>
              <a:buNone/>
            </a:pPr>
            <a:r>
              <a:rPr lang="en-US" sz="4800" b="1" dirty="0" smtClean="0"/>
              <a:t>Signs</a:t>
            </a:r>
            <a:endParaRPr lang="en-US" sz="4800" u="sng" dirty="0" smtClean="0"/>
          </a:p>
          <a:p>
            <a:pPr eaLnBrk="1" hangingPunct="1">
              <a:lnSpc>
                <a:spcPct val="70000"/>
              </a:lnSpc>
              <a:buFont typeface="Wingdings" pitchFamily="2" charset="2"/>
              <a:buNone/>
            </a:pPr>
            <a:endParaRPr lang="en-US" sz="2000" u="sng" dirty="0" smtClean="0"/>
          </a:p>
          <a:p>
            <a:pPr marL="742950" indent="-742950" eaLnBrk="1" hangingPunct="1">
              <a:lnSpc>
                <a:spcPct val="70000"/>
              </a:lnSpc>
              <a:buFont typeface="+mj-lt"/>
              <a:buAutoNum type="arabicPeriod"/>
            </a:pPr>
            <a:r>
              <a:rPr lang="en-US" sz="3600" dirty="0" smtClean="0"/>
              <a:t>	Tachypnea &gt; 20/min			</a:t>
            </a:r>
          </a:p>
          <a:p>
            <a:pPr marL="742950" indent="-742950" eaLnBrk="1" hangingPunct="1">
              <a:lnSpc>
                <a:spcPct val="70000"/>
              </a:lnSpc>
              <a:buFont typeface="+mj-lt"/>
              <a:buAutoNum type="arabicPeriod"/>
            </a:pPr>
            <a:r>
              <a:rPr lang="en-US" sz="3600" dirty="0" smtClean="0"/>
              <a:t>	Tachycardia &gt;100/min			</a:t>
            </a:r>
          </a:p>
          <a:p>
            <a:pPr marL="742950" indent="-742950" eaLnBrk="1" hangingPunct="1">
              <a:lnSpc>
                <a:spcPct val="70000"/>
              </a:lnSpc>
              <a:buFont typeface="+mj-lt"/>
              <a:buAutoNum type="arabicPeriod"/>
            </a:pPr>
            <a:r>
              <a:rPr lang="en-US" sz="3600" dirty="0" smtClean="0"/>
              <a:t>  Hypotension </a:t>
            </a:r>
          </a:p>
          <a:p>
            <a:pPr marL="742950" indent="-742950" eaLnBrk="1" hangingPunct="1">
              <a:lnSpc>
                <a:spcPct val="70000"/>
              </a:lnSpc>
              <a:buFont typeface="+mj-lt"/>
              <a:buAutoNum type="arabicPeriod"/>
            </a:pPr>
            <a:r>
              <a:rPr lang="en-US" sz="3600" dirty="0" smtClean="0"/>
              <a:t>	Fever &gt; 37.8				</a:t>
            </a:r>
          </a:p>
          <a:p>
            <a:pPr marL="742950" indent="-742950" eaLnBrk="1" hangingPunct="1">
              <a:lnSpc>
                <a:spcPct val="70000"/>
              </a:lnSpc>
              <a:buFont typeface="+mj-lt"/>
              <a:buAutoNum type="arabicPeriod"/>
            </a:pPr>
            <a:r>
              <a:rPr lang="en-US" sz="3600" dirty="0" smtClean="0"/>
              <a:t>	Diaphoresis</a:t>
            </a:r>
          </a:p>
          <a:p>
            <a:pPr marL="742950" indent="-742950">
              <a:lnSpc>
                <a:spcPct val="70000"/>
              </a:lnSpc>
              <a:buFont typeface="+mj-lt"/>
              <a:buAutoNum type="arabicPeriod"/>
            </a:pPr>
            <a:r>
              <a:rPr lang="en-US" sz="3600" dirty="0" smtClean="0"/>
              <a:t>	</a:t>
            </a:r>
            <a:r>
              <a:rPr lang="en-US" sz="3600" dirty="0" err="1" smtClean="0"/>
              <a:t>Rales</a:t>
            </a:r>
            <a:r>
              <a:rPr lang="en-US" sz="3600" dirty="0" smtClean="0"/>
              <a:t>/Crackles				</a:t>
            </a:r>
          </a:p>
          <a:p>
            <a:pPr marL="742950" indent="-742950" eaLnBrk="1" hangingPunct="1">
              <a:lnSpc>
                <a:spcPct val="70000"/>
              </a:lnSpc>
              <a:buFont typeface="+mj-lt"/>
              <a:buAutoNum type="arabicPeriod"/>
            </a:pPr>
            <a:r>
              <a:rPr lang="en-US" sz="3600" dirty="0" smtClean="0"/>
              <a:t>	S3 or S4 gallop			</a:t>
            </a:r>
          </a:p>
          <a:p>
            <a:pPr marL="742950" indent="-742950" eaLnBrk="1" hangingPunct="1">
              <a:lnSpc>
                <a:spcPct val="70000"/>
              </a:lnSpc>
              <a:buFont typeface="+mj-lt"/>
              <a:buAutoNum type="arabicPeriod"/>
            </a:pPr>
            <a:r>
              <a:rPr lang="en-US" sz="3600" dirty="0" smtClean="0"/>
              <a:t> 	Thrombophlebitis			</a:t>
            </a:r>
          </a:p>
          <a:p>
            <a:pPr marL="742950" indent="-742950" eaLnBrk="1" hangingPunct="1">
              <a:lnSpc>
                <a:spcPct val="70000"/>
              </a:lnSpc>
              <a:buFont typeface="+mj-lt"/>
              <a:buAutoNum type="arabicPeriod"/>
            </a:pPr>
            <a:r>
              <a:rPr lang="en-US" sz="3600" dirty="0" smtClean="0"/>
              <a:t>	Lower extremity edema</a:t>
            </a:r>
            <a:r>
              <a:rPr lang="en-US" sz="2000" dirty="0" smtClean="0"/>
              <a:t>		</a:t>
            </a:r>
          </a:p>
          <a:p>
            <a:pPr eaLnBrk="1" hangingPunct="1">
              <a:lnSpc>
                <a:spcPct val="70000"/>
              </a:lnSpc>
              <a:buFont typeface="Wingdings" pitchFamily="2" charset="2"/>
              <a:buNone/>
            </a:pPr>
            <a:r>
              <a:rPr lang="en-US" sz="2400" dirty="0" smtClean="0"/>
              <a:t>	</a:t>
            </a:r>
          </a:p>
        </p:txBody>
      </p:sp>
    </p:spTree>
    <p:extLst>
      <p:ext uri="{BB962C8B-B14F-4D97-AF65-F5344CB8AC3E}">
        <p14:creationId xmlns:p14="http://schemas.microsoft.com/office/powerpoint/2010/main" val="650847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fld id="{C65551C7-DA39-4856-8585-CFEBEA5D448D}" type="slidenum">
              <a:rPr lang="en-US">
                <a:solidFill>
                  <a:prstClr val="black"/>
                </a:solidFill>
              </a:rPr>
              <a:pPr lvl="1"/>
              <a:t>9</a:t>
            </a:fld>
            <a:endParaRPr lang="en-US">
              <a:solidFill>
                <a:prstClr val="black"/>
              </a:solidFill>
              <a:latin typeface="Times New Roman" pitchFamily="18" charset="0"/>
            </a:endParaRPr>
          </a:p>
        </p:txBody>
      </p:sp>
      <p:sp>
        <p:nvSpPr>
          <p:cNvPr id="36866" name="Rectangle 2"/>
          <p:cNvSpPr>
            <a:spLocks noGrp="1" noChangeArrowheads="1"/>
          </p:cNvSpPr>
          <p:nvPr>
            <p:ph type="title"/>
          </p:nvPr>
        </p:nvSpPr>
        <p:spPr/>
        <p:txBody>
          <a:bodyPr/>
          <a:lstStyle/>
          <a:p>
            <a:pPr eaLnBrk="1" hangingPunct="1">
              <a:defRPr/>
            </a:pPr>
            <a:r>
              <a:rPr lang="en-US" dirty="0" smtClean="0"/>
              <a:t>Clinical Presentation</a:t>
            </a:r>
          </a:p>
        </p:txBody>
      </p:sp>
      <p:sp>
        <p:nvSpPr>
          <p:cNvPr id="12292" name="Rectangle 3"/>
          <p:cNvSpPr>
            <a:spLocks noGrp="1" noChangeArrowheads="1"/>
          </p:cNvSpPr>
          <p:nvPr>
            <p:ph type="body" idx="1"/>
          </p:nvPr>
        </p:nvSpPr>
        <p:spPr>
          <a:xfrm>
            <a:off x="0" y="1916112"/>
            <a:ext cx="9144000" cy="4789487"/>
          </a:xfrm>
        </p:spPr>
        <p:txBody>
          <a:bodyPr/>
          <a:lstStyle/>
          <a:p>
            <a:pPr marL="0" indent="0" eaLnBrk="1" hangingPunct="1">
              <a:lnSpc>
                <a:spcPct val="80000"/>
              </a:lnSpc>
              <a:buNone/>
            </a:pPr>
            <a:r>
              <a:rPr lang="en-US" dirty="0" smtClean="0"/>
              <a:t>The Classic Triad:  (</a:t>
            </a:r>
            <a:r>
              <a:rPr lang="en-US" b="1" dirty="0" smtClean="0"/>
              <a:t>Hemoptysis, Dyspnea, </a:t>
            </a:r>
            <a:r>
              <a:rPr lang="en-US" b="1" dirty="0" err="1" smtClean="0"/>
              <a:t>Pleuritic</a:t>
            </a:r>
            <a:r>
              <a:rPr lang="en-US" b="1" dirty="0" smtClean="0"/>
              <a:t> Pain)</a:t>
            </a:r>
          </a:p>
          <a:p>
            <a:pPr marL="1371600" lvl="2" indent="-457200" eaLnBrk="1" hangingPunct="1">
              <a:lnSpc>
                <a:spcPct val="90000"/>
              </a:lnSpc>
            </a:pPr>
            <a:endParaRPr lang="en-US" sz="3200" dirty="0" smtClean="0"/>
          </a:p>
          <a:p>
            <a:pPr lvl="2" eaLnBrk="1" hangingPunct="1">
              <a:lnSpc>
                <a:spcPct val="90000"/>
              </a:lnSpc>
              <a:buFont typeface="Wingdings" pitchFamily="2" charset="2"/>
              <a:buChar char="ü"/>
            </a:pPr>
            <a:r>
              <a:rPr lang="en-US" sz="3200" dirty="0" smtClean="0"/>
              <a:t>Not very common!</a:t>
            </a:r>
          </a:p>
          <a:p>
            <a:pPr lvl="2" eaLnBrk="1" hangingPunct="1">
              <a:lnSpc>
                <a:spcPct val="90000"/>
              </a:lnSpc>
              <a:buFont typeface="Wingdings" pitchFamily="2" charset="2"/>
              <a:buChar char="ü"/>
            </a:pPr>
            <a:r>
              <a:rPr lang="en-US" sz="3200" dirty="0" smtClean="0"/>
              <a:t>Occurs in less than  20% of patients with documented PE</a:t>
            </a:r>
          </a:p>
          <a:p>
            <a:pPr marL="990600" lvl="1" indent="-533400" eaLnBrk="1" hangingPunct="1">
              <a:lnSpc>
                <a:spcPct val="90000"/>
              </a:lnSpc>
              <a:buFontTx/>
              <a:buNone/>
            </a:pPr>
            <a:endParaRPr lang="en-US" sz="2400" dirty="0" smtClean="0"/>
          </a:p>
        </p:txBody>
      </p:sp>
    </p:spTree>
    <p:extLst>
      <p:ext uri="{BB962C8B-B14F-4D97-AF65-F5344CB8AC3E}">
        <p14:creationId xmlns:p14="http://schemas.microsoft.com/office/powerpoint/2010/main" val="91471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1776</Words>
  <Application>Microsoft Office PowerPoint</Application>
  <PresentationFormat>On-screen Show (4:3)</PresentationFormat>
  <Paragraphs>332</Paragraphs>
  <Slides>27</Slides>
  <Notes>16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PTE</vt:lpstr>
      <vt:lpstr>Pulmonary Thromboembolism (PTE)</vt:lpstr>
      <vt:lpstr>Perspective</vt:lpstr>
      <vt:lpstr>PowerPoint Presentation</vt:lpstr>
      <vt:lpstr>Pathophysiology</vt:lpstr>
      <vt:lpstr>Risk Factors</vt:lpstr>
      <vt:lpstr>Clinical Features </vt:lpstr>
      <vt:lpstr>PowerPoint Presentation</vt:lpstr>
      <vt:lpstr>Clinical Presentation</vt:lpstr>
      <vt:lpstr>Diagnostic Test</vt:lpstr>
      <vt:lpstr>Chest X-ray of PE</vt:lpstr>
      <vt:lpstr>Radiographic Eponyms   - Hampton’s Hump,  Westermark’s Sign </vt:lpstr>
      <vt:lpstr>V/Q Scan</vt:lpstr>
      <vt:lpstr>Pulmonary Angiography</vt:lpstr>
      <vt:lpstr>Treatment: </vt:lpstr>
      <vt:lpstr> supportive Rx</vt:lpstr>
      <vt:lpstr>Specific Treatment</vt:lpstr>
      <vt:lpstr>PowerPoint Presentation</vt:lpstr>
      <vt:lpstr>PowerPoint Presentation</vt:lpstr>
      <vt:lpstr>PowerPoint Presentation</vt:lpstr>
      <vt:lpstr>THANKS!!!!</vt:lpstr>
      <vt:lpstr>quiz</vt:lpstr>
      <vt:lpstr>PowerPoint Presentation</vt:lpstr>
      <vt:lpstr>PowerPoint Presentation</vt:lpstr>
      <vt:lpstr>PowerPoint Presentation</vt:lpstr>
      <vt:lpstr>PowerPoint Presentation</vt:lpstr>
      <vt:lpstr>Answers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PTE</dc:title>
  <dc:creator>kmtc-makindu campus</dc:creator>
  <cp:lastModifiedBy>kmtc-makindu campus</cp:lastModifiedBy>
  <cp:revision>23</cp:revision>
  <dcterms:created xsi:type="dcterms:W3CDTF">2016-12-25T08:23:00Z</dcterms:created>
  <dcterms:modified xsi:type="dcterms:W3CDTF">2018-01-29T18:40:26Z</dcterms:modified>
</cp:coreProperties>
</file>