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85" r:id="rId10"/>
    <p:sldId id="264" r:id="rId11"/>
    <p:sldId id="265" r:id="rId12"/>
    <p:sldId id="280" r:id="rId13"/>
    <p:sldId id="266" r:id="rId14"/>
    <p:sldId id="267" r:id="rId15"/>
    <p:sldId id="268" r:id="rId16"/>
    <p:sldId id="284" r:id="rId17"/>
    <p:sldId id="269" r:id="rId18"/>
    <p:sldId id="270" r:id="rId19"/>
    <p:sldId id="271" r:id="rId20"/>
    <p:sldId id="272" r:id="rId21"/>
    <p:sldId id="273" r:id="rId22"/>
    <p:sldId id="274" r:id="rId23"/>
    <p:sldId id="275" r:id="rId24"/>
    <p:sldId id="276" r:id="rId25"/>
    <p:sldId id="277" r:id="rId26"/>
    <p:sldId id="278" r:id="rId27"/>
    <p:sldId id="283" r:id="rId28"/>
    <p:sldId id="279"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bM7U8ep3Xh5EKiOJYM9gNQ==" hashData="PgeUFz3DhWSzHCaS3VHVYBSH/LQ="/>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2"/>
    <p:restoredTop sz="94690"/>
  </p:normalViewPr>
  <p:slideViewPr>
    <p:cSldViewPr snapToGrid="0" snapToObjects="1">
      <p:cViewPr varScale="1">
        <p:scale>
          <a:sx n="76" d="100"/>
          <a:sy n="76" d="100"/>
        </p:scale>
        <p:origin x="22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C09187F2-9C9F-E945-BB0B-889DF4F6DBFE}"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24588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09187F2-9C9F-E945-BB0B-889DF4F6DBFE}"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89661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09187F2-9C9F-E945-BB0B-889DF4F6DBFE}"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31871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09187F2-9C9F-E945-BB0B-889DF4F6DBFE}"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67155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09187F2-9C9F-E945-BB0B-889DF4F6DBFE}" type="datetimeFigureOut">
              <a:rPr lang="en-GB" smtClean="0"/>
              <a:t>18/06/2019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51936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C09187F2-9C9F-E945-BB0B-889DF4F6DBFE}" type="datetimeFigureOut">
              <a:rPr lang="en-GB" smtClean="0"/>
              <a:t>18/06/2019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51676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C09187F2-9C9F-E945-BB0B-889DF4F6DBFE}" type="datetimeFigureOut">
              <a:rPr lang="en-GB" smtClean="0"/>
              <a:t>18/06/2019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69930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C09187F2-9C9F-E945-BB0B-889DF4F6DBFE}" type="datetimeFigureOut">
              <a:rPr lang="en-GB" smtClean="0"/>
              <a:t>18/06/2019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85848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187F2-9C9F-E945-BB0B-889DF4F6DBFE}" type="datetimeFigureOut">
              <a:rPr lang="en-GB" smtClean="0"/>
              <a:t>18/06/2019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74035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09187F2-9C9F-E945-BB0B-889DF4F6DBFE}" type="datetimeFigureOut">
              <a:rPr lang="en-GB" smtClean="0"/>
              <a:t>18/06/2019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41808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09187F2-9C9F-E945-BB0B-889DF4F6DBFE}" type="datetimeFigureOut">
              <a:rPr lang="en-GB" smtClean="0"/>
              <a:t>18/06/2019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E36C00-01C3-0B48-9E85-A2803CEE9616}" type="slidenum">
              <a:rPr lang="en-GB" smtClean="0"/>
              <a:t>‹#›</a:t>
            </a:fld>
            <a:endParaRPr lang="en-GB"/>
          </a:p>
        </p:txBody>
      </p:sp>
    </p:spTree>
    <p:extLst>
      <p:ext uri="{BB962C8B-B14F-4D97-AF65-F5344CB8AC3E}">
        <p14:creationId xmlns:p14="http://schemas.microsoft.com/office/powerpoint/2010/main" val="1011181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187F2-9C9F-E945-BB0B-889DF4F6DBFE}" type="datetimeFigureOut">
              <a:rPr lang="en-GB" smtClean="0"/>
              <a:t>18/06/2019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6C00-01C3-0B48-9E85-A2803CEE9616}" type="slidenum">
              <a:rPr lang="en-GB" smtClean="0"/>
              <a:t>‹#›</a:t>
            </a:fld>
            <a:endParaRPr lang="en-GB"/>
          </a:p>
        </p:txBody>
      </p:sp>
    </p:spTree>
    <p:extLst>
      <p:ext uri="{BB962C8B-B14F-4D97-AF65-F5344CB8AC3E}">
        <p14:creationId xmlns:p14="http://schemas.microsoft.com/office/powerpoint/2010/main" val="169945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FF0000"/>
                </a:solidFill>
              </a:rPr>
              <a:t>ANTIDIABETICS</a:t>
            </a:r>
            <a:endParaRPr lang="en-GB" dirty="0">
              <a:solidFill>
                <a:srgbClr val="FF0000"/>
              </a:solidFill>
            </a:endParaRPr>
          </a:p>
        </p:txBody>
      </p:sp>
      <p:sp>
        <p:nvSpPr>
          <p:cNvPr id="3" name="Subtitle 2"/>
          <p:cNvSpPr>
            <a:spLocks noGrp="1"/>
          </p:cNvSpPr>
          <p:nvPr>
            <p:ph type="subTitle" idx="1"/>
          </p:nvPr>
        </p:nvSpPr>
        <p:spPr/>
        <p:txBody>
          <a:bodyPr/>
          <a:lstStyle/>
          <a:p>
            <a:r>
              <a:rPr lang="en-GB" dirty="0" smtClean="0"/>
              <a:t>DR. SIKUKU ERICK, BPHARM, UON.</a:t>
            </a:r>
            <a:endParaRPr lang="en-GB" dirty="0"/>
          </a:p>
        </p:txBody>
      </p:sp>
    </p:spTree>
    <p:extLst>
      <p:ext uri="{BB962C8B-B14F-4D97-AF65-F5344CB8AC3E}">
        <p14:creationId xmlns:p14="http://schemas.microsoft.com/office/powerpoint/2010/main" val="1576762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1.Sulfonyl </a:t>
            </a:r>
            <a:r>
              <a:rPr lang="en-GB" dirty="0" err="1" smtClean="0">
                <a:solidFill>
                  <a:srgbClr val="00B0F0"/>
                </a:solidFill>
              </a:rPr>
              <a:t>Ureas</a:t>
            </a:r>
            <a:endParaRPr lang="en-GB" dirty="0">
              <a:solidFill>
                <a:srgbClr val="00B0F0"/>
              </a:solidFill>
            </a:endParaRPr>
          </a:p>
        </p:txBody>
      </p:sp>
      <p:sp>
        <p:nvSpPr>
          <p:cNvPr id="3" name="Content Placeholder 2"/>
          <p:cNvSpPr>
            <a:spLocks noGrp="1"/>
          </p:cNvSpPr>
          <p:nvPr>
            <p:ph idx="1"/>
          </p:nvPr>
        </p:nvSpPr>
        <p:spPr>
          <a:xfrm>
            <a:off x="1109133" y="1825625"/>
            <a:ext cx="10515600" cy="4351338"/>
          </a:xfrm>
        </p:spPr>
        <p:txBody>
          <a:bodyPr>
            <a:normAutofit fontScale="92500" lnSpcReduction="20000"/>
          </a:bodyPr>
          <a:lstStyle/>
          <a:p>
            <a:r>
              <a:rPr lang="en-GB" dirty="0" smtClean="0"/>
              <a:t>Primary structure.</a:t>
            </a:r>
          </a:p>
          <a:p>
            <a:endParaRPr lang="en-GB" dirty="0"/>
          </a:p>
          <a:p>
            <a:r>
              <a:rPr lang="en-US" b="1" dirty="0"/>
              <a:t>1</a:t>
            </a:r>
            <a:r>
              <a:rPr lang="en-US" b="1" baseline="30000" dirty="0"/>
              <a:t>st</a:t>
            </a:r>
            <a:r>
              <a:rPr lang="en-US" b="1" dirty="0"/>
              <a:t> generation 	</a:t>
            </a:r>
            <a:r>
              <a:rPr lang="en-US" b="1" dirty="0" smtClean="0"/>
              <a:t>R</a:t>
            </a:r>
            <a:r>
              <a:rPr lang="en-US" b="1" dirty="0"/>
              <a:t>		   R</a:t>
            </a:r>
            <a:r>
              <a:rPr lang="en-US" b="1" baseline="-25000" dirty="0"/>
              <a:t>1			</a:t>
            </a:r>
            <a:r>
              <a:rPr lang="en-US" b="1" dirty="0"/>
              <a:t>Duration of action (</a:t>
            </a:r>
            <a:r>
              <a:rPr lang="en-US" b="1" dirty="0" err="1"/>
              <a:t>hrs</a:t>
            </a:r>
            <a:r>
              <a:rPr lang="en-US" b="1" dirty="0"/>
              <a:t>)</a:t>
            </a:r>
            <a:endParaRPr lang="en-US" dirty="0"/>
          </a:p>
          <a:p>
            <a:r>
              <a:rPr lang="en-US" dirty="0" err="1"/>
              <a:t>Tolbutamine</a:t>
            </a:r>
            <a:r>
              <a:rPr lang="en-US" dirty="0"/>
              <a:t> 	CH</a:t>
            </a:r>
            <a:r>
              <a:rPr lang="en-US" baseline="-25000" dirty="0"/>
              <a:t>3</a:t>
            </a:r>
            <a:r>
              <a:rPr lang="en-US" dirty="0"/>
              <a:t>		-CH</a:t>
            </a:r>
            <a:r>
              <a:rPr lang="en-US" baseline="-25000" dirty="0"/>
              <a:t>2</a:t>
            </a:r>
            <a:r>
              <a:rPr lang="en-US" dirty="0"/>
              <a:t> CH</a:t>
            </a:r>
            <a:r>
              <a:rPr lang="en-US" baseline="-25000" dirty="0"/>
              <a:t>2</a:t>
            </a:r>
            <a:r>
              <a:rPr lang="en-US" dirty="0"/>
              <a:t>CH</a:t>
            </a:r>
            <a:r>
              <a:rPr lang="en-US" baseline="-25000" dirty="0"/>
              <a:t>2</a:t>
            </a:r>
            <a:r>
              <a:rPr lang="en-US" dirty="0"/>
              <a:t>CH</a:t>
            </a:r>
            <a:r>
              <a:rPr lang="en-US" baseline="-25000" dirty="0"/>
              <a:t>3 		</a:t>
            </a:r>
            <a:r>
              <a:rPr lang="en-US" dirty="0"/>
              <a:t>6-12</a:t>
            </a:r>
          </a:p>
          <a:p>
            <a:r>
              <a:rPr lang="en-US" dirty="0" err="1"/>
              <a:t>Chlorpropamide</a:t>
            </a:r>
            <a:r>
              <a:rPr lang="en-US" dirty="0"/>
              <a:t> 	Cl		</a:t>
            </a:r>
            <a:r>
              <a:rPr lang="en-US" dirty="0" smtClean="0"/>
              <a:t>-</a:t>
            </a:r>
            <a:r>
              <a:rPr lang="en-US" dirty="0"/>
              <a:t>CH</a:t>
            </a:r>
            <a:r>
              <a:rPr lang="en-US" baseline="-25000" dirty="0"/>
              <a:t>2</a:t>
            </a:r>
            <a:r>
              <a:rPr lang="en-US" dirty="0"/>
              <a:t>CH</a:t>
            </a:r>
            <a:r>
              <a:rPr lang="en-US" baseline="-25000" dirty="0"/>
              <a:t>2</a:t>
            </a:r>
            <a:r>
              <a:rPr lang="en-US" dirty="0"/>
              <a:t>CH</a:t>
            </a:r>
            <a:r>
              <a:rPr lang="en-US" baseline="-25000" dirty="0"/>
              <a:t>3</a:t>
            </a:r>
            <a:r>
              <a:rPr lang="en-US" dirty="0"/>
              <a:t>			up to 60</a:t>
            </a:r>
          </a:p>
          <a:p>
            <a:r>
              <a:rPr lang="en-US" dirty="0"/>
              <a:t>(</a:t>
            </a:r>
            <a:r>
              <a:rPr lang="en-US" dirty="0" err="1"/>
              <a:t>Diabenese</a:t>
            </a:r>
            <a:r>
              <a:rPr lang="en-US" baseline="30000" dirty="0"/>
              <a:t>®</a:t>
            </a:r>
            <a:r>
              <a:rPr lang="en-US" dirty="0"/>
              <a:t>)</a:t>
            </a:r>
          </a:p>
          <a:p>
            <a:r>
              <a:rPr lang="en-US" dirty="0" err="1"/>
              <a:t>Tolazomide</a:t>
            </a:r>
            <a:r>
              <a:rPr lang="en-US" dirty="0"/>
              <a:t> 		CH</a:t>
            </a:r>
            <a:r>
              <a:rPr lang="en-US" baseline="-25000" dirty="0"/>
              <a:t>3						</a:t>
            </a:r>
            <a:r>
              <a:rPr lang="en-US" dirty="0"/>
              <a:t>10-14</a:t>
            </a:r>
            <a:r>
              <a:rPr lang="en-US" baseline="-25000" dirty="0"/>
              <a:t>		</a:t>
            </a:r>
            <a:endParaRPr lang="en-US" dirty="0"/>
          </a:p>
          <a:p>
            <a:r>
              <a:rPr lang="en-US" baseline="-25000" dirty="0"/>
              <a:t>				</a:t>
            </a:r>
            <a:endParaRPr lang="en-US" dirty="0"/>
          </a:p>
          <a:p>
            <a:r>
              <a:rPr lang="en-US" dirty="0" err="1"/>
              <a:t>Acetohexamide</a:t>
            </a:r>
            <a:r>
              <a:rPr lang="en-US" dirty="0"/>
              <a:t>	CH</a:t>
            </a:r>
            <a:r>
              <a:rPr lang="en-US" baseline="-25000" dirty="0"/>
              <a:t>3</a:t>
            </a:r>
            <a:r>
              <a:rPr lang="en-US" dirty="0"/>
              <a:t>-CO- 					12-24</a:t>
            </a:r>
          </a:p>
          <a:p>
            <a:r>
              <a:rPr lang="en-US" dirty="0"/>
              <a:t> </a:t>
            </a:r>
          </a:p>
          <a:p>
            <a:endParaRPr lang="en-GB" dirty="0"/>
          </a:p>
        </p:txBody>
      </p:sp>
      <p:sp>
        <p:nvSpPr>
          <p:cNvPr id="4" name="Rectangle 2"/>
          <p:cNvSpPr>
            <a:spLocks noChangeArrowheads="1"/>
          </p:cNvSpPr>
          <p:nvPr/>
        </p:nvSpPr>
        <p:spPr bwMode="auto">
          <a:xfrm>
            <a:off x="270933"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209131015"/>
              </p:ext>
            </p:extLst>
          </p:nvPr>
        </p:nvGraphicFramePr>
        <p:xfrm>
          <a:off x="5638799" y="495831"/>
          <a:ext cx="3437468" cy="1259945"/>
        </p:xfrm>
        <a:graphic>
          <a:graphicData uri="http://schemas.openxmlformats.org/presentationml/2006/ole">
            <mc:AlternateContent xmlns:mc="http://schemas.openxmlformats.org/markup-compatibility/2006">
              <mc:Choice xmlns:v="urn:schemas-microsoft-com:vml" Requires="v">
                <p:oleObj spid="_x0000_s1039" r:id="rId3" imgW="1955800" imgH="749300" progId="MarvinOLE.Document">
                  <p:embed/>
                </p:oleObj>
              </mc:Choice>
              <mc:Fallback>
                <p:oleObj r:id="rId3" imgW="1955800" imgH="749300" progId="MarvinOLE.Documen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799" y="495831"/>
                        <a:ext cx="3437468" cy="1259945"/>
                      </a:xfrm>
                      <a:prstGeom prst="rect">
                        <a:avLst/>
                      </a:prstGeom>
                      <a:noFill/>
                    </p:spPr>
                  </p:pic>
                </p:oleObj>
              </mc:Fallback>
            </mc:AlternateContent>
          </a:graphicData>
        </a:graphic>
      </p:graphicFrame>
    </p:spTree>
    <p:extLst>
      <p:ext uri="{BB962C8B-B14F-4D97-AF65-F5344CB8AC3E}">
        <p14:creationId xmlns:p14="http://schemas.microsoft.com/office/powerpoint/2010/main" val="27423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US" b="1" dirty="0"/>
              <a:t>2</a:t>
            </a:r>
            <a:r>
              <a:rPr lang="en-US" b="1" baseline="30000" dirty="0"/>
              <a:t>nd</a:t>
            </a:r>
            <a:r>
              <a:rPr lang="en-US" b="1" dirty="0"/>
              <a:t> </a:t>
            </a:r>
            <a:r>
              <a:rPr lang="en-US" b="1" dirty="0" smtClean="0"/>
              <a:t>generation</a:t>
            </a:r>
            <a:r>
              <a:rPr lang="en-GB" b="1" dirty="0" smtClean="0"/>
              <a:t>.                                                                                      Duration of Action</a:t>
            </a:r>
            <a:endParaRPr lang="en-US" dirty="0"/>
          </a:p>
          <a:p>
            <a:r>
              <a:rPr lang="en-US" dirty="0" err="1"/>
              <a:t>Glibenclamide</a:t>
            </a:r>
            <a:r>
              <a:rPr lang="en-US" dirty="0"/>
              <a:t> (</a:t>
            </a:r>
            <a:r>
              <a:rPr lang="en-US" dirty="0" err="1"/>
              <a:t>Daonil</a:t>
            </a:r>
            <a:r>
              <a:rPr lang="en-US" baseline="30000" dirty="0"/>
              <a:t>®</a:t>
            </a:r>
            <a:r>
              <a:rPr lang="en-US" dirty="0"/>
              <a:t> ,</a:t>
            </a:r>
            <a:r>
              <a:rPr lang="en-US" dirty="0" err="1"/>
              <a:t>Euglucon</a:t>
            </a:r>
            <a:r>
              <a:rPr lang="en-US" baseline="30000" dirty="0" smtClean="0"/>
              <a:t>®</a:t>
            </a:r>
            <a:r>
              <a:rPr lang="en-US" dirty="0" smtClean="0"/>
              <a:t>)</a:t>
            </a:r>
            <a:r>
              <a:rPr lang="en-US" dirty="0"/>
              <a:t>					</a:t>
            </a:r>
            <a:r>
              <a:rPr lang="en-US" dirty="0" smtClean="0"/>
              <a:t>10-24</a:t>
            </a:r>
            <a:endParaRPr lang="en-US" dirty="0"/>
          </a:p>
          <a:p>
            <a:r>
              <a:rPr lang="en-US" dirty="0"/>
              <a:t>Glipizide (</a:t>
            </a:r>
            <a:r>
              <a:rPr lang="en-US" dirty="0" err="1"/>
              <a:t>Gynase</a:t>
            </a:r>
            <a:r>
              <a:rPr lang="en-US" baseline="30000" dirty="0"/>
              <a:t>®</a:t>
            </a:r>
            <a:r>
              <a:rPr lang="en-US" dirty="0"/>
              <a:t>)							</a:t>
            </a:r>
            <a:r>
              <a:rPr lang="en-US" dirty="0" smtClean="0"/>
              <a:t>10-24</a:t>
            </a:r>
            <a:endParaRPr lang="en-US" dirty="0"/>
          </a:p>
          <a:p>
            <a:r>
              <a:rPr lang="en-US" dirty="0" err="1"/>
              <a:t>Gliclazide</a:t>
            </a:r>
            <a:r>
              <a:rPr lang="en-US" dirty="0"/>
              <a:t> (</a:t>
            </a:r>
            <a:r>
              <a:rPr lang="en-US" dirty="0" err="1"/>
              <a:t>Diamicron</a:t>
            </a:r>
            <a:r>
              <a:rPr lang="en-US" baseline="30000" dirty="0"/>
              <a:t>®</a:t>
            </a:r>
            <a:r>
              <a:rPr lang="en-US" dirty="0"/>
              <a:t>)			</a:t>
            </a:r>
            <a:r>
              <a:rPr lang="en-US" dirty="0" smtClean="0"/>
              <a:t>                  </a:t>
            </a:r>
            <a:r>
              <a:rPr lang="en-US" dirty="0"/>
              <a:t>			up to </a:t>
            </a:r>
            <a:r>
              <a:rPr lang="en-US" dirty="0" smtClean="0"/>
              <a:t>24</a:t>
            </a:r>
            <a:endParaRPr lang="en-US" dirty="0"/>
          </a:p>
          <a:p>
            <a:r>
              <a:rPr lang="en-US" dirty="0" err="1"/>
              <a:t>Gliquidone</a:t>
            </a:r>
            <a:r>
              <a:rPr lang="en-US" dirty="0"/>
              <a:t> (</a:t>
            </a:r>
            <a:r>
              <a:rPr lang="en-US" dirty="0" err="1"/>
              <a:t>Glurenor</a:t>
            </a:r>
            <a:r>
              <a:rPr lang="en-US" baseline="30000" dirty="0"/>
              <a:t>®</a:t>
            </a:r>
            <a:r>
              <a:rPr lang="en-US" dirty="0"/>
              <a:t>)							up to 24</a:t>
            </a:r>
          </a:p>
          <a:p>
            <a:endParaRPr lang="en-US" dirty="0"/>
          </a:p>
          <a:p>
            <a:r>
              <a:rPr lang="en-US" b="1" dirty="0"/>
              <a:t>3</a:t>
            </a:r>
            <a:r>
              <a:rPr lang="en-US" b="1" baseline="30000" dirty="0"/>
              <a:t>rd</a:t>
            </a:r>
            <a:r>
              <a:rPr lang="en-US" b="1" dirty="0"/>
              <a:t> Generation</a:t>
            </a:r>
            <a:endParaRPr lang="en-US" dirty="0"/>
          </a:p>
          <a:p>
            <a:r>
              <a:rPr lang="en-US" dirty="0"/>
              <a:t>Glimepiride(Amaryl</a:t>
            </a:r>
            <a:r>
              <a:rPr lang="en-US" baseline="30000" dirty="0"/>
              <a:t>®</a:t>
            </a:r>
            <a:r>
              <a:rPr lang="en-US" dirty="0"/>
              <a:t>)</a:t>
            </a:r>
          </a:p>
          <a:p>
            <a:endParaRPr lang="en-GB" dirty="0"/>
          </a:p>
        </p:txBody>
      </p:sp>
    </p:spTree>
    <p:extLst>
      <p:ext uri="{BB962C8B-B14F-4D97-AF65-F5344CB8AC3E}">
        <p14:creationId xmlns:p14="http://schemas.microsoft.com/office/powerpoint/2010/main" val="819583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677333" y="491068"/>
            <a:ext cx="10312400" cy="6096000"/>
          </a:xfrm>
          <a:prstGeom prst="rect">
            <a:avLst/>
          </a:prstGeom>
        </p:spPr>
      </p:pic>
    </p:spTree>
    <p:extLst>
      <p:ext uri="{BB962C8B-B14F-4D97-AF65-F5344CB8AC3E}">
        <p14:creationId xmlns:p14="http://schemas.microsoft.com/office/powerpoint/2010/main" val="32332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SAR </a:t>
            </a:r>
            <a:r>
              <a:rPr lang="en-GB" b="1" dirty="0" err="1" smtClean="0"/>
              <a:t>Sulfony-lUreas</a:t>
            </a:r>
            <a:endParaRPr lang="en-GB" b="1" dirty="0"/>
          </a:p>
        </p:txBody>
      </p:sp>
      <p:sp>
        <p:nvSpPr>
          <p:cNvPr id="3" name="Content Placeholder 2"/>
          <p:cNvSpPr>
            <a:spLocks noGrp="1"/>
          </p:cNvSpPr>
          <p:nvPr>
            <p:ph idx="1"/>
          </p:nvPr>
        </p:nvSpPr>
        <p:spPr/>
        <p:txBody>
          <a:bodyPr>
            <a:normAutofit fontScale="85000" lnSpcReduction="20000"/>
          </a:bodyPr>
          <a:lstStyle/>
          <a:p>
            <a:r>
              <a:rPr lang="en-US" b="1" dirty="0" err="1"/>
              <a:t>Posn</a:t>
            </a:r>
            <a:r>
              <a:rPr lang="en-US" b="1" dirty="0"/>
              <a:t> R</a:t>
            </a:r>
            <a:r>
              <a:rPr lang="en-US" b="1" baseline="-25000" dirty="0"/>
              <a:t>1</a:t>
            </a:r>
            <a:r>
              <a:rPr lang="en-US" b="1" dirty="0"/>
              <a:t>  </a:t>
            </a:r>
            <a:endParaRPr lang="en-US" dirty="0"/>
          </a:p>
          <a:p>
            <a:r>
              <a:rPr lang="en-US" b="1" dirty="0"/>
              <a:t>- </a:t>
            </a:r>
            <a:r>
              <a:rPr lang="en-US" dirty="0"/>
              <a:t>A bulky group at R </a:t>
            </a:r>
            <a:r>
              <a:rPr lang="en-US" baseline="-25000" dirty="0"/>
              <a:t>1</a:t>
            </a:r>
            <a:r>
              <a:rPr lang="en-US" dirty="0"/>
              <a:t> on the urea N is necessary for </a:t>
            </a:r>
            <a:r>
              <a:rPr lang="en-US" dirty="0" err="1"/>
              <a:t>A</a:t>
            </a:r>
            <a:r>
              <a:rPr lang="en-US" baseline="30000" dirty="0" err="1"/>
              <a:t>o</a:t>
            </a:r>
            <a:r>
              <a:rPr lang="en-US" baseline="30000" dirty="0"/>
              <a:t> </a:t>
            </a:r>
            <a:r>
              <a:rPr lang="en-US" dirty="0"/>
              <a:t>.</a:t>
            </a:r>
          </a:p>
          <a:p>
            <a:r>
              <a:rPr lang="en-US" dirty="0"/>
              <a:t>-The group may  be aliphatic or alicyclic .</a:t>
            </a:r>
          </a:p>
          <a:p>
            <a:r>
              <a:rPr lang="en-US" dirty="0"/>
              <a:t>-Methyl and ethyl groups give inactive compounds.</a:t>
            </a:r>
          </a:p>
          <a:p>
            <a:r>
              <a:rPr lang="en-US" dirty="0"/>
              <a:t>-Aromatic group reduce </a:t>
            </a:r>
            <a:r>
              <a:rPr lang="en-US" dirty="0" err="1"/>
              <a:t>A</a:t>
            </a:r>
            <a:r>
              <a:rPr lang="en-US" baseline="30000" dirty="0" err="1"/>
              <a:t>o</a:t>
            </a:r>
            <a:endParaRPr lang="en-US" dirty="0"/>
          </a:p>
          <a:p>
            <a:r>
              <a:rPr lang="en-US" b="1" dirty="0" err="1"/>
              <a:t>Posn</a:t>
            </a:r>
            <a:r>
              <a:rPr lang="en-US" b="1" dirty="0"/>
              <a:t> R</a:t>
            </a:r>
            <a:endParaRPr lang="en-US" dirty="0"/>
          </a:p>
          <a:p>
            <a:pPr lvl="0"/>
            <a:r>
              <a:rPr lang="en-US" dirty="0"/>
              <a:t>Para substitution on the </a:t>
            </a:r>
            <a:r>
              <a:rPr lang="en-US" dirty="0" err="1"/>
              <a:t>sulfonyl</a:t>
            </a:r>
            <a:r>
              <a:rPr lang="en-US" dirty="0"/>
              <a:t>-aromatic ring i.e. </a:t>
            </a:r>
            <a:r>
              <a:rPr lang="en-US" dirty="0" err="1"/>
              <a:t>posn</a:t>
            </a:r>
            <a:r>
              <a:rPr lang="en-US" dirty="0"/>
              <a:t> R gives good </a:t>
            </a:r>
            <a:r>
              <a:rPr lang="en-US" dirty="0" err="1"/>
              <a:t>A</a:t>
            </a:r>
            <a:r>
              <a:rPr lang="en-US" baseline="30000" dirty="0" err="1"/>
              <a:t>o</a:t>
            </a:r>
            <a:r>
              <a:rPr lang="en-US" dirty="0"/>
              <a:t> .</a:t>
            </a:r>
          </a:p>
          <a:p>
            <a:pPr lvl="0"/>
            <a:r>
              <a:rPr lang="en-US" dirty="0"/>
              <a:t>Ortho and meta substitution do not yield active compounds </a:t>
            </a:r>
          </a:p>
          <a:p>
            <a:pPr lvl="0"/>
            <a:r>
              <a:rPr lang="en-US" dirty="0"/>
              <a:t>Simple substituents e.g. methyl give active groups but larger substituents as in 2</a:t>
            </a:r>
            <a:r>
              <a:rPr lang="en-US" baseline="30000" dirty="0"/>
              <a:t>nd</a:t>
            </a:r>
            <a:r>
              <a:rPr lang="en-US" dirty="0"/>
              <a:t> generation impart higher potency</a:t>
            </a:r>
          </a:p>
          <a:p>
            <a:pPr lvl="0"/>
            <a:r>
              <a:rPr lang="en-US" dirty="0"/>
              <a:t>A </a:t>
            </a:r>
            <a:r>
              <a:rPr lang="en-US" dirty="0" err="1"/>
              <a:t>chloro</a:t>
            </a:r>
            <a:r>
              <a:rPr lang="en-US" dirty="0"/>
              <a:t> group confers long duration of activity due to retardation of metabolism</a:t>
            </a:r>
          </a:p>
          <a:p>
            <a:endParaRPr lang="en-GB" dirty="0"/>
          </a:p>
        </p:txBody>
      </p:sp>
    </p:spTree>
    <p:extLst>
      <p:ext uri="{BB962C8B-B14F-4D97-AF65-F5344CB8AC3E}">
        <p14:creationId xmlns:p14="http://schemas.microsoft.com/office/powerpoint/2010/main" val="1458867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MOA</a:t>
            </a:r>
            <a:r>
              <a:rPr lang="en-GB" dirty="0" smtClean="0"/>
              <a:t>.</a:t>
            </a:r>
            <a:endParaRPr lang="en-GB" dirty="0"/>
          </a:p>
        </p:txBody>
      </p:sp>
      <p:sp>
        <p:nvSpPr>
          <p:cNvPr id="3" name="Content Placeholder 2"/>
          <p:cNvSpPr>
            <a:spLocks noGrp="1"/>
          </p:cNvSpPr>
          <p:nvPr>
            <p:ph idx="1"/>
          </p:nvPr>
        </p:nvSpPr>
        <p:spPr/>
        <p:txBody>
          <a:bodyPr/>
          <a:lstStyle/>
          <a:p>
            <a:pPr lvl="0"/>
            <a:r>
              <a:rPr lang="en-US" dirty="0"/>
              <a:t>Stimulation of release of insulin from β cell .</a:t>
            </a:r>
          </a:p>
          <a:p>
            <a:pPr lvl="0"/>
            <a:r>
              <a:rPr lang="en-US" dirty="0"/>
              <a:t>They  interact with receptors in the cells to block ATP-sensitive K</a:t>
            </a:r>
            <a:r>
              <a:rPr lang="en-US" baseline="30000" dirty="0"/>
              <a:t>+ </a:t>
            </a:r>
            <a:r>
              <a:rPr lang="en-US" dirty="0"/>
              <a:t>channels which in turn opens calcium channels</a:t>
            </a:r>
          </a:p>
          <a:p>
            <a:pPr lvl="0"/>
            <a:r>
              <a:rPr lang="en-US" dirty="0"/>
              <a:t>The influx of Ca</a:t>
            </a:r>
            <a:r>
              <a:rPr lang="en-US" baseline="30000" dirty="0"/>
              <a:t>+</a:t>
            </a:r>
            <a:r>
              <a:rPr lang="en-US" dirty="0"/>
              <a:t> into B cells result in insulin production. For activity ,some functional B cells must be present.</a:t>
            </a:r>
          </a:p>
          <a:p>
            <a:pPr lvl="0"/>
            <a:r>
              <a:rPr lang="en-US" dirty="0"/>
              <a:t>They also Suppress gluconeogenesis in the liver</a:t>
            </a:r>
          </a:p>
          <a:p>
            <a:pPr lvl="0"/>
            <a:r>
              <a:rPr lang="en-US" dirty="0"/>
              <a:t>They reduce serum glucose.</a:t>
            </a:r>
          </a:p>
          <a:p>
            <a:r>
              <a:rPr lang="en-US" dirty="0"/>
              <a:t>Their chronic use may lead to resistance except glipizide</a:t>
            </a:r>
            <a:r>
              <a:rPr lang="en-US" dirty="0" smtClean="0">
                <a:effectLst/>
              </a:rPr>
              <a:t> </a:t>
            </a:r>
            <a:endParaRPr lang="en-GB" dirty="0"/>
          </a:p>
        </p:txBody>
      </p:sp>
    </p:spTree>
    <p:extLst>
      <p:ext uri="{BB962C8B-B14F-4D97-AF65-F5344CB8AC3E}">
        <p14:creationId xmlns:p14="http://schemas.microsoft.com/office/powerpoint/2010/main" val="740871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Physicochemical Properties</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US" dirty="0"/>
              <a:t>Are weak acids with a </a:t>
            </a:r>
            <a:r>
              <a:rPr lang="en-US" dirty="0" err="1"/>
              <a:t>pKa</a:t>
            </a:r>
            <a:r>
              <a:rPr lang="en-US" dirty="0"/>
              <a:t> of about 5 hence they are strongly protein bound. This results in many drug interactions.</a:t>
            </a:r>
          </a:p>
          <a:p>
            <a:r>
              <a:rPr lang="en-US" b="1" dirty="0"/>
              <a:t>Uses</a:t>
            </a:r>
            <a:endParaRPr lang="en-US" dirty="0"/>
          </a:p>
          <a:p>
            <a:pPr lvl="0"/>
            <a:r>
              <a:rPr lang="en-US" dirty="0"/>
              <a:t>In type II diabetes, alone or with insulin in difficult cases</a:t>
            </a:r>
          </a:p>
          <a:p>
            <a:pPr lvl="0"/>
            <a:r>
              <a:rPr lang="en-US" dirty="0"/>
              <a:t>Most effective in mild case.</a:t>
            </a:r>
          </a:p>
          <a:p>
            <a:r>
              <a:rPr lang="en-US" b="1" dirty="0"/>
              <a:t>3</a:t>
            </a:r>
            <a:r>
              <a:rPr lang="en-US" b="1" baseline="30000" dirty="0"/>
              <a:t>rd</a:t>
            </a:r>
            <a:r>
              <a:rPr lang="en-US" b="1" dirty="0"/>
              <a:t> generation</a:t>
            </a:r>
            <a:endParaRPr lang="en-US" dirty="0"/>
          </a:p>
          <a:p>
            <a:r>
              <a:rPr lang="en-US" dirty="0"/>
              <a:t>Advantage</a:t>
            </a:r>
          </a:p>
          <a:p>
            <a:r>
              <a:rPr lang="en-US" dirty="0"/>
              <a:t>Are less likely to cause obesity and hypoglycemic compared to older </a:t>
            </a:r>
            <a:r>
              <a:rPr lang="en-US" dirty="0" err="1"/>
              <a:t>sulphonylureas</a:t>
            </a:r>
            <a:r>
              <a:rPr lang="en-US" dirty="0"/>
              <a:t>.</a:t>
            </a:r>
          </a:p>
          <a:p>
            <a:r>
              <a:rPr lang="en-US" b="1" dirty="0"/>
              <a:t>Glimepiride</a:t>
            </a:r>
            <a:r>
              <a:rPr lang="en-US" dirty="0"/>
              <a:t> is a sulfonamide with quick onset and long duration of action.</a:t>
            </a:r>
          </a:p>
          <a:p>
            <a:endParaRPr lang="en-GB" dirty="0"/>
          </a:p>
        </p:txBody>
      </p:sp>
    </p:spTree>
    <p:extLst>
      <p:ext uri="{BB962C8B-B14F-4D97-AF65-F5344CB8AC3E}">
        <p14:creationId xmlns:p14="http://schemas.microsoft.com/office/powerpoint/2010/main" val="1601869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Adverse effects of SU.</a:t>
            </a:r>
            <a:endParaRPr lang="en-GB" dirty="0"/>
          </a:p>
        </p:txBody>
      </p:sp>
      <p:sp>
        <p:nvSpPr>
          <p:cNvPr id="3" name="Content Placeholder 2"/>
          <p:cNvSpPr>
            <a:spLocks noGrp="1"/>
          </p:cNvSpPr>
          <p:nvPr>
            <p:ph idx="1"/>
          </p:nvPr>
        </p:nvSpPr>
        <p:spPr/>
        <p:txBody>
          <a:bodyPr/>
          <a:lstStyle/>
          <a:p>
            <a:r>
              <a:rPr lang="en-GB" dirty="0"/>
              <a:t>Overdoses for Long Period: Degranulation of beta</a:t>
            </a:r>
          </a:p>
          <a:p>
            <a:r>
              <a:rPr lang="en-GB" dirty="0"/>
              <a:t>Cells of </a:t>
            </a:r>
            <a:r>
              <a:rPr lang="en-GB" dirty="0" err="1"/>
              <a:t>Pnacreas</a:t>
            </a:r>
            <a:r>
              <a:rPr lang="en-GB" dirty="0"/>
              <a:t>.</a:t>
            </a:r>
          </a:p>
          <a:p>
            <a:r>
              <a:rPr lang="en-GB" dirty="0"/>
              <a:t>• Common Adverse Reactions:</a:t>
            </a:r>
          </a:p>
          <a:p>
            <a:r>
              <a:rPr lang="en-GB" dirty="0"/>
              <a:t>1. Cutaneous Reactions</a:t>
            </a:r>
            <a:r>
              <a:rPr lang="en-GB" dirty="0" smtClean="0"/>
              <a:t>.- </a:t>
            </a:r>
            <a:r>
              <a:rPr lang="en-GB" dirty="0"/>
              <a:t>Skin rashes and </a:t>
            </a:r>
            <a:r>
              <a:rPr lang="en-GB" dirty="0" err="1"/>
              <a:t>Photosentivity</a:t>
            </a:r>
            <a:endParaRPr lang="en-GB" dirty="0"/>
          </a:p>
          <a:p>
            <a:r>
              <a:rPr lang="en-GB" dirty="0"/>
              <a:t>2. GIT Reactions</a:t>
            </a:r>
            <a:r>
              <a:rPr lang="en-GB" dirty="0" smtClean="0"/>
              <a:t>.-</a:t>
            </a:r>
            <a:r>
              <a:rPr lang="en-GB" dirty="0"/>
              <a:t>Nausea </a:t>
            </a:r>
            <a:r>
              <a:rPr lang="en-GB" dirty="0" err="1"/>
              <a:t>Vomitting</a:t>
            </a:r>
            <a:r>
              <a:rPr lang="en-GB" dirty="0"/>
              <a:t>, anorexia, mild toxic</a:t>
            </a:r>
          </a:p>
          <a:p>
            <a:pPr marL="0" indent="0">
              <a:buNone/>
            </a:pPr>
            <a:r>
              <a:rPr lang="en-GB" dirty="0"/>
              <a:t>Hepatitis with Jaundice</a:t>
            </a:r>
          </a:p>
          <a:p>
            <a:pPr marL="0" indent="0">
              <a:buNone/>
            </a:pPr>
            <a:endParaRPr lang="en-GB" dirty="0"/>
          </a:p>
        </p:txBody>
      </p:sp>
    </p:spTree>
    <p:extLst>
      <p:ext uri="{BB962C8B-B14F-4D97-AF65-F5344CB8AC3E}">
        <p14:creationId xmlns:p14="http://schemas.microsoft.com/office/powerpoint/2010/main" val="140845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2. </a:t>
            </a:r>
            <a:r>
              <a:rPr lang="en-GB" dirty="0" err="1" smtClean="0">
                <a:solidFill>
                  <a:srgbClr val="00B0F0"/>
                </a:solidFill>
              </a:rPr>
              <a:t>Meglitinides</a:t>
            </a:r>
            <a:r>
              <a:rPr lang="en-GB" dirty="0" smtClean="0">
                <a:solidFill>
                  <a:srgbClr val="00B0F0"/>
                </a:solidFill>
              </a:rPr>
              <a:t> (</a:t>
            </a:r>
            <a:r>
              <a:rPr lang="en-GB" dirty="0" err="1" smtClean="0">
                <a:solidFill>
                  <a:srgbClr val="00B0F0"/>
                </a:solidFill>
              </a:rPr>
              <a:t>Glinides</a:t>
            </a:r>
            <a:r>
              <a:rPr lang="en-GB" dirty="0" smtClean="0">
                <a:solidFill>
                  <a:srgbClr val="00B0F0"/>
                </a:solidFill>
              </a:rPr>
              <a:t>).</a:t>
            </a:r>
            <a:endParaRPr lang="en-GB"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r>
              <a:rPr lang="en-US" dirty="0" err="1"/>
              <a:t>eg</a:t>
            </a:r>
            <a:r>
              <a:rPr lang="en-US" dirty="0"/>
              <a:t>. 	. </a:t>
            </a:r>
            <a:r>
              <a:rPr lang="en-US" dirty="0" err="1"/>
              <a:t>Repaglinide</a:t>
            </a:r>
            <a:endParaRPr lang="en-US" dirty="0"/>
          </a:p>
          <a:p>
            <a:r>
              <a:rPr lang="en-US" dirty="0"/>
              <a:t>	. </a:t>
            </a:r>
            <a:r>
              <a:rPr lang="en-US" dirty="0" err="1"/>
              <a:t>Diphenyl</a:t>
            </a:r>
            <a:r>
              <a:rPr lang="en-US" dirty="0"/>
              <a:t> alanine </a:t>
            </a:r>
            <a:r>
              <a:rPr lang="mr-IN" dirty="0" smtClean="0"/>
              <a:t>–</a:t>
            </a:r>
            <a:r>
              <a:rPr lang="en-US" dirty="0" err="1" smtClean="0"/>
              <a:t>nateglinide</a:t>
            </a:r>
            <a:endParaRPr lang="en-US" dirty="0"/>
          </a:p>
          <a:p>
            <a:r>
              <a:rPr lang="en-US" dirty="0" smtClean="0"/>
              <a:t>They </a:t>
            </a:r>
            <a:r>
              <a:rPr lang="en-US" dirty="0"/>
              <a:t>enhance secretion of insulin- </a:t>
            </a:r>
            <a:r>
              <a:rPr lang="en-US" dirty="0" err="1" smtClean="0"/>
              <a:t>secretagogues</a:t>
            </a:r>
            <a:r>
              <a:rPr lang="en-US" dirty="0" smtClean="0"/>
              <a:t> by increasing the sensitivity of beta cells to elevated glucose levels after a meal.</a:t>
            </a:r>
          </a:p>
          <a:p>
            <a:r>
              <a:rPr lang="en-US" dirty="0" smtClean="0"/>
              <a:t>Used as adjunct to diet and exercise to improve glycemic control in adults Type II DM.</a:t>
            </a:r>
            <a:endParaRPr lang="en-US" dirty="0"/>
          </a:p>
          <a:p>
            <a:r>
              <a:rPr lang="en-US" dirty="0"/>
              <a:t>Have rapid onset but short duration of action.</a:t>
            </a:r>
          </a:p>
          <a:p>
            <a:r>
              <a:rPr lang="en-US" dirty="0" err="1"/>
              <a:t>Repaglinide</a:t>
            </a:r>
            <a:r>
              <a:rPr lang="en-US" dirty="0"/>
              <a:t> is highly potent </a:t>
            </a:r>
            <a:r>
              <a:rPr lang="en-US" dirty="0" smtClean="0"/>
              <a:t>-</a:t>
            </a:r>
            <a:r>
              <a:rPr lang="en-US" dirty="0"/>
              <a:t>5</a:t>
            </a:r>
            <a:r>
              <a:rPr lang="en-US" dirty="0" smtClean="0"/>
              <a:t> </a:t>
            </a:r>
            <a:r>
              <a:rPr lang="en-US" dirty="0"/>
              <a:t>times more potent than </a:t>
            </a:r>
            <a:r>
              <a:rPr lang="en-US" dirty="0" err="1" smtClean="0"/>
              <a:t>glibenclamide</a:t>
            </a:r>
            <a:r>
              <a:rPr lang="en-US" dirty="0" smtClean="0"/>
              <a:t>.</a:t>
            </a:r>
            <a:endParaRPr lang="en-US" dirty="0"/>
          </a:p>
          <a:p>
            <a:r>
              <a:rPr lang="en-US" dirty="0"/>
              <a:t>0.5mg </a:t>
            </a:r>
            <a:r>
              <a:rPr lang="en-US" dirty="0" smtClean="0"/>
              <a:t>of </a:t>
            </a:r>
            <a:r>
              <a:rPr lang="en-US" dirty="0" err="1" smtClean="0"/>
              <a:t>repaglinide</a:t>
            </a:r>
            <a:r>
              <a:rPr lang="en-US" dirty="0" smtClean="0"/>
              <a:t> </a:t>
            </a:r>
            <a:r>
              <a:rPr lang="en-US" dirty="0"/>
              <a:t>= 250 mg </a:t>
            </a:r>
            <a:r>
              <a:rPr lang="en-US" dirty="0" err="1"/>
              <a:t>chlorpropamide</a:t>
            </a:r>
            <a:r>
              <a:rPr lang="en-US" dirty="0" smtClean="0"/>
              <a:t>..</a:t>
            </a:r>
            <a:endParaRPr lang="en-US" dirty="0"/>
          </a:p>
          <a:p>
            <a:r>
              <a:rPr lang="en-US" dirty="0" err="1"/>
              <a:t>Repaglinide</a:t>
            </a:r>
            <a:r>
              <a:rPr lang="en-US" dirty="0"/>
              <a:t>- </a:t>
            </a:r>
            <a:r>
              <a:rPr lang="en-US" dirty="0" err="1"/>
              <a:t>prandin</a:t>
            </a:r>
            <a:r>
              <a:rPr lang="en-US" baseline="30000" dirty="0"/>
              <a:t>®</a:t>
            </a:r>
            <a:r>
              <a:rPr lang="en-US" dirty="0"/>
              <a:t>, </a:t>
            </a:r>
            <a:r>
              <a:rPr lang="en-US" dirty="0" err="1"/>
              <a:t>Novonorm</a:t>
            </a:r>
            <a:r>
              <a:rPr lang="en-US" baseline="30000" dirty="0"/>
              <a:t>®</a:t>
            </a:r>
            <a:endParaRPr lang="en-US" dirty="0"/>
          </a:p>
          <a:p>
            <a:endParaRPr lang="en-GB" dirty="0"/>
          </a:p>
        </p:txBody>
      </p:sp>
    </p:spTree>
    <p:extLst>
      <p:ext uri="{BB962C8B-B14F-4D97-AF65-F5344CB8AC3E}">
        <p14:creationId xmlns:p14="http://schemas.microsoft.com/office/powerpoint/2010/main" val="442785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a:t>
            </a:r>
            <a:r>
              <a:rPr lang="en-GB" dirty="0" err="1" smtClean="0">
                <a:solidFill>
                  <a:srgbClr val="00B0F0"/>
                </a:solidFill>
              </a:rPr>
              <a:t>Biguanides</a:t>
            </a:r>
            <a:endParaRPr lang="en-GB" dirty="0">
              <a:solidFill>
                <a:srgbClr val="00B0F0"/>
              </a:solidFill>
            </a:endParaRPr>
          </a:p>
        </p:txBody>
      </p:sp>
      <p:sp>
        <p:nvSpPr>
          <p:cNvPr id="3" name="Content Placeholder 2"/>
          <p:cNvSpPr>
            <a:spLocks noGrp="1"/>
          </p:cNvSpPr>
          <p:nvPr>
            <p:ph idx="1"/>
          </p:nvPr>
        </p:nvSpPr>
        <p:spPr>
          <a:xfrm>
            <a:off x="838200" y="1473200"/>
            <a:ext cx="10515600" cy="5113867"/>
          </a:xfrm>
        </p:spPr>
        <p:txBody>
          <a:bodyPr>
            <a:normAutofit fontScale="77500" lnSpcReduction="20000"/>
          </a:bodyPr>
          <a:lstStyle/>
          <a:p>
            <a:r>
              <a:rPr lang="en-GB" dirty="0" err="1" smtClean="0"/>
              <a:t>Phenformin</a:t>
            </a:r>
            <a:endParaRPr lang="en-GB" dirty="0" smtClean="0"/>
          </a:p>
          <a:p>
            <a:endParaRPr lang="en-GB" dirty="0"/>
          </a:p>
          <a:p>
            <a:endParaRPr lang="en-GB" dirty="0" smtClean="0"/>
          </a:p>
          <a:p>
            <a:endParaRPr lang="en-GB" dirty="0"/>
          </a:p>
          <a:p>
            <a:endParaRPr lang="en-US" dirty="0" smtClean="0"/>
          </a:p>
          <a:p>
            <a:endParaRPr lang="en-US" dirty="0" smtClean="0"/>
          </a:p>
          <a:p>
            <a:r>
              <a:rPr lang="en-US" dirty="0" smtClean="0"/>
              <a:t>They </a:t>
            </a:r>
            <a:r>
              <a:rPr lang="en-US" dirty="0"/>
              <a:t>are derived from guanidine which has high hypoglycemic effect but high toxicity .</a:t>
            </a:r>
          </a:p>
          <a:p>
            <a:r>
              <a:rPr lang="en-US" dirty="0"/>
              <a:t>High alkyl analogs e.g. </a:t>
            </a:r>
            <a:r>
              <a:rPr lang="en-US" dirty="0" err="1"/>
              <a:t>phenformin</a:t>
            </a:r>
            <a:r>
              <a:rPr lang="en-US" dirty="0"/>
              <a:t> are more toxic than lower alkyl analogs e.g. metformin .</a:t>
            </a:r>
          </a:p>
          <a:p>
            <a:r>
              <a:rPr lang="en-US" dirty="0"/>
              <a:t>Toxicity is manifested as lactic acidosis hence should not be </a:t>
            </a:r>
            <a:r>
              <a:rPr lang="en-US" dirty="0" smtClean="0"/>
              <a:t>used in </a:t>
            </a:r>
            <a:r>
              <a:rPr lang="en-US" dirty="0"/>
              <a:t>renal impairment.</a:t>
            </a:r>
          </a:p>
          <a:p>
            <a:r>
              <a:rPr lang="en-US" dirty="0"/>
              <a:t>They are preferred for overweight patients in whom diet has failed to treat diabetes.</a:t>
            </a:r>
          </a:p>
          <a:p>
            <a:r>
              <a:rPr lang="en-US" dirty="0"/>
              <a:t>Metformin </a:t>
            </a:r>
            <a:r>
              <a:rPr lang="en-US" dirty="0" smtClean="0"/>
              <a:t>-does </a:t>
            </a:r>
            <a:r>
              <a:rPr lang="en-US" dirty="0"/>
              <a:t>not cause hypoglycemia </a:t>
            </a:r>
            <a:r>
              <a:rPr lang="en-US" dirty="0" smtClean="0"/>
              <a:t>in </a:t>
            </a:r>
            <a:r>
              <a:rPr lang="en-US" dirty="0"/>
              <a:t>non-diabetic people.</a:t>
            </a:r>
          </a:p>
          <a:p>
            <a:r>
              <a:rPr lang="en-US" dirty="0"/>
              <a:t>Metformin is a first choice drug in type II diabetes associated with obesity.</a:t>
            </a:r>
          </a:p>
          <a:p>
            <a:endParaRPr lang="en-GB"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1680083348"/>
              </p:ext>
            </p:extLst>
          </p:nvPr>
        </p:nvGraphicFramePr>
        <p:xfrm>
          <a:off x="2455332" y="2055812"/>
          <a:ext cx="7281335" cy="1720321"/>
        </p:xfrm>
        <a:graphic>
          <a:graphicData uri="http://schemas.openxmlformats.org/presentationml/2006/ole">
            <mc:AlternateContent xmlns:mc="http://schemas.openxmlformats.org/markup-compatibility/2006">
              <mc:Choice xmlns:v="urn:schemas-microsoft-com:vml" Requires="v">
                <p:oleObj spid="_x0000_s2058" r:id="rId3" imgW="4902200" imgH="990600" progId="MarvinOLE.Document">
                  <p:embed/>
                </p:oleObj>
              </mc:Choice>
              <mc:Fallback>
                <p:oleObj r:id="rId3" imgW="4902200" imgH="990600" progId="MarvinOLE.Documen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332" y="2055812"/>
                        <a:ext cx="7281335" cy="1720321"/>
                      </a:xfrm>
                      <a:prstGeom prst="rect">
                        <a:avLst/>
                      </a:prstGeom>
                      <a:noFill/>
                    </p:spPr>
                  </p:pic>
                </p:oleObj>
              </mc:Fallback>
            </mc:AlternateContent>
          </a:graphicData>
        </a:graphic>
      </p:graphicFrame>
    </p:spTree>
    <p:extLst>
      <p:ext uri="{BB962C8B-B14F-4D97-AF65-F5344CB8AC3E}">
        <p14:creationId xmlns:p14="http://schemas.microsoft.com/office/powerpoint/2010/main" val="1460767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MOA. </a:t>
            </a:r>
            <a:endParaRPr lang="en-GB" dirty="0"/>
          </a:p>
        </p:txBody>
      </p:sp>
      <p:sp>
        <p:nvSpPr>
          <p:cNvPr id="3" name="Content Placeholder 2"/>
          <p:cNvSpPr>
            <a:spLocks noGrp="1"/>
          </p:cNvSpPr>
          <p:nvPr>
            <p:ph idx="1"/>
          </p:nvPr>
        </p:nvSpPr>
        <p:spPr/>
        <p:txBody>
          <a:bodyPr>
            <a:normAutofit fontScale="92500" lnSpcReduction="10000"/>
          </a:bodyPr>
          <a:lstStyle/>
          <a:p>
            <a:r>
              <a:rPr lang="en-US" dirty="0"/>
              <a:t>Increase sensitivity of tissues to insulin and improve glucose utilization involving anaerobic </a:t>
            </a:r>
            <a:r>
              <a:rPr lang="en-US" dirty="0" smtClean="0"/>
              <a:t>respiration in muscles, liver and adipose tissue.</a:t>
            </a:r>
            <a:endParaRPr lang="en-US" dirty="0"/>
          </a:p>
          <a:p>
            <a:r>
              <a:rPr lang="en-US" dirty="0"/>
              <a:t>Their effect is independent  on the presence of  β pancreatic cells.</a:t>
            </a:r>
          </a:p>
          <a:p>
            <a:r>
              <a:rPr lang="en-US" b="1" dirty="0"/>
              <a:t>Other possible MOA</a:t>
            </a:r>
            <a:endParaRPr lang="en-US" dirty="0"/>
          </a:p>
          <a:p>
            <a:pPr lvl="0"/>
            <a:r>
              <a:rPr lang="en-US" dirty="0" smtClean="0"/>
              <a:t>Increase target cell insulin sensitivity</a:t>
            </a:r>
            <a:endParaRPr lang="en-US" dirty="0" smtClean="0"/>
          </a:p>
          <a:p>
            <a:pPr lvl="0"/>
            <a:r>
              <a:rPr lang="en-US" dirty="0" smtClean="0"/>
              <a:t>Reduction </a:t>
            </a:r>
            <a:r>
              <a:rPr lang="en-US" dirty="0"/>
              <a:t>of renal and hepatic gluconeogenesis.</a:t>
            </a:r>
          </a:p>
          <a:p>
            <a:pPr lvl="0"/>
            <a:r>
              <a:rPr lang="en-US" dirty="0"/>
              <a:t>Slowing down glucose absorption in the </a:t>
            </a:r>
            <a:r>
              <a:rPr lang="en-US" dirty="0" smtClean="0"/>
              <a:t>GIT.</a:t>
            </a:r>
          </a:p>
          <a:p>
            <a:pPr lvl="0"/>
            <a:r>
              <a:rPr lang="en-US" dirty="0" smtClean="0"/>
              <a:t>Direct </a:t>
            </a:r>
            <a:r>
              <a:rPr lang="en-US" dirty="0"/>
              <a:t>stimulation of  glycolysis in tissue with increased glucose  removal from </a:t>
            </a:r>
            <a:r>
              <a:rPr lang="en-US" dirty="0" smtClean="0"/>
              <a:t>blood.</a:t>
            </a:r>
          </a:p>
          <a:p>
            <a:pPr lvl="0"/>
            <a:r>
              <a:rPr lang="en-US" dirty="0"/>
              <a:t>I</a:t>
            </a:r>
            <a:r>
              <a:rPr lang="en-US" dirty="0" smtClean="0"/>
              <a:t>ncrease target cell insulin sensitivity.</a:t>
            </a:r>
            <a:endParaRPr lang="en-GB" dirty="0"/>
          </a:p>
        </p:txBody>
      </p:sp>
    </p:spTree>
    <p:extLst>
      <p:ext uri="{BB962C8B-B14F-4D97-AF65-F5344CB8AC3E}">
        <p14:creationId xmlns:p14="http://schemas.microsoft.com/office/powerpoint/2010/main" val="17085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lvl="0"/>
            <a:r>
              <a:rPr lang="en-US" dirty="0"/>
              <a:t>The pancreatic glands consist of islets of </a:t>
            </a:r>
            <a:r>
              <a:rPr lang="en-US" dirty="0" err="1"/>
              <a:t>langerhans</a:t>
            </a:r>
            <a:r>
              <a:rPr lang="en-US" dirty="0"/>
              <a:t> which secrets insulin from the β cells, glucagon from </a:t>
            </a:r>
            <a:r>
              <a:rPr lang="en-US" dirty="0" smtClean="0"/>
              <a:t>α (A) </a:t>
            </a:r>
            <a:r>
              <a:rPr lang="en-US" dirty="0"/>
              <a:t>cells, somatostatin from the D cells and pancreatic polypeptides from the F cells (PP) cells.</a:t>
            </a:r>
          </a:p>
          <a:p>
            <a:r>
              <a:rPr lang="en-US" dirty="0"/>
              <a:t>The β cells also secrete islets amyloid polypeptide or amylin which regulates appetite, gastric emptying glucagon &amp; insulin production.</a:t>
            </a:r>
          </a:p>
          <a:p>
            <a:pPr lvl="0"/>
            <a:r>
              <a:rPr lang="en-US" dirty="0"/>
              <a:t>Glucagon is a hyperglycemic agent that enhances </a:t>
            </a:r>
            <a:r>
              <a:rPr lang="en-US" dirty="0" err="1"/>
              <a:t>glycogenolysis</a:t>
            </a:r>
            <a:r>
              <a:rPr lang="en-US" dirty="0"/>
              <a:t>/ mobilizes </a:t>
            </a:r>
            <a:r>
              <a:rPr lang="en-US" dirty="0" smtClean="0"/>
              <a:t>glucose.</a:t>
            </a:r>
            <a:endParaRPr lang="en-US" dirty="0"/>
          </a:p>
          <a:p>
            <a:pPr lvl="0"/>
            <a:r>
              <a:rPr lang="en-US" dirty="0"/>
              <a:t>Insulin is a hypoglycemic </a:t>
            </a:r>
            <a:r>
              <a:rPr lang="en-US" dirty="0" smtClean="0"/>
              <a:t>agent. </a:t>
            </a:r>
            <a:endParaRPr lang="en-US" dirty="0"/>
          </a:p>
          <a:p>
            <a:pPr lvl="0"/>
            <a:r>
              <a:rPr lang="en-US" dirty="0"/>
              <a:t>Somatostatin is an inhibitor of the </a:t>
            </a:r>
            <a:r>
              <a:rPr lang="en-US" dirty="0" smtClean="0"/>
              <a:t>release of pancreatic hormones.</a:t>
            </a:r>
            <a:endParaRPr lang="en-US" dirty="0"/>
          </a:p>
          <a:p>
            <a:pPr lvl="0"/>
            <a:r>
              <a:rPr lang="en-US" dirty="0"/>
              <a:t>Pancreatic polypeptide facilitates digestion</a:t>
            </a:r>
            <a:r>
              <a:rPr lang="en-US" dirty="0" smtClean="0"/>
              <a:t>. </a:t>
            </a:r>
            <a:endParaRPr lang="en-US" dirty="0"/>
          </a:p>
          <a:p>
            <a:endParaRPr lang="en-GB" dirty="0"/>
          </a:p>
        </p:txBody>
      </p:sp>
    </p:spTree>
    <p:extLst>
      <p:ext uri="{BB962C8B-B14F-4D97-AF65-F5344CB8AC3E}">
        <p14:creationId xmlns:p14="http://schemas.microsoft.com/office/powerpoint/2010/main" val="1863648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a:t>
            </a:r>
            <a:r>
              <a:rPr lang="en-GB" dirty="0" err="1" smtClean="0">
                <a:solidFill>
                  <a:srgbClr val="00B0F0"/>
                </a:solidFill>
              </a:rPr>
              <a:t>Thiazolidinediones</a:t>
            </a:r>
            <a:r>
              <a:rPr lang="en-GB" dirty="0" smtClean="0">
                <a:solidFill>
                  <a:srgbClr val="00B0F0"/>
                </a:solidFill>
              </a:rPr>
              <a:t>/</a:t>
            </a:r>
            <a:r>
              <a:rPr lang="en-GB" dirty="0" err="1" smtClean="0">
                <a:solidFill>
                  <a:srgbClr val="00B0F0"/>
                </a:solidFill>
              </a:rPr>
              <a:t>Glitazones</a:t>
            </a:r>
            <a:r>
              <a:rPr lang="en-GB" dirty="0" smtClean="0"/>
              <a:t> </a:t>
            </a:r>
            <a:endParaRPr lang="en-GB" dirty="0"/>
          </a:p>
        </p:txBody>
      </p:sp>
      <p:sp>
        <p:nvSpPr>
          <p:cNvPr id="3" name="Content Placeholder 2"/>
          <p:cNvSpPr>
            <a:spLocks noGrp="1"/>
          </p:cNvSpPr>
          <p:nvPr>
            <p:ph idx="1"/>
          </p:nvPr>
        </p:nvSpPr>
        <p:spPr>
          <a:xfrm>
            <a:off x="838200" y="1555750"/>
            <a:ext cx="10515600" cy="4351338"/>
          </a:xfrm>
        </p:spPr>
        <p:txBody>
          <a:bodyPr/>
          <a:lstStyle/>
          <a:p>
            <a:r>
              <a:rPr lang="en-GB" dirty="0" smtClean="0"/>
              <a:t>They enhance activity of insulin by increasing sensitivity of insulin receptors in liver, skeletal muscles and adipose tissues.</a:t>
            </a:r>
          </a:p>
          <a:p>
            <a:r>
              <a:rPr lang="en-GB" dirty="0" smtClean="0"/>
              <a:t>Also enhances glucose and lipid </a:t>
            </a:r>
            <a:r>
              <a:rPr lang="en-GB" dirty="0" err="1" smtClean="0"/>
              <a:t>metabolims</a:t>
            </a:r>
            <a:r>
              <a:rPr lang="en-GB" dirty="0" smtClean="0"/>
              <a:t>.</a:t>
            </a:r>
          </a:p>
          <a:p>
            <a:r>
              <a:rPr lang="en-GB" dirty="0" smtClean="0"/>
              <a:t>Include </a:t>
            </a:r>
            <a:r>
              <a:rPr lang="en-GB" b="1" dirty="0" smtClean="0"/>
              <a:t>Pioglitazone, </a:t>
            </a:r>
            <a:r>
              <a:rPr lang="en-GB" b="1" dirty="0" err="1" smtClean="0"/>
              <a:t>Rosiglitazon</a:t>
            </a:r>
            <a:r>
              <a:rPr lang="en-GB" b="1" dirty="0" smtClean="0"/>
              <a:t> </a:t>
            </a:r>
            <a:r>
              <a:rPr lang="en-GB" dirty="0" smtClean="0"/>
              <a:t>and </a:t>
            </a:r>
            <a:r>
              <a:rPr lang="en-GB" b="1" dirty="0" err="1" smtClean="0"/>
              <a:t>Troglitazone</a:t>
            </a:r>
            <a:r>
              <a:rPr lang="en-GB" dirty="0" smtClean="0"/>
              <a:t>. </a:t>
            </a:r>
          </a:p>
          <a:p>
            <a:r>
              <a:rPr lang="en-GB" dirty="0" smtClean="0"/>
              <a:t>m</a:t>
            </a:r>
            <a:endParaRPr lang="en-GB" dirty="0"/>
          </a:p>
        </p:txBody>
      </p:sp>
      <p:sp>
        <p:nvSpPr>
          <p:cNvPr id="4" name="Rectangle 2"/>
          <p:cNvSpPr>
            <a:spLocks noChangeArrowheads="1"/>
          </p:cNvSpPr>
          <p:nvPr/>
        </p:nvSpPr>
        <p:spPr bwMode="auto">
          <a:xfrm>
            <a:off x="0" y="-26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p:cNvGraphicFramePr>
            <a:graphicFrameLocks noChangeAspect="1"/>
          </p:cNvGraphicFramePr>
          <p:nvPr>
            <p:extLst>
              <p:ext uri="{D42A27DB-BD31-4B8C-83A1-F6EECF244321}">
                <p14:modId xmlns:p14="http://schemas.microsoft.com/office/powerpoint/2010/main" val="1957595926"/>
              </p:ext>
            </p:extLst>
          </p:nvPr>
        </p:nvGraphicFramePr>
        <p:xfrm>
          <a:off x="1778000" y="3471333"/>
          <a:ext cx="8297333" cy="2150534"/>
        </p:xfrm>
        <a:graphic>
          <a:graphicData uri="http://schemas.openxmlformats.org/presentationml/2006/ole">
            <mc:AlternateContent xmlns:mc="http://schemas.openxmlformats.org/markup-compatibility/2006">
              <mc:Choice xmlns:v="urn:schemas-microsoft-com:vml" Requires="v">
                <p:oleObj spid="_x0000_s3084" r:id="rId3" imgW="7162800" imgH="1435100" progId="MarvinOLE.Document">
                  <p:embed/>
                </p:oleObj>
              </mc:Choice>
              <mc:Fallback>
                <p:oleObj r:id="rId3" imgW="7162800" imgH="1435100" progId="MarvinOLE.Documen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3471333"/>
                        <a:ext cx="8297333" cy="2150534"/>
                      </a:xfrm>
                      <a:prstGeom prst="rect">
                        <a:avLst/>
                      </a:prstGeom>
                      <a:noFill/>
                    </p:spPr>
                  </p:pic>
                </p:oleObj>
              </mc:Fallback>
            </mc:AlternateContent>
          </a:graphicData>
        </a:graphic>
      </p:graphicFrame>
    </p:spTree>
    <p:extLst>
      <p:ext uri="{BB962C8B-B14F-4D97-AF65-F5344CB8AC3E}">
        <p14:creationId xmlns:p14="http://schemas.microsoft.com/office/powerpoint/2010/main" val="1581730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lvl="0"/>
            <a:r>
              <a:rPr lang="en-US" dirty="0"/>
              <a:t>Have long DOA and taken once daily.</a:t>
            </a:r>
          </a:p>
          <a:p>
            <a:pPr lvl="0"/>
            <a:r>
              <a:rPr lang="en-US" dirty="0"/>
              <a:t>They have a 2,4 </a:t>
            </a:r>
            <a:r>
              <a:rPr lang="en-US" dirty="0" err="1" smtClean="0"/>
              <a:t>diazolidinedione</a:t>
            </a:r>
            <a:r>
              <a:rPr lang="en-US" dirty="0" smtClean="0"/>
              <a:t> </a:t>
            </a:r>
            <a:r>
              <a:rPr lang="en-US" dirty="0"/>
              <a:t>nucleus.</a:t>
            </a:r>
          </a:p>
          <a:p>
            <a:pPr lvl="0"/>
            <a:r>
              <a:rPr lang="en-US" dirty="0"/>
              <a:t>Metabolic transformation takes place in the 2</a:t>
            </a:r>
            <a:r>
              <a:rPr lang="en-US" baseline="30000" dirty="0"/>
              <a:t>nd</a:t>
            </a:r>
            <a:r>
              <a:rPr lang="en-US" dirty="0"/>
              <a:t> aryl group </a:t>
            </a:r>
            <a:r>
              <a:rPr lang="en-US" dirty="0" err="1"/>
              <a:t>ie</a:t>
            </a:r>
            <a:r>
              <a:rPr lang="en-US" dirty="0"/>
              <a:t> the pyridine </a:t>
            </a:r>
            <a:r>
              <a:rPr lang="en-US" dirty="0" smtClean="0"/>
              <a:t>ring.</a:t>
            </a:r>
            <a:endParaRPr lang="en-US" dirty="0"/>
          </a:p>
          <a:p>
            <a:pPr lvl="0"/>
            <a:r>
              <a:rPr lang="en-US" dirty="0"/>
              <a:t>Can be used as monotherapy or in combination with </a:t>
            </a:r>
            <a:r>
              <a:rPr lang="en-US" dirty="0" err="1"/>
              <a:t>sulphonyl</a:t>
            </a:r>
            <a:r>
              <a:rPr lang="en-US" dirty="0"/>
              <a:t> </a:t>
            </a:r>
            <a:r>
              <a:rPr lang="en-US" dirty="0" err="1"/>
              <a:t>ureas</a:t>
            </a:r>
            <a:r>
              <a:rPr lang="en-US" dirty="0"/>
              <a:t> ,metformin and insulin.</a:t>
            </a:r>
          </a:p>
          <a:p>
            <a:endParaRPr lang="en-GB" dirty="0"/>
          </a:p>
        </p:txBody>
      </p:sp>
    </p:spTree>
    <p:extLst>
      <p:ext uri="{BB962C8B-B14F-4D97-AF65-F5344CB8AC3E}">
        <p14:creationId xmlns:p14="http://schemas.microsoft.com/office/powerpoint/2010/main" val="676303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solidFill>
                  <a:srgbClr val="00B0F0"/>
                </a:solidFill>
              </a:rPr>
              <a:t>5. </a:t>
            </a:r>
            <a:r>
              <a:rPr lang="en-US" b="1" dirty="0">
                <a:solidFill>
                  <a:srgbClr val="00B0F0"/>
                </a:solidFill>
              </a:rPr>
              <a:t>α </a:t>
            </a:r>
            <a:r>
              <a:rPr lang="en-US" b="1" dirty="0" err="1">
                <a:solidFill>
                  <a:srgbClr val="00B0F0"/>
                </a:solidFill>
              </a:rPr>
              <a:t>Glucosidase</a:t>
            </a:r>
            <a:r>
              <a:rPr lang="en-US" b="1" dirty="0">
                <a:solidFill>
                  <a:srgbClr val="00B0F0"/>
                </a:solidFill>
              </a:rPr>
              <a:t> inhibitors </a:t>
            </a:r>
            <a:endParaRPr lang="en-GB" dirty="0"/>
          </a:p>
        </p:txBody>
      </p:sp>
      <p:sp>
        <p:nvSpPr>
          <p:cNvPr id="3" name="Content Placeholder 2"/>
          <p:cNvSpPr>
            <a:spLocks noGrp="1"/>
          </p:cNvSpPr>
          <p:nvPr>
            <p:ph idx="1"/>
          </p:nvPr>
        </p:nvSpPr>
        <p:spPr/>
        <p:txBody>
          <a:bodyPr/>
          <a:lstStyle/>
          <a:p>
            <a:r>
              <a:rPr lang="en-US" dirty="0"/>
              <a:t>Complex carbohydrates e.g.  starch ,cellulose ,sucrose are hydrolyzed to monosaccharides such as glucose and </a:t>
            </a:r>
            <a:r>
              <a:rPr lang="en-US" dirty="0" smtClean="0"/>
              <a:t>fructose, by alpha- </a:t>
            </a:r>
            <a:r>
              <a:rPr lang="en-US" dirty="0" err="1" smtClean="0"/>
              <a:t>glucosidase</a:t>
            </a:r>
            <a:r>
              <a:rPr lang="en-US" dirty="0" smtClean="0"/>
              <a:t>, </a:t>
            </a:r>
            <a:r>
              <a:rPr lang="en-US" dirty="0"/>
              <a:t>in the </a:t>
            </a:r>
            <a:r>
              <a:rPr lang="en-US" dirty="0" smtClean="0"/>
              <a:t>GIT before absorption.</a:t>
            </a:r>
          </a:p>
          <a:p>
            <a:r>
              <a:rPr lang="en-US" dirty="0" smtClean="0"/>
              <a:t>Only monosaccharides can be transported across the GIT.</a:t>
            </a:r>
          </a:p>
          <a:p>
            <a:r>
              <a:rPr lang="en-US" dirty="0"/>
              <a:t>The drugs include </a:t>
            </a:r>
            <a:r>
              <a:rPr lang="en-US" dirty="0" err="1"/>
              <a:t>acarbose</a:t>
            </a:r>
            <a:r>
              <a:rPr lang="en-US" dirty="0"/>
              <a:t>(</a:t>
            </a:r>
            <a:r>
              <a:rPr lang="en-US" dirty="0" err="1"/>
              <a:t>Glucobay</a:t>
            </a:r>
            <a:r>
              <a:rPr lang="en-US" baseline="30000" dirty="0"/>
              <a:t>®</a:t>
            </a:r>
            <a:r>
              <a:rPr lang="en-US" dirty="0"/>
              <a:t>), </a:t>
            </a:r>
            <a:r>
              <a:rPr lang="en-US" dirty="0" err="1"/>
              <a:t>miglitol</a:t>
            </a:r>
            <a:r>
              <a:rPr lang="en-US" dirty="0"/>
              <a:t>: are competitive inhibitors of </a:t>
            </a:r>
            <a:r>
              <a:rPr lang="en-US" dirty="0" smtClean="0"/>
              <a:t>α-</a:t>
            </a:r>
            <a:r>
              <a:rPr lang="en-US" dirty="0" err="1" smtClean="0"/>
              <a:t>glucosidase</a:t>
            </a:r>
            <a:r>
              <a:rPr lang="en-US" dirty="0" smtClean="0"/>
              <a:t> which </a:t>
            </a:r>
            <a:r>
              <a:rPr lang="en-US" dirty="0"/>
              <a:t>lead to reduction in post prandial absorption of and digestion of starch and </a:t>
            </a:r>
            <a:r>
              <a:rPr lang="en-US" dirty="0" smtClean="0"/>
              <a:t>disaccharides.</a:t>
            </a:r>
          </a:p>
          <a:p>
            <a:endParaRPr lang="en-GB" dirty="0"/>
          </a:p>
        </p:txBody>
      </p:sp>
    </p:spTree>
    <p:extLst>
      <p:ext uri="{BB962C8B-B14F-4D97-AF65-F5344CB8AC3E}">
        <p14:creationId xmlns:p14="http://schemas.microsoft.com/office/powerpoint/2010/main" val="328578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INSULIN</a:t>
            </a:r>
            <a:endParaRPr lang="en-GB"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r>
              <a:rPr lang="en-US" dirty="0"/>
              <a:t>Insulin is a polypeptide consisting of two peptide chains held together by two disulfide bonds.</a:t>
            </a:r>
          </a:p>
          <a:p>
            <a:r>
              <a:rPr lang="en-US" dirty="0"/>
              <a:t>Chain A-has 21 amino acids</a:t>
            </a:r>
          </a:p>
          <a:p>
            <a:r>
              <a:rPr lang="en-US" dirty="0"/>
              <a:t>Chain B-has 30 amino </a:t>
            </a:r>
            <a:r>
              <a:rPr lang="en-US" dirty="0" smtClean="0"/>
              <a:t>acids.</a:t>
            </a:r>
          </a:p>
          <a:p>
            <a:endParaRPr lang="en-US" dirty="0"/>
          </a:p>
          <a:p>
            <a:endParaRPr lang="en-US" dirty="0" smtClean="0"/>
          </a:p>
          <a:p>
            <a:endParaRPr lang="en-US" dirty="0"/>
          </a:p>
          <a:p>
            <a:endParaRPr lang="en-US" dirty="0" smtClean="0"/>
          </a:p>
          <a:p>
            <a:r>
              <a:rPr lang="en-US" dirty="0"/>
              <a:t>The human insulin differs from porcine insulin by one </a:t>
            </a:r>
            <a:r>
              <a:rPr lang="en-US" dirty="0" smtClean="0"/>
              <a:t>amino</a:t>
            </a:r>
            <a:r>
              <a:rPr lang="en-US" dirty="0"/>
              <a:t> </a:t>
            </a:r>
            <a:r>
              <a:rPr lang="en-US" dirty="0" smtClean="0"/>
              <a:t>acid while it differs from Bovine </a:t>
            </a:r>
            <a:r>
              <a:rPr lang="en-US" dirty="0"/>
              <a:t>insulin by 3 amino </a:t>
            </a:r>
            <a:r>
              <a:rPr lang="en-US" dirty="0" smtClean="0"/>
              <a:t>acids.</a:t>
            </a:r>
          </a:p>
          <a:p>
            <a:endParaRPr lang="en-US"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65971693"/>
              </p:ext>
            </p:extLst>
          </p:nvPr>
        </p:nvGraphicFramePr>
        <p:xfrm>
          <a:off x="2675466" y="3589868"/>
          <a:ext cx="7484532" cy="1490132"/>
        </p:xfrm>
        <a:graphic>
          <a:graphicData uri="http://schemas.openxmlformats.org/drawingml/2006/table">
            <a:tbl>
              <a:tblPr firstRow="1" bandRow="1">
                <a:tableStyleId>{5C22544A-7EE6-4342-B048-85BDC9FD1C3A}</a:tableStyleId>
              </a:tblPr>
              <a:tblGrid>
                <a:gridCol w="2494844"/>
                <a:gridCol w="2494844"/>
                <a:gridCol w="2494844"/>
              </a:tblGrid>
              <a:tr h="372533">
                <a:tc>
                  <a:txBody>
                    <a:bodyPr/>
                    <a:lstStyle/>
                    <a:p>
                      <a:endParaRPr lang="en-GB" dirty="0"/>
                    </a:p>
                  </a:txBody>
                  <a:tcPr/>
                </a:tc>
                <a:tc>
                  <a:txBody>
                    <a:bodyPr/>
                    <a:lstStyle/>
                    <a:p>
                      <a:r>
                        <a:rPr lang="en-GB" dirty="0" smtClean="0"/>
                        <a:t>     8             A-Chain   10</a:t>
                      </a:r>
                      <a:endParaRPr lang="en-GB" dirty="0"/>
                    </a:p>
                  </a:txBody>
                  <a:tcPr/>
                </a:tc>
                <a:tc>
                  <a:txBody>
                    <a:bodyPr/>
                    <a:lstStyle/>
                    <a:p>
                      <a:r>
                        <a:rPr lang="en-GB" dirty="0" smtClean="0"/>
                        <a:t>30</a:t>
                      </a:r>
                      <a:r>
                        <a:rPr lang="en-GB" dirty="0" smtClean="0"/>
                        <a:t>. </a:t>
                      </a:r>
                      <a:r>
                        <a:rPr lang="en-GB" dirty="0" smtClean="0"/>
                        <a:t>B-Chain</a:t>
                      </a:r>
                      <a:endParaRPr lang="en-GB" dirty="0"/>
                    </a:p>
                  </a:txBody>
                  <a:tcPr/>
                </a:tc>
              </a:tr>
              <a:tr h="372533">
                <a:tc>
                  <a:txBody>
                    <a:bodyPr/>
                    <a:lstStyle/>
                    <a:p>
                      <a:r>
                        <a:rPr lang="en-GB" dirty="0" smtClean="0"/>
                        <a:t>Human</a:t>
                      </a:r>
                      <a:endParaRPr lang="en-GB" dirty="0"/>
                    </a:p>
                  </a:txBody>
                  <a:tcPr/>
                </a:tc>
                <a:tc>
                  <a:txBody>
                    <a:bodyPr/>
                    <a:lstStyle/>
                    <a:p>
                      <a:r>
                        <a:rPr lang="en-GB" dirty="0" err="1" smtClean="0"/>
                        <a:t>Thr</a:t>
                      </a:r>
                      <a:r>
                        <a:rPr lang="en-GB" baseline="0" dirty="0" smtClean="0"/>
                        <a:t>                               Ile</a:t>
                      </a:r>
                      <a:endParaRPr lang="en-GB" dirty="0"/>
                    </a:p>
                  </a:txBody>
                  <a:tcPr/>
                </a:tc>
                <a:tc>
                  <a:txBody>
                    <a:bodyPr/>
                    <a:lstStyle/>
                    <a:p>
                      <a:r>
                        <a:rPr lang="en-GB" dirty="0" err="1" smtClean="0"/>
                        <a:t>Thr</a:t>
                      </a:r>
                      <a:endParaRPr lang="en-GB" dirty="0"/>
                    </a:p>
                  </a:txBody>
                  <a:tcPr/>
                </a:tc>
              </a:tr>
              <a:tr h="372533">
                <a:tc>
                  <a:txBody>
                    <a:bodyPr/>
                    <a:lstStyle/>
                    <a:p>
                      <a:r>
                        <a:rPr lang="en-GB" dirty="0" smtClean="0"/>
                        <a:t>Porcine</a:t>
                      </a:r>
                      <a:endParaRPr lang="en-GB" dirty="0"/>
                    </a:p>
                  </a:txBody>
                  <a:tcPr/>
                </a:tc>
                <a:tc>
                  <a:txBody>
                    <a:bodyPr/>
                    <a:lstStyle/>
                    <a:p>
                      <a:r>
                        <a:rPr lang="en-GB" dirty="0" err="1" smtClean="0"/>
                        <a:t>Thr</a:t>
                      </a:r>
                      <a:r>
                        <a:rPr lang="en-GB" dirty="0" smtClean="0"/>
                        <a:t>                               Ile</a:t>
                      </a:r>
                      <a:endParaRPr lang="en-GB" dirty="0"/>
                    </a:p>
                  </a:txBody>
                  <a:tcPr/>
                </a:tc>
                <a:tc>
                  <a:txBody>
                    <a:bodyPr/>
                    <a:lstStyle/>
                    <a:p>
                      <a:r>
                        <a:rPr lang="en-GB" dirty="0" err="1" smtClean="0"/>
                        <a:t>Ala</a:t>
                      </a:r>
                      <a:endParaRPr lang="en-GB" dirty="0"/>
                    </a:p>
                  </a:txBody>
                  <a:tcPr/>
                </a:tc>
              </a:tr>
              <a:tr h="372533">
                <a:tc>
                  <a:txBody>
                    <a:bodyPr/>
                    <a:lstStyle/>
                    <a:p>
                      <a:r>
                        <a:rPr lang="en-GB" dirty="0" smtClean="0"/>
                        <a:t>Bovine</a:t>
                      </a:r>
                      <a:endParaRPr lang="en-GB" dirty="0"/>
                    </a:p>
                  </a:txBody>
                  <a:tcPr/>
                </a:tc>
                <a:tc>
                  <a:txBody>
                    <a:bodyPr/>
                    <a:lstStyle/>
                    <a:p>
                      <a:r>
                        <a:rPr lang="en-GB" dirty="0" err="1" smtClean="0"/>
                        <a:t>Ala</a:t>
                      </a:r>
                      <a:r>
                        <a:rPr lang="en-GB" dirty="0" smtClean="0"/>
                        <a:t>                               Val</a:t>
                      </a:r>
                      <a:endParaRPr lang="en-GB" dirty="0"/>
                    </a:p>
                  </a:txBody>
                  <a:tcPr/>
                </a:tc>
                <a:tc>
                  <a:txBody>
                    <a:bodyPr/>
                    <a:lstStyle/>
                    <a:p>
                      <a:r>
                        <a:rPr lang="en-GB" dirty="0" err="1" smtClean="0"/>
                        <a:t>Ala</a:t>
                      </a:r>
                      <a:endParaRPr lang="en-GB" dirty="0"/>
                    </a:p>
                  </a:txBody>
                  <a:tcPr/>
                </a:tc>
              </a:tr>
            </a:tbl>
          </a:graphicData>
        </a:graphic>
      </p:graphicFrame>
    </p:spTree>
    <p:extLst>
      <p:ext uri="{BB962C8B-B14F-4D97-AF65-F5344CB8AC3E}">
        <p14:creationId xmlns:p14="http://schemas.microsoft.com/office/powerpoint/2010/main" val="1124922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US" dirty="0"/>
              <a:t>Insulin used clinically can be obtained by extraction from porcine or beef pancreas followed by crystallization. </a:t>
            </a:r>
            <a:endParaRPr lang="en-US" dirty="0" smtClean="0"/>
          </a:p>
          <a:p>
            <a:r>
              <a:rPr lang="en-US" dirty="0" smtClean="0"/>
              <a:t>However </a:t>
            </a:r>
            <a:r>
              <a:rPr lang="en-US" dirty="0"/>
              <a:t>human insulin is now obtained by semi synthesis from the porcine insulin by enzymatic modification of the porcine insulin or by recombinant DNA technology using bacteria (Genetic engineering) in which relevant human genes are inserted</a:t>
            </a:r>
            <a:r>
              <a:rPr lang="en-US" dirty="0" smtClean="0"/>
              <a:t>.</a:t>
            </a:r>
          </a:p>
          <a:p>
            <a:r>
              <a:rPr lang="en-US" dirty="0"/>
              <a:t>Available insulin formulations may therefore be </a:t>
            </a:r>
            <a:r>
              <a:rPr lang="en-US" i="1" dirty="0"/>
              <a:t>porcine, bovine, human </a:t>
            </a:r>
            <a:r>
              <a:rPr lang="en-US" dirty="0"/>
              <a:t>and</a:t>
            </a:r>
            <a:r>
              <a:rPr lang="en-US" i="1" dirty="0"/>
              <a:t> human analogue</a:t>
            </a:r>
            <a:r>
              <a:rPr lang="en-US" dirty="0"/>
              <a:t>.</a:t>
            </a:r>
          </a:p>
          <a:p>
            <a:r>
              <a:rPr lang="en-US" dirty="0"/>
              <a:t>The insulin formulations also differ in purity concentration and solubility.</a:t>
            </a:r>
          </a:p>
          <a:p>
            <a:r>
              <a:rPr lang="en-US" dirty="0"/>
              <a:t>Addition of zinc salts crystallizes insulin to a high degree of purity.</a:t>
            </a:r>
          </a:p>
          <a:p>
            <a:r>
              <a:rPr lang="en-US" dirty="0"/>
              <a:t>The crystalline size determines the onset and duration of </a:t>
            </a:r>
            <a:r>
              <a:rPr lang="en-US" dirty="0" smtClean="0"/>
              <a:t>action.</a:t>
            </a:r>
            <a:endParaRPr lang="en-GB" dirty="0"/>
          </a:p>
        </p:txBody>
      </p:sp>
    </p:spTree>
    <p:extLst>
      <p:ext uri="{BB962C8B-B14F-4D97-AF65-F5344CB8AC3E}">
        <p14:creationId xmlns:p14="http://schemas.microsoft.com/office/powerpoint/2010/main" val="1298442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Insulin preparations are divided into:</a:t>
            </a:r>
          </a:p>
          <a:p>
            <a:r>
              <a:rPr lang="en-US" b="1" dirty="0"/>
              <a:t>a</a:t>
            </a:r>
            <a:r>
              <a:rPr lang="en-US" b="1" dirty="0" smtClean="0"/>
              <a:t>) Ultra short acting</a:t>
            </a:r>
            <a:r>
              <a:rPr lang="en-US" dirty="0" smtClean="0"/>
              <a:t> – Insulin </a:t>
            </a:r>
            <a:r>
              <a:rPr lang="en-US" dirty="0" err="1" smtClean="0"/>
              <a:t>lispro</a:t>
            </a:r>
            <a:r>
              <a:rPr lang="en-US" dirty="0" smtClean="0"/>
              <a:t> (Humalog</a:t>
            </a:r>
            <a:r>
              <a:rPr lang="en-US" baseline="30000" dirty="0" smtClean="0"/>
              <a:t>®</a:t>
            </a:r>
            <a:r>
              <a:rPr lang="en-US" dirty="0" smtClean="0"/>
              <a:t>) and insulin </a:t>
            </a:r>
            <a:r>
              <a:rPr lang="en-US" dirty="0" err="1" smtClean="0"/>
              <a:t>aspart</a:t>
            </a:r>
            <a:endParaRPr lang="en-US" dirty="0" smtClean="0"/>
          </a:p>
          <a:p>
            <a:pPr marL="1371600" lvl="3" indent="0">
              <a:buNone/>
            </a:pPr>
            <a:r>
              <a:rPr lang="en-US" sz="2000" dirty="0" smtClean="0"/>
              <a:t>OOA-15 min , DOA -6 to 8 hours).</a:t>
            </a:r>
          </a:p>
          <a:p>
            <a:pPr marL="0" indent="0">
              <a:buNone/>
            </a:pPr>
            <a:r>
              <a:rPr lang="en-US" dirty="0" smtClean="0"/>
              <a:t>                  Also insulin </a:t>
            </a:r>
            <a:r>
              <a:rPr lang="en-US" dirty="0" err="1" smtClean="0"/>
              <a:t>glulisine</a:t>
            </a:r>
            <a:r>
              <a:rPr lang="en-US" dirty="0" smtClean="0"/>
              <a:t>.</a:t>
            </a:r>
          </a:p>
          <a:p>
            <a:r>
              <a:rPr lang="en-US" b="1" dirty="0" smtClean="0"/>
              <a:t>a</a:t>
            </a:r>
            <a:r>
              <a:rPr lang="en-US" b="1" dirty="0"/>
              <a:t>) Short acting</a:t>
            </a:r>
            <a:r>
              <a:rPr lang="en-US" dirty="0"/>
              <a:t> -have rapid onset of action</a:t>
            </a:r>
          </a:p>
          <a:p>
            <a:r>
              <a:rPr lang="en-US" dirty="0"/>
              <a:t> Example – (Regular) Soluble insulin. It may be porcine, bovine or human. Also called neutral or insulin injection. e.g. </a:t>
            </a:r>
            <a:r>
              <a:rPr lang="en-US" dirty="0" err="1"/>
              <a:t>Humulin</a:t>
            </a:r>
            <a:r>
              <a:rPr lang="en-US" dirty="0"/>
              <a:t> S</a:t>
            </a:r>
            <a:r>
              <a:rPr lang="en-US" baseline="30000" dirty="0"/>
              <a:t>®</a:t>
            </a:r>
            <a:r>
              <a:rPr lang="en-US" dirty="0"/>
              <a:t>, </a:t>
            </a:r>
            <a:r>
              <a:rPr lang="en-US" dirty="0" err="1"/>
              <a:t>Actrapid</a:t>
            </a:r>
            <a:r>
              <a:rPr lang="en-US" baseline="30000" dirty="0"/>
              <a:t>®</a:t>
            </a:r>
            <a:r>
              <a:rPr lang="en-US" dirty="0"/>
              <a:t>- (OOA -30 minutes  to 1 hour, DOA- 8-12 </a:t>
            </a:r>
            <a:r>
              <a:rPr lang="en-US" dirty="0" err="1"/>
              <a:t>hrs</a:t>
            </a:r>
            <a:r>
              <a:rPr lang="en-US" dirty="0"/>
              <a:t>)</a:t>
            </a:r>
          </a:p>
          <a:p>
            <a:pPr marL="0" indent="0">
              <a:buNone/>
            </a:pPr>
            <a:endParaRPr lang="en-GB" dirty="0"/>
          </a:p>
        </p:txBody>
      </p:sp>
    </p:spTree>
    <p:extLst>
      <p:ext uri="{BB962C8B-B14F-4D97-AF65-F5344CB8AC3E}">
        <p14:creationId xmlns:p14="http://schemas.microsoft.com/office/powerpoint/2010/main" val="127853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b="1" dirty="0"/>
              <a:t>c) Intermediate Acting</a:t>
            </a:r>
            <a:endParaRPr lang="en-US" dirty="0"/>
          </a:p>
          <a:p>
            <a:pPr marL="0" indent="0">
              <a:buNone/>
            </a:pPr>
            <a:r>
              <a:rPr lang="en-US" i="1" dirty="0"/>
              <a:t>-  </a:t>
            </a:r>
            <a:r>
              <a:rPr lang="en-US" i="1" dirty="0" err="1"/>
              <a:t>Isophane</a:t>
            </a:r>
            <a:r>
              <a:rPr lang="en-US" i="1" dirty="0"/>
              <a:t> insulin suspension </a:t>
            </a:r>
            <a:r>
              <a:rPr lang="en-US" dirty="0"/>
              <a:t>-OOA is 1-1.5 </a:t>
            </a:r>
            <a:r>
              <a:rPr lang="en-US" dirty="0" err="1"/>
              <a:t>hrs</a:t>
            </a:r>
            <a:r>
              <a:rPr lang="en-US" dirty="0"/>
              <a:t>, DOA- 24 </a:t>
            </a:r>
            <a:r>
              <a:rPr lang="en-US" dirty="0" err="1"/>
              <a:t>hrs</a:t>
            </a:r>
            <a:endParaRPr lang="en-US" dirty="0"/>
          </a:p>
          <a:p>
            <a:pPr marL="0" indent="0">
              <a:buNone/>
            </a:pPr>
            <a:r>
              <a:rPr lang="en-US" dirty="0" smtClean="0"/>
              <a:t>-It </a:t>
            </a:r>
            <a:r>
              <a:rPr lang="en-US" dirty="0"/>
              <a:t>may  also be called </a:t>
            </a:r>
            <a:r>
              <a:rPr lang="en-US" dirty="0" err="1"/>
              <a:t>isophane</a:t>
            </a:r>
            <a:r>
              <a:rPr lang="en-US" dirty="0"/>
              <a:t> insulin injection.</a:t>
            </a:r>
          </a:p>
          <a:p>
            <a:pPr marL="0" indent="0">
              <a:buNone/>
            </a:pPr>
            <a:r>
              <a:rPr lang="en-US" dirty="0" smtClean="0"/>
              <a:t>-</a:t>
            </a:r>
            <a:r>
              <a:rPr lang="en-US" dirty="0" err="1" smtClean="0"/>
              <a:t>Isophane</a:t>
            </a:r>
            <a:r>
              <a:rPr lang="en-US" dirty="0" smtClean="0"/>
              <a:t> </a:t>
            </a:r>
            <a:r>
              <a:rPr lang="en-US" dirty="0"/>
              <a:t>insulin can be bovine ,porcine or human </a:t>
            </a:r>
            <a:r>
              <a:rPr lang="en-US" dirty="0" smtClean="0"/>
              <a:t>insulin.</a:t>
            </a:r>
            <a:endParaRPr lang="en-US" dirty="0"/>
          </a:p>
          <a:p>
            <a:pPr lvl="0"/>
            <a:r>
              <a:rPr lang="en-US" i="1" dirty="0"/>
              <a:t>Insulin zinc suspension/Lente insulin-  </a:t>
            </a:r>
            <a:r>
              <a:rPr lang="en-US" dirty="0"/>
              <a:t>onset of action -1 to 2 hours, DOA- 24hours.</a:t>
            </a:r>
          </a:p>
          <a:p>
            <a:r>
              <a:rPr lang="en-US" dirty="0" smtClean="0"/>
              <a:t>Other intermediate-acting </a:t>
            </a:r>
            <a:r>
              <a:rPr lang="en-US" dirty="0"/>
              <a:t>insulin preparations are </a:t>
            </a:r>
            <a:r>
              <a:rPr lang="en-US" dirty="0" smtClean="0"/>
              <a:t>biphasic </a:t>
            </a:r>
            <a:r>
              <a:rPr lang="en-US" dirty="0" err="1"/>
              <a:t>insulins</a:t>
            </a:r>
            <a:r>
              <a:rPr lang="en-US" dirty="0"/>
              <a:t> e.g. Biphasic insulin </a:t>
            </a:r>
            <a:r>
              <a:rPr lang="en-US" dirty="0" err="1"/>
              <a:t>asparte</a:t>
            </a:r>
            <a:r>
              <a:rPr lang="en-US" dirty="0"/>
              <a:t> ,Biphasic insulin </a:t>
            </a:r>
            <a:r>
              <a:rPr lang="en-US" dirty="0" err="1"/>
              <a:t>lispro</a:t>
            </a:r>
            <a:r>
              <a:rPr lang="en-US" dirty="0"/>
              <a:t>.</a:t>
            </a:r>
          </a:p>
          <a:p>
            <a:endParaRPr lang="en-GB" dirty="0"/>
          </a:p>
        </p:txBody>
      </p:sp>
    </p:spTree>
    <p:extLst>
      <p:ext uri="{BB962C8B-B14F-4D97-AF65-F5344CB8AC3E}">
        <p14:creationId xmlns:p14="http://schemas.microsoft.com/office/powerpoint/2010/main" val="910135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d). </a:t>
            </a:r>
            <a:r>
              <a:rPr lang="en-GB" b="1" dirty="0" smtClean="0"/>
              <a:t>Long-acting. </a:t>
            </a:r>
            <a:r>
              <a:rPr lang="en-GB" dirty="0"/>
              <a:t>such as </a:t>
            </a:r>
            <a:r>
              <a:rPr lang="en-GB" dirty="0" err="1"/>
              <a:t>ultralente</a:t>
            </a:r>
            <a:r>
              <a:rPr lang="en-GB" dirty="0"/>
              <a:t> insulin – starts working in 4 to 6 hours, and is active well </a:t>
            </a:r>
            <a:r>
              <a:rPr lang="en-GB" dirty="0" smtClean="0"/>
              <a:t>beyond </a:t>
            </a:r>
            <a:r>
              <a:rPr lang="en-US" dirty="0" smtClean="0"/>
              <a:t>32 </a:t>
            </a:r>
            <a:r>
              <a:rPr lang="en-US" dirty="0"/>
              <a:t>hours.</a:t>
            </a:r>
          </a:p>
          <a:p>
            <a:r>
              <a:rPr lang="en-US" dirty="0"/>
              <a:t>• Insulin </a:t>
            </a:r>
            <a:r>
              <a:rPr lang="en-US" dirty="0" err="1"/>
              <a:t>glargine</a:t>
            </a:r>
            <a:r>
              <a:rPr lang="en-US" dirty="0"/>
              <a:t> and Insulin </a:t>
            </a:r>
            <a:r>
              <a:rPr lang="en-US" dirty="0" err="1"/>
              <a:t>detemir</a:t>
            </a:r>
            <a:r>
              <a:rPr lang="en-US" dirty="0"/>
              <a:t> – both insulin analogs which start working within 1 to 2 </a:t>
            </a:r>
            <a:r>
              <a:rPr lang="en-US" dirty="0" smtClean="0"/>
              <a:t>hours and </a:t>
            </a:r>
            <a:r>
              <a:rPr lang="en-US" dirty="0"/>
              <a:t>continue to be active, without major peaks or dips, for about 24 hours, although this varies in</a:t>
            </a:r>
          </a:p>
          <a:p>
            <a:r>
              <a:rPr lang="en-US" dirty="0"/>
              <a:t>many individuals.</a:t>
            </a:r>
            <a:endParaRPr lang="en-GB" b="1" dirty="0"/>
          </a:p>
        </p:txBody>
      </p:sp>
    </p:spTree>
    <p:extLst>
      <p:ext uri="{BB962C8B-B14F-4D97-AF65-F5344CB8AC3E}">
        <p14:creationId xmlns:p14="http://schemas.microsoft.com/office/powerpoint/2010/main" val="1403140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US" b="1" dirty="0"/>
              <a:t>General uses of insulin/conditions</a:t>
            </a:r>
            <a:endParaRPr lang="en-US" dirty="0"/>
          </a:p>
          <a:p>
            <a:pPr lvl="0"/>
            <a:r>
              <a:rPr lang="en-US" dirty="0"/>
              <a:t>Ketoacidosis-insulin  is a must</a:t>
            </a:r>
          </a:p>
          <a:p>
            <a:pPr lvl="0"/>
            <a:r>
              <a:rPr lang="en-US" dirty="0"/>
              <a:t>Patients with rapid onset of symptoms</a:t>
            </a:r>
          </a:p>
          <a:p>
            <a:pPr lvl="0"/>
            <a:r>
              <a:rPr lang="en-US" dirty="0"/>
              <a:t>Patients with substantial weight loss</a:t>
            </a:r>
          </a:p>
          <a:p>
            <a:pPr lvl="0"/>
            <a:r>
              <a:rPr lang="en-US" dirty="0" err="1"/>
              <a:t>ketonuria</a:t>
            </a:r>
            <a:endParaRPr lang="en-US" dirty="0"/>
          </a:p>
          <a:p>
            <a:pPr lvl="0"/>
            <a:r>
              <a:rPr lang="en-US" dirty="0"/>
              <a:t>In type 1 diabetes</a:t>
            </a:r>
          </a:p>
          <a:p>
            <a:pPr lvl="0"/>
            <a:r>
              <a:rPr lang="en-US" dirty="0"/>
              <a:t>Children with diabetes</a:t>
            </a:r>
          </a:p>
          <a:p>
            <a:pPr lvl="0"/>
            <a:r>
              <a:rPr lang="en-US" dirty="0"/>
              <a:t>In type II </a:t>
            </a:r>
            <a:r>
              <a:rPr lang="en-US" dirty="0" smtClean="0"/>
              <a:t>diabetes </a:t>
            </a:r>
            <a:r>
              <a:rPr lang="en-US" dirty="0"/>
              <a:t>where other methods have failed</a:t>
            </a:r>
          </a:p>
          <a:p>
            <a:pPr lvl="0"/>
            <a:r>
              <a:rPr lang="en-US" dirty="0"/>
              <a:t>Insulin may be used temporarily in the presence of </a:t>
            </a:r>
            <a:r>
              <a:rPr lang="en-US" dirty="0" err="1"/>
              <a:t>intercurrent</a:t>
            </a:r>
            <a:r>
              <a:rPr lang="en-US" dirty="0"/>
              <a:t> illness.</a:t>
            </a:r>
          </a:p>
          <a:p>
            <a:r>
              <a:rPr lang="en-US" dirty="0"/>
              <a:t>Pregnant women with type II diabetes should  be treated with insulin when diet alone fails</a:t>
            </a:r>
            <a:endParaRPr lang="en-GB" dirty="0"/>
          </a:p>
        </p:txBody>
      </p:sp>
    </p:spTree>
    <p:extLst>
      <p:ext uri="{BB962C8B-B14F-4D97-AF65-F5344CB8AC3E}">
        <p14:creationId xmlns:p14="http://schemas.microsoft.com/office/powerpoint/2010/main" val="1978523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US" b="1" dirty="0"/>
              <a:t>Specific uses</a:t>
            </a:r>
            <a:endParaRPr lang="en-US" dirty="0"/>
          </a:p>
          <a:p>
            <a:pPr lvl="0"/>
            <a:r>
              <a:rPr lang="en-US" dirty="0"/>
              <a:t>Mixture/combination of insulin preparation may be used and the doses are individually determined.</a:t>
            </a:r>
          </a:p>
          <a:p>
            <a:pPr lvl="0"/>
            <a:r>
              <a:rPr lang="en-US" dirty="0"/>
              <a:t>patients with onset diabetes i.e. emergency short acting insulin may be given 3 times daily with intermediate acting insulin given at bed times.</a:t>
            </a:r>
          </a:p>
          <a:p>
            <a:pPr lvl="0"/>
            <a:r>
              <a:rPr lang="en-US" dirty="0"/>
              <a:t>For less severely ill patients, treatment is started with a mixture of short and intermediate acting e.g. 30% soluble and 70% </a:t>
            </a:r>
            <a:r>
              <a:rPr lang="en-US" dirty="0" err="1"/>
              <a:t>isophane</a:t>
            </a:r>
            <a:r>
              <a:rPr lang="en-US" dirty="0"/>
              <a:t> insulin which is given daily e.g. </a:t>
            </a:r>
            <a:r>
              <a:rPr lang="en-US" dirty="0" err="1"/>
              <a:t>Mixtard</a:t>
            </a:r>
            <a:r>
              <a:rPr lang="en-US" baseline="30000" dirty="0"/>
              <a:t>®</a:t>
            </a:r>
            <a:r>
              <a:rPr lang="en-US" dirty="0"/>
              <a:t>.</a:t>
            </a:r>
          </a:p>
          <a:p>
            <a:pPr lvl="0"/>
            <a:r>
              <a:rPr lang="en-US" dirty="0"/>
              <a:t>The duration of action (DOA) of a particular type of insulin varies between patients and hence the choice of combination and dose is individualized.</a:t>
            </a:r>
          </a:p>
          <a:p>
            <a:pPr lvl="0"/>
            <a:r>
              <a:rPr lang="en-US" dirty="0"/>
              <a:t>Insulin requirement may be increased by infection, stress, trauma and puberty  and decreased in hepatic  and renal impairment and endocrine  disorders  e.g. Addison's  disease and </a:t>
            </a:r>
            <a:r>
              <a:rPr lang="en-US" dirty="0" err="1"/>
              <a:t>hyperpituitarism</a:t>
            </a:r>
            <a:r>
              <a:rPr lang="en-US" dirty="0"/>
              <a:t>.</a:t>
            </a:r>
          </a:p>
          <a:p>
            <a:r>
              <a:rPr lang="en-US" dirty="0"/>
              <a:t> </a:t>
            </a:r>
          </a:p>
          <a:p>
            <a:endParaRPr lang="en-GB" dirty="0"/>
          </a:p>
        </p:txBody>
      </p:sp>
    </p:spTree>
    <p:extLst>
      <p:ext uri="{BB962C8B-B14F-4D97-AF65-F5344CB8AC3E}">
        <p14:creationId xmlns:p14="http://schemas.microsoft.com/office/powerpoint/2010/main" val="41841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Insulin</a:t>
            </a:r>
            <a:endParaRPr lang="en-GB" b="1" dirty="0"/>
          </a:p>
        </p:txBody>
      </p:sp>
      <p:sp>
        <p:nvSpPr>
          <p:cNvPr id="3" name="Content Placeholder 2"/>
          <p:cNvSpPr>
            <a:spLocks noGrp="1"/>
          </p:cNvSpPr>
          <p:nvPr>
            <p:ph idx="1"/>
          </p:nvPr>
        </p:nvSpPr>
        <p:spPr/>
        <p:txBody>
          <a:bodyPr>
            <a:normAutofit fontScale="70000" lnSpcReduction="20000"/>
          </a:bodyPr>
          <a:lstStyle/>
          <a:p>
            <a:pPr lvl="0"/>
            <a:r>
              <a:rPr lang="en-US" dirty="0" smtClean="0"/>
              <a:t>Is </a:t>
            </a:r>
            <a:r>
              <a:rPr lang="en-US" dirty="0"/>
              <a:t>anabolic and storage hormone of the body whose role is to regulate blood glucose level.</a:t>
            </a:r>
          </a:p>
          <a:p>
            <a:pPr lvl="0"/>
            <a:r>
              <a:rPr lang="en-US" dirty="0"/>
              <a:t>It enhances conversion of glucose to glycogen hence lowering blood glucose.  </a:t>
            </a:r>
          </a:p>
          <a:p>
            <a:pPr lvl="0"/>
            <a:r>
              <a:rPr lang="en-US" dirty="0"/>
              <a:t>Insulin receptors are found all over the body but biological response is due to receptors in the target tissues e.g. the liver, the skeletal muscle &amp; adipose tissues.</a:t>
            </a:r>
          </a:p>
          <a:p>
            <a:pPr lvl="0"/>
            <a:r>
              <a:rPr lang="en-US" dirty="0"/>
              <a:t>Insulin also decreases/reduces gluconeogenesis.</a:t>
            </a:r>
          </a:p>
          <a:p>
            <a:pPr lvl="0"/>
            <a:r>
              <a:rPr lang="en-US" dirty="0"/>
              <a:t>The rate of secretion of insulin increases with glucose, other sugars &amp; certain amino acids e.g. leucine and arginine.</a:t>
            </a:r>
          </a:p>
          <a:p>
            <a:pPr lvl="0"/>
            <a:r>
              <a:rPr lang="en-US" dirty="0"/>
              <a:t>Insulin is degraded in the liver and kidney by hydrolysis of </a:t>
            </a:r>
            <a:r>
              <a:rPr lang="en-US" dirty="0" err="1"/>
              <a:t>disulphide</a:t>
            </a:r>
            <a:r>
              <a:rPr lang="en-US" dirty="0"/>
              <a:t> chain &amp; subsequent proteolysis.</a:t>
            </a:r>
          </a:p>
          <a:p>
            <a:pPr lvl="0"/>
            <a:r>
              <a:rPr lang="en-US" dirty="0"/>
              <a:t>Chronic elevated blood glucose levels leads to diabetes mellitus</a:t>
            </a:r>
          </a:p>
          <a:p>
            <a:pPr lvl="0"/>
            <a:r>
              <a:rPr lang="en-US" dirty="0"/>
              <a:t>The normal levels are between (4-6) </a:t>
            </a:r>
            <a:r>
              <a:rPr lang="en-US" dirty="0" err="1"/>
              <a:t>millimoles</a:t>
            </a:r>
            <a:r>
              <a:rPr lang="en-US" dirty="0"/>
              <a:t>/</a:t>
            </a:r>
            <a:r>
              <a:rPr lang="en-US" dirty="0" err="1"/>
              <a:t>litre</a:t>
            </a:r>
            <a:r>
              <a:rPr lang="en-US" dirty="0"/>
              <a:t> or 70-100 mg/dl in fasting  </a:t>
            </a:r>
            <a:r>
              <a:rPr lang="en-US" dirty="0" smtClean="0"/>
              <a:t>individuals.</a:t>
            </a:r>
            <a:endParaRPr lang="en-US" dirty="0"/>
          </a:p>
          <a:p>
            <a:pPr lvl="0"/>
            <a:r>
              <a:rPr lang="en-US" dirty="0"/>
              <a:t>2 hours after eating, acceptable levels should be below 10 and preferably below 9 </a:t>
            </a:r>
            <a:r>
              <a:rPr lang="en-US" dirty="0" err="1" smtClean="0"/>
              <a:t>mmol</a:t>
            </a:r>
            <a:r>
              <a:rPr lang="en-US" dirty="0" smtClean="0"/>
              <a:t> </a:t>
            </a:r>
            <a:r>
              <a:rPr lang="en-US" dirty="0"/>
              <a:t>/</a:t>
            </a:r>
            <a:r>
              <a:rPr lang="en-US" dirty="0" err="1"/>
              <a:t>litre</a:t>
            </a:r>
            <a:endParaRPr lang="en-US" dirty="0"/>
          </a:p>
          <a:p>
            <a:endParaRPr lang="en-GB" dirty="0"/>
          </a:p>
        </p:txBody>
      </p:sp>
    </p:spTree>
    <p:extLst>
      <p:ext uri="{BB962C8B-B14F-4D97-AF65-F5344CB8AC3E}">
        <p14:creationId xmlns:p14="http://schemas.microsoft.com/office/powerpoint/2010/main" val="396367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147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 1 Diabetes</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lvl="0"/>
            <a:r>
              <a:rPr lang="en-US" dirty="0"/>
              <a:t>Also called Insulin Dependent Diabetes Mellitus(IDDM)</a:t>
            </a:r>
          </a:p>
          <a:p>
            <a:pPr lvl="0"/>
            <a:r>
              <a:rPr lang="en-US" dirty="0"/>
              <a:t>Is due to insulin deficiency resulting from selective destruction of β cells i.e. the β cells become dysfunctional.</a:t>
            </a:r>
          </a:p>
          <a:p>
            <a:pPr lvl="0"/>
            <a:r>
              <a:rPr lang="en-US" dirty="0"/>
              <a:t>Patients with this type of diabetes require insulin administration to </a:t>
            </a:r>
            <a:r>
              <a:rPr lang="en-US" dirty="0" smtClean="0"/>
              <a:t>keep their glucose levels under control</a:t>
            </a:r>
            <a:endParaRPr lang="en-US" dirty="0"/>
          </a:p>
          <a:p>
            <a:pPr lvl="0"/>
            <a:r>
              <a:rPr lang="en-US" dirty="0"/>
              <a:t>Type 1 diabetes may be due to immune dysfunction or idiopathic and occurs at early age usually below 30 years although the onset may occur at any other age.</a:t>
            </a:r>
          </a:p>
          <a:p>
            <a:pPr lvl="0"/>
            <a:r>
              <a:rPr lang="en-US" dirty="0"/>
              <a:t>It is also called juvenile diabetes</a:t>
            </a:r>
          </a:p>
          <a:p>
            <a:pPr lvl="0"/>
            <a:r>
              <a:rPr lang="en-US" dirty="0"/>
              <a:t>It has low /weak genetic link.</a:t>
            </a:r>
          </a:p>
          <a:p>
            <a:endParaRPr lang="en-GB" dirty="0"/>
          </a:p>
        </p:txBody>
      </p:sp>
    </p:spTree>
    <p:extLst>
      <p:ext uri="{BB962C8B-B14F-4D97-AF65-F5344CB8AC3E}">
        <p14:creationId xmlns:p14="http://schemas.microsoft.com/office/powerpoint/2010/main" val="211866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 2 diabetes</a:t>
            </a:r>
            <a:endParaRPr lang="en-GB" b="1" dirty="0"/>
          </a:p>
        </p:txBody>
      </p:sp>
      <p:sp>
        <p:nvSpPr>
          <p:cNvPr id="3" name="Content Placeholder 2"/>
          <p:cNvSpPr>
            <a:spLocks noGrp="1"/>
          </p:cNvSpPr>
          <p:nvPr>
            <p:ph idx="1"/>
          </p:nvPr>
        </p:nvSpPr>
        <p:spPr/>
        <p:txBody>
          <a:bodyPr>
            <a:normAutofit fontScale="92500" lnSpcReduction="20000"/>
          </a:bodyPr>
          <a:lstStyle/>
          <a:p>
            <a:pPr lvl="0"/>
            <a:r>
              <a:rPr lang="en-US" dirty="0"/>
              <a:t>Was also called non-insulin dependent diabetes mellitus (NIDDM) is exercised by resistance to insulin action i.e. insulin levels are normal or elevated but there resistance to insulin use e.g. uptake, receptor activity etc.</a:t>
            </a:r>
          </a:p>
          <a:p>
            <a:pPr lvl="0"/>
            <a:r>
              <a:rPr lang="en-US" dirty="0"/>
              <a:t>However there could be an insulin deficiency in </a:t>
            </a:r>
            <a:r>
              <a:rPr lang="en-US" dirty="0" smtClean="0"/>
              <a:t>secretion.</a:t>
            </a:r>
            <a:endParaRPr lang="en-US" dirty="0"/>
          </a:p>
          <a:p>
            <a:pPr lvl="0"/>
            <a:r>
              <a:rPr lang="en-US" dirty="0"/>
              <a:t>Most patients do not require insulin to lower the blood glucose</a:t>
            </a:r>
          </a:p>
          <a:p>
            <a:pPr lvl="0"/>
            <a:r>
              <a:rPr lang="en-US" dirty="0"/>
              <a:t>This type of diabetes is associated with obesity, sedentary lifestyle, improper diet and it’s onset is in adult life hence the name adult onset diabetes mellitus or maturity onset diabetes mellitus.</a:t>
            </a:r>
          </a:p>
          <a:p>
            <a:pPr lvl="0"/>
            <a:r>
              <a:rPr lang="en-US" dirty="0"/>
              <a:t>This type is not highly associated with ketoacidosis unlike type 1 </a:t>
            </a:r>
            <a:r>
              <a:rPr lang="en-US" dirty="0" smtClean="0"/>
              <a:t>although although </a:t>
            </a:r>
            <a:r>
              <a:rPr lang="en-US" dirty="0"/>
              <a:t>ketoacidosis may still occur in conditions e.g. stress, infection or use of medications that enhances resistance e.g. corticosteroids.</a:t>
            </a:r>
          </a:p>
          <a:p>
            <a:pPr lvl="0"/>
            <a:r>
              <a:rPr lang="en-US" dirty="0"/>
              <a:t>Has high genetic linkage</a:t>
            </a:r>
          </a:p>
          <a:p>
            <a:endParaRPr lang="en-GB" dirty="0"/>
          </a:p>
        </p:txBody>
      </p:sp>
    </p:spTree>
    <p:extLst>
      <p:ext uri="{BB962C8B-B14F-4D97-AF65-F5344CB8AC3E}">
        <p14:creationId xmlns:p14="http://schemas.microsoft.com/office/powerpoint/2010/main" val="224073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Gestational Diabetes</a:t>
            </a:r>
            <a:endParaRPr lang="en-GB" b="1" dirty="0"/>
          </a:p>
        </p:txBody>
      </p:sp>
      <p:sp>
        <p:nvSpPr>
          <p:cNvPr id="3" name="Content Placeholder 2"/>
          <p:cNvSpPr>
            <a:spLocks noGrp="1"/>
          </p:cNvSpPr>
          <p:nvPr>
            <p:ph idx="1"/>
          </p:nvPr>
        </p:nvSpPr>
        <p:spPr/>
        <p:txBody>
          <a:bodyPr/>
          <a:lstStyle/>
          <a:p>
            <a:pPr lvl="0"/>
            <a:r>
              <a:rPr lang="en-US" dirty="0"/>
              <a:t>Is elevated blood glucose that is noticed first in pregnancy.</a:t>
            </a:r>
          </a:p>
          <a:p>
            <a:pPr lvl="0"/>
            <a:r>
              <a:rPr lang="en-US" dirty="0"/>
              <a:t>In pregnancy the placenta and placenta hormones creates an insulin resistance that is mostly noticed in the last trimester.</a:t>
            </a:r>
          </a:p>
          <a:p>
            <a:endParaRPr lang="en-GB" dirty="0" smtClean="0"/>
          </a:p>
        </p:txBody>
      </p:sp>
    </p:spTree>
    <p:extLst>
      <p:ext uri="{BB962C8B-B14F-4D97-AF65-F5344CB8AC3E}">
        <p14:creationId xmlns:p14="http://schemas.microsoft.com/office/powerpoint/2010/main" val="529860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Signs, Symptoms and Complications of DM</a:t>
            </a:r>
            <a:endParaRPr lang="en-GB" b="1" dirty="0"/>
          </a:p>
        </p:txBody>
      </p:sp>
      <p:sp>
        <p:nvSpPr>
          <p:cNvPr id="3" name="Content Placeholder 2"/>
          <p:cNvSpPr>
            <a:spLocks noGrp="1"/>
          </p:cNvSpPr>
          <p:nvPr>
            <p:ph idx="1"/>
          </p:nvPr>
        </p:nvSpPr>
        <p:spPr>
          <a:xfrm>
            <a:off x="838200" y="1825625"/>
            <a:ext cx="10515600" cy="4642908"/>
          </a:xfrm>
        </p:spPr>
        <p:txBody>
          <a:bodyPr>
            <a:normAutofit fontScale="92500" lnSpcReduction="20000"/>
          </a:bodyPr>
          <a:lstStyle/>
          <a:p>
            <a:pPr lvl="0"/>
            <a:r>
              <a:rPr lang="en-US" dirty="0" err="1"/>
              <a:t>Hyperphagia</a:t>
            </a:r>
            <a:r>
              <a:rPr lang="en-US" dirty="0"/>
              <a:t>/increased hunger</a:t>
            </a:r>
          </a:p>
          <a:p>
            <a:pPr lvl="0"/>
            <a:r>
              <a:rPr lang="en-US" dirty="0" err="1"/>
              <a:t>Hyperdipsia</a:t>
            </a:r>
            <a:r>
              <a:rPr lang="en-US" dirty="0"/>
              <a:t>  </a:t>
            </a:r>
          </a:p>
          <a:p>
            <a:pPr lvl="0"/>
            <a:r>
              <a:rPr lang="en-US" dirty="0"/>
              <a:t>Glycosuria/glucose in urine.</a:t>
            </a:r>
          </a:p>
          <a:p>
            <a:r>
              <a:rPr lang="en-US" b="1" dirty="0"/>
              <a:t>Main complications of Diabetes</a:t>
            </a:r>
            <a:endParaRPr lang="en-US" dirty="0"/>
          </a:p>
          <a:p>
            <a:pPr lvl="0"/>
            <a:r>
              <a:rPr lang="en-US" dirty="0"/>
              <a:t>Peripheral neuropathy/neuropathies  e.g. retinopathy, nephropathy</a:t>
            </a:r>
          </a:p>
          <a:p>
            <a:pPr lvl="0"/>
            <a:r>
              <a:rPr lang="en-US" dirty="0"/>
              <a:t>Loss of visual acuity.</a:t>
            </a:r>
          </a:p>
          <a:p>
            <a:pPr lvl="0"/>
            <a:r>
              <a:rPr lang="en-US" dirty="0"/>
              <a:t>Diabetic foot.</a:t>
            </a:r>
          </a:p>
          <a:p>
            <a:pPr lvl="0"/>
            <a:r>
              <a:rPr lang="en-US" dirty="0"/>
              <a:t>The complications are due to spikes in intracellular glucose, in the nerves, epithelial &amp; kidney cells.</a:t>
            </a:r>
          </a:p>
          <a:p>
            <a:pPr lvl="0"/>
            <a:r>
              <a:rPr lang="en-US" dirty="0"/>
              <a:t>The accumulated glucose is converted to sorbitol i.e. a highly polar sorbitol which is unable to leave the cell so it accumulates leading to cell </a:t>
            </a:r>
            <a:r>
              <a:rPr lang="en-US" dirty="0" err="1"/>
              <a:t>osmolarity</a:t>
            </a:r>
            <a:r>
              <a:rPr lang="en-US" dirty="0"/>
              <a:t> that causes </a:t>
            </a:r>
            <a:r>
              <a:rPr lang="en-US" dirty="0" smtClean="0"/>
              <a:t>cell damage.</a:t>
            </a:r>
            <a:endParaRPr lang="en-US" dirty="0"/>
          </a:p>
          <a:p>
            <a:endParaRPr lang="en-GB" dirty="0"/>
          </a:p>
        </p:txBody>
      </p:sp>
    </p:spTree>
    <p:extLst>
      <p:ext uri="{BB962C8B-B14F-4D97-AF65-F5344CB8AC3E}">
        <p14:creationId xmlns:p14="http://schemas.microsoft.com/office/powerpoint/2010/main" val="689938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33"/>
            <a:ext cx="10515600" cy="1470555"/>
          </a:xfrm>
        </p:spPr>
        <p:txBody>
          <a:bodyPr>
            <a:normAutofit/>
          </a:bodyPr>
          <a:lstStyle/>
          <a:p>
            <a:r>
              <a:rPr lang="en-US" b="1" dirty="0">
                <a:solidFill>
                  <a:srgbClr val="00B0F0"/>
                </a:solidFill>
              </a:rPr>
              <a:t>ORAL ANTIDIABETIC DRUGS/HYPOGLYCEMIC </a:t>
            </a:r>
            <a:r>
              <a:rPr lang="en-US" b="1" dirty="0" smtClean="0">
                <a:solidFill>
                  <a:srgbClr val="00B0F0"/>
                </a:solidFill>
              </a:rPr>
              <a:t>AGENTS.</a:t>
            </a:r>
            <a:endParaRPr lang="en-GB"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r>
              <a:rPr lang="en-US" dirty="0"/>
              <a:t>Hypoglycemic agents are used to control blood sugar levels in type 11 diabetes patients who have failed to respond to non-pharmacological means i.e. exercise and diet.</a:t>
            </a:r>
          </a:p>
          <a:p>
            <a:r>
              <a:rPr lang="en-US" b="1" dirty="0"/>
              <a:t>Classification of oral </a:t>
            </a:r>
            <a:r>
              <a:rPr lang="en-US" b="1" dirty="0" err="1"/>
              <a:t>antidiabetic</a:t>
            </a:r>
            <a:r>
              <a:rPr lang="en-US" b="1" dirty="0"/>
              <a:t> drugs</a:t>
            </a:r>
            <a:endParaRPr lang="en-US" dirty="0"/>
          </a:p>
          <a:p>
            <a:pPr marL="0" lvl="0" indent="0">
              <a:buNone/>
            </a:pPr>
            <a:r>
              <a:rPr lang="en-US" dirty="0" smtClean="0"/>
              <a:t>1. Insulin </a:t>
            </a:r>
            <a:r>
              <a:rPr lang="en-US" dirty="0" err="1"/>
              <a:t>Secretagogues</a:t>
            </a:r>
            <a:endParaRPr lang="en-US" dirty="0"/>
          </a:p>
          <a:p>
            <a:pPr marL="0" indent="0">
              <a:buNone/>
            </a:pPr>
            <a:r>
              <a:rPr lang="en-US" dirty="0"/>
              <a:t>a) </a:t>
            </a:r>
            <a:r>
              <a:rPr lang="en-US" dirty="0" err="1"/>
              <a:t>Sulfonyl</a:t>
            </a:r>
            <a:r>
              <a:rPr lang="en-US" dirty="0"/>
              <a:t> </a:t>
            </a:r>
            <a:r>
              <a:rPr lang="en-US" dirty="0" err="1"/>
              <a:t>ureas</a:t>
            </a:r>
            <a:endParaRPr lang="en-US" dirty="0"/>
          </a:p>
          <a:p>
            <a:pPr marL="0" indent="0">
              <a:buNone/>
            </a:pPr>
            <a:r>
              <a:rPr lang="en-US" dirty="0"/>
              <a:t>b) </a:t>
            </a:r>
            <a:r>
              <a:rPr lang="en-US" dirty="0" err="1" smtClean="0"/>
              <a:t>Meglitinides</a:t>
            </a:r>
            <a:r>
              <a:rPr lang="en-US" dirty="0" smtClean="0"/>
              <a:t>: </a:t>
            </a:r>
            <a:endParaRPr lang="en-US" dirty="0"/>
          </a:p>
          <a:p>
            <a:pPr marL="0" indent="0">
              <a:buNone/>
            </a:pPr>
            <a:r>
              <a:rPr lang="en-US" dirty="0"/>
              <a:t> </a:t>
            </a:r>
            <a:r>
              <a:rPr lang="en-US" dirty="0" smtClean="0"/>
              <a:t>2. </a:t>
            </a:r>
            <a:r>
              <a:rPr lang="en-US" dirty="0" err="1" smtClean="0"/>
              <a:t>Biguanides</a:t>
            </a:r>
            <a:endParaRPr lang="en-US" dirty="0"/>
          </a:p>
          <a:p>
            <a:pPr marL="0" lvl="0" indent="0">
              <a:buNone/>
            </a:pPr>
            <a:r>
              <a:rPr lang="en-US" dirty="0" smtClean="0"/>
              <a:t>3. </a:t>
            </a:r>
            <a:r>
              <a:rPr lang="en-US" dirty="0" err="1" smtClean="0"/>
              <a:t>Thiazolidinediones</a:t>
            </a:r>
            <a:endParaRPr lang="en-US" dirty="0"/>
          </a:p>
          <a:p>
            <a:pPr marL="0" lvl="0" indent="0">
              <a:buNone/>
            </a:pPr>
            <a:r>
              <a:rPr lang="en-US" dirty="0" smtClean="0"/>
              <a:t>4. α- </a:t>
            </a:r>
            <a:r>
              <a:rPr lang="en-US" dirty="0" err="1"/>
              <a:t>glucosidase</a:t>
            </a:r>
            <a:r>
              <a:rPr lang="en-US" dirty="0"/>
              <a:t> </a:t>
            </a:r>
            <a:r>
              <a:rPr lang="en-US" dirty="0" smtClean="0"/>
              <a:t>inhibitors.</a:t>
            </a:r>
          </a:p>
          <a:p>
            <a:pPr marL="0" lvl="0" indent="0">
              <a:buNone/>
            </a:pPr>
            <a:r>
              <a:rPr lang="en-US" dirty="0" smtClean="0"/>
              <a:t>5. </a:t>
            </a:r>
          </a:p>
          <a:p>
            <a:endParaRPr lang="en-GB" dirty="0"/>
          </a:p>
        </p:txBody>
      </p:sp>
    </p:spTree>
    <p:extLst>
      <p:ext uri="{BB962C8B-B14F-4D97-AF65-F5344CB8AC3E}">
        <p14:creationId xmlns:p14="http://schemas.microsoft.com/office/powerpoint/2010/main" val="2084755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5. Peptide </a:t>
            </a:r>
            <a:r>
              <a:rPr lang="en-GB" dirty="0" err="1"/>
              <a:t>analogs</a:t>
            </a:r>
            <a:r>
              <a:rPr lang="en-GB" dirty="0"/>
              <a:t> which work in a variety of ways:</a:t>
            </a:r>
          </a:p>
          <a:p>
            <a:r>
              <a:rPr lang="en-GB" dirty="0"/>
              <a:t>– </a:t>
            </a:r>
            <a:r>
              <a:rPr lang="en-GB" dirty="0" err="1"/>
              <a:t>Incretin</a:t>
            </a:r>
            <a:r>
              <a:rPr lang="en-GB" dirty="0"/>
              <a:t> </a:t>
            </a:r>
            <a:r>
              <a:rPr lang="en-GB" dirty="0" err="1"/>
              <a:t>mimetics</a:t>
            </a:r>
            <a:r>
              <a:rPr lang="en-GB" dirty="0"/>
              <a:t> which increase insulin output from the beta cells among other effects. These includes the</a:t>
            </a:r>
          </a:p>
          <a:p>
            <a:pPr lvl="1"/>
            <a:r>
              <a:rPr lang="en-GB" dirty="0"/>
              <a:t>Glucagon-like peptide (GLP) </a:t>
            </a:r>
            <a:r>
              <a:rPr lang="en-GB" dirty="0" err="1"/>
              <a:t>analog</a:t>
            </a:r>
            <a:r>
              <a:rPr lang="en-GB" dirty="0"/>
              <a:t> </a:t>
            </a:r>
            <a:r>
              <a:rPr lang="en-GB" b="1" dirty="0" err="1"/>
              <a:t>exenatide</a:t>
            </a:r>
            <a:r>
              <a:rPr lang="en-GB" dirty="0"/>
              <a:t>, sometimes referred to as lizard spit as it was first </a:t>
            </a:r>
            <a:r>
              <a:rPr lang="en-GB" dirty="0" smtClean="0"/>
              <a:t>identified in </a:t>
            </a:r>
            <a:r>
              <a:rPr lang="en-GB" dirty="0" err="1"/>
              <a:t>Gila</a:t>
            </a:r>
            <a:r>
              <a:rPr lang="en-GB" dirty="0"/>
              <a:t> monster </a:t>
            </a:r>
            <a:r>
              <a:rPr lang="en-GB" dirty="0" smtClean="0"/>
              <a:t>saliva. </a:t>
            </a:r>
          </a:p>
          <a:p>
            <a:pPr lvl="1"/>
            <a:r>
              <a:rPr lang="en-GB" dirty="0" smtClean="0"/>
              <a:t>MOA: increase release of insulin, decreases release of glucagon, decreases gastric emptying</a:t>
            </a:r>
            <a:endParaRPr lang="en-GB" dirty="0"/>
          </a:p>
          <a:p>
            <a:pPr lvl="1"/>
            <a:r>
              <a:rPr lang="en-GB" dirty="0"/>
              <a:t>– </a:t>
            </a:r>
            <a:r>
              <a:rPr lang="en-GB" dirty="0" err="1"/>
              <a:t>Dipeptidyl</a:t>
            </a:r>
            <a:r>
              <a:rPr lang="en-GB" dirty="0"/>
              <a:t> peptidase-4 (DPP-4) inhibitors </a:t>
            </a:r>
            <a:r>
              <a:rPr lang="en-GB" dirty="0" smtClean="0"/>
              <a:t>(or </a:t>
            </a:r>
            <a:r>
              <a:rPr lang="en-GB" dirty="0" err="1" smtClean="0"/>
              <a:t>gliptins</a:t>
            </a:r>
            <a:r>
              <a:rPr lang="en-GB" dirty="0" smtClean="0"/>
              <a:t>) increase </a:t>
            </a:r>
            <a:r>
              <a:rPr lang="en-GB" dirty="0" err="1"/>
              <a:t>Incretin</a:t>
            </a:r>
            <a:r>
              <a:rPr lang="en-GB" dirty="0"/>
              <a:t> levels (</a:t>
            </a:r>
            <a:r>
              <a:rPr lang="en-GB" b="1" dirty="0" err="1" smtClean="0"/>
              <a:t>sitagliptin</a:t>
            </a:r>
            <a:r>
              <a:rPr lang="en-GB" b="1" dirty="0" smtClean="0"/>
              <a:t>, </a:t>
            </a:r>
            <a:r>
              <a:rPr lang="en-GB" b="1" dirty="0" err="1" smtClean="0"/>
              <a:t>Vildagliptan</a:t>
            </a:r>
            <a:r>
              <a:rPr lang="en-GB" b="1" dirty="0" smtClean="0"/>
              <a:t>, </a:t>
            </a:r>
            <a:r>
              <a:rPr lang="en-GB" b="1" dirty="0" err="1" smtClean="0"/>
              <a:t>Saxagliptin</a:t>
            </a:r>
            <a:r>
              <a:rPr lang="en-GB" dirty="0" smtClean="0"/>
              <a:t>) </a:t>
            </a:r>
            <a:r>
              <a:rPr lang="en-GB" dirty="0"/>
              <a:t>by decreasing </a:t>
            </a:r>
            <a:r>
              <a:rPr lang="en-GB" dirty="0" smtClean="0"/>
              <a:t>their deactivation rates, thereby decreasing glucagon levels.</a:t>
            </a:r>
            <a:endParaRPr lang="en-GB" dirty="0"/>
          </a:p>
          <a:p>
            <a:r>
              <a:rPr lang="en-GB" dirty="0"/>
              <a:t>– Amylin agonist </a:t>
            </a:r>
            <a:r>
              <a:rPr lang="en-GB" dirty="0" err="1"/>
              <a:t>analog</a:t>
            </a:r>
            <a:r>
              <a:rPr lang="en-GB" dirty="0"/>
              <a:t>, which slows gastric emptying </a:t>
            </a:r>
            <a:r>
              <a:rPr lang="en-GB" dirty="0" smtClean="0"/>
              <a:t>promoting satiety, and by suppresses glucagon release. Example include </a:t>
            </a:r>
            <a:r>
              <a:rPr lang="en-GB" b="1" dirty="0" err="1" smtClean="0"/>
              <a:t>pramlintide</a:t>
            </a:r>
            <a:r>
              <a:rPr lang="en-GB" b="1" dirty="0" smtClean="0"/>
              <a:t>. </a:t>
            </a:r>
            <a:endParaRPr lang="en-GB" b="1" dirty="0"/>
          </a:p>
        </p:txBody>
      </p:sp>
    </p:spTree>
    <p:extLst>
      <p:ext uri="{BB962C8B-B14F-4D97-AF65-F5344CB8AC3E}">
        <p14:creationId xmlns:p14="http://schemas.microsoft.com/office/powerpoint/2010/main" val="1295986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2028</Words>
  <Application>Microsoft Macintosh PowerPoint</Application>
  <PresentationFormat>Widescreen</PresentationFormat>
  <Paragraphs>216</Paragraphs>
  <Slides>30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Calibri</vt:lpstr>
      <vt:lpstr>Calibri Light</vt:lpstr>
      <vt:lpstr>Mangal</vt:lpstr>
      <vt:lpstr>Arial</vt:lpstr>
      <vt:lpstr>Office Theme</vt:lpstr>
      <vt:lpstr>MarvinOLE.Document</vt:lpstr>
      <vt:lpstr>ANTIDIABETICS</vt:lpstr>
      <vt:lpstr>PowerPoint Presentation</vt:lpstr>
      <vt:lpstr>Insulin</vt:lpstr>
      <vt:lpstr>Type 1 Diabetes.</vt:lpstr>
      <vt:lpstr>Type 2 diabetes</vt:lpstr>
      <vt:lpstr>Gestational Diabetes</vt:lpstr>
      <vt:lpstr>Signs, Symptoms and Complications of DM</vt:lpstr>
      <vt:lpstr>ORAL ANTIDIABETIC DRUGS/HYPOGLYCEMIC AGENTS.</vt:lpstr>
      <vt:lpstr>PowerPoint Presentation</vt:lpstr>
      <vt:lpstr>1.Sulfonyl Ureas</vt:lpstr>
      <vt:lpstr>PowerPoint Presentation</vt:lpstr>
      <vt:lpstr>PowerPoint Presentation</vt:lpstr>
      <vt:lpstr>SAR Sulfony-lUreas</vt:lpstr>
      <vt:lpstr>MOA.</vt:lpstr>
      <vt:lpstr>Physicochemical Properties.</vt:lpstr>
      <vt:lpstr>Adverse effects of SU.</vt:lpstr>
      <vt:lpstr>2. Meglitinides (Glinides).</vt:lpstr>
      <vt:lpstr>3. Biguanides</vt:lpstr>
      <vt:lpstr>MOA. </vt:lpstr>
      <vt:lpstr>4. Thiazolidinediones/Glitazones </vt:lpstr>
      <vt:lpstr>PowerPoint Presentation</vt:lpstr>
      <vt:lpstr>5. α Glucosidase inhibitors </vt:lpstr>
      <vt:lpstr>INSULIN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ANTIDIABETICS</dc:title>
  <dc:creator>mac</dc:creator>
  <cp:lastModifiedBy>mac</cp:lastModifiedBy>
  <cp:revision>30</cp:revision>
  <dcterms:created xsi:type="dcterms:W3CDTF">2019-06-18T08:13:43Z</dcterms:created>
  <dcterms:modified xsi:type="dcterms:W3CDTF">2019-06-20T20:28:04Z</dcterms:modified>
</cp:coreProperties>
</file>