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8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317" r:id="rId18"/>
    <p:sldId id="318" r:id="rId19"/>
    <p:sldId id="322" r:id="rId20"/>
    <p:sldId id="323" r:id="rId21"/>
    <p:sldId id="324" r:id="rId22"/>
    <p:sldId id="325" r:id="rId23"/>
    <p:sldId id="289" r:id="rId24"/>
    <p:sldId id="326" r:id="rId25"/>
    <p:sldId id="292" r:id="rId26"/>
    <p:sldId id="293" r:id="rId27"/>
    <p:sldId id="294" r:id="rId28"/>
    <p:sldId id="296" r:id="rId29"/>
    <p:sldId id="327" r:id="rId30"/>
    <p:sldId id="297" r:id="rId31"/>
    <p:sldId id="298" r:id="rId32"/>
    <p:sldId id="300" r:id="rId33"/>
    <p:sldId id="301" r:id="rId34"/>
    <p:sldId id="328" r:id="rId35"/>
    <p:sldId id="305" r:id="rId36"/>
    <p:sldId id="306" r:id="rId37"/>
    <p:sldId id="307" r:id="rId38"/>
    <p:sldId id="308" r:id="rId39"/>
    <p:sldId id="311" r:id="rId40"/>
    <p:sldId id="312" r:id="rId41"/>
    <p:sldId id="313" r:id="rId42"/>
    <p:sldId id="314" r:id="rId43"/>
    <p:sldId id="330" r:id="rId44"/>
    <p:sldId id="315" r:id="rId45"/>
    <p:sldId id="316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C006-2FCD-4D18-A0CB-C590C0F35EC4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C0D5-E59D-4F88-877B-23A5D2FFD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70BA-4EE9-4C5A-A104-BE71FDEDE1A2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14C7-D22A-477D-B16F-F7D57DF0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C00000"/>
                </a:solidFill>
              </a:rPr>
              <a:t>Valvular</a:t>
            </a:r>
            <a:r>
              <a:rPr lang="en-US" sz="6000" b="1" dirty="0" smtClean="0">
                <a:solidFill>
                  <a:srgbClr val="C00000"/>
                </a:solidFill>
              </a:rPr>
              <a:t> heart </a:t>
            </a:r>
            <a:r>
              <a:rPr lang="en-US" sz="6000" b="1" dirty="0" err="1" smtClean="0">
                <a:solidFill>
                  <a:srgbClr val="C00000"/>
                </a:solidFill>
              </a:rPr>
              <a:t>dses</a:t>
            </a:r>
            <a:r>
              <a:rPr lang="en-US" sz="6000" b="1" dirty="0" smtClean="0">
                <a:solidFill>
                  <a:srgbClr val="C00000"/>
                </a:solidFill>
              </a:rPr>
              <a:t/>
            </a:r>
            <a:br>
              <a:rPr lang="en-US" sz="6000" b="1" dirty="0" smtClean="0">
                <a:solidFill>
                  <a:srgbClr val="C00000"/>
                </a:solidFill>
              </a:rPr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gknbscclinmed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b="1" dirty="0"/>
              <a:t>MS Pathophysiology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altLang="en-US" sz="2800" dirty="0" smtClean="0"/>
              <a:t>LA </a:t>
            </a:r>
            <a:r>
              <a:rPr lang="en-US" altLang="en-US" sz="2800" dirty="0"/>
              <a:t>dilation </a:t>
            </a:r>
            <a:r>
              <a:rPr lang="en-US" altLang="en-US" sz="2800" dirty="0" smtClean="0">
                <a:sym typeface="Wingdings" pitchFamily="2" charset="2"/>
              </a:rPr>
              <a:t></a:t>
            </a:r>
            <a:r>
              <a:rPr lang="en-US" altLang="en-US" sz="2800" dirty="0" err="1" smtClean="0">
                <a:sym typeface="Wingdings" pitchFamily="2" charset="2"/>
              </a:rPr>
              <a:t>pul</a:t>
            </a:r>
            <a:r>
              <a:rPr lang="en-US" altLang="en-US" sz="2800" dirty="0" smtClean="0">
                <a:sym typeface="Wingdings" pitchFamily="2" charset="2"/>
              </a:rPr>
              <a:t> venous HTN---</a:t>
            </a:r>
            <a:r>
              <a:rPr lang="en-US" altLang="en-US" sz="2800" dirty="0" smtClean="0"/>
              <a:t>pulmonary </a:t>
            </a:r>
            <a:r>
              <a:rPr lang="en-US" altLang="en-US" sz="2800" dirty="0"/>
              <a:t>congestion (reduced emptying</a:t>
            </a:r>
            <a:r>
              <a:rPr lang="en-US" altLang="en-US" sz="2800" dirty="0" smtClean="0"/>
              <a:t>) – </a:t>
            </a:r>
            <a:r>
              <a:rPr lang="en-US" altLang="en-US" sz="2800" dirty="0" err="1" smtClean="0"/>
              <a:t>pul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oedema</a:t>
            </a:r>
            <a:r>
              <a:rPr lang="en-US" altLang="en-US" sz="2800" dirty="0" smtClean="0"/>
              <a:t>.</a:t>
            </a:r>
          </a:p>
          <a:p>
            <a:pPr marL="609600" indent="-609600"/>
            <a:r>
              <a:rPr lang="en-US" altLang="en-US" sz="2800" dirty="0" err="1" smtClean="0"/>
              <a:t>Pul</a:t>
            </a:r>
            <a:r>
              <a:rPr lang="en-US" altLang="en-US" sz="2800" dirty="0" smtClean="0"/>
              <a:t> HTN --- </a:t>
            </a:r>
            <a:r>
              <a:rPr lang="en-US" altLang="en-US" sz="2800" dirty="0" err="1" smtClean="0"/>
              <a:t>rt</a:t>
            </a:r>
            <a:r>
              <a:rPr lang="en-US" altLang="en-US" sz="2800" dirty="0" smtClean="0"/>
              <a:t> VH---</a:t>
            </a:r>
            <a:r>
              <a:rPr lang="en-US" altLang="en-US" sz="2800" dirty="0" err="1" smtClean="0"/>
              <a:t>rt</a:t>
            </a:r>
            <a:r>
              <a:rPr lang="en-US" altLang="en-US" sz="2800" dirty="0" smtClean="0"/>
              <a:t> HF. </a:t>
            </a:r>
            <a:endParaRPr lang="en-US" altLang="en-US" sz="2800" dirty="0"/>
          </a:p>
          <a:p>
            <a:pPr marL="609600" indent="-609600"/>
            <a:r>
              <a:rPr lang="en-US" altLang="en-US" sz="2800" b="1" dirty="0" smtClean="0"/>
              <a:t>Increased </a:t>
            </a:r>
            <a:r>
              <a:rPr lang="en-US" altLang="en-US" sz="2800" b="1" dirty="0" err="1"/>
              <a:t>Transmitral</a:t>
            </a:r>
            <a:r>
              <a:rPr lang="en-US" altLang="en-US" sz="2800" b="1" dirty="0"/>
              <a:t> Pressures: </a:t>
            </a:r>
            <a:r>
              <a:rPr lang="en-US" altLang="en-US" sz="2800" dirty="0"/>
              <a:t>Leads to left atrial enlargement and atrial fibrillation.</a:t>
            </a:r>
          </a:p>
          <a:p>
            <a:pPr marL="609600" indent="-609600"/>
            <a:r>
              <a:rPr lang="en-US" altLang="en-US" sz="2800" b="1" dirty="0" smtClean="0"/>
              <a:t>Hemoptysis</a:t>
            </a:r>
            <a:r>
              <a:rPr lang="en-US" altLang="en-US" sz="2800" b="1" dirty="0"/>
              <a:t>:</a:t>
            </a:r>
            <a:r>
              <a:rPr lang="en-US" altLang="en-US" sz="2800" dirty="0"/>
              <a:t> due to rupture of bronchial vessels due to elevated pulmonary pressure</a:t>
            </a:r>
          </a:p>
        </p:txBody>
      </p:sp>
    </p:spTree>
    <p:extLst>
      <p:ext uri="{BB962C8B-B14F-4D97-AF65-F5344CB8AC3E}">
        <p14:creationId xmlns:p14="http://schemas.microsoft.com/office/powerpoint/2010/main" val="4608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/>
              <a:t>Clinical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Symptoms:-</a:t>
            </a:r>
          </a:p>
          <a:p>
            <a:r>
              <a:rPr lang="en-US" dirty="0" smtClean="0"/>
              <a:t>Asymptomatic until MS valve &lt;2cm /severe cases</a:t>
            </a:r>
          </a:p>
          <a:p>
            <a:pPr lvl="0"/>
            <a:r>
              <a:rPr lang="en-US" dirty="0"/>
              <a:t>Breathlessness (</a:t>
            </a:r>
            <a:r>
              <a:rPr lang="en-US" dirty="0" err="1"/>
              <a:t>exertional</a:t>
            </a:r>
            <a:r>
              <a:rPr lang="en-US" dirty="0"/>
              <a:t>) due to </a:t>
            </a:r>
            <a:r>
              <a:rPr lang="en-US" dirty="0" err="1"/>
              <a:t>pul</a:t>
            </a:r>
            <a:r>
              <a:rPr lang="en-US" dirty="0"/>
              <a:t>. congestion &amp; HTN </a:t>
            </a:r>
          </a:p>
          <a:p>
            <a:pPr lvl="0"/>
            <a:r>
              <a:rPr lang="en-US" dirty="0"/>
              <a:t>Fatigue due to ↓CO.</a:t>
            </a:r>
          </a:p>
          <a:p>
            <a:pPr lvl="0"/>
            <a:r>
              <a:rPr lang="en-US" dirty="0" err="1"/>
              <a:t>Oedema</a:t>
            </a:r>
            <a:r>
              <a:rPr lang="en-US" dirty="0"/>
              <a:t> and ascites due to </a:t>
            </a:r>
            <a:r>
              <a:rPr lang="en-US" dirty="0" err="1"/>
              <a:t>Rt</a:t>
            </a:r>
            <a:r>
              <a:rPr lang="en-US" dirty="0"/>
              <a:t> heart failure </a:t>
            </a:r>
          </a:p>
          <a:p>
            <a:pPr lvl="0"/>
            <a:r>
              <a:rPr lang="en-US" dirty="0"/>
              <a:t>Palpitations – A. fib</a:t>
            </a:r>
          </a:p>
          <a:p>
            <a:pPr lvl="0"/>
            <a:r>
              <a:rPr lang="en-US" dirty="0" err="1"/>
              <a:t>Haemoptysis</a:t>
            </a:r>
            <a:r>
              <a:rPr lang="en-US" dirty="0"/>
              <a:t> due to congestion and PE</a:t>
            </a:r>
          </a:p>
          <a:p>
            <a:pPr lvl="0"/>
            <a:r>
              <a:rPr lang="en-US" dirty="0"/>
              <a:t>Cough due to </a:t>
            </a:r>
            <a:r>
              <a:rPr lang="en-US" dirty="0" err="1"/>
              <a:t>pul</a:t>
            </a:r>
            <a:r>
              <a:rPr lang="en-US" dirty="0"/>
              <a:t>. HTN.</a:t>
            </a:r>
          </a:p>
          <a:p>
            <a:pPr lvl="0"/>
            <a:r>
              <a:rPr lang="en-US" dirty="0"/>
              <a:t>Chest pain due to </a:t>
            </a:r>
            <a:r>
              <a:rPr lang="en-US" dirty="0" err="1"/>
              <a:t>pul</a:t>
            </a:r>
            <a:r>
              <a:rPr lang="en-US" dirty="0"/>
              <a:t>. HTN.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Signs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low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vol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pulse- may be irregularly irregular/regular.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Oedema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Raised 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JVP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Cyanosis.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Orthopnoea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Atrial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fibrilation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-- palpitation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Mitral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facies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– malar (check) flush, darkening over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maxillar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/cheeks because of vasoconstriction.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Tapping apex but not displaced(apical heave).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Loud S1, opening snap, rumbling mid –diastolic murmur (Graham Steel murmur may occur)..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Crackles, rhonchi due to cardiac asthma.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P/A – pulsating tender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hepatomegally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+ ascites.</a:t>
            </a:r>
            <a:endParaRPr lang="en-US" sz="28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Investigations</a:t>
            </a:r>
            <a:r>
              <a:rPr lang="en-US" sz="4000" dirty="0" smtClean="0">
                <a:ea typeface="Calibri"/>
                <a:cs typeface="Times New Roman"/>
              </a:rPr>
              <a:t/>
            </a:r>
            <a:br>
              <a:rPr lang="en-US" sz="4000" dirty="0" smtClean="0"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85000" lnSpcReduction="10000"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ECG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– Lt atrial hypertrophy (P.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mitrale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; broad M shaped P- wave).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Rt. ventricular hypertrophy 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May see atrial fibrillation.</a:t>
            </a:r>
            <a:endParaRPr lang="en-US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2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CXR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– Enlarged Lt atrium, signs of pulmonary congestion /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pul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hypermarkings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en-US" sz="2800" dirty="0"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3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 Echocardiogram 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– Thickened immobile cusps, reduced valve area. </a:t>
            </a:r>
            <a:r>
              <a:rPr lang="en-US" altLang="en-US" dirty="0" smtClean="0"/>
              <a:t>The </a:t>
            </a:r>
            <a:r>
              <a:rPr lang="en-US" altLang="en-US" i="1" dirty="0" smtClean="0"/>
              <a:t>GOLD STANDARD</a:t>
            </a:r>
            <a:r>
              <a:rPr lang="en-US" altLang="en-US" dirty="0" smtClean="0"/>
              <a:t> for diagnosis. Asses mitral valve mobility, gradient and mitral valve area</a:t>
            </a:r>
            <a:endParaRPr lang="en-US" dirty="0" smtClean="0">
              <a:effectLst/>
              <a:latin typeface="Times New Roman"/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4. Doppler echo 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– To determine pressure gradient across the mitral valve is a definitive evaluation of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ms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, pulmonary artery pressure and Lt ventricular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fxn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can be assessed.</a:t>
            </a:r>
            <a:endParaRPr lang="en-US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5. Cardiac catheterization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– demonstrate size of stenosis</a:t>
            </a:r>
            <a:endParaRPr lang="en-US" sz="28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7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Management of MS</a:t>
            </a:r>
            <a:r>
              <a:rPr lang="en-US" sz="4000" dirty="0" smtClean="0">
                <a:ea typeface="Calibri"/>
                <a:cs typeface="Times New Roman"/>
              </a:rPr>
              <a:t/>
            </a:r>
            <a:br>
              <a:rPr lang="en-US" sz="4000" dirty="0" smtClean="0"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Aim 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To control symptoms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To provide 2</a:t>
            </a:r>
            <a:r>
              <a:rPr lang="en-US" sz="2400" baseline="30000" dirty="0" smtClean="0">
                <a:effectLst/>
                <a:latin typeface="Times New Roman"/>
                <a:ea typeface="Calibri"/>
                <a:cs typeface="Times New Roman"/>
              </a:rPr>
              <a:t>0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 prevention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Manage heart failure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Diuretics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Digoxin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Beta blockers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Rate limiting calcium antagonists for controlling A. fib ( Rate control)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↓Salt diet</a:t>
            </a: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 smtClean="0">
                <a:effectLst/>
                <a:latin typeface="Times New Roman"/>
                <a:ea typeface="Calibri"/>
                <a:cs typeface="Times New Roman"/>
              </a:rPr>
              <a:t>2. </a:t>
            </a:r>
            <a:r>
              <a:rPr lang="en-US" sz="2400" b="1" dirty="0" err="1" smtClean="0">
                <a:effectLst/>
                <a:latin typeface="Times New Roman"/>
                <a:ea typeface="Calibri"/>
                <a:cs typeface="Times New Roman"/>
              </a:rPr>
              <a:t>Anticoagulate</a:t>
            </a:r>
            <a:r>
              <a:rPr lang="en-US" sz="2400" b="1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to prevent systemic thromboembolism</a:t>
            </a: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3. </a:t>
            </a:r>
            <a:r>
              <a:rPr lang="en-US" sz="2400" b="1" dirty="0" smtClean="0">
                <a:effectLst/>
                <a:latin typeface="Times New Roman"/>
                <a:ea typeface="Calibri"/>
                <a:cs typeface="Times New Roman"/>
              </a:rPr>
              <a:t>Give penicillin 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– prophylaxis against rheumatic fever (2</a:t>
            </a:r>
            <a:r>
              <a:rPr lang="en-US" sz="2400" baseline="30000" dirty="0" smtClean="0">
                <a:effectLst/>
                <a:latin typeface="Times New Roman"/>
                <a:ea typeface="Calibri"/>
                <a:cs typeface="Times New Roman"/>
              </a:rPr>
              <a:t>0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 prevention).</a:t>
            </a: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4. Prophylaxis against infective endocarditis 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Prophylaxis for dental or surgical procedures.</a:t>
            </a: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5. Management of A. fib; </a:t>
            </a:r>
            <a:r>
              <a:rPr lang="en-US" sz="2400" dirty="0" err="1" smtClean="0">
                <a:effectLst/>
                <a:latin typeface="Times New Roman"/>
                <a:ea typeface="Calibri"/>
                <a:cs typeface="Times New Roman"/>
              </a:rPr>
              <a:t>Anticoagulate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, Rhythm </a:t>
            </a:r>
            <a:r>
              <a:rPr lang="en-US" sz="2400" dirty="0" err="1" smtClean="0">
                <a:effectLst/>
                <a:latin typeface="Times New Roman"/>
                <a:ea typeface="Calibri"/>
                <a:cs typeface="Times New Roman"/>
              </a:rPr>
              <a:t>control,Rate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 control</a:t>
            </a: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 smtClean="0">
                <a:effectLst/>
                <a:latin typeface="Times New Roman"/>
                <a:ea typeface="Calibri"/>
                <a:cs typeface="Times New Roman"/>
              </a:rPr>
              <a:t>6. Surgery 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– Mitral </a:t>
            </a:r>
            <a:r>
              <a:rPr lang="en-US" sz="2400" dirty="0" err="1" smtClean="0">
                <a:effectLst/>
                <a:latin typeface="Times New Roman"/>
                <a:ea typeface="Calibri"/>
                <a:cs typeface="Times New Roman"/>
              </a:rPr>
              <a:t>valvectomy</a:t>
            </a:r>
            <a:r>
              <a:rPr lang="en-US" sz="2400" dirty="0" smtClean="0">
                <a:effectLst/>
                <a:latin typeface="Times New Roman"/>
                <a:ea typeface="Calibri"/>
                <a:cs typeface="Times New Roman"/>
              </a:rPr>
              <a:t> or valve replacement.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60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CMXs of 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. Fib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Embolism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Pul</a:t>
            </a:r>
            <a:r>
              <a:rPr lang="en-US" dirty="0" smtClean="0"/>
              <a:t> HTN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Pul</a:t>
            </a:r>
            <a:r>
              <a:rPr lang="en-US" dirty="0" smtClean="0"/>
              <a:t> infarction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Tricuspid regurgitation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Rt</a:t>
            </a:r>
            <a:r>
              <a:rPr lang="en-US" dirty="0" smtClean="0"/>
              <a:t> V Failure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Infective endocarditis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2. Mitral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regurgitation</a:t>
            </a:r>
            <a:r>
              <a:rPr lang="en-US" sz="4000" dirty="0" smtClean="0">
                <a:solidFill>
                  <a:srgbClr val="FF0000"/>
                </a:solidFill>
                <a:ea typeface="Calibri"/>
                <a:cs typeface="Times New Roman"/>
              </a:rPr>
              <a:t/>
            </a:r>
            <a:br>
              <a:rPr lang="en-US" sz="4000" dirty="0" smtClean="0">
                <a:solidFill>
                  <a:srgbClr val="FF0000"/>
                </a:solidFill>
                <a:ea typeface="Calibri"/>
                <a:cs typeface="Times New Roman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  <a:latin typeface="Times New Roman"/>
                <a:ea typeface="Calibri"/>
              </a:rPr>
              <a:t>Def.</a:t>
            </a:r>
            <a:r>
              <a:rPr lang="en-US" dirty="0" smtClean="0">
                <a:effectLst/>
                <a:latin typeface="Times New Roman"/>
                <a:ea typeface="Calibri"/>
              </a:rPr>
              <a:t> Mitral regurgitation (MR) refers to abnormal leaking / backflow of blood from the Lt Ventricle to the Lt atrium</a:t>
            </a:r>
          </a:p>
          <a:p>
            <a:pPr marL="0" indent="0">
              <a:buNone/>
            </a:pPr>
            <a:endParaRPr lang="en-US" dirty="0">
              <a:latin typeface="Times New Roman"/>
            </a:endParaRPr>
          </a:p>
          <a:p>
            <a:pPr marL="533400" indent="-533400"/>
            <a:r>
              <a:rPr lang="en-US" altLang="en-US" dirty="0" smtClean="0"/>
              <a:t>Backflow of blood from the LV to the LA during systole</a:t>
            </a:r>
          </a:p>
          <a:p>
            <a:pPr marL="533400" indent="-533400"/>
            <a:r>
              <a:rPr lang="en-US" altLang="en-US" dirty="0" smtClean="0"/>
              <a:t>Mild (physiological) MR is seen in 80% of normal individuals.</a:t>
            </a:r>
          </a:p>
          <a:p>
            <a:pPr marL="0" indent="0">
              <a:buNone/>
            </a:pPr>
            <a:r>
              <a:rPr lang="en-US" dirty="0" smtClean="0"/>
              <a:t>It occurs more in males than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1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Aetiology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Chronic </a:t>
            </a:r>
            <a:r>
              <a:rPr lang="en-US" dirty="0"/>
              <a:t>RHD is the cause of severe MR in about 1/3 of </a:t>
            </a:r>
            <a:r>
              <a:rPr lang="en-US" dirty="0" smtClean="0"/>
              <a:t>cases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Congenital anomaly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I. Endocarditis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 MI: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Ischaemia</a:t>
            </a:r>
            <a:r>
              <a:rPr lang="en-US" dirty="0" smtClean="0"/>
              <a:t> HD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Infective </a:t>
            </a:r>
            <a:r>
              <a:rPr lang="en-US" dirty="0"/>
              <a:t>endocarditis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Mitral valve prolapse (floppy mitral valve </a:t>
            </a:r>
            <a:r>
              <a:rPr lang="en-US" dirty="0" smtClean="0"/>
              <a:t>- degeneration/ calcification).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 Trauma </a:t>
            </a:r>
            <a:r>
              <a:rPr lang="en-US" dirty="0"/>
              <a:t>to mitral valve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Lt ventricular systolic </a:t>
            </a:r>
            <a:r>
              <a:rPr lang="en-US" dirty="0" err="1"/>
              <a:t>dysfxn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HOCM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Hypertropic</a:t>
            </a:r>
            <a:r>
              <a:rPr lang="en-US" dirty="0" smtClean="0"/>
              <a:t> cardiomyopathy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Collagen abnormalities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marfans</a:t>
            </a:r>
            <a:r>
              <a:rPr lang="en-US" dirty="0" smtClean="0"/>
              <a:t> syndrome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Dilated cardiomyopathy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Hypertensive HD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8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b="1" dirty="0"/>
              <a:t>Pathophysiology of MR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/>
              <a:t>Pure Volume Overload</a:t>
            </a:r>
          </a:p>
          <a:p>
            <a:r>
              <a:rPr lang="en-US" b="1" dirty="0"/>
              <a:t>Compensatory Mechanisms:</a:t>
            </a:r>
            <a:r>
              <a:rPr lang="en-US" dirty="0"/>
              <a:t> Left atrial enlargement, LVH and increased contractility</a:t>
            </a:r>
          </a:p>
          <a:p>
            <a:pPr lvl="1"/>
            <a:r>
              <a:rPr lang="en-US" sz="3200" dirty="0" smtClean="0"/>
              <a:t>Progressive enlargement </a:t>
            </a:r>
            <a:r>
              <a:rPr lang="en-US" sz="3200" dirty="0"/>
              <a:t>of the Lt atrium and later Lt ventricular </a:t>
            </a:r>
            <a:r>
              <a:rPr lang="en-US" sz="3200" dirty="0" smtClean="0"/>
              <a:t>enlargement</a:t>
            </a:r>
          </a:p>
          <a:p>
            <a:pPr lvl="1"/>
            <a:r>
              <a:rPr lang="en-US" sz="3200" dirty="0" smtClean="0"/>
              <a:t>Progressive left ventricular </a:t>
            </a:r>
            <a:r>
              <a:rPr lang="en-US" sz="3200" i="1" u="sng" dirty="0" smtClean="0"/>
              <a:t>volume overload leads to dilation</a:t>
            </a:r>
            <a:r>
              <a:rPr lang="en-US" sz="3200" dirty="0" smtClean="0"/>
              <a:t> and progressive heart failure.</a:t>
            </a:r>
          </a:p>
          <a:p>
            <a:pPr lvl="1"/>
            <a:r>
              <a:rPr lang="en-US" sz="3200" dirty="0" smtClean="0"/>
              <a:t>Progressive left atrial dilation and right ventricular dysfunction due to pulmonary hypertension.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Symptoms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Mild </a:t>
            </a:r>
            <a:r>
              <a:rPr lang="en-US" dirty="0"/>
              <a:t>–mod MR – Asymptomatic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Fatigue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Palpitations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Breathlessness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Exertional</a:t>
            </a:r>
            <a:r>
              <a:rPr lang="en-US" dirty="0"/>
              <a:t> </a:t>
            </a:r>
            <a:r>
              <a:rPr lang="en-US" dirty="0" err="1"/>
              <a:t>dyspnoea</a:t>
            </a: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Orthopnoea</a:t>
            </a: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Angina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 descr="he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28600"/>
            <a:ext cx="50927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Signs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Low </a:t>
            </a:r>
            <a:r>
              <a:rPr lang="en-US" dirty="0"/>
              <a:t>volume pulse in severe MR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Oedema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Increased JVP in severe MR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Apex usually displaced, heaving apex (</a:t>
            </a:r>
            <a:r>
              <a:rPr lang="en-US" dirty="0" err="1"/>
              <a:t>hyperdynamic</a:t>
            </a:r>
            <a:r>
              <a:rPr lang="en-US" dirty="0"/>
              <a:t> </a:t>
            </a:r>
            <a:r>
              <a:rPr lang="en-US" dirty="0" smtClean="0"/>
              <a:t>precordium)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S3 gallop- split 2</a:t>
            </a:r>
            <a:r>
              <a:rPr lang="en-US" baseline="30000" dirty="0" smtClean="0"/>
              <a:t>nd</a:t>
            </a:r>
            <a:r>
              <a:rPr lang="en-US" dirty="0" smtClean="0"/>
              <a:t> HS.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usually reduced or soft.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Pansystolic</a:t>
            </a:r>
            <a:r>
              <a:rPr lang="en-US" dirty="0"/>
              <a:t> murmur (murmur throughout systole) that radiates to axilla.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+ signs of  </a:t>
            </a:r>
            <a:r>
              <a:rPr lang="en-US" dirty="0" err="1"/>
              <a:t>pul</a:t>
            </a:r>
            <a:r>
              <a:rPr lang="en-US" dirty="0"/>
              <a:t>. HTN and </a:t>
            </a:r>
            <a:r>
              <a:rPr lang="en-US" dirty="0" err="1"/>
              <a:t>Rt</a:t>
            </a:r>
            <a:r>
              <a:rPr lang="en-US" dirty="0"/>
              <a:t> heart failure in severe MR.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Grading of </a:t>
            </a:r>
            <a:r>
              <a:rPr lang="en-US" b="1" dirty="0" smtClean="0"/>
              <a:t>murmurs - </a:t>
            </a:r>
            <a:r>
              <a:rPr lang="en-US" b="1" dirty="0" smtClean="0">
                <a:solidFill>
                  <a:srgbClr val="FF0000"/>
                </a:solidFill>
              </a:rPr>
              <a:t>assign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Graded 1 -6, usually according to loudness</a:t>
            </a:r>
          </a:p>
          <a:p>
            <a:r>
              <a:rPr lang="en-US" dirty="0"/>
              <a:t>Grade 1 – soft &amp; not heard to most people.</a:t>
            </a:r>
          </a:p>
          <a:p>
            <a:r>
              <a:rPr lang="en-US" dirty="0"/>
              <a:t>Grade 2 – soft but detectable</a:t>
            </a:r>
          </a:p>
          <a:p>
            <a:r>
              <a:rPr lang="en-US" dirty="0"/>
              <a:t>Grade 3 – moderate, no thrill</a:t>
            </a:r>
          </a:p>
          <a:p>
            <a:r>
              <a:rPr lang="en-US" dirty="0"/>
              <a:t>Grade 4 – loud, thrill just palpable</a:t>
            </a:r>
          </a:p>
          <a:p>
            <a:r>
              <a:rPr lang="en-US" dirty="0"/>
              <a:t>Grade 5 – very loud, thrill easily palpable</a:t>
            </a:r>
          </a:p>
          <a:p>
            <a:r>
              <a:rPr lang="en-US" dirty="0"/>
              <a:t>Grade 6 – very loud, can be heard even without placing stethoscope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ECG</a:t>
            </a:r>
            <a:r>
              <a:rPr lang="en-US" dirty="0" smtClean="0"/>
              <a:t>  -LVH  </a:t>
            </a:r>
            <a:r>
              <a:rPr lang="en-US" dirty="0"/>
              <a:t>QRS  &gt; </a:t>
            </a:r>
            <a:r>
              <a:rPr lang="en-US" dirty="0" smtClean="0"/>
              <a:t>35mm, Tall </a:t>
            </a:r>
            <a:r>
              <a:rPr lang="en-US" dirty="0"/>
              <a:t>R- </a:t>
            </a:r>
            <a:r>
              <a:rPr lang="en-US" dirty="0" smtClean="0"/>
              <a:t>waves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2. CXR </a:t>
            </a:r>
            <a:r>
              <a:rPr lang="en-US" dirty="0"/>
              <a:t>– </a:t>
            </a:r>
            <a:r>
              <a:rPr lang="en-US" dirty="0" err="1"/>
              <a:t>Cardiomegally</a:t>
            </a:r>
            <a:r>
              <a:rPr lang="en-US" dirty="0"/>
              <a:t> enlarged LV, Lt. atrium, features of </a:t>
            </a:r>
            <a:r>
              <a:rPr lang="en-US" dirty="0" err="1"/>
              <a:t>pul</a:t>
            </a:r>
            <a:r>
              <a:rPr lang="en-US" dirty="0"/>
              <a:t>. </a:t>
            </a:r>
            <a:r>
              <a:rPr lang="en-US" dirty="0" err="1"/>
              <a:t>oedema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3. Echocardiogram- </a:t>
            </a:r>
            <a:r>
              <a:rPr lang="en-US" dirty="0" smtClean="0"/>
              <a:t>dilated </a:t>
            </a:r>
            <a:r>
              <a:rPr lang="en-US" dirty="0" err="1" smtClean="0"/>
              <a:t>lt</a:t>
            </a:r>
            <a:r>
              <a:rPr lang="en-US" dirty="0" smtClean="0"/>
              <a:t> atrium &amp; </a:t>
            </a:r>
            <a:r>
              <a:rPr lang="en-US" dirty="0" err="1" smtClean="0"/>
              <a:t>lt</a:t>
            </a:r>
            <a:r>
              <a:rPr lang="en-US" dirty="0" smtClean="0"/>
              <a:t> ventricle.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/>
              <a:t>4. Doppler </a:t>
            </a:r>
            <a:r>
              <a:rPr lang="en-US" b="1" dirty="0"/>
              <a:t>echo </a:t>
            </a:r>
            <a:r>
              <a:rPr lang="en-US" dirty="0"/>
              <a:t>–measures the </a:t>
            </a:r>
            <a:r>
              <a:rPr lang="en-US" dirty="0" err="1"/>
              <a:t>regurgitant</a:t>
            </a:r>
            <a:r>
              <a:rPr lang="en-US" dirty="0"/>
              <a:t> vol.</a:t>
            </a:r>
          </a:p>
          <a:p>
            <a:pPr marL="0" lvl="0" indent="0">
              <a:buNone/>
            </a:pPr>
            <a:r>
              <a:rPr lang="en-US" b="1" dirty="0" smtClean="0"/>
              <a:t>5. cardiac catheterization</a:t>
            </a:r>
          </a:p>
          <a:p>
            <a:pPr marL="0" lvl="0" indent="0">
              <a:buNone/>
            </a:pPr>
            <a:r>
              <a:rPr lang="en-US" b="1" dirty="0" smtClean="0"/>
              <a:t>6. MRI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1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b="1" dirty="0" err="1" smtClean="0"/>
              <a:t>Tx</a:t>
            </a:r>
            <a:r>
              <a:rPr lang="en-US" altLang="en-US" b="1" dirty="0" smtClean="0"/>
              <a:t> </a:t>
            </a:r>
            <a:r>
              <a:rPr lang="en-US" altLang="en-US" b="1" dirty="0"/>
              <a:t>of MR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6096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3600" b="1" dirty="0" smtClean="0"/>
              <a:t>Medical </a:t>
            </a:r>
            <a:r>
              <a:rPr lang="en-US" altLang="en-US" sz="3600" b="1" dirty="0" err="1" smtClean="0"/>
              <a:t>mnx</a:t>
            </a:r>
            <a:endParaRPr lang="en-US" altLang="en-US" sz="3600" b="1" dirty="0"/>
          </a:p>
          <a:p>
            <a:pPr marL="990600" lvl="1" indent="-533400">
              <a:buFontTx/>
              <a:buAutoNum type="alphaLcParenR"/>
            </a:pPr>
            <a:r>
              <a:rPr lang="en-US" altLang="en-US" sz="3600" dirty="0"/>
              <a:t>Vasodilator such as </a:t>
            </a:r>
            <a:r>
              <a:rPr lang="en-US" altLang="en-US" sz="3600" dirty="0" smtClean="0"/>
              <a:t>hydralazine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sz="3600" dirty="0" smtClean="0"/>
              <a:t>Nitrates – </a:t>
            </a:r>
            <a:r>
              <a:rPr lang="en-US" altLang="en-US" sz="3600" dirty="0" err="1" smtClean="0"/>
              <a:t>nitroprusside</a:t>
            </a:r>
            <a:r>
              <a:rPr lang="en-US" altLang="en-US" sz="3600" dirty="0" smtClean="0"/>
              <a:t> </a:t>
            </a:r>
            <a:endParaRPr lang="en-US" altLang="en-US" sz="3600" dirty="0"/>
          </a:p>
          <a:p>
            <a:pPr marL="990600" lvl="1" indent="-533400">
              <a:buFontTx/>
              <a:buAutoNum type="alphaLcParenR"/>
            </a:pPr>
            <a:r>
              <a:rPr lang="en-US" altLang="en-US" sz="3600" dirty="0"/>
              <a:t>Rate control for atrial fibrillation with </a:t>
            </a:r>
            <a:r>
              <a:rPr lang="en-US" altLang="en-US" sz="3600" dirty="0">
                <a:sym typeface="Symbol" pitchFamily="18" charset="2"/>
              </a:rPr>
              <a:t>-blockers, CCB, digoxin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sz="3600" dirty="0"/>
              <a:t>Anticoagulation in atrial fibrillation and flutter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sz="3600" dirty="0"/>
              <a:t>Diuretics for fluid </a:t>
            </a:r>
            <a:r>
              <a:rPr lang="en-US" altLang="en-US" sz="3600" dirty="0" smtClean="0"/>
              <a:t>overload</a:t>
            </a:r>
          </a:p>
          <a:p>
            <a:pPr marL="990600" lvl="1" indent="-533400">
              <a:buFontTx/>
              <a:buAutoNum type="alphaLcParenR"/>
            </a:pPr>
            <a:r>
              <a:rPr lang="en-US" altLang="en-US" sz="3600" dirty="0" smtClean="0"/>
              <a:t>A/B prophylaxis for IE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64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Surgical </a:t>
            </a:r>
            <a:r>
              <a:rPr lang="en-US" b="1" dirty="0" err="1" smtClean="0"/>
              <a:t>mnx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Mainstay of  Rx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Mitral valve replacement / repair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Balloon </a:t>
            </a:r>
            <a:r>
              <a:rPr lang="en-US" dirty="0" err="1" smtClean="0"/>
              <a:t>valvoplasty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altLang="en-US" b="1" dirty="0" smtClean="0"/>
              <a:t>NB: Serial Echocardiography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3. Aortic </a:t>
            </a:r>
            <a:r>
              <a:rPr lang="en-US" altLang="en-US" b="1" dirty="0">
                <a:solidFill>
                  <a:srgbClr val="FF0000"/>
                </a:solidFill>
              </a:rPr>
              <a:t>Stenosis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altLang="en-US" b="1" dirty="0"/>
              <a:t>Normal Aortic Valve Area: </a:t>
            </a:r>
            <a:r>
              <a:rPr lang="en-US" altLang="en-US" dirty="0"/>
              <a:t>3-4 </a:t>
            </a:r>
            <a:r>
              <a:rPr lang="en-US" altLang="en-US" dirty="0" smtClean="0"/>
              <a:t>cm</a:t>
            </a:r>
            <a:r>
              <a:rPr lang="en-US" altLang="en-US" baseline="30000" dirty="0" smtClean="0"/>
              <a:t>2</a:t>
            </a:r>
            <a:endParaRPr lang="en-US" altLang="en-US" baseline="30000" dirty="0"/>
          </a:p>
          <a:p>
            <a:pPr marL="609600" indent="-609600"/>
            <a:r>
              <a:rPr lang="en-US" altLang="en-US" b="1" dirty="0"/>
              <a:t>Symptoms: </a:t>
            </a:r>
            <a:r>
              <a:rPr lang="en-US" altLang="en-US" dirty="0"/>
              <a:t>Occur when valve area is 1/4</a:t>
            </a:r>
            <a:r>
              <a:rPr lang="en-US" altLang="en-US" baseline="30000" dirty="0"/>
              <a:t>th</a:t>
            </a:r>
            <a:r>
              <a:rPr lang="en-US" altLang="en-US" dirty="0"/>
              <a:t> of normal area.</a:t>
            </a:r>
          </a:p>
          <a:p>
            <a:pPr marL="609600" indent="-609600"/>
            <a:r>
              <a:rPr lang="en-US" altLang="en-US" b="1" dirty="0"/>
              <a:t>Types: </a:t>
            </a:r>
            <a:endParaRPr lang="en-US" altLang="en-US" sz="3600" dirty="0"/>
          </a:p>
          <a:p>
            <a:pPr marL="990600" lvl="1" indent="-533400"/>
            <a:r>
              <a:rPr lang="en-US" altLang="en-US" sz="3200" dirty="0" err="1"/>
              <a:t>Supravalvular</a:t>
            </a:r>
            <a:endParaRPr lang="en-US" altLang="en-US" sz="3200" dirty="0"/>
          </a:p>
          <a:p>
            <a:pPr marL="990600" lvl="1" indent="-533400"/>
            <a:r>
              <a:rPr lang="en-US" altLang="en-US" sz="3200" dirty="0" err="1"/>
              <a:t>Subvalvular</a:t>
            </a:r>
            <a:endParaRPr lang="en-US" altLang="en-US" sz="3200" dirty="0"/>
          </a:p>
          <a:p>
            <a:pPr marL="990600" lvl="1" indent="-533400"/>
            <a:r>
              <a:rPr lang="en-US" altLang="en-US" sz="3200" b="1" dirty="0" err="1" smtClean="0"/>
              <a:t>Valvular</a:t>
            </a:r>
            <a:endParaRPr lang="en-US" altLang="en-US" sz="3200" b="1" dirty="0" smtClean="0"/>
          </a:p>
          <a:p>
            <a:pPr marL="457200" lvl="1" indent="0">
              <a:buNone/>
            </a:pPr>
            <a:r>
              <a:rPr lang="en-US" sz="3200" dirty="0"/>
              <a:t>About 80% of adults are asymptomatic and are usually males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832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/>
              <a:t>Etiology of </a:t>
            </a:r>
            <a:r>
              <a:rPr lang="en-US" b="1" dirty="0" smtClean="0"/>
              <a:t>AS</a:t>
            </a:r>
            <a:endParaRPr lang="en-US" b="1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/>
              <a:t>Congenital</a:t>
            </a:r>
          </a:p>
          <a:p>
            <a:r>
              <a:rPr lang="en-US" dirty="0" smtClean="0"/>
              <a:t>Rheumatic HD</a:t>
            </a:r>
            <a:endParaRPr lang="en-US" dirty="0"/>
          </a:p>
          <a:p>
            <a:r>
              <a:rPr lang="en-US" dirty="0" smtClean="0"/>
              <a:t>Degenerative changes /Calcification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9" name="Picture 5" descr="AS Eti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96200" cy="43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9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b="1" dirty="0"/>
              <a:t>Pathophysiology of </a:t>
            </a:r>
            <a:r>
              <a:rPr lang="en-US" sz="4000" b="1" dirty="0" smtClean="0"/>
              <a:t>AS</a:t>
            </a:r>
            <a:endParaRPr lang="en-US" sz="4000" b="1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/>
              <a:t>Obstruction of Lt ventricular outflow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pressure gradient develops between the left ventricle and the aorta. (increased afterload)</a:t>
            </a:r>
          </a:p>
          <a:p>
            <a:r>
              <a:rPr lang="en-US" dirty="0"/>
              <a:t>LV function initially maintained by compensatory pressure hypertrophy</a:t>
            </a:r>
          </a:p>
          <a:p>
            <a:r>
              <a:rPr lang="en-US" dirty="0"/>
              <a:t>When compensatory mechanisms exhausted, LV function declines.</a:t>
            </a:r>
          </a:p>
        </p:txBody>
      </p:sp>
    </p:spTree>
    <p:extLst>
      <p:ext uri="{BB962C8B-B14F-4D97-AF65-F5344CB8AC3E}">
        <p14:creationId xmlns:p14="http://schemas.microsoft.com/office/powerpoint/2010/main" val="30320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Risk factors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Age</a:t>
            </a:r>
            <a:endParaRPr lang="en-US" dirty="0"/>
          </a:p>
          <a:p>
            <a:pPr lvl="0"/>
            <a:r>
              <a:rPr lang="en-US" dirty="0"/>
              <a:t>Male sex</a:t>
            </a:r>
          </a:p>
          <a:p>
            <a:pPr lvl="0"/>
            <a:r>
              <a:rPr lang="en-US" dirty="0"/>
              <a:t>Smoking </a:t>
            </a:r>
          </a:p>
          <a:p>
            <a:pPr lvl="0"/>
            <a:r>
              <a:rPr lang="en-US" dirty="0"/>
              <a:t>Diabetic </a:t>
            </a:r>
          </a:p>
          <a:p>
            <a:pPr lvl="0"/>
            <a:r>
              <a:rPr lang="en-US" dirty="0"/>
              <a:t>HTN</a:t>
            </a:r>
          </a:p>
          <a:p>
            <a:pPr lvl="0"/>
            <a:r>
              <a:rPr lang="en-US" dirty="0"/>
              <a:t>Increased LDL, HDL</a:t>
            </a:r>
          </a:p>
          <a:p>
            <a:pPr lvl="0"/>
            <a:r>
              <a:rPr lang="en-US" dirty="0"/>
              <a:t>Increased CRP</a:t>
            </a:r>
          </a:p>
          <a:p>
            <a:pPr lvl="0"/>
            <a:r>
              <a:rPr lang="en-US" dirty="0"/>
              <a:t>Congenitally affected valves may be involved at birth.</a:t>
            </a:r>
          </a:p>
        </p:txBody>
      </p:sp>
    </p:spTree>
    <p:extLst>
      <p:ext uri="{BB962C8B-B14F-4D97-AF65-F5344CB8AC3E}">
        <p14:creationId xmlns:p14="http://schemas.microsoft.com/office/powerpoint/2010/main" val="428407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Valvular</a:t>
            </a:r>
            <a:r>
              <a:rPr lang="en-US" dirty="0" smtClean="0"/>
              <a:t> heart lesions occurs either as acquired  </a:t>
            </a:r>
            <a:r>
              <a:rPr lang="en-US" dirty="0" err="1" smtClean="0"/>
              <a:t>dse</a:t>
            </a:r>
            <a:r>
              <a:rPr lang="en-US" dirty="0" smtClean="0"/>
              <a:t> or congenital heart lesions(</a:t>
            </a:r>
            <a:r>
              <a:rPr lang="en-US" dirty="0" err="1" smtClean="0"/>
              <a:t>maldevelopment</a:t>
            </a:r>
            <a:r>
              <a:rPr lang="en-US" dirty="0" smtClean="0"/>
              <a:t> in embryology).</a:t>
            </a:r>
          </a:p>
          <a:p>
            <a:r>
              <a:rPr lang="en-US" dirty="0" smtClean="0"/>
              <a:t>Problem that arises :- </a:t>
            </a:r>
            <a:r>
              <a:rPr lang="en-US" dirty="0" err="1" smtClean="0"/>
              <a:t>Valvular</a:t>
            </a:r>
            <a:r>
              <a:rPr lang="en-US" dirty="0" smtClean="0"/>
              <a:t> stenosis, </a:t>
            </a:r>
            <a:r>
              <a:rPr lang="en-US" dirty="0" err="1" smtClean="0"/>
              <a:t>valvular</a:t>
            </a:r>
            <a:r>
              <a:rPr lang="en-US" dirty="0" smtClean="0"/>
              <a:t> regurgitation(incompetence) (insufficiency) or mixed (stenosis + incompetence).</a:t>
            </a:r>
          </a:p>
          <a:p>
            <a:r>
              <a:rPr lang="en-US" dirty="0" smtClean="0"/>
              <a:t>The severity of the lesion determines the clinical presentation of the pt.</a:t>
            </a:r>
          </a:p>
          <a:p>
            <a:r>
              <a:rPr lang="en-US" dirty="0" smtClean="0"/>
              <a:t>Stenosis- failure of valves to open completely during diastole</a:t>
            </a:r>
          </a:p>
          <a:p>
            <a:pPr lvl="0"/>
            <a:r>
              <a:rPr lang="en-US" dirty="0" smtClean="0"/>
              <a:t>Regurgitation </a:t>
            </a:r>
            <a:r>
              <a:rPr lang="en-US" dirty="0"/>
              <a:t>– Failure of a valve to close completely during </a:t>
            </a:r>
            <a:r>
              <a:rPr lang="en-US" dirty="0" smtClean="0"/>
              <a:t>systole.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066800"/>
          </a:xfrm>
        </p:spPr>
        <p:txBody>
          <a:bodyPr/>
          <a:lstStyle/>
          <a:p>
            <a:r>
              <a:rPr lang="en-US" altLang="en-US" sz="4000" b="1" dirty="0"/>
              <a:t>Presentation of </a:t>
            </a:r>
            <a:r>
              <a:rPr lang="en-US" altLang="en-US" sz="4000" b="1" dirty="0" smtClean="0"/>
              <a:t>AS</a:t>
            </a:r>
            <a:endParaRPr lang="en-US" altLang="en-US" sz="4000" b="1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/>
              <a:t>Symptoms:-</a:t>
            </a:r>
          </a:p>
          <a:p>
            <a:pPr marL="609600" indent="-609600">
              <a:buFontTx/>
              <a:buChar char="-"/>
            </a:pPr>
            <a:r>
              <a:rPr lang="en-US" altLang="en-US" b="1" dirty="0" smtClean="0"/>
              <a:t>Syncope</a:t>
            </a:r>
            <a:r>
              <a:rPr lang="en-US" altLang="en-US" b="1" dirty="0"/>
              <a:t>:</a:t>
            </a:r>
            <a:r>
              <a:rPr lang="en-US" altLang="en-US" dirty="0"/>
              <a:t> (</a:t>
            </a:r>
            <a:r>
              <a:rPr lang="en-US" altLang="en-US" dirty="0" err="1"/>
              <a:t>exertional</a:t>
            </a:r>
            <a:r>
              <a:rPr lang="en-US" altLang="en-US" dirty="0" smtClean="0"/>
              <a:t>)- Dizziness, fainting-low CO</a:t>
            </a:r>
            <a:endParaRPr lang="en-US" altLang="en-US" b="1" dirty="0"/>
          </a:p>
          <a:p>
            <a:pPr marL="609600" indent="-609600">
              <a:buFontTx/>
              <a:buChar char="-"/>
            </a:pPr>
            <a:r>
              <a:rPr lang="en-US" altLang="en-US" b="1" dirty="0"/>
              <a:t>Angina:</a:t>
            </a:r>
            <a:r>
              <a:rPr lang="en-US" altLang="en-US" dirty="0"/>
              <a:t> </a:t>
            </a:r>
            <a:r>
              <a:rPr lang="en-US" altLang="en-US" dirty="0" smtClean="0"/>
              <a:t>Reduced O2 supply</a:t>
            </a:r>
            <a:endParaRPr lang="en-US" altLang="en-US" dirty="0"/>
          </a:p>
          <a:p>
            <a:pPr marL="609600" indent="-609600">
              <a:buFontTx/>
              <a:buChar char="-"/>
            </a:pPr>
            <a:r>
              <a:rPr lang="en-US" altLang="en-US" b="1" dirty="0"/>
              <a:t>Dyspnea: </a:t>
            </a:r>
            <a:r>
              <a:rPr lang="en-US" altLang="en-US" dirty="0"/>
              <a:t>on exertion due to heart </a:t>
            </a:r>
            <a:r>
              <a:rPr lang="en-US" altLang="en-US" dirty="0" smtClean="0"/>
              <a:t>failure.</a:t>
            </a:r>
            <a:endParaRPr lang="en-US" altLang="en-US" dirty="0"/>
          </a:p>
          <a:p>
            <a:pPr marL="609600" indent="-609600">
              <a:buFontTx/>
              <a:buChar char="-"/>
            </a:pPr>
            <a:r>
              <a:rPr lang="en-US" altLang="en-US" dirty="0"/>
              <a:t>Sudden death</a:t>
            </a:r>
          </a:p>
        </p:txBody>
      </p:sp>
    </p:spTree>
    <p:extLst>
      <p:ext uri="{BB962C8B-B14F-4D97-AF65-F5344CB8AC3E}">
        <p14:creationId xmlns:p14="http://schemas.microsoft.com/office/powerpoint/2010/main" val="6646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altLang="en-US" sz="4000" b="1" dirty="0" smtClean="0"/>
              <a:t>Signs </a:t>
            </a:r>
            <a:endParaRPr lang="en-US" altLang="en-US" sz="4000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Low volume pulse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Narrow pulse pressure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Slow rising small </a:t>
            </a:r>
            <a:r>
              <a:rPr lang="en-US" altLang="en-US" dirty="0"/>
              <a:t>carotid pulse (</a:t>
            </a:r>
            <a:r>
              <a:rPr lang="en-US" altLang="en-US" i="1" dirty="0" err="1"/>
              <a:t>pulsus</a:t>
            </a:r>
            <a:r>
              <a:rPr lang="en-US" altLang="en-US" i="1" dirty="0"/>
              <a:t> </a:t>
            </a:r>
            <a:r>
              <a:rPr lang="en-US" altLang="en-US" i="1" dirty="0" err="1"/>
              <a:t>tardus</a:t>
            </a:r>
            <a:r>
              <a:rPr lang="en-US" altLang="en-US" dirty="0"/>
              <a:t>)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Soft </a:t>
            </a:r>
            <a:r>
              <a:rPr lang="en-US" altLang="en-US" dirty="0"/>
              <a:t>and split second heart sound, S4 gallop due to LVH</a:t>
            </a:r>
            <a:r>
              <a:rPr lang="en-US" altLang="en-US" dirty="0" smtClean="0"/>
              <a:t>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dirty="0"/>
              <a:t>Systolic ejection murmur- </a:t>
            </a:r>
            <a:r>
              <a:rPr lang="en-US" altLang="en-US" dirty="0" err="1"/>
              <a:t>cresendo</a:t>
            </a:r>
            <a:r>
              <a:rPr lang="en-US" altLang="en-US" dirty="0"/>
              <a:t>-decrescendo character.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233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b="1" dirty="0" smtClean="0"/>
              <a:t>Investigations</a:t>
            </a:r>
            <a:r>
              <a:rPr lang="en-US" altLang="en-US" b="1" dirty="0" smtClean="0"/>
              <a:t> </a:t>
            </a:r>
            <a:r>
              <a:rPr lang="en-US" altLang="en-US" b="1" dirty="0"/>
              <a:t>of 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buFont typeface="+mj-lt"/>
              <a:buAutoNum type="arabicPeriod"/>
            </a:pPr>
            <a:r>
              <a:rPr lang="en-US" altLang="en-US" dirty="0"/>
              <a:t>Echocardiography is the most valuable test for </a:t>
            </a:r>
            <a:r>
              <a:rPr lang="en-US" altLang="en-US" dirty="0" smtClean="0"/>
              <a:t>diagnosis.</a:t>
            </a:r>
          </a:p>
          <a:p>
            <a:pPr marL="609600" indent="-609600">
              <a:buFont typeface="+mj-lt"/>
              <a:buAutoNum type="arabicPeriod"/>
            </a:pPr>
            <a:r>
              <a:rPr lang="en-US" altLang="en-US" dirty="0" smtClean="0"/>
              <a:t>ECG- LVH, ST wave changes.</a:t>
            </a:r>
          </a:p>
          <a:p>
            <a:pPr marL="609600" indent="-609600">
              <a:buFont typeface="+mj-lt"/>
              <a:buAutoNum type="arabicPeriod"/>
            </a:pPr>
            <a:r>
              <a:rPr lang="en-US" altLang="en-US" dirty="0" smtClean="0"/>
              <a:t>CXR- </a:t>
            </a:r>
            <a:r>
              <a:rPr lang="en-US" altLang="en-US" dirty="0" err="1" smtClean="0"/>
              <a:t>cardiomegally</a:t>
            </a:r>
            <a:endParaRPr lang="en-US" altLang="en-US" dirty="0" smtClean="0"/>
          </a:p>
          <a:p>
            <a:pPr marL="609600" indent="-609600">
              <a:buFont typeface="+mj-lt"/>
              <a:buAutoNum type="arabicPeriod"/>
            </a:pPr>
            <a:r>
              <a:rPr lang="en-US" altLang="en-US" dirty="0" smtClean="0"/>
              <a:t>Catheterization- confirm systolic pressure difference, confirms abnormality.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30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b="1" dirty="0"/>
              <a:t>Management of 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/>
              <a:t>A. medical</a:t>
            </a:r>
          </a:p>
          <a:p>
            <a:r>
              <a:rPr lang="en-US" altLang="en-US" dirty="0" smtClean="0"/>
              <a:t>Hardly useful</a:t>
            </a:r>
          </a:p>
          <a:p>
            <a:r>
              <a:rPr lang="en-US" altLang="en-US" dirty="0" smtClean="0"/>
              <a:t>ACE-I to decrease preload</a:t>
            </a:r>
          </a:p>
          <a:p>
            <a:r>
              <a:rPr lang="en-US" altLang="en-US" dirty="0" smtClean="0"/>
              <a:t>Prophylaxis for IE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B. SURGICAL</a:t>
            </a:r>
            <a:endParaRPr lang="en-US" altLang="en-US" dirty="0" smtClean="0"/>
          </a:p>
          <a:p>
            <a:r>
              <a:rPr lang="en-US" altLang="en-US" b="1" dirty="0" smtClean="0"/>
              <a:t>Aortic </a:t>
            </a:r>
            <a:r>
              <a:rPr lang="en-US" altLang="en-US" b="1" dirty="0"/>
              <a:t>Balloon </a:t>
            </a:r>
            <a:r>
              <a:rPr lang="en-US" altLang="en-US" b="1" dirty="0" err="1"/>
              <a:t>Valvotomy</a:t>
            </a:r>
            <a:r>
              <a:rPr lang="en-US" altLang="en-US" b="1" dirty="0"/>
              <a:t>-</a:t>
            </a:r>
            <a:r>
              <a:rPr lang="en-US" altLang="en-US" dirty="0"/>
              <a:t> shows little benefit. </a:t>
            </a:r>
          </a:p>
          <a:p>
            <a:r>
              <a:rPr lang="en-US" altLang="en-US" b="1" dirty="0" smtClean="0"/>
              <a:t>Valve</a:t>
            </a:r>
            <a:r>
              <a:rPr lang="en-US" altLang="en-US" b="1" dirty="0" smtClean="0"/>
              <a:t> </a:t>
            </a:r>
            <a:r>
              <a:rPr lang="en-US" altLang="en-US" b="1" dirty="0"/>
              <a:t>Replacement:</a:t>
            </a:r>
            <a:r>
              <a:rPr lang="en-US" altLang="en-US" dirty="0"/>
              <a:t> Definitive treatment</a:t>
            </a:r>
          </a:p>
        </p:txBody>
      </p:sp>
    </p:spTree>
    <p:extLst>
      <p:ext uri="{BB962C8B-B14F-4D97-AF65-F5344CB8AC3E}">
        <p14:creationId xmlns:p14="http://schemas.microsoft.com/office/powerpoint/2010/main" val="40883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Infective </a:t>
            </a:r>
            <a:r>
              <a:rPr lang="en-US" dirty="0"/>
              <a:t>endocarditis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Sudden cardiac death  </a:t>
            </a:r>
          </a:p>
        </p:txBody>
      </p:sp>
    </p:spTree>
    <p:extLst>
      <p:ext uri="{BB962C8B-B14F-4D97-AF65-F5344CB8AC3E}">
        <p14:creationId xmlns:p14="http://schemas.microsoft.com/office/powerpoint/2010/main" val="3100762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4. Aortic </a:t>
            </a:r>
            <a:r>
              <a:rPr lang="en-US" b="1" dirty="0">
                <a:solidFill>
                  <a:srgbClr val="FF0000"/>
                </a:solidFill>
              </a:rPr>
              <a:t>Regurgitation</a:t>
            </a:r>
          </a:p>
        </p:txBody>
      </p:sp>
    </p:spTree>
    <p:extLst>
      <p:ext uri="{BB962C8B-B14F-4D97-AF65-F5344CB8AC3E}">
        <p14:creationId xmlns:p14="http://schemas.microsoft.com/office/powerpoint/2010/main" val="8459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aortic_regurgi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6019800" cy="6019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28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Aortic </a:t>
            </a:r>
            <a:r>
              <a:rPr lang="en-US" altLang="en-US" dirty="0" smtClean="0"/>
              <a:t>Regurgitation</a:t>
            </a:r>
            <a:endParaRPr lang="en-US" alt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Definition: </a:t>
            </a:r>
            <a:endParaRPr lang="en-US" altLang="en-US" b="1" dirty="0" smtClean="0"/>
          </a:p>
          <a:p>
            <a:r>
              <a:rPr lang="en-US" altLang="en-US" dirty="0" smtClean="0"/>
              <a:t>Leakage </a:t>
            </a:r>
            <a:r>
              <a:rPr lang="en-US" altLang="en-US" dirty="0"/>
              <a:t>of blood into LV during diastole due to ineffective </a:t>
            </a:r>
            <a:r>
              <a:rPr lang="en-US" altLang="en-US" dirty="0" err="1"/>
              <a:t>coaptation</a:t>
            </a:r>
            <a:r>
              <a:rPr lang="en-US" altLang="en-US" dirty="0"/>
              <a:t> of the aortic </a:t>
            </a:r>
            <a:r>
              <a:rPr lang="en-US" altLang="en-US" dirty="0" smtClean="0"/>
              <a:t>cusps</a:t>
            </a:r>
          </a:p>
          <a:p>
            <a:r>
              <a:rPr lang="en-US" dirty="0"/>
              <a:t>Leaking of the aortic valve that causes blood to flow in reverse direction during diastole.</a:t>
            </a:r>
          </a:p>
          <a:p>
            <a:r>
              <a:rPr lang="en-US" dirty="0"/>
              <a:t>It is a fairly common condition in our set up due to rheumatic heart disease.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07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Etiology </a:t>
            </a:r>
            <a:r>
              <a:rPr lang="en-US" b="1" dirty="0" smtClean="0"/>
              <a:t>of AR</a:t>
            </a:r>
            <a:endParaRPr lang="en-US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Rheumatic  HD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Infective endocarditis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Congenital </a:t>
            </a:r>
            <a:r>
              <a:rPr lang="en-US" dirty="0" err="1" smtClean="0"/>
              <a:t>e.g</a:t>
            </a:r>
            <a:r>
              <a:rPr lang="en-US" dirty="0" smtClean="0"/>
              <a:t> Bicuspid </a:t>
            </a:r>
            <a:r>
              <a:rPr lang="en-US" dirty="0"/>
              <a:t>aortic </a:t>
            </a:r>
            <a:r>
              <a:rPr lang="en-US" dirty="0" smtClean="0"/>
              <a:t>valve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Valve rupture in trauma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causes :- Aortic Dissection, RA, SLE, syphilis, </a:t>
            </a:r>
            <a:r>
              <a:rPr lang="en-US" dirty="0" err="1" smtClean="0"/>
              <a:t>marfans</a:t>
            </a:r>
            <a:r>
              <a:rPr lang="en-US" dirty="0" smtClean="0"/>
              <a:t> syndrome, </a:t>
            </a:r>
            <a:r>
              <a:rPr lang="en-US" dirty="0" err="1" smtClean="0"/>
              <a:t>osteogenesis</a:t>
            </a:r>
            <a:r>
              <a:rPr lang="en-US" dirty="0" smtClean="0"/>
              <a:t> </a:t>
            </a:r>
            <a:r>
              <a:rPr lang="en-US" dirty="0" err="1" smtClean="0"/>
              <a:t>imperfecta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Pathophysiology of AR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Results to increase </a:t>
            </a:r>
            <a:r>
              <a:rPr lang="en-US" dirty="0"/>
              <a:t>in EDV and increased preload.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time the LV dilates and hypertrophies in an effort to meet the demands. </a:t>
            </a:r>
            <a:endParaRPr lang="en-US" dirty="0" smtClean="0"/>
          </a:p>
          <a:p>
            <a:r>
              <a:rPr lang="en-US" dirty="0" smtClean="0"/>
              <a:t>Consequently </a:t>
            </a:r>
            <a:r>
              <a:rPr lang="en-US" dirty="0"/>
              <a:t>decrease in diastolic pressure leads to decreased myocardial oxygenation and </a:t>
            </a:r>
            <a:r>
              <a:rPr lang="en-US" dirty="0" err="1"/>
              <a:t>ischaemia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Compensatory Mechanisms:</a:t>
            </a:r>
            <a:r>
              <a:rPr lang="en-US" dirty="0"/>
              <a:t> LV dilation, LVH. Progressive dilation leads to heart failure</a:t>
            </a:r>
          </a:p>
        </p:txBody>
      </p:sp>
    </p:spTree>
    <p:extLst>
      <p:ext uri="{BB962C8B-B14F-4D97-AF65-F5344CB8AC3E}">
        <p14:creationId xmlns:p14="http://schemas.microsoft.com/office/powerpoint/2010/main" val="291914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Possible lesions:- 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Aortic Stenosis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Mitral Stenosis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Aortic Regurgitation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Mitral Regurgitation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Tricuspid stenosis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Tricuspid regurgitation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Pulmonary stenosis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Pulmonary regurgitation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altLang="en-US" b="1" dirty="0" smtClean="0"/>
              <a:t>Clinical features</a:t>
            </a:r>
            <a:r>
              <a:rPr lang="en-US" altLang="en-US" b="1" dirty="0" smtClean="0"/>
              <a:t> </a:t>
            </a:r>
            <a:r>
              <a:rPr lang="en-US" altLang="en-US" b="1" dirty="0"/>
              <a:t>of AR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Asymptomatic until 4</a:t>
            </a:r>
            <a:r>
              <a:rPr lang="en-US" altLang="en-US" sz="2800" b="1" baseline="30000" dirty="0"/>
              <a:t>th</a:t>
            </a:r>
            <a:r>
              <a:rPr lang="en-US" altLang="en-US" sz="2800" b="1" dirty="0"/>
              <a:t> or 5</a:t>
            </a:r>
            <a:r>
              <a:rPr lang="en-US" altLang="en-US" sz="2800" b="1" baseline="30000" dirty="0"/>
              <a:t>th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decade</a:t>
            </a:r>
          </a:p>
          <a:p>
            <a:r>
              <a:rPr lang="en-US" sz="2800" dirty="0"/>
              <a:t>The course of the disease may run for 10 – 15yrs before patients become symptomatic. </a:t>
            </a:r>
            <a:endParaRPr lang="en-US" altLang="en-US" sz="2800" b="1" dirty="0"/>
          </a:p>
          <a:p>
            <a:r>
              <a:rPr lang="en-US" altLang="en-US" sz="2800" b="1" dirty="0" smtClean="0"/>
              <a:t>Progressive </a:t>
            </a:r>
            <a:r>
              <a:rPr lang="en-US" altLang="en-US" sz="2800" b="1" dirty="0"/>
              <a:t>Symptoms include:</a:t>
            </a:r>
          </a:p>
          <a:p>
            <a:pPr lvl="1">
              <a:buFontTx/>
              <a:buNone/>
            </a:pPr>
            <a:r>
              <a:rPr lang="en-US" altLang="en-US" dirty="0"/>
              <a:t>-  </a:t>
            </a:r>
            <a:r>
              <a:rPr lang="en-US" altLang="en-US" b="1" dirty="0"/>
              <a:t>Dyspnea:</a:t>
            </a:r>
            <a:r>
              <a:rPr lang="en-US" altLang="en-US" dirty="0"/>
              <a:t> </a:t>
            </a:r>
            <a:r>
              <a:rPr lang="en-US" altLang="en-US" dirty="0" err="1"/>
              <a:t>exertional</a:t>
            </a:r>
            <a:r>
              <a:rPr lang="en-US" altLang="en-US" dirty="0"/>
              <a:t>, orthopnea, and </a:t>
            </a:r>
            <a:r>
              <a:rPr lang="en-US" altLang="en-US" dirty="0" err="1"/>
              <a:t>paroxsymal</a:t>
            </a:r>
            <a:r>
              <a:rPr lang="en-US" altLang="en-US" dirty="0"/>
              <a:t> nocturnal dyspnea</a:t>
            </a:r>
          </a:p>
          <a:p>
            <a:pPr lvl="1">
              <a:buFontTx/>
              <a:buChar char="-"/>
            </a:pPr>
            <a:r>
              <a:rPr lang="en-US" altLang="en-US" b="1" dirty="0"/>
              <a:t>Nocturnal angina: </a:t>
            </a:r>
            <a:r>
              <a:rPr lang="en-US" altLang="en-US" dirty="0"/>
              <a:t>due to slowing of heart rate and reduction of diastolic blood pressure</a:t>
            </a:r>
          </a:p>
          <a:p>
            <a:pPr lvl="1">
              <a:buFontTx/>
              <a:buChar char="-"/>
            </a:pPr>
            <a:r>
              <a:rPr lang="en-US" altLang="en-US" b="1" dirty="0"/>
              <a:t>Palpitations:</a:t>
            </a:r>
            <a:r>
              <a:rPr lang="en-US" altLang="en-US" dirty="0"/>
              <a:t> due to increased force of </a:t>
            </a:r>
            <a:r>
              <a:rPr lang="en-US" altLang="en-US" dirty="0" smtClean="0"/>
              <a:t>contraction</a:t>
            </a:r>
          </a:p>
          <a:p>
            <a:pPr lvl="1">
              <a:buFontTx/>
              <a:buChar char="-"/>
            </a:pPr>
            <a:r>
              <a:rPr lang="en-US" altLang="en-US" dirty="0" smtClean="0"/>
              <a:t>Easy fatigability</a:t>
            </a:r>
          </a:p>
          <a:p>
            <a:pPr lvl="1">
              <a:buFontTx/>
              <a:buChar char="-"/>
            </a:pPr>
            <a:r>
              <a:rPr lang="en-US" altLang="en-US" dirty="0" smtClean="0"/>
              <a:t>Diaphoresis</a:t>
            </a:r>
          </a:p>
          <a:p>
            <a:pPr lvl="1">
              <a:buFontTx/>
              <a:buChar char="-"/>
            </a:pPr>
            <a:r>
              <a:rPr lang="en-US" altLang="en-US" dirty="0" smtClean="0"/>
              <a:t>Features of HF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99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b="1" dirty="0"/>
              <a:t>Physical Exam findings of AR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b="1" dirty="0" smtClean="0"/>
              <a:t>Pulses:-- 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/>
              <a:t>Wide </a:t>
            </a:r>
            <a:r>
              <a:rPr lang="en-US" altLang="en-US" dirty="0"/>
              <a:t>pulse pressure: most </a:t>
            </a:r>
            <a:r>
              <a:rPr lang="en-US" altLang="en-US" dirty="0" smtClean="0"/>
              <a:t>sensitive, - low DBP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/>
              <a:t>Large </a:t>
            </a:r>
            <a:r>
              <a:rPr lang="en-US" altLang="en-US" dirty="0" err="1" smtClean="0"/>
              <a:t>volumeor</a:t>
            </a:r>
            <a:r>
              <a:rPr lang="en-US" altLang="en-US" dirty="0" smtClean="0"/>
              <a:t> collapsing pulse( water hammer pulse)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/>
              <a:t>Bounding peripheral pulses</a:t>
            </a:r>
          </a:p>
          <a:p>
            <a:pPr marL="0" indent="0">
              <a:buNone/>
            </a:pPr>
            <a:r>
              <a:rPr lang="en-US" altLang="en-US" b="1" dirty="0" smtClean="0"/>
              <a:t>Apex beat:-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/>
              <a:t>Hyperactive/</a:t>
            </a:r>
            <a:r>
              <a:rPr lang="en-US" altLang="en-US" dirty="0"/>
              <a:t> </a:t>
            </a:r>
            <a:r>
              <a:rPr lang="en-US" altLang="en-US" dirty="0" err="1"/>
              <a:t>Hyperdynamic</a:t>
            </a:r>
            <a:r>
              <a:rPr lang="en-US" altLang="en-US" dirty="0" smtClean="0"/>
              <a:t> apex beat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/>
              <a:t>Displaced apical impulse</a:t>
            </a:r>
          </a:p>
          <a:p>
            <a:pPr>
              <a:buFont typeface="Wingdings" pitchFamily="2" charset="2"/>
              <a:buChar char="ü"/>
            </a:pPr>
            <a:r>
              <a:rPr lang="en-US" altLang="en-US" dirty="0" smtClean="0"/>
              <a:t>Apical heave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 smtClean="0"/>
              <a:t>Auscultation:</a:t>
            </a:r>
            <a:r>
              <a:rPr lang="en-US" altLang="en-US" dirty="0" smtClean="0"/>
              <a:t>- </a:t>
            </a:r>
            <a:endParaRPr lang="en-US" altLang="en-US" dirty="0"/>
          </a:p>
          <a:p>
            <a:pPr lvl="1"/>
            <a:r>
              <a:rPr lang="en-US" altLang="en-US" b="1" dirty="0" smtClean="0"/>
              <a:t>High pitched  early diastolic murmur best heard in Lt sternal boarder 4ics</a:t>
            </a:r>
          </a:p>
          <a:p>
            <a:pPr lvl="1"/>
            <a:r>
              <a:rPr lang="en-US" altLang="en-US" b="1" dirty="0" smtClean="0"/>
              <a:t>Mid diastolic murmur - </a:t>
            </a:r>
            <a:r>
              <a:rPr lang="en-US" altLang="en-US" dirty="0" smtClean="0"/>
              <a:t>called</a:t>
            </a:r>
            <a:r>
              <a:rPr lang="en-US" altLang="en-US" b="1" dirty="0" smtClean="0"/>
              <a:t> </a:t>
            </a:r>
            <a:r>
              <a:rPr lang="en-US" altLang="en-US" b="1" i="1" dirty="0"/>
              <a:t>Austin flint murmur</a:t>
            </a:r>
            <a:r>
              <a:rPr lang="en-US" altLang="en-US" dirty="0"/>
              <a:t> (apex): </a:t>
            </a:r>
            <a:endParaRPr lang="en-US" altLang="en-US" b="1" dirty="0" smtClean="0"/>
          </a:p>
          <a:p>
            <a:pPr lvl="1"/>
            <a:r>
              <a:rPr lang="en-US" altLang="en-US" b="1" i="1" dirty="0" smtClean="0"/>
              <a:t>Systolic </a:t>
            </a:r>
            <a:r>
              <a:rPr lang="en-US" altLang="en-US" b="1" i="1" dirty="0"/>
              <a:t>ejection murmur</a:t>
            </a:r>
            <a:r>
              <a:rPr lang="en-US" altLang="en-US" dirty="0"/>
              <a:t>: due to increased flow across the aortic valve</a:t>
            </a:r>
            <a:r>
              <a:rPr lang="en-US" altLang="en-US" b="1" dirty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16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 descr="AR Find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070"/>
            <a:ext cx="9296400" cy="682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Other rare signs due to </a:t>
            </a:r>
            <a:r>
              <a:rPr lang="en-US" b="1" dirty="0" err="1" smtClean="0"/>
              <a:t>hyperdynamic</a:t>
            </a:r>
            <a:r>
              <a:rPr lang="en-US" b="1" dirty="0" smtClean="0"/>
              <a:t> flow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Quincke’s</a:t>
            </a:r>
            <a:r>
              <a:rPr lang="en-US" dirty="0" smtClean="0"/>
              <a:t> sign- capillary pulsation in nail bed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 </a:t>
            </a:r>
            <a:r>
              <a:rPr lang="en-US" dirty="0" err="1" smtClean="0"/>
              <a:t>musset’s</a:t>
            </a:r>
            <a:r>
              <a:rPr lang="en-US" dirty="0" smtClean="0"/>
              <a:t> sign- head nodding with each heart beat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Corrigan’s sign- carotid pulsation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Traube’s</a:t>
            </a:r>
            <a:r>
              <a:rPr lang="en-US" dirty="0" smtClean="0"/>
              <a:t> sign- piston shot sounds over femoral artery.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Duroziez’s</a:t>
            </a:r>
            <a:r>
              <a:rPr lang="en-US" dirty="0" smtClean="0"/>
              <a:t>  sign- femoral diastolic murmur as blood flows backwards in diastole.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6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en-US" b="1" dirty="0" smtClean="0"/>
              <a:t>Investigations o</a:t>
            </a:r>
            <a:r>
              <a:rPr lang="en-US" altLang="en-US" b="1" dirty="0" smtClean="0"/>
              <a:t>f </a:t>
            </a:r>
            <a:r>
              <a:rPr lang="en-US" altLang="en-US" b="1" dirty="0"/>
              <a:t>AR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CXR: </a:t>
            </a:r>
            <a:r>
              <a:rPr lang="en-US" altLang="en-US" dirty="0"/>
              <a:t>enlarged cardiac </a:t>
            </a:r>
            <a:r>
              <a:rPr lang="en-US" altLang="en-US" dirty="0" smtClean="0"/>
              <a:t>silhouette (</a:t>
            </a:r>
            <a:r>
              <a:rPr lang="en-US" altLang="en-US" dirty="0" err="1" smtClean="0"/>
              <a:t>cardiomegally</a:t>
            </a:r>
            <a:r>
              <a:rPr lang="en-US" altLang="en-US" dirty="0" smtClean="0"/>
              <a:t>) </a:t>
            </a:r>
            <a:r>
              <a:rPr lang="en-US" altLang="en-US" dirty="0"/>
              <a:t>and aortic root </a:t>
            </a:r>
            <a:r>
              <a:rPr lang="en-US" altLang="en-US" dirty="0" smtClean="0"/>
              <a:t>enlargement.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ECHO</a:t>
            </a:r>
            <a:r>
              <a:rPr lang="en-US" alt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ECG</a:t>
            </a:r>
            <a:r>
              <a:rPr lang="en-US" alt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 smtClean="0"/>
              <a:t>Aortography</a:t>
            </a:r>
            <a:r>
              <a:rPr lang="en-US" altLang="en-US" b="1" dirty="0"/>
              <a:t>:</a:t>
            </a:r>
            <a:r>
              <a:rPr lang="en-US" altLang="en-US" dirty="0"/>
              <a:t> Used to confirm the severity of disease 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MRI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Cardiac catheterization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83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altLang="en-US" b="1" dirty="0"/>
              <a:t>Management of AR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dirty="0" smtClean="0"/>
              <a:t>Rx of underlying cause </a:t>
            </a:r>
            <a:r>
              <a:rPr lang="en-US" altLang="en-US" dirty="0" err="1" smtClean="0"/>
              <a:t>e.g</a:t>
            </a:r>
            <a:r>
              <a:rPr lang="en-US" altLang="en-US" dirty="0" smtClean="0"/>
              <a:t> RHD, syphilis. 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b="1" dirty="0" smtClean="0"/>
              <a:t>Medical supportive:</a:t>
            </a:r>
            <a:r>
              <a:rPr lang="en-US" altLang="en-US" dirty="0" smtClean="0"/>
              <a:t> nitrates, Vasodilators </a:t>
            </a:r>
            <a:r>
              <a:rPr lang="en-US" altLang="en-US" dirty="0"/>
              <a:t>(ACEI’s</a:t>
            </a:r>
            <a:r>
              <a:rPr lang="en-US" altLang="en-US" dirty="0" smtClean="0"/>
              <a:t>), beta blockers, CCB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b="1" dirty="0" smtClean="0"/>
              <a:t>Serial </a:t>
            </a:r>
            <a:r>
              <a:rPr lang="en-US" altLang="en-US" b="1" dirty="0"/>
              <a:t>Echocardiograms:</a:t>
            </a:r>
            <a:r>
              <a:rPr lang="en-US" altLang="en-US" dirty="0"/>
              <a:t> to monitor progression.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b="1" dirty="0"/>
              <a:t>Surgical </a:t>
            </a:r>
            <a:r>
              <a:rPr lang="en-US" altLang="en-US" b="1" dirty="0" smtClean="0"/>
              <a:t>Treatment- Aortic valve replacement:</a:t>
            </a:r>
            <a:r>
              <a:rPr lang="en-US" altLang="en-US" dirty="0" smtClean="0"/>
              <a:t> </a:t>
            </a:r>
            <a:r>
              <a:rPr lang="en-US" altLang="en-US" dirty="0"/>
              <a:t>Definitive </a:t>
            </a:r>
            <a:r>
              <a:rPr lang="en-US" altLang="en-US" dirty="0" err="1" smtClean="0"/>
              <a:t>Tx</a:t>
            </a: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dirty="0" smtClean="0"/>
              <a:t>Prophylaxis against IE</a:t>
            </a:r>
            <a:endParaRPr lang="en-US" altLang="en-US" dirty="0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7391400" y="2895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4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RIGHT HEART VALVE DISEASE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5. Tricuspid </a:t>
            </a:r>
            <a:r>
              <a:rPr lang="en-US" sz="4000" b="1" dirty="0">
                <a:solidFill>
                  <a:srgbClr val="FF0000"/>
                </a:solidFill>
              </a:rPr>
              <a:t>stenosis</a:t>
            </a:r>
            <a:endParaRPr lang="en-US" sz="4000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Is rare and occurs more in women than men.</a:t>
            </a:r>
          </a:p>
          <a:p>
            <a:pPr lvl="0"/>
            <a:r>
              <a:rPr lang="en-US" dirty="0" smtClean="0"/>
              <a:t>Usually </a:t>
            </a:r>
            <a:r>
              <a:rPr lang="en-US" dirty="0"/>
              <a:t>due </a:t>
            </a:r>
            <a:r>
              <a:rPr lang="en-US" dirty="0" smtClean="0"/>
              <a:t>to RHD </a:t>
            </a:r>
          </a:p>
          <a:p>
            <a:pPr lvl="0"/>
            <a:r>
              <a:rPr lang="en-US" dirty="0"/>
              <a:t>Also seen in carcinoid syndrome</a:t>
            </a:r>
            <a:endParaRPr lang="en-US" dirty="0" smtClean="0"/>
          </a:p>
          <a:p>
            <a:pPr lvl="0"/>
            <a:r>
              <a:rPr lang="en-US" dirty="0" smtClean="0"/>
              <a:t>Nearly </a:t>
            </a:r>
            <a:r>
              <a:rPr lang="en-US" dirty="0"/>
              <a:t>always associated with mitral &amp; aortic valve disease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79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Fatigue</a:t>
            </a:r>
            <a:endParaRPr lang="en-US" dirty="0"/>
          </a:p>
          <a:p>
            <a:pPr lvl="0"/>
            <a:r>
              <a:rPr lang="en-US" dirty="0"/>
              <a:t>Ascites, </a:t>
            </a:r>
            <a:r>
              <a:rPr lang="en-US" dirty="0" err="1"/>
              <a:t>abdo</a:t>
            </a:r>
            <a:r>
              <a:rPr lang="en-US" dirty="0"/>
              <a:t>. pains</a:t>
            </a:r>
          </a:p>
          <a:p>
            <a:pPr lvl="0"/>
            <a:r>
              <a:rPr lang="en-US" dirty="0" err="1"/>
              <a:t>Hepatomegally</a:t>
            </a:r>
            <a:endParaRPr lang="en-US" dirty="0"/>
          </a:p>
          <a:p>
            <a:pPr lvl="0"/>
            <a:r>
              <a:rPr lang="en-US" dirty="0"/>
              <a:t>Peripheral </a:t>
            </a:r>
            <a:r>
              <a:rPr lang="en-US" dirty="0" err="1"/>
              <a:t>oedema</a:t>
            </a:r>
            <a:endParaRPr lang="en-US" dirty="0"/>
          </a:p>
          <a:p>
            <a:pPr lvl="0"/>
            <a:r>
              <a:rPr lang="en-US" dirty="0"/>
              <a:t>Giant a wave &amp; slow descent in JVP</a:t>
            </a:r>
          </a:p>
          <a:p>
            <a:pPr lvl="0"/>
            <a:r>
              <a:rPr lang="en-US" dirty="0"/>
              <a:t>Rumbling mid-diastolic murmur – louder in inspiration heard best over lower left sternal border.</a:t>
            </a:r>
          </a:p>
          <a:p>
            <a:pPr lvl="0"/>
            <a:r>
              <a:rPr lang="en-US" dirty="0"/>
              <a:t>Opening snap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60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Management: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Doppler </a:t>
            </a:r>
            <a:r>
              <a:rPr lang="en-US" dirty="0"/>
              <a:t>echo, </a:t>
            </a:r>
            <a:r>
              <a:rPr lang="en-US" dirty="0" smtClean="0"/>
              <a:t>CXR</a:t>
            </a:r>
          </a:p>
          <a:p>
            <a:r>
              <a:rPr lang="en-US" dirty="0" smtClean="0"/>
              <a:t>Diuretics</a:t>
            </a:r>
            <a:r>
              <a:rPr lang="en-US" dirty="0"/>
              <a:t>, ↓salt intake,</a:t>
            </a:r>
            <a:r>
              <a:rPr lang="en-US" b="1" dirty="0"/>
              <a:t> </a:t>
            </a:r>
            <a:r>
              <a:rPr lang="en-US" dirty="0"/>
              <a:t>Valve </a:t>
            </a:r>
            <a:r>
              <a:rPr lang="en-US" dirty="0" smtClean="0"/>
              <a:t>repair/Replacement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0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6. Tricuspid </a:t>
            </a:r>
            <a:r>
              <a:rPr lang="en-US" b="1" dirty="0">
                <a:solidFill>
                  <a:srgbClr val="FF0000"/>
                </a:solidFill>
              </a:rPr>
              <a:t>regurgitation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Causes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Functional (secondary)- </a:t>
            </a:r>
            <a:r>
              <a:rPr lang="en-US" dirty="0" smtClean="0"/>
              <a:t>RV</a:t>
            </a:r>
            <a:r>
              <a:rPr lang="en-US" b="1" dirty="0" smtClean="0"/>
              <a:t> </a:t>
            </a:r>
            <a:r>
              <a:rPr lang="en-US" dirty="0" smtClean="0"/>
              <a:t>dilatation due to LVF, MI,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pulmonale</a:t>
            </a:r>
            <a:r>
              <a:rPr lang="en-US" dirty="0" smtClean="0"/>
              <a:t>, </a:t>
            </a:r>
            <a:r>
              <a:rPr lang="en-US" dirty="0" err="1" smtClean="0"/>
              <a:t>pul</a:t>
            </a:r>
            <a:r>
              <a:rPr lang="en-US" dirty="0" smtClean="0"/>
              <a:t> HTN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Organic / primary – </a:t>
            </a:r>
            <a:r>
              <a:rPr lang="en-US" dirty="0" smtClean="0"/>
              <a:t>RHD, IE, carcinoid syndrome, </a:t>
            </a:r>
            <a:r>
              <a:rPr lang="en-US" dirty="0" err="1" smtClean="0"/>
              <a:t>Ebstein’s</a:t>
            </a:r>
            <a:r>
              <a:rPr lang="en-US" dirty="0" smtClean="0"/>
              <a:t> anomaly(congenitally </a:t>
            </a:r>
            <a:r>
              <a:rPr lang="en-US" dirty="0" err="1" smtClean="0"/>
              <a:t>malpositioned</a:t>
            </a:r>
            <a:r>
              <a:rPr lang="en-US" dirty="0" smtClean="0"/>
              <a:t> tricuspid valve).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48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dirty="0"/>
              <a:t>Etiology</a:t>
            </a:r>
          </a:p>
          <a:p>
            <a:r>
              <a:rPr lang="en-US" dirty="0"/>
              <a:t>Pathophysiology</a:t>
            </a:r>
          </a:p>
          <a:p>
            <a:r>
              <a:rPr lang="en-US" dirty="0"/>
              <a:t>Physical Exam</a:t>
            </a:r>
          </a:p>
          <a:p>
            <a:r>
              <a:rPr lang="en-US" dirty="0"/>
              <a:t>Natural History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S+S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Rt</a:t>
            </a:r>
            <a:r>
              <a:rPr lang="en-US" dirty="0" smtClean="0"/>
              <a:t> HF due to systemic venous congestion</a:t>
            </a:r>
          </a:p>
          <a:p>
            <a:r>
              <a:rPr lang="en-US" dirty="0" smtClean="0"/>
              <a:t>JVP</a:t>
            </a:r>
          </a:p>
          <a:p>
            <a:r>
              <a:rPr lang="en-US" dirty="0" err="1" smtClean="0"/>
              <a:t>Hepatomegally</a:t>
            </a:r>
            <a:endParaRPr lang="en-US" dirty="0" smtClean="0"/>
          </a:p>
          <a:p>
            <a:r>
              <a:rPr lang="en-US" dirty="0" smtClean="0"/>
              <a:t>Ascites</a:t>
            </a:r>
          </a:p>
          <a:p>
            <a:r>
              <a:rPr lang="en-US" dirty="0" smtClean="0"/>
              <a:t>jaundice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54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Management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Treat </a:t>
            </a:r>
            <a:r>
              <a:rPr lang="en-US" dirty="0"/>
              <a:t>underlying cause; Drugs – diuretics, digoxin, ACE –I</a:t>
            </a:r>
          </a:p>
          <a:p>
            <a:pPr lvl="0"/>
            <a:r>
              <a:rPr lang="en-US" dirty="0" smtClean="0"/>
              <a:t>Surgery- valve repair or </a:t>
            </a:r>
            <a:r>
              <a:rPr lang="en-US" dirty="0"/>
              <a:t>replacement</a:t>
            </a:r>
          </a:p>
        </p:txBody>
      </p:sp>
    </p:spTree>
    <p:extLst>
      <p:ext uri="{BB962C8B-B14F-4D97-AF65-F5344CB8AC3E}">
        <p14:creationId xmlns:p14="http://schemas.microsoft.com/office/powerpoint/2010/main" val="1249640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7. Pulmonary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stenosis</a:t>
            </a:r>
            <a:r>
              <a:rPr lang="en-US" sz="4000" dirty="0">
                <a:solidFill>
                  <a:srgbClr val="FF0000"/>
                </a:solidFill>
                <a:ea typeface="Calibri"/>
                <a:cs typeface="Times New Roman"/>
              </a:rPr>
              <a:t/>
            </a:r>
            <a:br>
              <a:rPr lang="en-US" sz="4000" dirty="0">
                <a:solidFill>
                  <a:srgbClr val="FF0000"/>
                </a:solidFill>
                <a:ea typeface="Calibri"/>
                <a:cs typeface="Times New Roman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850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Usually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congenital – Turners syndrome, Normans syndrome, William syndrome,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Fallot’s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tetralogy, rubella)</a:t>
            </a:r>
            <a:endParaRPr lang="en-US" sz="2800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Acquired causes- Rh. fever, carcinoid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sydrome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</a:t>
            </a:r>
            <a:endParaRPr lang="en-US" sz="2800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Ps may be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valvular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subvalvular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or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supravalvular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  <a:r>
              <a:rPr lang="en-US" dirty="0">
                <a:latin typeface="Times New Roman"/>
                <a:ea typeface="Calibri"/>
                <a:cs typeface="Times New Roman"/>
              </a:rPr>
              <a:t> 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Calibri"/>
                <a:cs typeface="Times New Roman"/>
              </a:rPr>
              <a:t>Features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Dyspnoea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fatigue,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oedema</a:t>
            </a:r>
            <a:r>
              <a:rPr lang="en-US" dirty="0">
                <a:latin typeface="Times New Roman"/>
                <a:ea typeface="Calibri"/>
                <a:cs typeface="Times New Roman"/>
              </a:rPr>
              <a:t>, ascites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 err="1">
                <a:latin typeface="Times New Roman"/>
                <a:ea typeface="Calibri"/>
                <a:cs typeface="Times New Roman"/>
              </a:rPr>
              <a:t>Dysmorphic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facies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(cong. causes), prominent a wave in JVP, RV heave.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>
                <a:latin typeface="Times New Roman"/>
                <a:ea typeface="Calibri"/>
                <a:cs typeface="Times New Roman"/>
              </a:rPr>
              <a:t>Ejection systolic murmur that radiate to Lt. shoulder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>
                <a:latin typeface="Times New Roman"/>
                <a:ea typeface="Calibri"/>
                <a:cs typeface="Times New Roman"/>
              </a:rPr>
              <a:t>Widely split S</a:t>
            </a:r>
            <a:r>
              <a:rPr lang="en-US" baseline="-25000" dirty="0">
                <a:latin typeface="Times New Roman"/>
                <a:ea typeface="Calibri"/>
                <a:cs typeface="Times New Roman"/>
              </a:rPr>
              <a:t>2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>
                <a:latin typeface="Times New Roman"/>
                <a:ea typeface="Calibri"/>
                <a:cs typeface="Times New Roman"/>
              </a:rPr>
              <a:t>CXR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- RV/RA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hypertrophy.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>
                <a:latin typeface="Times New Roman"/>
                <a:ea typeface="Calibri"/>
                <a:cs typeface="Times New Roman"/>
              </a:rPr>
              <a:t>ECG </a:t>
            </a:r>
            <a:endParaRPr lang="en-US" dirty="0" smtClean="0">
              <a:latin typeface="Times New Roman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Echo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Calibri"/>
              <a:buChar char="-"/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Cardiac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catheterisation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is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diagnostic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 </a:t>
            </a:r>
            <a:endParaRPr lang="en-US" sz="2800" dirty="0">
              <a:ea typeface="Calibri"/>
              <a:cs typeface="Times New Roman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Calibri"/>
                <a:cs typeface="Times New Roman"/>
              </a:rPr>
              <a:t>Management</a:t>
            </a:r>
            <a:endParaRPr lang="en-US" sz="2800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Balloon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valvotomy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or </a:t>
            </a:r>
            <a:r>
              <a:rPr lang="en-US" dirty="0" err="1">
                <a:latin typeface="Times New Roman"/>
                <a:ea typeface="Calibri"/>
                <a:cs typeface="Times New Roman"/>
              </a:rPr>
              <a:t>valvoplasty</a:t>
            </a:r>
            <a:endParaRPr lang="en-US" sz="28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52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8. Pulmonary </a:t>
            </a:r>
            <a:r>
              <a:rPr lang="en-US" b="1" dirty="0">
                <a:solidFill>
                  <a:srgbClr val="FF0000"/>
                </a:solidFill>
              </a:rPr>
              <a:t>regurgitation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/>
              <a:t>Usually </a:t>
            </a:r>
            <a:r>
              <a:rPr lang="en-US" dirty="0"/>
              <a:t>caused by pulmonary hypertension</a:t>
            </a:r>
          </a:p>
          <a:p>
            <a:r>
              <a:rPr lang="en-US" dirty="0" smtClean="0"/>
              <a:t>Results from dilatation of </a:t>
            </a:r>
            <a:r>
              <a:rPr lang="en-US" dirty="0" err="1" smtClean="0"/>
              <a:t>pul</a:t>
            </a:r>
            <a:r>
              <a:rPr lang="en-US" dirty="0" smtClean="0"/>
              <a:t> valve ring due to P. HTN</a:t>
            </a:r>
          </a:p>
          <a:p>
            <a:r>
              <a:rPr lang="en-US" dirty="0" smtClean="0"/>
              <a:t>PR </a:t>
            </a:r>
            <a:r>
              <a:rPr lang="en-US" dirty="0"/>
              <a:t>rarely causes symptoms and treatment is rarely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7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Causes of VHD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Acquired or congenital causes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RHD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Develops  in about ½ of </a:t>
            </a:r>
            <a:r>
              <a:rPr lang="en-US" dirty="0" err="1" smtClean="0"/>
              <a:t>pts</a:t>
            </a:r>
            <a:r>
              <a:rPr lang="en-US" dirty="0" smtClean="0"/>
              <a:t> with </a:t>
            </a:r>
            <a:r>
              <a:rPr lang="en-US" dirty="0" err="1" smtClean="0"/>
              <a:t>carditis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2/3 of cases are females.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Is the most common acquired heart </a:t>
            </a:r>
            <a:r>
              <a:rPr lang="en-US" dirty="0" err="1" smtClean="0"/>
              <a:t>dse</a:t>
            </a:r>
            <a:r>
              <a:rPr lang="en-US" dirty="0" smtClean="0"/>
              <a:t> with </a:t>
            </a:r>
            <a:r>
              <a:rPr lang="en-US" dirty="0" err="1" smtClean="0"/>
              <a:t>lt</a:t>
            </a:r>
            <a:r>
              <a:rPr lang="en-US" dirty="0" smtClean="0"/>
              <a:t> sided part of the heart affected more than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Main pathology is progressive fibrosis,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Mitral valve is affected in &gt;90% of cases followed by aortic valve , tricuspid then pulmonary valve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1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2. Other cause of </a:t>
            </a:r>
            <a:r>
              <a:rPr lang="en-US" b="1" dirty="0" err="1" smtClean="0">
                <a:effectLst/>
                <a:latin typeface="Times New Roman"/>
                <a:ea typeface="Calibri"/>
                <a:cs typeface="Times New Roman"/>
              </a:rPr>
              <a:t>valvular</a:t>
            </a:r>
            <a:r>
              <a:rPr lang="en-US" b="1" dirty="0" smtClean="0">
                <a:effectLst/>
                <a:latin typeface="Times New Roman"/>
                <a:ea typeface="Calibri"/>
                <a:cs typeface="Times New Roman"/>
              </a:rPr>
              <a:t> heart disease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Infective endocarditis ( IE)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Non bacterial thrombotic endocarditis.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Liebman’s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sacks endocarditis – specifically in SLE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Syphilitic </a:t>
            </a: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valvulitis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Calcific aortic valve stenosis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Calcification of mitral annulus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err="1" smtClean="0">
                <a:effectLst/>
                <a:latin typeface="Times New Roman"/>
                <a:ea typeface="Calibri"/>
                <a:cs typeface="Times New Roman"/>
              </a:rPr>
              <a:t>Myxomatous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 degeneration / floppy valve syndrome</a:t>
            </a:r>
            <a:endParaRPr lang="en-US" sz="28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Carcinoid heart disease.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800" dirty="0" err="1" smtClean="0">
                <a:effectLst/>
                <a:latin typeface="Times New Roman"/>
                <a:ea typeface="Calibri"/>
                <a:cs typeface="Times New Roman"/>
              </a:rPr>
              <a:t>Marfans</a:t>
            </a:r>
            <a:r>
              <a:rPr lang="en-US" sz="2800" dirty="0" smtClean="0">
                <a:effectLst/>
                <a:latin typeface="Times New Roman"/>
                <a:ea typeface="Calibri"/>
                <a:cs typeface="Times New Roman"/>
              </a:rPr>
              <a:t> syndrome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800" dirty="0" err="1" smtClean="0">
                <a:effectLst/>
                <a:latin typeface="Times New Roman"/>
                <a:ea typeface="Calibri"/>
                <a:cs typeface="Times New Roman"/>
              </a:rPr>
              <a:t>Osteogenesis</a:t>
            </a:r>
            <a:r>
              <a:rPr lang="en-US" sz="28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effectLst/>
                <a:latin typeface="Times New Roman"/>
                <a:ea typeface="Calibri"/>
                <a:cs typeface="Times New Roman"/>
              </a:rPr>
              <a:t>imperfecta</a:t>
            </a:r>
            <a:r>
              <a:rPr lang="en-US" sz="28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800" dirty="0" smtClean="0">
                <a:effectLst/>
                <a:latin typeface="Times New Roman"/>
                <a:ea typeface="Calibri"/>
                <a:cs typeface="Times New Roman"/>
              </a:rPr>
              <a:t>Rheumatoid arthritis</a:t>
            </a:r>
            <a:endParaRPr lang="en-US" sz="2400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Times New Roman"/>
              <a:buChar char="-"/>
            </a:pPr>
            <a:endParaRPr lang="en-US" sz="28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5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1. Mitral </a:t>
            </a:r>
            <a:r>
              <a:rPr lang="en-US" altLang="en-US" b="1" dirty="0">
                <a:solidFill>
                  <a:srgbClr val="FF0000"/>
                </a:solidFill>
              </a:rPr>
              <a:t>Stenosis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Definition:</a:t>
            </a:r>
            <a:r>
              <a:rPr lang="en-US" altLang="en-US" dirty="0"/>
              <a:t> Obstruction of LV inflow that prevents proper </a:t>
            </a:r>
            <a:r>
              <a:rPr lang="en-US" altLang="en-US" dirty="0" smtClean="0"/>
              <a:t> filling </a:t>
            </a:r>
            <a:r>
              <a:rPr lang="en-US" altLang="en-US" dirty="0"/>
              <a:t>during diastole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Normal MV Area:</a:t>
            </a:r>
            <a:r>
              <a:rPr lang="en-US" altLang="en-US" dirty="0"/>
              <a:t> 4-6 cm</a:t>
            </a:r>
            <a:r>
              <a:rPr lang="en-US" altLang="en-US" baseline="30000" dirty="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Symptoms </a:t>
            </a:r>
            <a:r>
              <a:rPr lang="en-US" altLang="en-US" dirty="0"/>
              <a:t>begin at areas less than 2 </a:t>
            </a:r>
            <a:r>
              <a:rPr lang="en-US" altLang="en-US" dirty="0" smtClean="0"/>
              <a:t>cm</a:t>
            </a:r>
            <a:r>
              <a:rPr lang="en-US" altLang="en-US" baseline="30000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Almost </a:t>
            </a:r>
            <a:r>
              <a:rPr lang="en-US" dirty="0"/>
              <a:t>always rheumatic in origin.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About </a:t>
            </a:r>
            <a:r>
              <a:rPr lang="en-US" dirty="0"/>
              <a:t>2/3 of cases are female patients</a:t>
            </a:r>
            <a:r>
              <a:rPr lang="en-US" dirty="0" smtClean="0"/>
              <a:t>.</a:t>
            </a:r>
            <a:endParaRPr lang="en-US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653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Etiology of Mitral Stenosis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r>
              <a:rPr lang="en-US" dirty="0"/>
              <a:t>Rheumatic heart disease: 77-99% of all cases</a:t>
            </a:r>
          </a:p>
          <a:p>
            <a:r>
              <a:rPr lang="en-US" dirty="0"/>
              <a:t>Infective endocarditis: 3.3%</a:t>
            </a:r>
          </a:p>
          <a:p>
            <a:r>
              <a:rPr lang="en-US" dirty="0"/>
              <a:t>Mitral annular calcification: 2.7</a:t>
            </a:r>
            <a:r>
              <a:rPr lang="en-US" dirty="0" smtClean="0"/>
              <a:t>% - elderly</a:t>
            </a:r>
          </a:p>
          <a:p>
            <a:r>
              <a:rPr lang="en-US" dirty="0" smtClean="0"/>
              <a:t>Carcinoid </a:t>
            </a:r>
            <a:r>
              <a:rPr lang="en-US" dirty="0" err="1" smtClean="0"/>
              <a:t>tumours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2013</Words>
  <Application>Microsoft Office PowerPoint</Application>
  <PresentationFormat>On-screen Show (4:3)</PresentationFormat>
  <Paragraphs>353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Valvular heart dses </vt:lpstr>
      <vt:lpstr>PowerPoint Presentation</vt:lpstr>
      <vt:lpstr>PowerPoint Presentation</vt:lpstr>
      <vt:lpstr>Possible lesions:-  </vt:lpstr>
      <vt:lpstr>PowerPoint Presentation</vt:lpstr>
      <vt:lpstr>Causes of VHD</vt:lpstr>
      <vt:lpstr>PowerPoint Presentation</vt:lpstr>
      <vt:lpstr>1. Mitral Stenosis </vt:lpstr>
      <vt:lpstr>Etiology of Mitral Stenosis</vt:lpstr>
      <vt:lpstr>MS Pathophysiology</vt:lpstr>
      <vt:lpstr>Clinical features</vt:lpstr>
      <vt:lpstr>PowerPoint Presentation</vt:lpstr>
      <vt:lpstr>Investigations </vt:lpstr>
      <vt:lpstr>Management of MS </vt:lpstr>
      <vt:lpstr>CMXs of MS</vt:lpstr>
      <vt:lpstr>2. Mitral regurgitation </vt:lpstr>
      <vt:lpstr>Aetiology </vt:lpstr>
      <vt:lpstr>Pathophysiology of MR</vt:lpstr>
      <vt:lpstr>Symptoms </vt:lpstr>
      <vt:lpstr>Signs </vt:lpstr>
      <vt:lpstr>PowerPoint Presentation</vt:lpstr>
      <vt:lpstr>Investigations</vt:lpstr>
      <vt:lpstr>Tx of MR</vt:lpstr>
      <vt:lpstr>PowerPoint Presentation</vt:lpstr>
      <vt:lpstr>3. Aortic Stenosis </vt:lpstr>
      <vt:lpstr>Etiology of AS</vt:lpstr>
      <vt:lpstr>PowerPoint Presentation</vt:lpstr>
      <vt:lpstr>Pathophysiology of AS</vt:lpstr>
      <vt:lpstr>Risk factors </vt:lpstr>
      <vt:lpstr>Presentation of AS</vt:lpstr>
      <vt:lpstr>Signs </vt:lpstr>
      <vt:lpstr>Investigations of AS</vt:lpstr>
      <vt:lpstr>Management of AS</vt:lpstr>
      <vt:lpstr>Complications </vt:lpstr>
      <vt:lpstr>4. Aortic Regurgitation</vt:lpstr>
      <vt:lpstr>PowerPoint Presentation</vt:lpstr>
      <vt:lpstr>Aortic Regurgitation</vt:lpstr>
      <vt:lpstr>Etiology of AR</vt:lpstr>
      <vt:lpstr>Pathophysiology of AR</vt:lpstr>
      <vt:lpstr>Clinical features of AR</vt:lpstr>
      <vt:lpstr>Physical Exam findings of AR</vt:lpstr>
      <vt:lpstr>PowerPoint Presentation</vt:lpstr>
      <vt:lpstr>Other rare signs due to hyperdynamic flow </vt:lpstr>
      <vt:lpstr>Investigations of AR</vt:lpstr>
      <vt:lpstr>Management of AR</vt:lpstr>
      <vt:lpstr>RIGHT HEART VALVE DISEASE </vt:lpstr>
      <vt:lpstr>Features </vt:lpstr>
      <vt:lpstr>PowerPoint Presentation</vt:lpstr>
      <vt:lpstr>6. Tricuspid regurgitation </vt:lpstr>
      <vt:lpstr>S+S</vt:lpstr>
      <vt:lpstr>PowerPoint Presentation</vt:lpstr>
      <vt:lpstr>7. Pulmonary stenosis </vt:lpstr>
      <vt:lpstr>8. Pulmonary regurgitation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Valvular heart dses </dc:title>
  <dc:creator>kmtc-makindu campus</dc:creator>
  <cp:lastModifiedBy>kmtc-makindu campus</cp:lastModifiedBy>
  <cp:revision>49</cp:revision>
  <dcterms:created xsi:type="dcterms:W3CDTF">2017-01-24T07:58:46Z</dcterms:created>
  <dcterms:modified xsi:type="dcterms:W3CDTF">2017-01-26T19:58:44Z</dcterms:modified>
</cp:coreProperties>
</file>