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355" r:id="rId2"/>
    <p:sldId id="314" r:id="rId3"/>
    <p:sldId id="256" r:id="rId4"/>
    <p:sldId id="257" r:id="rId5"/>
    <p:sldId id="311" r:id="rId6"/>
    <p:sldId id="258" r:id="rId7"/>
    <p:sldId id="259" r:id="rId8"/>
    <p:sldId id="261" r:id="rId9"/>
    <p:sldId id="26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47" r:id="rId29"/>
    <p:sldId id="348" r:id="rId30"/>
    <p:sldId id="349" r:id="rId31"/>
    <p:sldId id="350" r:id="rId32"/>
    <p:sldId id="284" r:id="rId33"/>
    <p:sldId id="310" r:id="rId34"/>
    <p:sldId id="299" r:id="rId35"/>
    <p:sldId id="300" r:id="rId36"/>
    <p:sldId id="338" r:id="rId37"/>
    <p:sldId id="353" r:id="rId38"/>
    <p:sldId id="339" r:id="rId39"/>
    <p:sldId id="341" r:id="rId40"/>
    <p:sldId id="342" r:id="rId41"/>
    <p:sldId id="343" r:id="rId42"/>
    <p:sldId id="285" r:id="rId43"/>
    <p:sldId id="286" r:id="rId44"/>
    <p:sldId id="287" r:id="rId45"/>
    <p:sldId id="288" r:id="rId46"/>
    <p:sldId id="289" r:id="rId47"/>
    <p:sldId id="290" r:id="rId48"/>
    <p:sldId id="291" r:id="rId49"/>
    <p:sldId id="292" r:id="rId50"/>
    <p:sldId id="293" r:id="rId51"/>
    <p:sldId id="297" r:id="rId52"/>
    <p:sldId id="312" r:id="rId53"/>
    <p:sldId id="352" r:id="rId54"/>
    <p:sldId id="315" r:id="rId55"/>
    <p:sldId id="316" r:id="rId56"/>
    <p:sldId id="354" r:id="rId57"/>
    <p:sldId id="3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F663E7-3491-4D0A-98F4-5FEA1EC896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raphael mutiso </a:t>
            </a:r>
            <a:endParaRPr lang="en-KE"/>
          </a:p>
        </p:txBody>
      </p:sp>
      <p:sp>
        <p:nvSpPr>
          <p:cNvPr id="3" name="Date Placeholder 2">
            <a:extLst>
              <a:ext uri="{FF2B5EF4-FFF2-40B4-BE49-F238E27FC236}">
                <a16:creationId xmlns:a16="http://schemas.microsoft.com/office/drawing/2014/main" id="{2E6949DC-B748-4DA9-982D-31C50EBED4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80683F-5C94-4B84-AB2D-7BE19A1FFF29}" type="datetime1">
              <a:rPr lang="en-GB" smtClean="0"/>
              <a:t>05/06/2023</a:t>
            </a:fld>
            <a:endParaRPr lang="en-KE"/>
          </a:p>
        </p:txBody>
      </p:sp>
      <p:sp>
        <p:nvSpPr>
          <p:cNvPr id="4" name="Footer Placeholder 3">
            <a:extLst>
              <a:ext uri="{FF2B5EF4-FFF2-40B4-BE49-F238E27FC236}">
                <a16:creationId xmlns:a16="http://schemas.microsoft.com/office/drawing/2014/main" id="{DD01E3BF-4AE4-47B2-90DE-A68CB52021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raphael mutiso </a:t>
            </a:r>
            <a:endParaRPr lang="en-KE"/>
          </a:p>
        </p:txBody>
      </p:sp>
      <p:sp>
        <p:nvSpPr>
          <p:cNvPr id="5" name="Slide Number Placeholder 4">
            <a:extLst>
              <a:ext uri="{FF2B5EF4-FFF2-40B4-BE49-F238E27FC236}">
                <a16:creationId xmlns:a16="http://schemas.microsoft.com/office/drawing/2014/main" id="{CD200C32-D9B6-4A86-BF6A-4120E5403E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6A0A41-FEB8-4B57-8449-EF730726514D}" type="slidenum">
              <a:rPr lang="en-KE" smtClean="0"/>
              <a:t>‹#›</a:t>
            </a:fld>
            <a:endParaRPr lang="en-KE"/>
          </a:p>
        </p:txBody>
      </p:sp>
    </p:spTree>
    <p:extLst>
      <p:ext uri="{BB962C8B-B14F-4D97-AF65-F5344CB8AC3E}">
        <p14:creationId xmlns:p14="http://schemas.microsoft.com/office/powerpoint/2010/main" val="417380159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raphael mutiso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B29DA-FB03-4344-BE47-AC66C4648218}" type="datetime1">
              <a:rPr lang="en-GB" smtClean="0"/>
              <a:t>05/06/2023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raphael mutiso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CF95B-905D-434D-81D7-A5CB0681569B}" type="slidenum">
              <a:rPr lang="en-GB" smtClean="0"/>
              <a:t>‹#›</a:t>
            </a:fld>
            <a:endParaRPr lang="en-GB"/>
          </a:p>
        </p:txBody>
      </p:sp>
    </p:spTree>
    <p:extLst>
      <p:ext uri="{BB962C8B-B14F-4D97-AF65-F5344CB8AC3E}">
        <p14:creationId xmlns:p14="http://schemas.microsoft.com/office/powerpoint/2010/main" val="30498636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4CF95B-905D-434D-81D7-A5CB0681569B}" type="slidenum">
              <a:rPr lang="en-GB" smtClean="0"/>
              <a:t>2</a:t>
            </a:fld>
            <a:endParaRPr lang="en-GB"/>
          </a:p>
        </p:txBody>
      </p:sp>
      <p:sp>
        <p:nvSpPr>
          <p:cNvPr id="5" name="Date Placeholder 4">
            <a:extLst>
              <a:ext uri="{FF2B5EF4-FFF2-40B4-BE49-F238E27FC236}">
                <a16:creationId xmlns:a16="http://schemas.microsoft.com/office/drawing/2014/main" id="{9ACF58B7-A69D-4647-92CE-6B89941E6BFA}"/>
              </a:ext>
            </a:extLst>
          </p:cNvPr>
          <p:cNvSpPr>
            <a:spLocks noGrp="1"/>
          </p:cNvSpPr>
          <p:nvPr>
            <p:ph type="dt" idx="1"/>
          </p:nvPr>
        </p:nvSpPr>
        <p:spPr/>
        <p:txBody>
          <a:bodyPr/>
          <a:lstStyle/>
          <a:p>
            <a:fld id="{3EBBEE61-4411-446C-BA5E-29461D4BE583}" type="datetime1">
              <a:rPr lang="en-GB" smtClean="0"/>
              <a:t>05/06/2023</a:t>
            </a:fld>
            <a:endParaRPr lang="en-GB"/>
          </a:p>
        </p:txBody>
      </p:sp>
      <p:sp>
        <p:nvSpPr>
          <p:cNvPr id="6" name="Footer Placeholder 5">
            <a:extLst>
              <a:ext uri="{FF2B5EF4-FFF2-40B4-BE49-F238E27FC236}">
                <a16:creationId xmlns:a16="http://schemas.microsoft.com/office/drawing/2014/main" id="{9E9A40AD-6792-44D9-92FC-07BFFCD28F24}"/>
              </a:ext>
            </a:extLst>
          </p:cNvPr>
          <p:cNvSpPr>
            <a:spLocks noGrp="1"/>
          </p:cNvSpPr>
          <p:nvPr>
            <p:ph type="ftr" sz="quarter" idx="4"/>
          </p:nvPr>
        </p:nvSpPr>
        <p:spPr/>
        <p:txBody>
          <a:bodyPr/>
          <a:lstStyle/>
          <a:p>
            <a:r>
              <a:rPr lang="en-GB"/>
              <a:t>raphael mutiso </a:t>
            </a:r>
          </a:p>
        </p:txBody>
      </p:sp>
      <p:sp>
        <p:nvSpPr>
          <p:cNvPr id="7" name="Header Placeholder 6">
            <a:extLst>
              <a:ext uri="{FF2B5EF4-FFF2-40B4-BE49-F238E27FC236}">
                <a16:creationId xmlns:a16="http://schemas.microsoft.com/office/drawing/2014/main" id="{BACCB005-AFBB-4861-891F-0EE15EF82C98}"/>
              </a:ext>
            </a:extLst>
          </p:cNvPr>
          <p:cNvSpPr>
            <a:spLocks noGrp="1"/>
          </p:cNvSpPr>
          <p:nvPr>
            <p:ph type="hdr" sz="quarter"/>
          </p:nvPr>
        </p:nvSpPr>
        <p:spPr/>
        <p:txBody>
          <a:bodyPr/>
          <a:lstStyle/>
          <a:p>
            <a:r>
              <a:rPr lang="en-GB"/>
              <a:t>raphael mutiso </a:t>
            </a:r>
          </a:p>
        </p:txBody>
      </p:sp>
    </p:spTree>
    <p:extLst>
      <p:ext uri="{BB962C8B-B14F-4D97-AF65-F5344CB8AC3E}">
        <p14:creationId xmlns:p14="http://schemas.microsoft.com/office/powerpoint/2010/main" val="277282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7069" t="4107" r="25972" b="18563"/>
          <a:stretch/>
        </p:blipFill>
        <p:spPr>
          <a:xfrm>
            <a:off x="5082989" y="220128"/>
            <a:ext cx="2026023" cy="2357718"/>
          </a:xfrm>
          <a:prstGeom prst="rect">
            <a:avLst/>
          </a:prstGeom>
        </p:spPr>
      </p:pic>
      <p:sp>
        <p:nvSpPr>
          <p:cNvPr id="2" name="Title 1"/>
          <p:cNvSpPr>
            <a:spLocks noGrp="1"/>
          </p:cNvSpPr>
          <p:nvPr>
            <p:ph type="ctrTitle" hasCustomPrompt="1"/>
          </p:nvPr>
        </p:nvSpPr>
        <p:spPr>
          <a:xfrm>
            <a:off x="365312" y="3093249"/>
            <a:ext cx="11461376" cy="1173947"/>
          </a:xfrm>
        </p:spPr>
        <p:txBody>
          <a:bodyPr anchor="b">
            <a:normAutofit/>
          </a:bodyPr>
          <a:lstStyle>
            <a:lvl1pPr algn="ctr">
              <a:defRPr sz="4400" b="1" baseline="0">
                <a:latin typeface="Times New Roman" panose="02020603050405020304" pitchFamily="18" charset="0"/>
                <a:cs typeface="Times New Roman" panose="02020603050405020304" pitchFamily="18" charset="0"/>
              </a:defRPr>
            </a:lvl1pPr>
          </a:lstStyle>
          <a:p>
            <a:r>
              <a:rPr lang="en-US" dirty="0"/>
              <a:t>Event Tittle:....................................</a:t>
            </a:r>
          </a:p>
        </p:txBody>
      </p:sp>
      <p:sp>
        <p:nvSpPr>
          <p:cNvPr id="3" name="Subtitle 2"/>
          <p:cNvSpPr>
            <a:spLocks noGrp="1"/>
          </p:cNvSpPr>
          <p:nvPr>
            <p:ph type="subTitle" idx="1" hasCustomPrompt="1"/>
          </p:nvPr>
        </p:nvSpPr>
        <p:spPr>
          <a:xfrm>
            <a:off x="809065" y="4527601"/>
            <a:ext cx="10573871" cy="950023"/>
          </a:xfrm>
        </p:spPr>
        <p:txBody>
          <a:bodyPr/>
          <a:lstStyle>
            <a:lvl1pPr marL="0" indent="0" algn="ctr">
              <a:buNone/>
              <a:defRPr sz="2400" b="1" baseline="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Date:............................</a:t>
            </a:r>
          </a:p>
        </p:txBody>
      </p:sp>
      <p:sp>
        <p:nvSpPr>
          <p:cNvPr id="4" name="Date Placeholder 3"/>
          <p:cNvSpPr>
            <a:spLocks noGrp="1"/>
          </p:cNvSpPr>
          <p:nvPr>
            <p:ph type="dt" sz="half" idx="10"/>
          </p:nvPr>
        </p:nvSpPr>
        <p:spPr/>
        <p:txBody>
          <a:bodyPr/>
          <a:lstStyle/>
          <a:p>
            <a:fld id="{9E91764C-0211-4C1B-A8F7-DA2A258E24C8}"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a:t>
            </a:fld>
            <a:endParaRPr lang="en-GB"/>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0030" t="82874" r="11012" b="8785"/>
          <a:stretch/>
        </p:blipFill>
        <p:spPr>
          <a:xfrm>
            <a:off x="2918799" y="2608307"/>
            <a:ext cx="6354403" cy="484942"/>
          </a:xfrm>
          <a:prstGeom prst="rect">
            <a:avLst/>
          </a:prstGeom>
        </p:spPr>
      </p:pic>
    </p:spTree>
    <p:extLst>
      <p:ext uri="{BB962C8B-B14F-4D97-AF65-F5344CB8AC3E}">
        <p14:creationId xmlns:p14="http://schemas.microsoft.com/office/powerpoint/2010/main" val="323852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CA175-A334-4A82-B5C7-2480D7C1BCFD}"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233584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F24B4-3192-4F7A-AB8A-5B7462E03806}"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290496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5EF40B-83E6-4F28-8401-4E3FF384FF21}"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316213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4BDAB-D149-41E3-A9F9-AD090E11886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189825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F028DD-ECC7-4573-915A-605FF289525E}" type="datetime1">
              <a:rPr lang="en-US" smtClean="0"/>
              <a:t>6/5/2023</a:t>
            </a:fld>
            <a:endParaRPr lang="en-GB"/>
          </a:p>
        </p:txBody>
      </p:sp>
      <p:sp>
        <p:nvSpPr>
          <p:cNvPr id="6" name="Footer Placeholder 5"/>
          <p:cNvSpPr>
            <a:spLocks noGrp="1"/>
          </p:cNvSpPr>
          <p:nvPr>
            <p:ph type="ftr" sz="quarter" idx="11"/>
          </p:nvPr>
        </p:nvSpPr>
        <p:spPr/>
        <p:txBody>
          <a:bodyPr/>
          <a:lstStyle/>
          <a:p>
            <a:r>
              <a:rPr lang="en-GB"/>
              <a:t>raphael mutiso </a:t>
            </a:r>
          </a:p>
        </p:txBody>
      </p:sp>
      <p:sp>
        <p:nvSpPr>
          <p:cNvPr id="7" name="Slide Number Placeholder 6"/>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67194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E9975C-4F3E-4464-B2CA-6FD1DB6B258F}" type="datetime1">
              <a:rPr lang="en-US" smtClean="0"/>
              <a:t>6/5/2023</a:t>
            </a:fld>
            <a:endParaRPr lang="en-GB"/>
          </a:p>
        </p:txBody>
      </p:sp>
      <p:sp>
        <p:nvSpPr>
          <p:cNvPr id="8" name="Footer Placeholder 7"/>
          <p:cNvSpPr>
            <a:spLocks noGrp="1"/>
          </p:cNvSpPr>
          <p:nvPr>
            <p:ph type="ftr" sz="quarter" idx="11"/>
          </p:nvPr>
        </p:nvSpPr>
        <p:spPr/>
        <p:txBody>
          <a:bodyPr/>
          <a:lstStyle/>
          <a:p>
            <a:r>
              <a:rPr lang="en-GB"/>
              <a:t>raphael mutiso </a:t>
            </a:r>
          </a:p>
        </p:txBody>
      </p:sp>
      <p:sp>
        <p:nvSpPr>
          <p:cNvPr id="9" name="Slide Number Placeholder 8"/>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328476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200C2F-CBC0-4834-B1FB-052C6083F856}"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387328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84DBB-9C45-458C-A1F6-2A8D4491E41F}" type="datetime1">
              <a:rPr lang="en-US" smtClean="0"/>
              <a:t>6/5/2023</a:t>
            </a:fld>
            <a:endParaRPr lang="en-GB"/>
          </a:p>
        </p:txBody>
      </p:sp>
      <p:sp>
        <p:nvSpPr>
          <p:cNvPr id="3" name="Footer Placeholder 2"/>
          <p:cNvSpPr>
            <a:spLocks noGrp="1"/>
          </p:cNvSpPr>
          <p:nvPr>
            <p:ph type="ftr" sz="quarter" idx="11"/>
          </p:nvPr>
        </p:nvSpPr>
        <p:spPr/>
        <p:txBody>
          <a:bodyPr/>
          <a:lstStyle/>
          <a:p>
            <a:r>
              <a:rPr lang="en-GB"/>
              <a:t>raphael mutiso </a:t>
            </a:r>
          </a:p>
        </p:txBody>
      </p:sp>
      <p:sp>
        <p:nvSpPr>
          <p:cNvPr id="4" name="Slide Number Placeholder 3"/>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106860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B10F4-C142-4205-B99E-90B337DCEC87}" type="datetime1">
              <a:rPr lang="en-US" smtClean="0"/>
              <a:t>6/5/2023</a:t>
            </a:fld>
            <a:endParaRPr lang="en-GB"/>
          </a:p>
        </p:txBody>
      </p:sp>
      <p:sp>
        <p:nvSpPr>
          <p:cNvPr id="6" name="Footer Placeholder 5"/>
          <p:cNvSpPr>
            <a:spLocks noGrp="1"/>
          </p:cNvSpPr>
          <p:nvPr>
            <p:ph type="ftr" sz="quarter" idx="11"/>
          </p:nvPr>
        </p:nvSpPr>
        <p:spPr/>
        <p:txBody>
          <a:bodyPr/>
          <a:lstStyle/>
          <a:p>
            <a:r>
              <a:rPr lang="en-GB"/>
              <a:t>raphael mutiso </a:t>
            </a:r>
          </a:p>
        </p:txBody>
      </p:sp>
      <p:sp>
        <p:nvSpPr>
          <p:cNvPr id="7" name="Slide Number Placeholder 6"/>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25487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9F3B0-DDE0-4D60-B980-14EB8CFC6413}" type="datetime1">
              <a:rPr lang="en-US" smtClean="0"/>
              <a:t>6/5/2023</a:t>
            </a:fld>
            <a:endParaRPr lang="en-GB"/>
          </a:p>
        </p:txBody>
      </p:sp>
      <p:sp>
        <p:nvSpPr>
          <p:cNvPr id="6" name="Footer Placeholder 5"/>
          <p:cNvSpPr>
            <a:spLocks noGrp="1"/>
          </p:cNvSpPr>
          <p:nvPr>
            <p:ph type="ftr" sz="quarter" idx="11"/>
          </p:nvPr>
        </p:nvSpPr>
        <p:spPr/>
        <p:txBody>
          <a:bodyPr/>
          <a:lstStyle/>
          <a:p>
            <a:r>
              <a:rPr lang="en-GB"/>
              <a:t>raphael mutiso </a:t>
            </a:r>
          </a:p>
        </p:txBody>
      </p:sp>
      <p:sp>
        <p:nvSpPr>
          <p:cNvPr id="7" name="Slide Number Placeholder 6"/>
          <p:cNvSpPr>
            <a:spLocks noGrp="1"/>
          </p:cNvSpPr>
          <p:nvPr>
            <p:ph type="sldNum" sz="quarter" idx="12"/>
          </p:nvPr>
        </p:nvSpPr>
        <p:spPr/>
        <p:txBody>
          <a:bodyPr/>
          <a:lstStyle/>
          <a:p>
            <a:fld id="{BA31F860-8C61-40DA-BDCB-8170D9C6FDE0}" type="slidenum">
              <a:rPr lang="en-GB" smtClean="0"/>
              <a:pPr/>
              <a:t>‹#›</a:t>
            </a:fld>
            <a:endParaRPr lang="en-GB"/>
          </a:p>
        </p:txBody>
      </p:sp>
    </p:spTree>
    <p:extLst>
      <p:ext uri="{BB962C8B-B14F-4D97-AF65-F5344CB8AC3E}">
        <p14:creationId xmlns:p14="http://schemas.microsoft.com/office/powerpoint/2010/main" val="55643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104"/>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814176" y="6244799"/>
            <a:ext cx="576974" cy="572823"/>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DDE76-559A-4076-808F-6216DDC1BAE0}" type="datetime1">
              <a:rPr lang="en-US" smtClean="0"/>
              <a:t>6/5/2023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raphael mutiso </a:t>
            </a:r>
          </a:p>
        </p:txBody>
      </p:sp>
      <p:sp>
        <p:nvSpPr>
          <p:cNvPr id="6" name="Slide Number Placeholder 5"/>
          <p:cNvSpPr>
            <a:spLocks noGrp="1"/>
          </p:cNvSpPr>
          <p:nvPr>
            <p:ph type="sldNum" sz="quarter" idx="4"/>
          </p:nvPr>
        </p:nvSpPr>
        <p:spPr>
          <a:xfrm>
            <a:off x="93277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1F860-8C61-40DA-BDCB-8170D9C6FDE0}" type="slidenum">
              <a:rPr lang="en-GB" smtClean="0"/>
              <a:pPr/>
              <a:t>‹#›</a:t>
            </a:fld>
            <a:endParaRPr lang="en-GB"/>
          </a:p>
        </p:txBody>
      </p:sp>
      <p:sp>
        <p:nvSpPr>
          <p:cNvPr id="8" name="Title Placeholder 1"/>
          <p:cNvSpPr txBox="1">
            <a:spLocks/>
          </p:cNvSpPr>
          <p:nvPr/>
        </p:nvSpPr>
        <p:spPr>
          <a:xfrm>
            <a:off x="1196788" y="6033995"/>
            <a:ext cx="8789894" cy="5073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KENYA MEDICAL TRAINING COLLEGE</a:t>
            </a:r>
          </a:p>
        </p:txBody>
      </p:sp>
      <p:sp>
        <p:nvSpPr>
          <p:cNvPr id="10" name="Title 1"/>
          <p:cNvSpPr txBox="1">
            <a:spLocks/>
          </p:cNvSpPr>
          <p:nvPr/>
        </p:nvSpPr>
        <p:spPr>
          <a:xfrm>
            <a:off x="8639982" y="6506046"/>
            <a:ext cx="2243667" cy="3264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i="1" dirty="0">
                <a:latin typeface="Times New Roman" panose="02020603050405020304" pitchFamily="18" charset="0"/>
                <a:cs typeface="Times New Roman" panose="02020603050405020304" pitchFamily="18" charset="0"/>
              </a:rPr>
              <a:t>ISO 9001:2015 Certified by</a:t>
            </a:r>
          </a:p>
        </p:txBody>
      </p:sp>
      <p:sp>
        <p:nvSpPr>
          <p:cNvPr id="11" name="Title Placeholder 1"/>
          <p:cNvSpPr txBox="1">
            <a:spLocks/>
          </p:cNvSpPr>
          <p:nvPr/>
        </p:nvSpPr>
        <p:spPr>
          <a:xfrm>
            <a:off x="4038600" y="6408732"/>
            <a:ext cx="2768599" cy="515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i="1" dirty="0"/>
              <a:t>Training for Better Health</a:t>
            </a:r>
            <a:r>
              <a:rPr lang="en-US" sz="1800" i="1" baseline="0" dirty="0"/>
              <a:t> </a:t>
            </a:r>
            <a:endParaRPr lang="en-US" sz="1800" i="1" dirty="0"/>
          </a:p>
        </p:txBody>
      </p:sp>
      <p:pic>
        <p:nvPicPr>
          <p:cNvPr id="12" name="Picture 11"/>
          <p:cNvPicPr>
            <a:picLocks noChangeAspect="1"/>
          </p:cNvPicPr>
          <p:nvPr/>
        </p:nvPicPr>
        <p:blipFill rotWithShape="1">
          <a:blip r:embed="rId15" cstate="print">
            <a:extLst>
              <a:ext uri="{28A0092B-C50C-407E-A947-70E740481C1C}">
                <a14:useLocalDpi xmlns:a14="http://schemas.microsoft.com/office/drawing/2010/main" val="0"/>
              </a:ext>
            </a:extLst>
          </a:blip>
          <a:srcRect l="24360" r="23578" b="15789"/>
          <a:stretch/>
        </p:blipFill>
        <p:spPr>
          <a:xfrm>
            <a:off x="79667" y="5700777"/>
            <a:ext cx="930551" cy="1063487"/>
          </a:xfrm>
          <a:prstGeom prst="rect">
            <a:avLst/>
          </a:prstGeom>
        </p:spPr>
      </p:pic>
    </p:spTree>
    <p:extLst>
      <p:ext uri="{BB962C8B-B14F-4D97-AF65-F5344CB8AC3E}">
        <p14:creationId xmlns:p14="http://schemas.microsoft.com/office/powerpoint/2010/main" val="3881283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ctrTitle"/>
          </p:nvPr>
        </p:nvSpPr>
        <p:spPr>
          <a:xfrm>
            <a:off x="1717183" y="3190636"/>
            <a:ext cx="8757633" cy="1646302"/>
          </a:xfrm>
        </p:spPr>
        <p:txBody>
          <a:bodyPr>
            <a:normAutofit/>
          </a:bodyPr>
          <a:lstStyle/>
          <a:p>
            <a:pPr algn="l">
              <a:lnSpc>
                <a:spcPct val="100000"/>
              </a:lnSpc>
            </a:pPr>
            <a:r>
              <a:rPr lang="en-US" sz="3100" dirty="0" err="1"/>
              <a:t>STI</a:t>
            </a:r>
            <a:r>
              <a:rPr lang="en-US" sz="3100" dirty="0"/>
              <a:t> </a:t>
            </a:r>
          </a:p>
        </p:txBody>
      </p:sp>
      <p:sp>
        <p:nvSpPr>
          <p:cNvPr id="1048619" name="Subtitle 2"/>
          <p:cNvSpPr>
            <a:spLocks noGrp="1"/>
          </p:cNvSpPr>
          <p:nvPr>
            <p:ph type="subTitle" idx="1"/>
          </p:nvPr>
        </p:nvSpPr>
        <p:spPr>
          <a:xfrm>
            <a:off x="1524000" y="4743631"/>
            <a:ext cx="9144000" cy="994892"/>
          </a:xfrm>
        </p:spPr>
        <p:txBody>
          <a:bodyPr>
            <a:normAutofit fontScale="94444"/>
          </a:bodyPr>
          <a:lstStyle/>
          <a:p>
            <a:pPr algn="ctr"/>
            <a:r>
              <a:rPr lang="en-US" sz="2800" b="1" dirty="0"/>
              <a:t>BY</a:t>
            </a:r>
          </a:p>
          <a:p>
            <a:pPr algn="ctr"/>
            <a:r>
              <a:rPr lang="en-US" sz="2800" b="1" dirty="0"/>
              <a:t>Raphael Mutiso </a:t>
            </a:r>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CHLAMYDIA</a:t>
            </a:r>
            <a:r>
              <a:rPr lang="en-GB" b="1" dirty="0"/>
              <a:t> </a:t>
            </a:r>
            <a:endParaRPr lang="en-GB" dirty="0"/>
          </a:p>
        </p:txBody>
      </p:sp>
      <p:sp>
        <p:nvSpPr>
          <p:cNvPr id="3" name="Content Placeholder 2"/>
          <p:cNvSpPr>
            <a:spLocks noGrp="1"/>
          </p:cNvSpPr>
          <p:nvPr>
            <p:ph idx="1"/>
          </p:nvPr>
        </p:nvSpPr>
        <p:spPr>
          <a:xfrm>
            <a:off x="407368" y="1417639"/>
            <a:ext cx="11175032" cy="4708526"/>
          </a:xfrm>
        </p:spPr>
        <p:txBody>
          <a:bodyPr>
            <a:normAutofit/>
          </a:bodyPr>
          <a:lstStyle/>
          <a:p>
            <a:r>
              <a:rPr lang="en-GB" sz="3600" dirty="0"/>
              <a:t>Chlamydia is caused by the bacterium </a:t>
            </a:r>
            <a:r>
              <a:rPr lang="en-GB" sz="3600" b="1" i="1" dirty="0"/>
              <a:t>Chlamydia </a:t>
            </a:r>
            <a:r>
              <a:rPr lang="en-GB" sz="3600" b="1" i="1" dirty="0" err="1"/>
              <a:t>Trachomatis</a:t>
            </a:r>
            <a:r>
              <a:rPr lang="en-GB" sz="3600" b="1" i="1" dirty="0"/>
              <a:t>. </a:t>
            </a:r>
          </a:p>
          <a:p>
            <a:r>
              <a:rPr lang="en-GB" sz="3600" dirty="0"/>
              <a:t>It is transmitted through Sexual intercourse, mother to child during child birth</a:t>
            </a:r>
          </a:p>
        </p:txBody>
      </p:sp>
      <p:sp>
        <p:nvSpPr>
          <p:cNvPr id="4" name="Date Placeholder 3"/>
          <p:cNvSpPr>
            <a:spLocks noGrp="1"/>
          </p:cNvSpPr>
          <p:nvPr>
            <p:ph type="dt" sz="half" idx="10"/>
          </p:nvPr>
        </p:nvSpPr>
        <p:spPr/>
        <p:txBody>
          <a:bodyPr/>
          <a:lstStyle/>
          <a:p>
            <a:fld id="{61923D03-5873-4F1F-91A2-5D9D1FE5B6F9}"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10</a:t>
            </a:fld>
            <a:endParaRPr lang="en-GB"/>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18058"/>
          </a:xfrm>
        </p:spPr>
        <p:txBody>
          <a:bodyPr>
            <a:normAutofit fontScale="90000"/>
          </a:bodyPr>
          <a:lstStyle/>
          <a:p>
            <a:r>
              <a:rPr lang="en-GB" b="1" i="1" dirty="0"/>
              <a:t>Signs and Symptoms </a:t>
            </a:r>
            <a:endParaRPr lang="en-GB" dirty="0"/>
          </a:p>
        </p:txBody>
      </p:sp>
      <p:sp>
        <p:nvSpPr>
          <p:cNvPr id="3" name="Content Placeholder 2"/>
          <p:cNvSpPr>
            <a:spLocks noGrp="1"/>
          </p:cNvSpPr>
          <p:nvPr>
            <p:ph idx="1"/>
          </p:nvPr>
        </p:nvSpPr>
        <p:spPr>
          <a:xfrm>
            <a:off x="191344" y="908720"/>
            <a:ext cx="11665296" cy="5688631"/>
          </a:xfrm>
        </p:spPr>
        <p:txBody>
          <a:bodyPr/>
          <a:lstStyle/>
          <a:p>
            <a:r>
              <a:rPr lang="en-GB" dirty="0"/>
              <a:t>Chlamydia is known as a "silent" disease because the majority of infected people have no symptoms and are not aware of their infections and hence do not seek testing. </a:t>
            </a:r>
          </a:p>
          <a:p>
            <a:r>
              <a:rPr lang="en-GB" dirty="0"/>
              <a:t>Women who have symptoms might have an abnormal vaginal discharge or a burning sensation when urinating. </a:t>
            </a:r>
          </a:p>
          <a:p>
            <a:r>
              <a:rPr lang="en-GB" dirty="0"/>
              <a:t>If the infection spreads from the cervix to the fallopian tubes, they may have lower abdominal </a:t>
            </a:r>
          </a:p>
          <a:p>
            <a:r>
              <a:rPr lang="en-GB" dirty="0"/>
              <a:t>pain, low back pain, nausea, fever, pain during intercourse, or bleeding between menstrual periods. Chlamydial infection can spread to the rectum. </a:t>
            </a:r>
          </a:p>
          <a:p>
            <a:endParaRPr lang="en-GB" dirty="0"/>
          </a:p>
        </p:txBody>
      </p:sp>
      <p:sp>
        <p:nvSpPr>
          <p:cNvPr id="4" name="Date Placeholder 3"/>
          <p:cNvSpPr>
            <a:spLocks noGrp="1"/>
          </p:cNvSpPr>
          <p:nvPr>
            <p:ph type="dt" sz="half" idx="10"/>
          </p:nvPr>
        </p:nvSpPr>
        <p:spPr/>
        <p:txBody>
          <a:bodyPr/>
          <a:lstStyle/>
          <a:p>
            <a:fld id="{6815172E-F655-4516-A7D6-481B792B1EBE}"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11</a:t>
            </a:fld>
            <a:endParaRPr lang="en-GB"/>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332656"/>
            <a:ext cx="11593288" cy="6192687"/>
          </a:xfrm>
        </p:spPr>
        <p:txBody>
          <a:bodyPr>
            <a:normAutofit/>
          </a:bodyPr>
          <a:lstStyle/>
          <a:p>
            <a:r>
              <a:rPr lang="en-GB" dirty="0"/>
              <a:t>Men with signs or symptoms might have a discharge from their penis or a burning sensation when urinating. Men might also have burning and itching around the opening of the penis. Pain and swelling in the testicles are uncommon. </a:t>
            </a:r>
          </a:p>
          <a:p>
            <a:r>
              <a:rPr lang="en-GB" dirty="0"/>
              <a:t>Symptoms of rectal chlamydial infection include; rectal pain, discharge, or bleeding. </a:t>
            </a:r>
          </a:p>
          <a:p>
            <a:r>
              <a:rPr lang="en-GB" dirty="0"/>
              <a:t>Chlamydia can also be found in the throats of women and men having oral sex with an infected partner. </a:t>
            </a:r>
          </a:p>
          <a:p>
            <a:r>
              <a:rPr lang="en-GB" dirty="0"/>
              <a:t>Even though symptoms of Chlamydia are usually mild or absent, serious complications that cause irreversible damage, including infertility, can occur "silently" before a woman ever recognizes a problem. </a:t>
            </a:r>
          </a:p>
        </p:txBody>
      </p:sp>
      <p:sp>
        <p:nvSpPr>
          <p:cNvPr id="2" name="Date Placeholder 1"/>
          <p:cNvSpPr>
            <a:spLocks noGrp="1"/>
          </p:cNvSpPr>
          <p:nvPr>
            <p:ph type="dt" sz="half" idx="10"/>
          </p:nvPr>
        </p:nvSpPr>
        <p:spPr/>
        <p:txBody>
          <a:bodyPr/>
          <a:lstStyle/>
          <a:p>
            <a:fld id="{3327E1BC-9C28-4605-B122-D3CBE370B145}"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12</a:t>
            </a:fld>
            <a:endParaRPr lang="en-GB"/>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4638"/>
            <a:ext cx="11247040" cy="634082"/>
          </a:xfrm>
        </p:spPr>
        <p:txBody>
          <a:bodyPr>
            <a:normAutofit fontScale="90000"/>
          </a:bodyPr>
          <a:lstStyle/>
          <a:p>
            <a:pPr algn="l"/>
            <a:r>
              <a:rPr lang="en-GB" b="1" dirty="0"/>
              <a:t>SYPHILIS </a:t>
            </a:r>
            <a:endParaRPr lang="en-GB" dirty="0"/>
          </a:p>
        </p:txBody>
      </p:sp>
      <p:sp>
        <p:nvSpPr>
          <p:cNvPr id="3" name="Content Placeholder 2"/>
          <p:cNvSpPr>
            <a:spLocks noGrp="1"/>
          </p:cNvSpPr>
          <p:nvPr>
            <p:ph idx="1"/>
          </p:nvPr>
        </p:nvSpPr>
        <p:spPr>
          <a:xfrm>
            <a:off x="263352" y="1052736"/>
            <a:ext cx="11665296" cy="5544615"/>
          </a:xfrm>
        </p:spPr>
        <p:txBody>
          <a:bodyPr>
            <a:normAutofit/>
          </a:bodyPr>
          <a:lstStyle/>
          <a:p>
            <a:r>
              <a:rPr lang="en-GB" dirty="0"/>
              <a:t>The disease is caused by a bacterium known as </a:t>
            </a:r>
            <a:r>
              <a:rPr lang="en-GB" b="1" i="1" dirty="0" err="1"/>
              <a:t>Treponema</a:t>
            </a:r>
            <a:r>
              <a:rPr lang="en-GB" b="1" i="1" dirty="0"/>
              <a:t> </a:t>
            </a:r>
            <a:r>
              <a:rPr lang="en-GB" b="1" i="1" dirty="0" err="1"/>
              <a:t>Pallidum</a:t>
            </a:r>
            <a:r>
              <a:rPr lang="en-GB" b="1" i="1" dirty="0"/>
              <a:t>. </a:t>
            </a:r>
          </a:p>
          <a:p>
            <a:r>
              <a:rPr lang="en-GB" b="1" i="1" dirty="0"/>
              <a:t>It has often been called "the great imitator" because so many of the signs and symptoms are indistinguishable from those of other diseases. </a:t>
            </a:r>
          </a:p>
          <a:p>
            <a:r>
              <a:rPr lang="en-GB" dirty="0"/>
              <a:t>It is transmitted through Sexual intercourse, contact with another person with an open primary or secondary syphilitic sores (Sores occur mainly on the external genitals, vagina, anus, or in the rectum. </a:t>
            </a:r>
          </a:p>
          <a:p>
            <a:r>
              <a:rPr lang="en-GB" dirty="0"/>
              <a:t>Sores also can occur on the lips and in the mouth). It can also be transmitted through blood product. </a:t>
            </a:r>
          </a:p>
        </p:txBody>
      </p:sp>
      <p:sp>
        <p:nvSpPr>
          <p:cNvPr id="4" name="Date Placeholder 3"/>
          <p:cNvSpPr>
            <a:spLocks noGrp="1"/>
          </p:cNvSpPr>
          <p:nvPr>
            <p:ph type="dt" sz="half" idx="10"/>
          </p:nvPr>
        </p:nvSpPr>
        <p:spPr/>
        <p:txBody>
          <a:bodyPr/>
          <a:lstStyle/>
          <a:p>
            <a:fld id="{6DDAABB7-84C1-4FF3-AB80-116CEE4F86AA}"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13</a:t>
            </a:fld>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260648"/>
            <a:ext cx="11521280" cy="6264695"/>
          </a:xfrm>
        </p:spPr>
        <p:txBody>
          <a:bodyPr>
            <a:noAutofit/>
          </a:bodyPr>
          <a:lstStyle/>
          <a:p>
            <a:r>
              <a:rPr lang="en-GB" sz="3600" dirty="0"/>
              <a:t>Pregnant women with the disease can pass it to the babies they are carrying (in-utero or during delivery) i.e. congenital syphilis</a:t>
            </a:r>
          </a:p>
          <a:p>
            <a:r>
              <a:rPr lang="en-GB" sz="3600" dirty="0"/>
              <a:t>Syphilis occurs in two forms: early (primary) and late syphilis. In early syphilis a client is infectious to his/her sexual partners. </a:t>
            </a:r>
          </a:p>
          <a:p>
            <a:r>
              <a:rPr lang="en-GB" sz="3600" dirty="0"/>
              <a:t>During late syphilis, the client is not infectious to sexual partners. </a:t>
            </a:r>
          </a:p>
          <a:p>
            <a:r>
              <a:rPr lang="en-GB" sz="3600" dirty="0"/>
              <a:t>Between early and late syphilis, the disease enters a latent phase which may continue for many years, when there are no symptoms or signs. </a:t>
            </a:r>
          </a:p>
        </p:txBody>
      </p:sp>
      <p:sp>
        <p:nvSpPr>
          <p:cNvPr id="2" name="Date Placeholder 1"/>
          <p:cNvSpPr>
            <a:spLocks noGrp="1"/>
          </p:cNvSpPr>
          <p:nvPr>
            <p:ph type="dt" sz="half" idx="10"/>
          </p:nvPr>
        </p:nvSpPr>
        <p:spPr/>
        <p:txBody>
          <a:bodyPr/>
          <a:lstStyle/>
          <a:p>
            <a:fld id="{683D3BAD-C696-4769-95D8-369BEC929675}"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14</a:t>
            </a:fld>
            <a:endParaRPr lang="en-GB"/>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i="1" dirty="0"/>
              <a:t>Signs and Symptoms </a:t>
            </a:r>
            <a:endParaRPr lang="en-GB" dirty="0"/>
          </a:p>
        </p:txBody>
      </p:sp>
      <p:sp>
        <p:nvSpPr>
          <p:cNvPr id="3" name="Content Placeholder 2"/>
          <p:cNvSpPr>
            <a:spLocks noGrp="1"/>
          </p:cNvSpPr>
          <p:nvPr>
            <p:ph idx="1"/>
          </p:nvPr>
        </p:nvSpPr>
        <p:spPr/>
        <p:txBody>
          <a:bodyPr>
            <a:normAutofit/>
          </a:bodyPr>
          <a:lstStyle/>
          <a:p>
            <a:r>
              <a:rPr lang="en-GB" sz="3600" dirty="0"/>
              <a:t>Syphilis presents differently as it progresses into various stages. </a:t>
            </a:r>
          </a:p>
          <a:p>
            <a:r>
              <a:rPr lang="en-GB" sz="3600" dirty="0"/>
              <a:t>The progression occurs due to lack of treatment. </a:t>
            </a:r>
          </a:p>
          <a:p>
            <a:endParaRPr lang="en-GB" sz="3600" dirty="0"/>
          </a:p>
        </p:txBody>
      </p:sp>
      <p:sp>
        <p:nvSpPr>
          <p:cNvPr id="4" name="Date Placeholder 3"/>
          <p:cNvSpPr>
            <a:spLocks noGrp="1"/>
          </p:cNvSpPr>
          <p:nvPr>
            <p:ph type="dt" sz="half" idx="10"/>
          </p:nvPr>
        </p:nvSpPr>
        <p:spPr/>
        <p:txBody>
          <a:bodyPr/>
          <a:lstStyle/>
          <a:p>
            <a:fld id="{A7995D0C-919D-4119-8A4D-2AD46C41D145}"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15</a:t>
            </a:fld>
            <a:endParaRPr lang="en-GB"/>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1. Primary Stage </a:t>
            </a:r>
          </a:p>
        </p:txBody>
      </p:sp>
      <p:sp>
        <p:nvSpPr>
          <p:cNvPr id="3" name="Content Placeholder 2"/>
          <p:cNvSpPr>
            <a:spLocks noGrp="1"/>
          </p:cNvSpPr>
          <p:nvPr>
            <p:ph idx="1"/>
          </p:nvPr>
        </p:nvSpPr>
        <p:spPr/>
        <p:txBody>
          <a:bodyPr>
            <a:normAutofit/>
          </a:bodyPr>
          <a:lstStyle/>
          <a:p>
            <a:r>
              <a:rPr lang="en-GB" sz="3600" dirty="0"/>
              <a:t>The primary stage of syphilis is usually marked by the appearance of a single sore (called a chancre), but there may be multiple sores. The time between infection with syphilis and the start of the first symptom can range from 10 to 90 days (average 21 days). The chancre appears at the spot where syphilis entered the body. </a:t>
            </a:r>
          </a:p>
        </p:txBody>
      </p:sp>
      <p:sp>
        <p:nvSpPr>
          <p:cNvPr id="4" name="Date Placeholder 3"/>
          <p:cNvSpPr>
            <a:spLocks noGrp="1"/>
          </p:cNvSpPr>
          <p:nvPr>
            <p:ph type="dt" sz="half" idx="10"/>
          </p:nvPr>
        </p:nvSpPr>
        <p:spPr/>
        <p:txBody>
          <a:bodyPr/>
          <a:lstStyle/>
          <a:p>
            <a:fld id="{2005645C-DA74-4CDE-A9DF-D9043CB9AF1A}"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16</a:t>
            </a:fld>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Clinical features </a:t>
            </a:r>
          </a:p>
        </p:txBody>
      </p:sp>
      <p:sp>
        <p:nvSpPr>
          <p:cNvPr id="3" name="Content Placeholder 2"/>
          <p:cNvSpPr>
            <a:spLocks noGrp="1"/>
          </p:cNvSpPr>
          <p:nvPr>
            <p:ph idx="1"/>
          </p:nvPr>
        </p:nvSpPr>
        <p:spPr>
          <a:xfrm>
            <a:off x="335360" y="1340768"/>
            <a:ext cx="11521280" cy="5184575"/>
          </a:xfrm>
        </p:spPr>
        <p:txBody>
          <a:bodyPr>
            <a:normAutofit/>
          </a:bodyPr>
          <a:lstStyle/>
          <a:p>
            <a:r>
              <a:rPr lang="en-GB" sz="3600" dirty="0"/>
              <a:t> Is painless </a:t>
            </a:r>
          </a:p>
          <a:p>
            <a:r>
              <a:rPr lang="en-GB" sz="3600" dirty="0"/>
              <a:t> Has sharply defined margin </a:t>
            </a:r>
          </a:p>
          <a:p>
            <a:r>
              <a:rPr lang="en-GB" sz="3600" dirty="0"/>
              <a:t> Has a hard surface </a:t>
            </a:r>
          </a:p>
          <a:p>
            <a:r>
              <a:rPr lang="en-GB" sz="3600" dirty="0"/>
              <a:t> It causes inguinal </a:t>
            </a:r>
            <a:r>
              <a:rPr lang="en-GB" sz="3600" dirty="0" err="1"/>
              <a:t>lympadenopathy</a:t>
            </a:r>
            <a:r>
              <a:rPr lang="en-GB" sz="3600" dirty="0"/>
              <a:t> </a:t>
            </a:r>
          </a:p>
          <a:p>
            <a:r>
              <a:rPr lang="en-GB" sz="3600" dirty="0"/>
              <a:t> It is infective </a:t>
            </a:r>
          </a:p>
          <a:p>
            <a:r>
              <a:rPr lang="en-GB" sz="3600" dirty="0"/>
              <a:t> It disappears after 1-8 weeks without treatment. However, if adequate treatment is not administered, the infection progresses to the secondary stage. </a:t>
            </a:r>
          </a:p>
          <a:p>
            <a:endParaRPr lang="en-GB" sz="3600" dirty="0"/>
          </a:p>
        </p:txBody>
      </p:sp>
      <p:sp>
        <p:nvSpPr>
          <p:cNvPr id="4" name="Date Placeholder 3"/>
          <p:cNvSpPr>
            <a:spLocks noGrp="1"/>
          </p:cNvSpPr>
          <p:nvPr>
            <p:ph type="dt" sz="half" idx="10"/>
          </p:nvPr>
        </p:nvSpPr>
        <p:spPr/>
        <p:txBody>
          <a:bodyPr/>
          <a:lstStyle/>
          <a:p>
            <a:fld id="{3DB61900-FAB7-4062-8B73-D9E3F9A1E1BD}"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17</a:t>
            </a:fld>
            <a:endParaRPr lang="en-GB"/>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2. Secondary stage </a:t>
            </a:r>
          </a:p>
        </p:txBody>
      </p:sp>
      <p:sp>
        <p:nvSpPr>
          <p:cNvPr id="3" name="Content Placeholder 2"/>
          <p:cNvSpPr>
            <a:spLocks noGrp="1"/>
          </p:cNvSpPr>
          <p:nvPr>
            <p:ph idx="1"/>
          </p:nvPr>
        </p:nvSpPr>
        <p:spPr>
          <a:xfrm>
            <a:off x="335360" y="1268760"/>
            <a:ext cx="11449272" cy="5328591"/>
          </a:xfrm>
        </p:spPr>
        <p:txBody>
          <a:bodyPr>
            <a:normAutofit/>
          </a:bodyPr>
          <a:lstStyle/>
          <a:p>
            <a:r>
              <a:rPr lang="en-GB" sz="4000" dirty="0"/>
              <a:t>Skin rash and mucous membrane lesions characterize the secondary stage. This stage typically starts with the development of a rash on one or more areas of the body. The rash usually does not cause itching. Rashes associated with secondary syphilis can appear as the chancre is healing or several weeks after the chancre has healed. </a:t>
            </a:r>
          </a:p>
          <a:p>
            <a:endParaRPr lang="en-GB" sz="4000" dirty="0"/>
          </a:p>
        </p:txBody>
      </p:sp>
      <p:sp>
        <p:nvSpPr>
          <p:cNvPr id="4" name="Date Placeholder 3"/>
          <p:cNvSpPr>
            <a:spLocks noGrp="1"/>
          </p:cNvSpPr>
          <p:nvPr>
            <p:ph type="dt" sz="half" idx="10"/>
          </p:nvPr>
        </p:nvSpPr>
        <p:spPr/>
        <p:txBody>
          <a:bodyPr/>
          <a:lstStyle/>
          <a:p>
            <a:fld id="{77C94413-4D9C-45F2-834D-489361860515}"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18</a:t>
            </a:fld>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332656"/>
            <a:ext cx="11593288" cy="6336703"/>
          </a:xfrm>
        </p:spPr>
        <p:txBody>
          <a:bodyPr>
            <a:normAutofit/>
          </a:bodyPr>
          <a:lstStyle/>
          <a:p>
            <a:r>
              <a:rPr lang="en-GB" sz="3600" dirty="0"/>
              <a:t>The characteristic rash of secondary syphilis may appear as: </a:t>
            </a:r>
          </a:p>
          <a:p>
            <a:r>
              <a:rPr lang="en-GB" sz="3600" dirty="0"/>
              <a:t>Rough, red, or reddish brown spots on the palms of the hands and the bottoms of the feet. However, rashes with a different appearance may occur on other parts of the body </a:t>
            </a:r>
          </a:p>
          <a:p>
            <a:r>
              <a:rPr lang="en-GB" sz="3600" dirty="0"/>
              <a:t>With or without scalp hair loss, white mucous patches in the mouth &amp; pharynx </a:t>
            </a:r>
          </a:p>
          <a:p>
            <a:r>
              <a:rPr lang="en-GB" sz="3600" dirty="0"/>
              <a:t>Symmetrical enlargement of epitrochlear glands is diagnostic </a:t>
            </a:r>
          </a:p>
          <a:p>
            <a:r>
              <a:rPr lang="en-GB" sz="3600" dirty="0"/>
              <a:t>General malaise </a:t>
            </a:r>
          </a:p>
          <a:p>
            <a:r>
              <a:rPr lang="en-GB" sz="3600" dirty="0"/>
              <a:t>Lesion is </a:t>
            </a:r>
            <a:r>
              <a:rPr lang="en-GB" sz="3600" dirty="0" err="1"/>
              <a:t>chrondylomata</a:t>
            </a:r>
            <a:r>
              <a:rPr lang="en-GB" sz="3600" dirty="0"/>
              <a:t> </a:t>
            </a:r>
            <a:r>
              <a:rPr lang="en-GB" sz="3600" dirty="0" err="1"/>
              <a:t>lata</a:t>
            </a:r>
            <a:r>
              <a:rPr lang="en-GB" sz="3600" dirty="0"/>
              <a:t> on the vulva and around anus </a:t>
            </a:r>
          </a:p>
          <a:p>
            <a:endParaRPr lang="en-GB" sz="3600" dirty="0"/>
          </a:p>
        </p:txBody>
      </p:sp>
      <p:sp>
        <p:nvSpPr>
          <p:cNvPr id="2" name="Date Placeholder 1"/>
          <p:cNvSpPr>
            <a:spLocks noGrp="1"/>
          </p:cNvSpPr>
          <p:nvPr>
            <p:ph type="dt" sz="half" idx="10"/>
          </p:nvPr>
        </p:nvSpPr>
        <p:spPr/>
        <p:txBody>
          <a:bodyPr/>
          <a:lstStyle/>
          <a:p>
            <a:fld id="{6A44133B-2686-4B9A-BDF1-EFA7891AD9E9}"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19</a:t>
            </a:fld>
            <a:endParaRPr lang="en-GB"/>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Content-</a:t>
            </a:r>
            <a:r>
              <a:rPr lang="en-US" b="1" dirty="0" err="1">
                <a:latin typeface="Verdana" panose="020B0604030504040204" pitchFamily="34" charset="0"/>
                <a:ea typeface="Verdana" panose="020B0604030504040204" pitchFamily="34" charset="0"/>
                <a:cs typeface="Verdana" panose="020B0604030504040204" pitchFamily="34" charset="0"/>
              </a:rPr>
              <a:t>STI</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09601" y="1417638"/>
            <a:ext cx="11238410" cy="5061539"/>
          </a:xfrm>
        </p:spPr>
        <p:txBody>
          <a:bodyPr>
            <a:normAutofit/>
          </a:bodyPr>
          <a:lstStyle/>
          <a:p>
            <a:r>
              <a:rPr lang="en-US" sz="3600" dirty="0"/>
              <a:t>Definition, classification, predisposing  factors, </a:t>
            </a:r>
          </a:p>
          <a:p>
            <a:r>
              <a:rPr lang="en-US" sz="3600" dirty="0"/>
              <a:t>Most common STIs, clinical manifestations, diagnosis, syndromic approach in management, complications, Prevention</a:t>
            </a:r>
          </a:p>
        </p:txBody>
      </p:sp>
      <p:sp>
        <p:nvSpPr>
          <p:cNvPr id="4" name="Date Placeholder 3"/>
          <p:cNvSpPr>
            <a:spLocks noGrp="1"/>
          </p:cNvSpPr>
          <p:nvPr>
            <p:ph type="dt" sz="half" idx="10"/>
          </p:nvPr>
        </p:nvSpPr>
        <p:spPr/>
        <p:txBody>
          <a:bodyPr/>
          <a:lstStyle/>
          <a:p>
            <a:fld id="{5F694EB7-AA84-46AF-A30D-A28A968B4F6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a:t>
            </a:fld>
            <a:endParaRPr lang="en-GB"/>
          </a:p>
        </p:txBody>
      </p:sp>
    </p:spTree>
    <p:extLst>
      <p:ext uri="{BB962C8B-B14F-4D97-AF65-F5344CB8AC3E}">
        <p14:creationId xmlns:p14="http://schemas.microsoft.com/office/powerpoint/2010/main" val="2795486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44" y="260648"/>
            <a:ext cx="11593288" cy="6264695"/>
          </a:xfrm>
        </p:spPr>
        <p:txBody>
          <a:bodyPr>
            <a:normAutofit/>
          </a:bodyPr>
          <a:lstStyle/>
          <a:p>
            <a:r>
              <a:rPr lang="en-GB" sz="4000" dirty="0"/>
              <a:t>Other symptoms of secondary syphilis may include fever, swollen lymph glands, sore throat, patchy hair loss, headaches, weight loss, muscle aches, and fatigue. </a:t>
            </a:r>
          </a:p>
          <a:p>
            <a:r>
              <a:rPr lang="en-GB" sz="4000" dirty="0"/>
              <a:t>The signs and symptoms of secondary syphilis will resolve with or without treatment, but without treatment, the infection will progress to the latent and possibly late stages of disease. </a:t>
            </a:r>
          </a:p>
        </p:txBody>
      </p:sp>
      <p:sp>
        <p:nvSpPr>
          <p:cNvPr id="2" name="Date Placeholder 1"/>
          <p:cNvSpPr>
            <a:spLocks noGrp="1"/>
          </p:cNvSpPr>
          <p:nvPr>
            <p:ph type="dt" sz="half" idx="10"/>
          </p:nvPr>
        </p:nvSpPr>
        <p:spPr/>
        <p:txBody>
          <a:bodyPr/>
          <a:lstStyle/>
          <a:p>
            <a:fld id="{6013BFD2-94D4-4E66-A46D-CE36BA311B54}"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20</a:t>
            </a:fld>
            <a:endParaRPr lang="en-GB"/>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94122"/>
          </a:xfrm>
        </p:spPr>
        <p:txBody>
          <a:bodyPr>
            <a:normAutofit/>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3. Latent and Late Stages </a:t>
            </a:r>
          </a:p>
        </p:txBody>
      </p:sp>
      <p:sp>
        <p:nvSpPr>
          <p:cNvPr id="3" name="Content Placeholder 2"/>
          <p:cNvSpPr>
            <a:spLocks noGrp="1"/>
          </p:cNvSpPr>
          <p:nvPr>
            <p:ph idx="1"/>
          </p:nvPr>
        </p:nvSpPr>
        <p:spPr>
          <a:xfrm>
            <a:off x="335360" y="1268760"/>
            <a:ext cx="11521280" cy="5328591"/>
          </a:xfrm>
        </p:spPr>
        <p:txBody>
          <a:bodyPr>
            <a:normAutofit/>
          </a:bodyPr>
          <a:lstStyle/>
          <a:p>
            <a:r>
              <a:rPr lang="en-GB" sz="3600" dirty="0"/>
              <a:t>The latent (hidden) stage of syphilis begins when primary and secondary symptoms disappear. Without treatment, the infected person will continue to have syphilis even though there are no signs or symptoms; infection remains in the body.</a:t>
            </a:r>
          </a:p>
          <a:p>
            <a:r>
              <a:rPr lang="en-GB" sz="3600" dirty="0"/>
              <a:t>This latent stage can last for years. </a:t>
            </a:r>
          </a:p>
        </p:txBody>
      </p:sp>
      <p:sp>
        <p:nvSpPr>
          <p:cNvPr id="4" name="Date Placeholder 3"/>
          <p:cNvSpPr>
            <a:spLocks noGrp="1"/>
          </p:cNvSpPr>
          <p:nvPr>
            <p:ph type="dt" sz="half" idx="10"/>
          </p:nvPr>
        </p:nvSpPr>
        <p:spPr/>
        <p:txBody>
          <a:bodyPr/>
          <a:lstStyle/>
          <a:p>
            <a:fld id="{EF6B3712-FE69-43F2-8B0D-2F929E26BC0A}"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21</a:t>
            </a:fld>
            <a:endParaRPr lang="en-GB"/>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332656"/>
            <a:ext cx="11593288" cy="6264695"/>
          </a:xfrm>
        </p:spPr>
        <p:txBody>
          <a:bodyPr>
            <a:normAutofit/>
          </a:bodyPr>
          <a:lstStyle/>
          <a:p>
            <a:r>
              <a:rPr lang="en-GB" sz="3600" dirty="0"/>
              <a:t>The late stages of syphilis can appear 10–20 years after infection was first acquired. </a:t>
            </a:r>
          </a:p>
          <a:p>
            <a:r>
              <a:rPr lang="en-GB" sz="3600" dirty="0"/>
              <a:t>In the late stages of syphilis, the disease may subsequently damage the internal organs, including the brain, nerves, eyes, heart, blood vessels, liver, bones, and joints. </a:t>
            </a:r>
          </a:p>
          <a:p>
            <a:r>
              <a:rPr lang="en-GB" sz="3600" dirty="0"/>
              <a:t>Signs and symptoms of the late stage of syphilis include difficulty coordinating muscle movements, paralysis, numbness, gradual blindness, and dementia. </a:t>
            </a:r>
          </a:p>
          <a:p>
            <a:r>
              <a:rPr lang="en-GB" sz="3600" dirty="0"/>
              <a:t>This damage may be serious enough to cause death. </a:t>
            </a:r>
          </a:p>
        </p:txBody>
      </p:sp>
      <p:sp>
        <p:nvSpPr>
          <p:cNvPr id="2" name="Date Placeholder 1"/>
          <p:cNvSpPr>
            <a:spLocks noGrp="1"/>
          </p:cNvSpPr>
          <p:nvPr>
            <p:ph type="dt" sz="half" idx="10"/>
          </p:nvPr>
        </p:nvSpPr>
        <p:spPr/>
        <p:txBody>
          <a:bodyPr/>
          <a:lstStyle/>
          <a:p>
            <a:fld id="{6A0A1F45-45D0-4D39-BBBE-509665AC7765}"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22</a:t>
            </a:fld>
            <a:endParaRPr lang="en-GB"/>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CHANCROID</a:t>
            </a:r>
            <a:endParaRPr lang="en-GB" dirty="0"/>
          </a:p>
        </p:txBody>
      </p:sp>
      <p:sp>
        <p:nvSpPr>
          <p:cNvPr id="3" name="Content Placeholder 2"/>
          <p:cNvSpPr>
            <a:spLocks noGrp="1"/>
          </p:cNvSpPr>
          <p:nvPr>
            <p:ph idx="1"/>
          </p:nvPr>
        </p:nvSpPr>
        <p:spPr>
          <a:xfrm>
            <a:off x="407368" y="1417638"/>
            <a:ext cx="11449272" cy="5035697"/>
          </a:xfrm>
        </p:spPr>
        <p:txBody>
          <a:bodyPr>
            <a:normAutofit/>
          </a:bodyPr>
          <a:lstStyle/>
          <a:p>
            <a:r>
              <a:rPr lang="en-GB" sz="3600" dirty="0" err="1"/>
              <a:t>Chancroid</a:t>
            </a:r>
            <a:r>
              <a:rPr lang="en-GB" sz="3600" dirty="0"/>
              <a:t> is caused by a bacterium known as </a:t>
            </a:r>
            <a:r>
              <a:rPr lang="en-GB" sz="3600" b="1" dirty="0" err="1"/>
              <a:t>Haemophilus</a:t>
            </a:r>
            <a:r>
              <a:rPr lang="en-GB" sz="3600" b="1" dirty="0"/>
              <a:t> </a:t>
            </a:r>
            <a:r>
              <a:rPr lang="en-GB" sz="3600" b="1" dirty="0" err="1"/>
              <a:t>ducreyi</a:t>
            </a:r>
            <a:r>
              <a:rPr lang="en-GB" sz="3600" b="1" dirty="0"/>
              <a:t>.</a:t>
            </a:r>
          </a:p>
          <a:p>
            <a:r>
              <a:rPr lang="en-GB" sz="3600" b="1" dirty="0"/>
              <a:t> </a:t>
            </a:r>
            <a:r>
              <a:rPr lang="en-GB" sz="3600" dirty="0"/>
              <a:t>It is transmitted through sexual intercourse. </a:t>
            </a:r>
          </a:p>
          <a:p>
            <a:r>
              <a:rPr lang="en-GB" sz="3600" dirty="0"/>
              <a:t>A </a:t>
            </a:r>
            <a:r>
              <a:rPr lang="en-GB" sz="3600" dirty="0" err="1"/>
              <a:t>chancroid</a:t>
            </a:r>
            <a:r>
              <a:rPr lang="en-GB" sz="3600" dirty="0"/>
              <a:t> ulcer is painful while a syphilitic ulcer is not. </a:t>
            </a:r>
          </a:p>
        </p:txBody>
      </p:sp>
      <p:sp>
        <p:nvSpPr>
          <p:cNvPr id="4" name="Date Placeholder 3"/>
          <p:cNvSpPr>
            <a:spLocks noGrp="1"/>
          </p:cNvSpPr>
          <p:nvPr>
            <p:ph type="dt" sz="half" idx="10"/>
          </p:nvPr>
        </p:nvSpPr>
        <p:spPr/>
        <p:txBody>
          <a:bodyPr/>
          <a:lstStyle/>
          <a:p>
            <a:fld id="{D738FD44-5635-46FF-9A44-D318E830144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23</a:t>
            </a:fld>
            <a:endParaRPr lang="en-GB"/>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251" y="260648"/>
            <a:ext cx="10972800" cy="1143000"/>
          </a:xfrm>
        </p:spPr>
        <p:txBody>
          <a:bodyPr>
            <a:normAutofit/>
          </a:bodyPr>
          <a:lstStyle/>
          <a:p>
            <a:pPr algn="l"/>
            <a:r>
              <a:rPr lang="en-GB" b="1" i="1" dirty="0"/>
              <a:t>Signs and Symptoms </a:t>
            </a:r>
            <a:endParaRPr lang="en-GB" dirty="0"/>
          </a:p>
        </p:txBody>
      </p:sp>
      <p:sp>
        <p:nvSpPr>
          <p:cNvPr id="3" name="Content Placeholder 2"/>
          <p:cNvSpPr>
            <a:spLocks noGrp="1"/>
          </p:cNvSpPr>
          <p:nvPr>
            <p:ph idx="1"/>
          </p:nvPr>
        </p:nvSpPr>
        <p:spPr>
          <a:xfrm>
            <a:off x="407368" y="1403648"/>
            <a:ext cx="11449272" cy="5049687"/>
          </a:xfrm>
        </p:spPr>
        <p:txBody>
          <a:bodyPr>
            <a:normAutofit/>
          </a:bodyPr>
          <a:lstStyle/>
          <a:p>
            <a:r>
              <a:rPr lang="en-GB" sz="4000" dirty="0"/>
              <a:t>Multiple small papules or vesicles which breakdown to form acutely painful shallow ulcer which discharge offensive pus </a:t>
            </a:r>
          </a:p>
          <a:p>
            <a:r>
              <a:rPr lang="en-GB" sz="4000" dirty="0"/>
              <a:t>Ulcer surrounded by red zone of congestion and Oedema </a:t>
            </a:r>
          </a:p>
          <a:p>
            <a:r>
              <a:rPr lang="en-GB" sz="4000" dirty="0"/>
              <a:t>Unilateral enlargement of inguinal lymph nodes which often suppurate </a:t>
            </a:r>
          </a:p>
          <a:p>
            <a:endParaRPr lang="en-GB" sz="4000" dirty="0"/>
          </a:p>
        </p:txBody>
      </p:sp>
      <p:sp>
        <p:nvSpPr>
          <p:cNvPr id="4" name="Date Placeholder 3"/>
          <p:cNvSpPr>
            <a:spLocks noGrp="1"/>
          </p:cNvSpPr>
          <p:nvPr>
            <p:ph type="dt" sz="half" idx="10"/>
          </p:nvPr>
        </p:nvSpPr>
        <p:spPr/>
        <p:txBody>
          <a:bodyPr/>
          <a:lstStyle/>
          <a:p>
            <a:fld id="{191F6639-945B-4456-8AF5-639773C281E0}"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24</a:t>
            </a:fld>
            <a:endParaRPr lang="en-GB"/>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b="1" dirty="0"/>
              <a:t>TRICHOMONIASIS </a:t>
            </a:r>
            <a:endParaRPr lang="en-GB" dirty="0"/>
          </a:p>
        </p:txBody>
      </p:sp>
      <p:sp>
        <p:nvSpPr>
          <p:cNvPr id="3" name="Content Placeholder 2"/>
          <p:cNvSpPr>
            <a:spLocks noGrp="1"/>
          </p:cNvSpPr>
          <p:nvPr>
            <p:ph idx="1"/>
          </p:nvPr>
        </p:nvSpPr>
        <p:spPr>
          <a:xfrm>
            <a:off x="407368" y="1417638"/>
            <a:ext cx="11377264" cy="5035697"/>
          </a:xfrm>
        </p:spPr>
        <p:txBody>
          <a:bodyPr>
            <a:normAutofit/>
          </a:bodyPr>
          <a:lstStyle/>
          <a:p>
            <a:r>
              <a:rPr lang="en-GB" sz="3600" dirty="0" err="1"/>
              <a:t>Trichomoniasis</a:t>
            </a:r>
            <a:r>
              <a:rPr lang="en-GB" sz="3600" i="1" dirty="0" err="1"/>
              <a:t>is</a:t>
            </a:r>
            <a:r>
              <a:rPr lang="en-GB" sz="3600" i="1" dirty="0"/>
              <a:t> caused by </a:t>
            </a:r>
            <a:r>
              <a:rPr lang="en-GB" sz="3600" dirty="0" err="1"/>
              <a:t>Trichomonas</a:t>
            </a:r>
            <a:r>
              <a:rPr lang="en-GB" sz="3600" dirty="0"/>
              <a:t> </a:t>
            </a:r>
            <a:r>
              <a:rPr lang="en-GB" sz="3600" dirty="0" err="1"/>
              <a:t>vaginalis</a:t>
            </a:r>
            <a:r>
              <a:rPr lang="en-GB" sz="3600" dirty="0"/>
              <a:t>. </a:t>
            </a:r>
          </a:p>
          <a:p>
            <a:r>
              <a:rPr lang="en-GB" sz="3600" dirty="0"/>
              <a:t>It is transmitted through Sexual intercourse and contaminated </a:t>
            </a:r>
            <a:r>
              <a:rPr lang="en-GB" sz="3600" dirty="0" err="1"/>
              <a:t>formites</a:t>
            </a:r>
            <a:r>
              <a:rPr lang="en-GB" sz="3600" dirty="0"/>
              <a:t>. </a:t>
            </a:r>
          </a:p>
          <a:p>
            <a:r>
              <a:rPr lang="en-GB" sz="3600" dirty="0"/>
              <a:t>Its incubation period is 3-28 days </a:t>
            </a:r>
          </a:p>
        </p:txBody>
      </p:sp>
      <p:sp>
        <p:nvSpPr>
          <p:cNvPr id="4" name="Date Placeholder 3"/>
          <p:cNvSpPr>
            <a:spLocks noGrp="1"/>
          </p:cNvSpPr>
          <p:nvPr>
            <p:ph type="dt" sz="half" idx="10"/>
          </p:nvPr>
        </p:nvSpPr>
        <p:spPr/>
        <p:txBody>
          <a:bodyPr/>
          <a:lstStyle/>
          <a:p>
            <a:fld id="{74227874-DF79-4F8F-B71A-DF3E12FB35A6}"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25</a:t>
            </a:fld>
            <a:endParaRPr lang="en-GB"/>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i="1" dirty="0"/>
              <a:t>Signs and Symptoms</a:t>
            </a:r>
            <a:endParaRPr lang="en-GB" dirty="0"/>
          </a:p>
        </p:txBody>
      </p:sp>
      <p:sp>
        <p:nvSpPr>
          <p:cNvPr id="3" name="Content Placeholder 2"/>
          <p:cNvSpPr>
            <a:spLocks noGrp="1"/>
          </p:cNvSpPr>
          <p:nvPr>
            <p:ph idx="1"/>
          </p:nvPr>
        </p:nvSpPr>
        <p:spPr>
          <a:xfrm>
            <a:off x="335360" y="1268761"/>
            <a:ext cx="11247040" cy="4857404"/>
          </a:xfrm>
        </p:spPr>
        <p:txBody>
          <a:bodyPr>
            <a:normAutofit/>
          </a:bodyPr>
          <a:lstStyle/>
          <a:p>
            <a:r>
              <a:rPr lang="en-GB" sz="3600" dirty="0"/>
              <a:t>Sudden onset of </a:t>
            </a:r>
          </a:p>
          <a:p>
            <a:r>
              <a:rPr lang="en-GB" sz="3600" dirty="0"/>
              <a:t>Frothy, profuse, greenish-yellow foul-smelling discharge </a:t>
            </a:r>
          </a:p>
          <a:p>
            <a:r>
              <a:rPr lang="en-GB" sz="3600" dirty="0" err="1"/>
              <a:t>Pruritis</a:t>
            </a:r>
            <a:r>
              <a:rPr lang="en-GB" sz="3600" dirty="0"/>
              <a:t> (most constant feature) </a:t>
            </a:r>
          </a:p>
          <a:p>
            <a:r>
              <a:rPr lang="en-GB" sz="3600" dirty="0"/>
              <a:t>With or without </a:t>
            </a:r>
            <a:r>
              <a:rPr lang="en-GB" sz="3600" dirty="0" err="1"/>
              <a:t>dysuria</a:t>
            </a:r>
            <a:r>
              <a:rPr lang="en-GB" sz="3600" dirty="0"/>
              <a:t> and frequency of urination </a:t>
            </a:r>
          </a:p>
          <a:p>
            <a:r>
              <a:rPr lang="en-GB" sz="3600" dirty="0"/>
              <a:t>With or without </a:t>
            </a:r>
            <a:r>
              <a:rPr lang="en-GB" sz="3600" dirty="0" err="1"/>
              <a:t>dyspareunia</a:t>
            </a:r>
            <a:r>
              <a:rPr lang="en-GB" sz="3600" dirty="0"/>
              <a:t> </a:t>
            </a:r>
          </a:p>
          <a:p>
            <a:r>
              <a:rPr lang="en-GB" sz="3600" dirty="0"/>
              <a:t>Strawberry cervical appearance </a:t>
            </a:r>
          </a:p>
        </p:txBody>
      </p:sp>
      <p:sp>
        <p:nvSpPr>
          <p:cNvPr id="4" name="Date Placeholder 3"/>
          <p:cNvSpPr>
            <a:spLocks noGrp="1"/>
          </p:cNvSpPr>
          <p:nvPr>
            <p:ph type="dt" sz="half" idx="10"/>
          </p:nvPr>
        </p:nvSpPr>
        <p:spPr/>
        <p:txBody>
          <a:bodyPr/>
          <a:lstStyle/>
          <a:p>
            <a:fld id="{BAF528A9-DED3-488F-A347-013B3E913CC6}"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26</a:t>
            </a:fld>
            <a:endParaRPr lang="en-GB"/>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GENITAL HERPES </a:t>
            </a:r>
            <a:endParaRPr lang="en-GB" dirty="0"/>
          </a:p>
        </p:txBody>
      </p:sp>
      <p:sp>
        <p:nvSpPr>
          <p:cNvPr id="3" name="Content Placeholder 2"/>
          <p:cNvSpPr>
            <a:spLocks noGrp="1"/>
          </p:cNvSpPr>
          <p:nvPr>
            <p:ph idx="1"/>
          </p:nvPr>
        </p:nvSpPr>
        <p:spPr>
          <a:xfrm>
            <a:off x="335360" y="1600201"/>
            <a:ext cx="11247040" cy="4525963"/>
          </a:xfrm>
        </p:spPr>
        <p:txBody>
          <a:bodyPr/>
          <a:lstStyle/>
          <a:p>
            <a:r>
              <a:rPr lang="en-GB" dirty="0"/>
              <a:t>Genital Herpes is caused by Herpes simplex virus type 2 (HSV-2). </a:t>
            </a:r>
          </a:p>
          <a:p>
            <a:r>
              <a:rPr lang="en-GB" dirty="0"/>
              <a:t>It is transmitted through sexual intercourse with an incubation period of 4-7 days </a:t>
            </a:r>
          </a:p>
        </p:txBody>
      </p:sp>
      <p:sp>
        <p:nvSpPr>
          <p:cNvPr id="4" name="Date Placeholder 3"/>
          <p:cNvSpPr>
            <a:spLocks noGrp="1"/>
          </p:cNvSpPr>
          <p:nvPr>
            <p:ph type="dt" sz="half" idx="10"/>
          </p:nvPr>
        </p:nvSpPr>
        <p:spPr/>
        <p:txBody>
          <a:bodyPr/>
          <a:lstStyle/>
          <a:p>
            <a:fld id="{133739CB-DCCB-4484-A3C8-5CF1C1E4FAE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27</a:t>
            </a:fld>
            <a:endParaRPr lang="en-GB"/>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anose="02020603050405020304" pitchFamily="18" charset="0"/>
                <a:ea typeface="PMingLiU"/>
                <a:cs typeface="Times New Roman" panose="02020603050405020304" pitchFamily="18" charset="0"/>
              </a:rPr>
              <a:t>Herpes Simplex Virus Infection (HSV)</a:t>
            </a:r>
            <a:endParaRPr lang="en-US" dirty="0"/>
          </a:p>
        </p:txBody>
      </p:sp>
      <p:sp>
        <p:nvSpPr>
          <p:cNvPr id="3" name="Content Placeholder 2"/>
          <p:cNvSpPr>
            <a:spLocks noGrp="1"/>
          </p:cNvSpPr>
          <p:nvPr>
            <p:ph idx="1"/>
          </p:nvPr>
        </p:nvSpPr>
        <p:spPr>
          <a:xfrm>
            <a:off x="609600" y="1268761"/>
            <a:ext cx="11175032" cy="5328592"/>
          </a:xfrm>
        </p:spPr>
        <p:txBody>
          <a:bodyPr>
            <a:normAutofit/>
          </a:bodyPr>
          <a:lstStyle/>
          <a:p>
            <a:pPr lvl="0">
              <a:spcBef>
                <a:spcPts val="0"/>
              </a:spcBef>
              <a:buFont typeface="Symbol" panose="05050102010706020507" pitchFamily="18" charset="2"/>
              <a:buChar char=""/>
              <a:tabLst>
                <a:tab pos="457200" algn="l"/>
              </a:tabLst>
            </a:pPr>
            <a:r>
              <a:rPr lang="en-US" b="1" dirty="0">
                <a:latin typeface="Times New Roman" panose="02020603050405020304" pitchFamily="18" charset="0"/>
                <a:ea typeface="PMingLiU"/>
                <a:cs typeface="Times New Roman" panose="02020603050405020304" pitchFamily="18" charset="0"/>
              </a:rPr>
              <a:t>Epidemiology</a:t>
            </a:r>
            <a:endParaRPr lang="en-US" b="1"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HSV-2 is the etiological agent for 85% of genital herpes, and has a higher recurrence rate than HSV-1</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HSV antibody can be demonstrated in 70% of the reproductive age females in the U.S.A, and 20 million have recurrences of genital herpes four or more times per year</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Transmission is by genital-genital, oral-genital, or oral-oral contact</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Exposure to HSV-1 occurs in childhood. Exposure to HSV-2 occurs with onset of sexual activity</a:t>
            </a:r>
            <a:endParaRPr lang="en-US" dirty="0">
              <a:latin typeface="New York"/>
              <a:ea typeface="PMingLiU"/>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A772517-77E2-4872-9C5C-D0E7CE13FB06}"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28</a:t>
            </a:fld>
            <a:endParaRPr lang="en-GB"/>
          </a:p>
        </p:txBody>
      </p:sp>
    </p:spTree>
    <p:extLst>
      <p:ext uri="{BB962C8B-B14F-4D97-AF65-F5344CB8AC3E}">
        <p14:creationId xmlns:p14="http://schemas.microsoft.com/office/powerpoint/2010/main" val="67692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0066"/>
          </a:xfrm>
        </p:spPr>
        <p:txBody>
          <a:bodyPr>
            <a:normAutofit fontScale="90000"/>
          </a:bodyPr>
          <a:lstStyle/>
          <a:p>
            <a:pPr lvl="0" algn="l"/>
            <a:r>
              <a:rPr lang="en-US" b="1" dirty="0">
                <a:latin typeface="Times New Roman" panose="02020603050405020304" pitchFamily="18" charset="0"/>
                <a:ea typeface="PMingLiU"/>
                <a:cs typeface="Times New Roman" panose="02020603050405020304" pitchFamily="18" charset="0"/>
              </a:rPr>
              <a:t>First clinical episode</a:t>
            </a:r>
            <a:endParaRPr lang="en-US" b="1" dirty="0"/>
          </a:p>
        </p:txBody>
      </p:sp>
      <p:sp>
        <p:nvSpPr>
          <p:cNvPr id="3" name="Content Placeholder 2"/>
          <p:cNvSpPr>
            <a:spLocks noGrp="1"/>
          </p:cNvSpPr>
          <p:nvPr>
            <p:ph idx="1"/>
          </p:nvPr>
        </p:nvSpPr>
        <p:spPr>
          <a:xfrm>
            <a:off x="191344" y="908720"/>
            <a:ext cx="11809312" cy="5832648"/>
          </a:xfrm>
        </p:spPr>
        <p:txBody>
          <a:bodyPr>
            <a:noAutofit/>
          </a:bodyPr>
          <a:lstStyle/>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Clinical presentation varies with antibody present from prior HSV exposure</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First episodes are characterized by systemic symptoms, multiple genital and non-genital sites, and prolonged (14 day) duration of viral shedding</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70% of first episode cases have systemic symptoms, i.e., fever, malaise, myalgia, in addition to the local symptoms of:</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2800" dirty="0">
                <a:latin typeface="Times New Roman" panose="02020603050405020304" pitchFamily="18" charset="0"/>
                <a:ea typeface="PMingLiU"/>
                <a:cs typeface="Times New Roman" panose="02020603050405020304" pitchFamily="18" charset="0"/>
              </a:rPr>
              <a:t>Pain (100%), </a:t>
            </a:r>
            <a:r>
              <a:rPr lang="en-US" sz="2800" dirty="0" err="1">
                <a:latin typeface="Times New Roman" panose="02020603050405020304" pitchFamily="18" charset="0"/>
                <a:ea typeface="PMingLiU"/>
                <a:cs typeface="Times New Roman" panose="02020603050405020304" pitchFamily="18" charset="0"/>
              </a:rPr>
              <a:t>Pruritis</a:t>
            </a:r>
            <a:r>
              <a:rPr lang="en-US" sz="2800" dirty="0">
                <a:latin typeface="Times New Roman" panose="02020603050405020304" pitchFamily="18" charset="0"/>
                <a:ea typeface="PMingLiU"/>
                <a:cs typeface="Times New Roman" panose="02020603050405020304" pitchFamily="18" charset="0"/>
              </a:rPr>
              <a:t>, Dysuria, Vaginal and urethral discharge</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2800" dirty="0">
                <a:latin typeface="Times New Roman" panose="02020603050405020304" pitchFamily="18" charset="0"/>
                <a:ea typeface="PMingLiU"/>
                <a:cs typeface="Times New Roman" panose="02020603050405020304" pitchFamily="18" charset="0"/>
              </a:rPr>
              <a:t>Tender inguinal adenopathy, Recurrent infections</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Dorsal root ganglia are reservoirs</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Recurrence rate 90%, but frequency decreases with time</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a:latin typeface="Times New Roman" panose="02020603050405020304" pitchFamily="18" charset="0"/>
                <a:ea typeface="PMingLiU"/>
                <a:cs typeface="Times New Roman" panose="02020603050405020304" pitchFamily="18" charset="0"/>
              </a:rPr>
              <a:t>Signs, symptoms, and anatomic site localized to same area with recurrent infections</a:t>
            </a:r>
            <a:endParaRPr lang="en-US" sz="28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2800" dirty="0" err="1">
                <a:latin typeface="Times New Roman" panose="02020603050405020304" pitchFamily="18" charset="0"/>
                <a:ea typeface="PMingLiU"/>
                <a:cs typeface="Times New Roman" panose="02020603050405020304" pitchFamily="18" charset="0"/>
              </a:rPr>
              <a:t>Prodromata</a:t>
            </a:r>
            <a:r>
              <a:rPr lang="en-US" sz="2800" dirty="0">
                <a:latin typeface="Times New Roman" panose="02020603050405020304" pitchFamily="18" charset="0"/>
                <a:ea typeface="PMingLiU"/>
                <a:cs typeface="Times New Roman" panose="02020603050405020304" pitchFamily="18" charset="0"/>
              </a:rPr>
              <a:t> are less intense, and duration of symptoms and viral shedding are shorter</a:t>
            </a:r>
            <a:endParaRPr lang="en-US" sz="2800" dirty="0">
              <a:latin typeface="New York"/>
              <a:ea typeface="PMingLiU"/>
              <a:cs typeface="Times New Roman" panose="02020603050405020304" pitchFamily="18" charset="0"/>
            </a:endParaRPr>
          </a:p>
          <a:p>
            <a:endParaRPr lang="en-US" sz="2800" dirty="0"/>
          </a:p>
        </p:txBody>
      </p:sp>
      <p:sp>
        <p:nvSpPr>
          <p:cNvPr id="4" name="Date Placeholder 3"/>
          <p:cNvSpPr>
            <a:spLocks noGrp="1"/>
          </p:cNvSpPr>
          <p:nvPr>
            <p:ph type="dt" sz="half" idx="10"/>
          </p:nvPr>
        </p:nvSpPr>
        <p:spPr/>
        <p:txBody>
          <a:bodyPr/>
          <a:lstStyle/>
          <a:p>
            <a:fld id="{7F87D2DB-D531-442A-85A7-A904CD664678}"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29</a:t>
            </a:fld>
            <a:endParaRPr lang="en-GB"/>
          </a:p>
        </p:txBody>
      </p:sp>
    </p:spTree>
    <p:extLst>
      <p:ext uri="{BB962C8B-B14F-4D97-AF65-F5344CB8AC3E}">
        <p14:creationId xmlns:p14="http://schemas.microsoft.com/office/powerpoint/2010/main" val="330851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300" dirty="0">
                <a:latin typeface="Verdana" panose="020B0604030504040204" pitchFamily="34" charset="0"/>
                <a:ea typeface="Verdana" panose="020B0604030504040204" pitchFamily="34" charset="0"/>
                <a:cs typeface="Verdana" panose="020B0604030504040204" pitchFamily="34" charset="0"/>
              </a:rPr>
              <a:t>Sexually Transmitted Infections</a:t>
            </a:r>
            <a:br>
              <a:rPr lang="en-GB" sz="5300" dirty="0">
                <a:latin typeface="Verdana" panose="020B0604030504040204" pitchFamily="34" charset="0"/>
                <a:ea typeface="Verdana" panose="020B0604030504040204" pitchFamily="34" charset="0"/>
                <a:cs typeface="Verdana" panose="020B0604030504040204" pitchFamily="34" charset="0"/>
              </a:rPr>
            </a:br>
            <a:endParaRPr lang="en-GB" dirty="0"/>
          </a:p>
        </p:txBody>
      </p:sp>
      <p:sp>
        <p:nvSpPr>
          <p:cNvPr id="3" name="Date Placeholder 2"/>
          <p:cNvSpPr>
            <a:spLocks noGrp="1"/>
          </p:cNvSpPr>
          <p:nvPr>
            <p:ph type="dt" sz="half" idx="10"/>
          </p:nvPr>
        </p:nvSpPr>
        <p:spPr/>
        <p:txBody>
          <a:bodyPr/>
          <a:lstStyle/>
          <a:p>
            <a:fld id="{2AE000BA-0272-4ECB-9D6A-9874BF1A170D}"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2074"/>
          </a:xfrm>
        </p:spPr>
        <p:txBody>
          <a:bodyPr>
            <a:normAutofit fontScale="90000"/>
          </a:bodyPr>
          <a:lstStyle/>
          <a:p>
            <a:pPr lvl="0"/>
            <a:r>
              <a:rPr lang="en-US" dirty="0">
                <a:latin typeface="Times New Roman" panose="02020603050405020304" pitchFamily="18" charset="0"/>
                <a:ea typeface="PMingLiU"/>
                <a:cs typeface="Times New Roman" panose="02020603050405020304" pitchFamily="18" charset="0"/>
              </a:rPr>
              <a:t>Diagnosis</a:t>
            </a:r>
            <a:endParaRPr lang="en-US" dirty="0"/>
          </a:p>
        </p:txBody>
      </p:sp>
      <p:sp>
        <p:nvSpPr>
          <p:cNvPr id="3" name="Content Placeholder 2"/>
          <p:cNvSpPr>
            <a:spLocks noGrp="1"/>
          </p:cNvSpPr>
          <p:nvPr>
            <p:ph idx="1"/>
          </p:nvPr>
        </p:nvSpPr>
        <p:spPr>
          <a:xfrm>
            <a:off x="407368" y="836712"/>
            <a:ext cx="11449272" cy="5760639"/>
          </a:xfrm>
        </p:spPr>
        <p:txBody>
          <a:bodyPr>
            <a:normAutofit/>
          </a:bodyPr>
          <a:lstStyle/>
          <a:p>
            <a:pPr lvl="0">
              <a:spcBef>
                <a:spcPts val="0"/>
              </a:spcBef>
              <a:buFont typeface="Symbol" panose="05050102010706020507" pitchFamily="18" charset="2"/>
              <a:buChar char=""/>
              <a:tabLst>
                <a:tab pos="685800" algn="l"/>
              </a:tabLst>
            </a:pPr>
            <a:r>
              <a:rPr lang="en-US" sz="3200" u="sng" dirty="0">
                <a:latin typeface="Times New Roman" panose="02020603050405020304" pitchFamily="18" charset="0"/>
                <a:ea typeface="PMingLiU"/>
                <a:cs typeface="Times New Roman" panose="02020603050405020304" pitchFamily="18" charset="0"/>
              </a:rPr>
              <a:t>Suspected</a:t>
            </a:r>
            <a:r>
              <a:rPr lang="en-US" sz="3200" i="1" dirty="0">
                <a:latin typeface="Times New Roman" panose="02020603050405020304" pitchFamily="18" charset="0"/>
                <a:ea typeface="PMingLiU"/>
                <a:cs typeface="Times New Roman" panose="02020603050405020304" pitchFamily="18" charset="0"/>
              </a:rPr>
              <a:t> </a:t>
            </a:r>
            <a:r>
              <a:rPr lang="en-US" sz="3200" dirty="0">
                <a:latin typeface="Times New Roman" panose="02020603050405020304" pitchFamily="18" charset="0"/>
                <a:ea typeface="PMingLiU"/>
                <a:cs typeface="Times New Roman" panose="02020603050405020304" pitchFamily="18" charset="0"/>
              </a:rPr>
              <a:t>by typical history and physical findings, i.e., </a:t>
            </a:r>
            <a:r>
              <a:rPr lang="en-US" sz="3200" dirty="0" err="1">
                <a:latin typeface="Times New Roman" panose="02020603050405020304" pitchFamily="18" charset="0"/>
                <a:ea typeface="PMingLiU"/>
                <a:cs typeface="Times New Roman" panose="02020603050405020304" pitchFamily="18" charset="0"/>
              </a:rPr>
              <a:t>prodromata</a:t>
            </a:r>
            <a:r>
              <a:rPr lang="en-US" sz="3200" dirty="0">
                <a:latin typeface="Times New Roman" panose="02020603050405020304" pitchFamily="18" charset="0"/>
                <a:ea typeface="PMingLiU"/>
                <a:cs typeface="Times New Roman" panose="02020603050405020304" pitchFamily="18" charset="0"/>
              </a:rPr>
              <a:t> of mild paresthesia and burning 2-5 days after exposure, progressing to clear vesicles which lyse and form shallow, painful ulcers with a red border which may coalesce and become infected and necrotic</a:t>
            </a:r>
            <a:endParaRPr lang="en-US" sz="32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200" u="sng" dirty="0">
                <a:latin typeface="Times New Roman" panose="02020603050405020304" pitchFamily="18" charset="0"/>
                <a:ea typeface="PMingLiU"/>
                <a:cs typeface="Times New Roman" panose="02020603050405020304" pitchFamily="18" charset="0"/>
              </a:rPr>
              <a:t>Confirmation</a:t>
            </a:r>
            <a:r>
              <a:rPr lang="en-US" sz="3200" dirty="0">
                <a:latin typeface="Times New Roman" panose="02020603050405020304" pitchFamily="18" charset="0"/>
                <a:ea typeface="PMingLiU"/>
                <a:cs typeface="Times New Roman" panose="02020603050405020304" pitchFamily="18" charset="0"/>
              </a:rPr>
              <a:t> by laboratory</a:t>
            </a:r>
            <a:endParaRPr lang="en-US" sz="32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3200" dirty="0">
                <a:latin typeface="Times New Roman" panose="02020603050405020304" pitchFamily="18" charset="0"/>
                <a:ea typeface="PMingLiU"/>
                <a:cs typeface="Times New Roman" panose="02020603050405020304" pitchFamily="18" charset="0"/>
              </a:rPr>
              <a:t>Culture</a:t>
            </a:r>
            <a:endParaRPr lang="en-US" sz="32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3200" dirty="0">
                <a:latin typeface="Times New Roman" panose="02020603050405020304" pitchFamily="18" charset="0"/>
                <a:ea typeface="PMingLiU"/>
                <a:cs typeface="Times New Roman" panose="02020603050405020304" pitchFamily="18" charset="0"/>
              </a:rPr>
              <a:t>Cytology</a:t>
            </a:r>
            <a:endParaRPr lang="en-US" sz="32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3200" dirty="0">
                <a:latin typeface="Times New Roman" panose="02020603050405020304" pitchFamily="18" charset="0"/>
                <a:ea typeface="PMingLiU"/>
                <a:cs typeface="Times New Roman" panose="02020603050405020304" pitchFamily="18" charset="0"/>
              </a:rPr>
              <a:t>Rapid diagnostic tests</a:t>
            </a:r>
            <a:endParaRPr lang="en-US" sz="32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sz="3200" dirty="0">
                <a:latin typeface="Times New Roman" panose="02020603050405020304" pitchFamily="18" charset="0"/>
                <a:ea typeface="PMingLiU"/>
                <a:cs typeface="Times New Roman" panose="02020603050405020304" pitchFamily="18" charset="0"/>
              </a:rPr>
              <a:t>Serology</a:t>
            </a:r>
            <a:endParaRPr lang="en-US" sz="3200" dirty="0">
              <a:latin typeface="New York"/>
              <a:ea typeface="PMingLiU"/>
              <a:cs typeface="Times New Roman" panose="02020603050405020304" pitchFamily="18" charset="0"/>
            </a:endParaRPr>
          </a:p>
          <a:p>
            <a:endParaRPr lang="en-US" sz="3200" dirty="0"/>
          </a:p>
        </p:txBody>
      </p:sp>
      <p:sp>
        <p:nvSpPr>
          <p:cNvPr id="4" name="Date Placeholder 3"/>
          <p:cNvSpPr>
            <a:spLocks noGrp="1"/>
          </p:cNvSpPr>
          <p:nvPr>
            <p:ph type="dt" sz="half" idx="10"/>
          </p:nvPr>
        </p:nvSpPr>
        <p:spPr/>
        <p:txBody>
          <a:bodyPr/>
          <a:lstStyle/>
          <a:p>
            <a:fld id="{F26C35E4-F644-45F4-B1E2-5146AC8927DC}"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30</a:t>
            </a:fld>
            <a:endParaRPr lang="en-GB"/>
          </a:p>
        </p:txBody>
      </p:sp>
    </p:spTree>
    <p:extLst>
      <p:ext uri="{BB962C8B-B14F-4D97-AF65-F5344CB8AC3E}">
        <p14:creationId xmlns:p14="http://schemas.microsoft.com/office/powerpoint/2010/main" val="506694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p>
            <a:pPr lvl="0"/>
            <a:r>
              <a:rPr lang="en-US" dirty="0">
                <a:latin typeface="Times New Roman" panose="02020603050405020304" pitchFamily="18" charset="0"/>
                <a:ea typeface="PMingLiU"/>
                <a:cs typeface="Times New Roman" panose="02020603050405020304" pitchFamily="18" charset="0"/>
              </a:rPr>
              <a:t>Therapy</a:t>
            </a:r>
            <a:endParaRPr lang="en-US" dirty="0"/>
          </a:p>
        </p:txBody>
      </p:sp>
      <p:sp>
        <p:nvSpPr>
          <p:cNvPr id="3" name="Content Placeholder 2"/>
          <p:cNvSpPr>
            <a:spLocks noGrp="1"/>
          </p:cNvSpPr>
          <p:nvPr>
            <p:ph idx="1"/>
          </p:nvPr>
        </p:nvSpPr>
        <p:spPr>
          <a:xfrm>
            <a:off x="609600" y="980728"/>
            <a:ext cx="11247040" cy="5688631"/>
          </a:xfrm>
        </p:spPr>
        <p:txBody>
          <a:bodyPr>
            <a:normAutofit fontScale="92500" lnSpcReduction="20000"/>
          </a:bodyPr>
          <a:lstStyle/>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Goals: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Treat symptoms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Shorten clinical course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Prevent complications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Prevent recurrences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Decrease transmission</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Acyclovir (</a:t>
            </a:r>
            <a:r>
              <a:rPr lang="en-US" dirty="0" err="1">
                <a:latin typeface="Times New Roman" panose="02020603050405020304" pitchFamily="18" charset="0"/>
                <a:ea typeface="PMingLiU"/>
                <a:cs typeface="Times New Roman" panose="02020603050405020304" pitchFamily="18" charset="0"/>
              </a:rPr>
              <a:t>Zovirax</a:t>
            </a:r>
            <a:r>
              <a:rPr lang="en-US" dirty="0">
                <a:latin typeface="Times New Roman" panose="02020603050405020304" pitchFamily="18" charset="0"/>
                <a:ea typeface="PMingLiU"/>
                <a:cs typeface="Times New Roman" panose="02020603050405020304" pitchFamily="18" charset="0"/>
              </a:rPr>
              <a:t>)</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Selectively inhibits HSV DNA polymerase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Usual administration is 400mg, </a:t>
            </a:r>
            <a:r>
              <a:rPr lang="en-US" dirty="0" err="1">
                <a:latin typeface="Times New Roman" panose="02020603050405020304" pitchFamily="18" charset="0"/>
                <a:ea typeface="PMingLiU"/>
                <a:cs typeface="Times New Roman" panose="02020603050405020304" pitchFamily="18" charset="0"/>
              </a:rPr>
              <a:t>p.o.</a:t>
            </a:r>
            <a:r>
              <a:rPr lang="en-US" dirty="0">
                <a:latin typeface="Times New Roman" panose="02020603050405020304" pitchFamily="18" charset="0"/>
                <a:ea typeface="PMingLiU"/>
                <a:cs typeface="Times New Roman" panose="02020603050405020304" pitchFamily="18" charset="0"/>
              </a:rPr>
              <a:t>, 3x/day x 7-10 days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Intravenous administration is reserved for immuno-compromised or hospitalized patients, or those unable to take oral meds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Suppressive dose for frequent recurrences, i.e., six or more episodes/year, 400mg </a:t>
            </a:r>
            <a:r>
              <a:rPr lang="en-US" dirty="0" err="1">
                <a:latin typeface="Times New Roman" panose="02020603050405020304" pitchFamily="18" charset="0"/>
                <a:ea typeface="PMingLiU"/>
                <a:cs typeface="Times New Roman" panose="02020603050405020304" pitchFamily="18" charset="0"/>
              </a:rPr>
              <a:t>b.i.d</a:t>
            </a:r>
            <a:r>
              <a:rPr lang="en-US" dirty="0">
                <a:latin typeface="Times New Roman" panose="02020603050405020304" pitchFamily="18" charset="0"/>
                <a:ea typeface="PMingLiU"/>
                <a:cs typeface="Times New Roman" panose="02020603050405020304" pitchFamily="18" charset="0"/>
              </a:rPr>
              <a:t>. for 6-9 months.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Local and symptomatic treatment</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err="1">
                <a:latin typeface="Times New Roman" panose="02020603050405020304" pitchFamily="18" charset="0"/>
                <a:ea typeface="PMingLiU"/>
                <a:cs typeface="Times New Roman" panose="02020603050405020304" pitchFamily="18" charset="0"/>
              </a:rPr>
              <a:t>Sitz</a:t>
            </a:r>
            <a:r>
              <a:rPr lang="en-US" dirty="0">
                <a:latin typeface="Times New Roman" panose="02020603050405020304" pitchFamily="18" charset="0"/>
                <a:ea typeface="PMingLiU"/>
                <a:cs typeface="Times New Roman" panose="02020603050405020304" pitchFamily="18" charset="0"/>
              </a:rPr>
              <a:t> baths followed by drying with heat lamp or hair dryer</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Topical anesthetics (2% Xylocaine)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914400" algn="l"/>
              </a:tabLst>
            </a:pPr>
            <a:r>
              <a:rPr lang="en-US" dirty="0">
                <a:latin typeface="Times New Roman" panose="02020603050405020304" pitchFamily="18" charset="0"/>
                <a:ea typeface="PMingLiU"/>
                <a:cs typeface="Times New Roman" panose="02020603050405020304" pitchFamily="18" charset="0"/>
              </a:rPr>
              <a:t>Antibacterial cream (Neosporin)</a:t>
            </a:r>
            <a:endParaRPr lang="en-US" dirty="0">
              <a:latin typeface="New York"/>
              <a:ea typeface="PMingLiU"/>
              <a:cs typeface="Times New Roman" panose="02020603050405020304" pitchFamily="18" charset="0"/>
            </a:endParaRPr>
          </a:p>
          <a:p>
            <a:r>
              <a:rPr lang="en-US" dirty="0" err="1">
                <a:latin typeface="Times New Roman" panose="02020603050405020304" pitchFamily="18" charset="0"/>
                <a:ea typeface="PMingLiU"/>
              </a:rPr>
              <a:t>Acylovir</a:t>
            </a:r>
            <a:r>
              <a:rPr lang="en-US" dirty="0">
                <a:latin typeface="Times New Roman" panose="02020603050405020304" pitchFamily="18" charset="0"/>
                <a:ea typeface="PMingLiU"/>
              </a:rPr>
              <a:t> (</a:t>
            </a:r>
            <a:r>
              <a:rPr lang="en-US" dirty="0" err="1">
                <a:latin typeface="Times New Roman" panose="02020603050405020304" pitchFamily="18" charset="0"/>
                <a:ea typeface="PMingLiU"/>
              </a:rPr>
              <a:t>Zovirax</a:t>
            </a:r>
            <a:r>
              <a:rPr lang="en-US" dirty="0">
                <a:latin typeface="Times New Roman" panose="02020603050405020304" pitchFamily="18" charset="0"/>
                <a:ea typeface="PMingLiU"/>
              </a:rPr>
              <a:t>) ointment</a:t>
            </a:r>
            <a:endParaRPr lang="en-US" dirty="0"/>
          </a:p>
        </p:txBody>
      </p:sp>
      <p:sp>
        <p:nvSpPr>
          <p:cNvPr id="4" name="Date Placeholder 3"/>
          <p:cNvSpPr>
            <a:spLocks noGrp="1"/>
          </p:cNvSpPr>
          <p:nvPr>
            <p:ph type="dt" sz="half" idx="10"/>
          </p:nvPr>
        </p:nvSpPr>
        <p:spPr/>
        <p:txBody>
          <a:bodyPr/>
          <a:lstStyle/>
          <a:p>
            <a:fld id="{B38CD6FD-60B8-42FD-B9B9-75636897AFF3}"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31</a:t>
            </a:fld>
            <a:endParaRPr lang="en-GB"/>
          </a:p>
        </p:txBody>
      </p:sp>
    </p:spTree>
    <p:extLst>
      <p:ext uri="{BB962C8B-B14F-4D97-AF65-F5344CB8AC3E}">
        <p14:creationId xmlns:p14="http://schemas.microsoft.com/office/powerpoint/2010/main" val="94445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GB" b="1" i="1" dirty="0"/>
              <a:t>Signs and Symptoms </a:t>
            </a:r>
            <a:endParaRPr lang="en-GB" dirty="0"/>
          </a:p>
        </p:txBody>
      </p:sp>
      <p:sp>
        <p:nvSpPr>
          <p:cNvPr id="3" name="Content Placeholder 2"/>
          <p:cNvSpPr>
            <a:spLocks noGrp="1"/>
          </p:cNvSpPr>
          <p:nvPr>
            <p:ph idx="1"/>
          </p:nvPr>
        </p:nvSpPr>
        <p:spPr>
          <a:xfrm>
            <a:off x="838200" y="1124744"/>
            <a:ext cx="11090448" cy="5472607"/>
          </a:xfrm>
        </p:spPr>
        <p:txBody>
          <a:bodyPr>
            <a:noAutofit/>
          </a:bodyPr>
          <a:lstStyle/>
          <a:p>
            <a:r>
              <a:rPr lang="en-GB" dirty="0"/>
              <a:t>In males, the client develops itchiness at the site of infection. </a:t>
            </a:r>
          </a:p>
          <a:p>
            <a:r>
              <a:rPr lang="en-GB" dirty="0"/>
              <a:t>This may be on the foreskin, the shaft of the penis, or the </a:t>
            </a:r>
            <a:r>
              <a:rPr lang="en-GB" dirty="0" err="1"/>
              <a:t>glans</a:t>
            </a:r>
            <a:r>
              <a:rPr lang="en-GB" dirty="0"/>
              <a:t> penis. </a:t>
            </a:r>
          </a:p>
          <a:p>
            <a:r>
              <a:rPr lang="en-GB" dirty="0"/>
              <a:t>A small area of redness appears which develops into small blisters. </a:t>
            </a:r>
          </a:p>
          <a:p>
            <a:r>
              <a:rPr lang="en-GB" dirty="0"/>
              <a:t>These may break down to reveal a group painful, shallow ulcers. </a:t>
            </a:r>
          </a:p>
          <a:p>
            <a:r>
              <a:rPr lang="en-GB" dirty="0"/>
              <a:t>In the first attack, lesions are more extensive and cause severe pain. </a:t>
            </a:r>
          </a:p>
          <a:p>
            <a:r>
              <a:rPr lang="en-GB" dirty="0"/>
              <a:t>The attacks heal after about two to three weeks. </a:t>
            </a:r>
          </a:p>
        </p:txBody>
      </p:sp>
      <p:sp>
        <p:nvSpPr>
          <p:cNvPr id="4" name="Date Placeholder 3"/>
          <p:cNvSpPr>
            <a:spLocks noGrp="1"/>
          </p:cNvSpPr>
          <p:nvPr>
            <p:ph type="dt" sz="half" idx="10"/>
          </p:nvPr>
        </p:nvSpPr>
        <p:spPr/>
        <p:txBody>
          <a:bodyPr/>
          <a:lstStyle/>
          <a:p>
            <a:fld id="{157BA83A-CF89-42E2-9C37-6C8861C0E1D5}"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32</a:t>
            </a:fld>
            <a:endParaRPr lang="en-GB"/>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260648"/>
            <a:ext cx="11521280" cy="6336703"/>
          </a:xfrm>
        </p:spPr>
        <p:txBody>
          <a:bodyPr>
            <a:normAutofit/>
          </a:bodyPr>
          <a:lstStyle/>
          <a:p>
            <a:r>
              <a:rPr lang="en-GB" sz="3600" dirty="0"/>
              <a:t>In females, the lesions are on the cervix, the labia, the vagina, or around the anus. </a:t>
            </a:r>
          </a:p>
          <a:p>
            <a:r>
              <a:rPr lang="en-GB" sz="3600" dirty="0"/>
              <a:t>During the first attack, there may be quite extensive inflammation of the cervix, the vulva, and the vagina. </a:t>
            </a:r>
          </a:p>
          <a:p>
            <a:r>
              <a:rPr lang="en-GB" sz="3600" dirty="0"/>
              <a:t>Recurrence of lesions occurs in about 50% of clients; lesions are usually less extensive and heal within five to seven days. </a:t>
            </a:r>
          </a:p>
          <a:p>
            <a:r>
              <a:rPr lang="en-GB" sz="3600" dirty="0"/>
              <a:t>Recurrences in both males and females may follow sexual contact and stress. </a:t>
            </a:r>
          </a:p>
          <a:p>
            <a:r>
              <a:rPr lang="en-GB" sz="3600" dirty="0"/>
              <a:t>In females they may also follow the menstrual period</a:t>
            </a:r>
          </a:p>
        </p:txBody>
      </p:sp>
      <p:sp>
        <p:nvSpPr>
          <p:cNvPr id="2" name="Date Placeholder 1"/>
          <p:cNvSpPr>
            <a:spLocks noGrp="1"/>
          </p:cNvSpPr>
          <p:nvPr>
            <p:ph type="dt" sz="half" idx="10"/>
          </p:nvPr>
        </p:nvSpPr>
        <p:spPr/>
        <p:txBody>
          <a:bodyPr/>
          <a:lstStyle/>
          <a:p>
            <a:fld id="{DD98FC0C-F9D3-429B-A6FC-58CB2C2C9321}"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33</a:t>
            </a:fld>
            <a:endParaRPr lang="en-GB"/>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Verdana" panose="020B0604030504040204" pitchFamily="34" charset="0"/>
                <a:ea typeface="Verdana" panose="020B0604030504040204" pitchFamily="34" charset="0"/>
                <a:cs typeface="Verdana" panose="020B0604030504040204" pitchFamily="34" charset="0"/>
              </a:rPr>
              <a:t>sexual behaviours that can increase the risk of getting STIs</a:t>
            </a:r>
          </a:p>
        </p:txBody>
      </p:sp>
      <p:sp>
        <p:nvSpPr>
          <p:cNvPr id="3" name="Content Placeholder 2"/>
          <p:cNvSpPr>
            <a:spLocks noGrp="1"/>
          </p:cNvSpPr>
          <p:nvPr>
            <p:ph idx="1"/>
          </p:nvPr>
        </p:nvSpPr>
        <p:spPr>
          <a:xfrm>
            <a:off x="263352" y="1417639"/>
            <a:ext cx="11665296" cy="5179714"/>
          </a:xfrm>
        </p:spPr>
        <p:txBody>
          <a:bodyPr>
            <a:normAutofit fontScale="92500" lnSpcReduction="10000"/>
          </a:bodyPr>
          <a:lstStyle/>
          <a:p>
            <a:r>
              <a:rPr lang="en-GB" sz="4000" dirty="0"/>
              <a:t>Unprotected sexual contact. </a:t>
            </a:r>
          </a:p>
          <a:p>
            <a:r>
              <a:rPr lang="en-GB" sz="4000" dirty="0"/>
              <a:t>Having many/multiple sexual partners </a:t>
            </a:r>
          </a:p>
          <a:p>
            <a:r>
              <a:rPr lang="en-GB" sz="4000" dirty="0"/>
              <a:t>Changing sex partners frequently </a:t>
            </a:r>
          </a:p>
          <a:p>
            <a:r>
              <a:rPr lang="en-GB" sz="4000" dirty="0"/>
              <a:t>Having sex with casual partners, clients of commercial sex workers or commercial sex workers </a:t>
            </a:r>
          </a:p>
          <a:p>
            <a:r>
              <a:rPr lang="en-GB" sz="4000" dirty="0"/>
              <a:t>Wife inheritance. </a:t>
            </a:r>
          </a:p>
          <a:p>
            <a:r>
              <a:rPr lang="en-GB" sz="4000" dirty="0"/>
              <a:t>Sexual practices such as anal sex. </a:t>
            </a:r>
          </a:p>
          <a:p>
            <a:r>
              <a:rPr lang="en-GB" sz="4000" dirty="0"/>
              <a:t>Early onset of sexual activity. </a:t>
            </a:r>
          </a:p>
          <a:p>
            <a:r>
              <a:rPr lang="en-GB" sz="4000" dirty="0"/>
              <a:t>Failure to bring in sexual contacts for treatment </a:t>
            </a:r>
          </a:p>
          <a:p>
            <a:endParaRPr lang="en-GB" sz="4000" dirty="0"/>
          </a:p>
          <a:p>
            <a:endParaRPr lang="en-GB" sz="4000" dirty="0"/>
          </a:p>
        </p:txBody>
      </p:sp>
      <p:sp>
        <p:nvSpPr>
          <p:cNvPr id="4" name="Date Placeholder 3"/>
          <p:cNvSpPr>
            <a:spLocks noGrp="1"/>
          </p:cNvSpPr>
          <p:nvPr>
            <p:ph type="dt" sz="half" idx="10"/>
          </p:nvPr>
        </p:nvSpPr>
        <p:spPr/>
        <p:txBody>
          <a:bodyPr/>
          <a:lstStyle/>
          <a:p>
            <a:fld id="{EA04C30F-DA16-4BC3-9BCE-E0014E03CC63}"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16632"/>
            <a:ext cx="10972800" cy="346050"/>
          </a:xfrm>
        </p:spPr>
        <p:txBody>
          <a:bodyPr>
            <a:normAutofit fontScale="90000"/>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Prevention </a:t>
            </a:r>
          </a:p>
        </p:txBody>
      </p:sp>
      <p:sp>
        <p:nvSpPr>
          <p:cNvPr id="3" name="Content Placeholder 2"/>
          <p:cNvSpPr>
            <a:spLocks noGrp="1"/>
          </p:cNvSpPr>
          <p:nvPr>
            <p:ph idx="1"/>
          </p:nvPr>
        </p:nvSpPr>
        <p:spPr>
          <a:xfrm>
            <a:off x="263352" y="620688"/>
            <a:ext cx="11737304" cy="5400600"/>
          </a:xfrm>
        </p:spPr>
        <p:txBody>
          <a:bodyPr>
            <a:normAutofit fontScale="92500" lnSpcReduction="10000"/>
          </a:bodyPr>
          <a:lstStyle/>
          <a:p>
            <a:r>
              <a:rPr lang="en-GB" sz="3000" dirty="0"/>
              <a:t>The best approach to preventing STIs is to avoid exposure. </a:t>
            </a:r>
          </a:p>
          <a:p>
            <a:r>
              <a:rPr lang="en-GB" sz="3000" dirty="0"/>
              <a:t>The likelihood of being exposed to STIs can be reduced by: </a:t>
            </a:r>
          </a:p>
          <a:p>
            <a:pPr lvl="1"/>
            <a:r>
              <a:rPr lang="en-GB" sz="3000" dirty="0"/>
              <a:t>Abstinence </a:t>
            </a:r>
          </a:p>
          <a:p>
            <a:pPr lvl="1"/>
            <a:r>
              <a:rPr lang="en-GB" sz="3000" dirty="0"/>
              <a:t>Delaying sexual activity for adolescents and young people </a:t>
            </a:r>
          </a:p>
          <a:p>
            <a:pPr lvl="1"/>
            <a:r>
              <a:rPr lang="en-GB" sz="3000" dirty="0"/>
              <a:t>Decreasing the number of sex partners </a:t>
            </a:r>
          </a:p>
          <a:p>
            <a:pPr lvl="1"/>
            <a:r>
              <a:rPr lang="en-GB" sz="3000" dirty="0"/>
              <a:t>Using condoms correctly and consistently </a:t>
            </a:r>
          </a:p>
          <a:p>
            <a:pPr lvl="1"/>
            <a:r>
              <a:rPr lang="en-GB" sz="3000" dirty="0"/>
              <a:t>Faithfulness to one uninfected partner. </a:t>
            </a:r>
          </a:p>
          <a:p>
            <a:pPr lvl="1"/>
            <a:r>
              <a:rPr lang="en-GB" sz="3000" dirty="0"/>
              <a:t>Early diagnosis, compliance with and effective treatment </a:t>
            </a:r>
          </a:p>
          <a:p>
            <a:r>
              <a:rPr lang="en-GB" sz="3000" dirty="0"/>
              <a:t>Contact tracing and follow-up. Condoms are the most reliable method available for situations where people want to protect themselves or their partner from any risk of STIs. </a:t>
            </a:r>
          </a:p>
          <a:p>
            <a:r>
              <a:rPr lang="en-GB" sz="3000" dirty="0"/>
              <a:t>Used correctly and consistently, they form a barrier that keeps out even the smallest bacteria and viruses</a:t>
            </a:r>
          </a:p>
          <a:p>
            <a:endParaRPr lang="en-GB" dirty="0"/>
          </a:p>
          <a:p>
            <a:endParaRPr lang="en-GB" dirty="0"/>
          </a:p>
        </p:txBody>
      </p:sp>
      <p:sp>
        <p:nvSpPr>
          <p:cNvPr id="4" name="Date Placeholder 3"/>
          <p:cNvSpPr>
            <a:spLocks noGrp="1"/>
          </p:cNvSpPr>
          <p:nvPr>
            <p:ph type="dt" sz="half" idx="10"/>
          </p:nvPr>
        </p:nvSpPr>
        <p:spPr/>
        <p:txBody>
          <a:bodyPr/>
          <a:lstStyle/>
          <a:p>
            <a:fld id="{5AAC8A56-0772-463E-9283-CD88BAAD2F3A}"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pPr lvl="0"/>
            <a:r>
              <a:rPr lang="en-US" b="1" dirty="0">
                <a:latin typeface="Times New Roman" panose="02020603050405020304" pitchFamily="18" charset="0"/>
                <a:ea typeface="PMingLiU"/>
                <a:cs typeface="Times New Roman" panose="02020603050405020304" pitchFamily="18" charset="0"/>
              </a:rPr>
              <a:t>Chlamydia Trachomatis</a:t>
            </a:r>
            <a:endParaRPr lang="en-US" dirty="0"/>
          </a:p>
        </p:txBody>
      </p:sp>
      <p:sp>
        <p:nvSpPr>
          <p:cNvPr id="3" name="Content Placeholder 2"/>
          <p:cNvSpPr>
            <a:spLocks noGrp="1"/>
          </p:cNvSpPr>
          <p:nvPr>
            <p:ph idx="1"/>
          </p:nvPr>
        </p:nvSpPr>
        <p:spPr>
          <a:xfrm>
            <a:off x="407368" y="908720"/>
            <a:ext cx="11521280" cy="5688631"/>
          </a:xfrm>
        </p:spPr>
        <p:txBody>
          <a:bodyPr>
            <a:normAutofit/>
          </a:bodyPr>
          <a:lstStyle/>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Second most common STD</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Infection may manifest as cervicitis, urethritis, </a:t>
            </a:r>
            <a:r>
              <a:rPr lang="en-US" dirty="0" err="1">
                <a:latin typeface="Times New Roman" panose="02020603050405020304" pitchFamily="18" charset="0"/>
                <a:ea typeface="PMingLiU"/>
                <a:cs typeface="Times New Roman" panose="02020603050405020304" pitchFamily="18" charset="0"/>
              </a:rPr>
              <a:t>salpingitis</a:t>
            </a:r>
            <a:r>
              <a:rPr lang="en-US" dirty="0">
                <a:latin typeface="Times New Roman" panose="02020603050405020304" pitchFamily="18" charset="0"/>
                <a:ea typeface="PMingLiU"/>
                <a:cs typeface="Times New Roman" panose="02020603050405020304" pitchFamily="18" charset="0"/>
              </a:rPr>
              <a:t>, or pelvic inflammatory disease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Epidemiology  is similar to gonorrhea (25-40% of females with gonorrhea are positive for chlamydia)</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Role in pathogenesis of upper genital tract infection is well established </a:t>
            </a:r>
          </a:p>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Speculum exam reveals </a:t>
            </a:r>
            <a:r>
              <a:rPr lang="en-US" b="1" dirty="0">
                <a:latin typeface="Times New Roman" panose="02020603050405020304" pitchFamily="18" charset="0"/>
                <a:ea typeface="PMingLiU"/>
                <a:cs typeface="Times New Roman" panose="02020603050405020304" pitchFamily="18" charset="0"/>
              </a:rPr>
              <a:t>mucopurulent cervicitis</a:t>
            </a:r>
            <a:r>
              <a:rPr lang="en-US" dirty="0">
                <a:latin typeface="Times New Roman" panose="02020603050405020304" pitchFamily="18" charset="0"/>
                <a:ea typeface="PMingLiU"/>
                <a:cs typeface="Times New Roman" panose="02020603050405020304" pitchFamily="18" charset="0"/>
              </a:rPr>
              <a:t> (the female counterpart to NGU in the male), </a:t>
            </a:r>
            <a:r>
              <a:rPr lang="en-US" b="1" dirty="0">
                <a:latin typeface="Times New Roman" panose="02020603050405020304" pitchFamily="18" charset="0"/>
                <a:ea typeface="PMingLiU"/>
                <a:cs typeface="Times New Roman" panose="02020603050405020304" pitchFamily="18" charset="0"/>
              </a:rPr>
              <a:t>friable ectopy</a:t>
            </a:r>
            <a:r>
              <a:rPr lang="en-US" dirty="0">
                <a:latin typeface="Times New Roman" panose="02020603050405020304" pitchFamily="18" charset="0"/>
                <a:ea typeface="PMingLiU"/>
                <a:cs typeface="Times New Roman" panose="02020603050405020304" pitchFamily="18" charset="0"/>
              </a:rPr>
              <a:t> and </a:t>
            </a:r>
            <a:r>
              <a:rPr lang="en-US" b="1" dirty="0" err="1">
                <a:latin typeface="Times New Roman" panose="02020603050405020304" pitchFamily="18" charset="0"/>
                <a:ea typeface="PMingLiU"/>
                <a:cs typeface="Times New Roman" panose="02020603050405020304" pitchFamily="18" charset="0"/>
              </a:rPr>
              <a:t>mucopus</a:t>
            </a:r>
            <a:r>
              <a:rPr lang="en-US" dirty="0">
                <a:latin typeface="Times New Roman" panose="02020603050405020304" pitchFamily="18" charset="0"/>
                <a:ea typeface="PMingLiU"/>
                <a:cs typeface="Times New Roman" panose="02020603050405020304" pitchFamily="18" charset="0"/>
              </a:rPr>
              <a:t>, (the green-yellow discharge demonstrated on the Q-tip against a white background)</a:t>
            </a:r>
            <a:endParaRPr lang="en-US" dirty="0">
              <a:latin typeface="New York"/>
              <a:ea typeface="PMingLiU"/>
              <a:cs typeface="Times New Roman" panose="02020603050405020304" pitchFamily="18" charset="0"/>
            </a:endParaRPr>
          </a:p>
        </p:txBody>
      </p:sp>
      <p:sp>
        <p:nvSpPr>
          <p:cNvPr id="4" name="Date Placeholder 3"/>
          <p:cNvSpPr>
            <a:spLocks noGrp="1"/>
          </p:cNvSpPr>
          <p:nvPr>
            <p:ph type="dt" sz="half" idx="10"/>
          </p:nvPr>
        </p:nvSpPr>
        <p:spPr/>
        <p:txBody>
          <a:bodyPr/>
          <a:lstStyle/>
          <a:p>
            <a:fld id="{92C61A12-85F7-47FD-874A-F02C614673AB}"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36</a:t>
            </a:fld>
            <a:endParaRPr lang="en-GB"/>
          </a:p>
        </p:txBody>
      </p:sp>
    </p:spTree>
    <p:extLst>
      <p:ext uri="{BB962C8B-B14F-4D97-AF65-F5344CB8AC3E}">
        <p14:creationId xmlns:p14="http://schemas.microsoft.com/office/powerpoint/2010/main" val="2796205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spcBef>
                <a:spcPts val="0"/>
              </a:spcBef>
              <a:buFont typeface="Symbol" panose="05050102010706020507" pitchFamily="18" charset="2"/>
              <a:buChar char=""/>
              <a:tabLst>
                <a:tab pos="457200" algn="l"/>
              </a:tabLst>
            </a:pPr>
            <a:r>
              <a:rPr lang="en-US" sz="3600" dirty="0">
                <a:latin typeface="Times New Roman" panose="02020603050405020304" pitchFamily="18" charset="0"/>
                <a:ea typeface="PMingLiU"/>
                <a:cs typeface="Times New Roman" panose="02020603050405020304" pitchFamily="18" charset="0"/>
              </a:rPr>
              <a:t>Other clinical manifestations are:</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err="1">
                <a:latin typeface="Times New Roman" panose="02020603050405020304" pitchFamily="18" charset="0"/>
                <a:ea typeface="PMingLiU"/>
                <a:cs typeface="Times New Roman" panose="02020603050405020304" pitchFamily="18" charset="0"/>
              </a:rPr>
              <a:t>Salpingitis</a:t>
            </a:r>
            <a:r>
              <a:rPr lang="en-US" sz="3600" dirty="0">
                <a:latin typeface="Times New Roman" panose="02020603050405020304" pitchFamily="18" charset="0"/>
                <a:ea typeface="PMingLiU"/>
                <a:cs typeface="Times New Roman" panose="02020603050405020304" pitchFamily="18" charset="0"/>
              </a:rPr>
              <a:t> with mild and insidious symptoms compared to gonorrhea</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Urethral syndrome</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Fitz-Hugh and Curtis syndrome</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Lymphogranuloma </a:t>
            </a:r>
            <a:r>
              <a:rPr lang="en-US" sz="3600" dirty="0" err="1">
                <a:latin typeface="Times New Roman" panose="02020603050405020304" pitchFamily="18" charset="0"/>
                <a:ea typeface="PMingLiU"/>
                <a:cs typeface="Times New Roman" panose="02020603050405020304" pitchFamily="18" charset="0"/>
              </a:rPr>
              <a:t>venereum</a:t>
            </a:r>
            <a:endParaRPr lang="en-US" sz="3600" dirty="0"/>
          </a:p>
          <a:p>
            <a:endParaRPr lang="en-US" sz="3600" dirty="0"/>
          </a:p>
        </p:txBody>
      </p:sp>
      <p:sp>
        <p:nvSpPr>
          <p:cNvPr id="4" name="Date Placeholder 3"/>
          <p:cNvSpPr>
            <a:spLocks noGrp="1"/>
          </p:cNvSpPr>
          <p:nvPr>
            <p:ph type="dt" sz="half" idx="10"/>
          </p:nvPr>
        </p:nvSpPr>
        <p:spPr/>
        <p:txBody>
          <a:bodyPr/>
          <a:lstStyle/>
          <a:p>
            <a:fld id="{7C8DC88B-BBA1-48F0-B1FE-3F8EC189A354}"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37</a:t>
            </a:fld>
            <a:endParaRPr lang="en-GB"/>
          </a:p>
        </p:txBody>
      </p:sp>
    </p:spTree>
    <p:extLst>
      <p:ext uri="{BB962C8B-B14F-4D97-AF65-F5344CB8AC3E}">
        <p14:creationId xmlns:p14="http://schemas.microsoft.com/office/powerpoint/2010/main" val="935444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88640"/>
            <a:ext cx="11737304" cy="6480719"/>
          </a:xfrm>
        </p:spPr>
        <p:txBody>
          <a:bodyPr>
            <a:normAutofit/>
          </a:bodyPr>
          <a:lstStyle/>
          <a:p>
            <a:pPr marL="0" lvl="0" indent="0">
              <a:spcBef>
                <a:spcPts val="0"/>
              </a:spcBef>
              <a:buNone/>
              <a:tabLst>
                <a:tab pos="457200" algn="l"/>
              </a:tabLst>
            </a:pPr>
            <a:r>
              <a:rPr lang="en-US" b="1" dirty="0">
                <a:latin typeface="Times New Roman" panose="02020603050405020304" pitchFamily="18" charset="0"/>
                <a:ea typeface="PMingLiU"/>
                <a:cs typeface="Times New Roman" panose="02020603050405020304" pitchFamily="18" charset="0"/>
              </a:rPr>
              <a:t>Diagnosis</a:t>
            </a:r>
            <a:endParaRPr lang="en-US" b="1"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Suspected</a:t>
            </a:r>
            <a:r>
              <a:rPr lang="en-US" u="sng" dirty="0">
                <a:latin typeface="Times New Roman" panose="02020603050405020304" pitchFamily="18" charset="0"/>
                <a:ea typeface="PMingLiU"/>
                <a:cs typeface="Times New Roman" panose="02020603050405020304" pitchFamily="18" charset="0"/>
              </a:rPr>
              <a:t> </a:t>
            </a:r>
            <a:r>
              <a:rPr lang="en-US" dirty="0">
                <a:latin typeface="Times New Roman" panose="02020603050405020304" pitchFamily="18" charset="0"/>
                <a:ea typeface="PMingLiU"/>
                <a:cs typeface="Times New Roman" panose="02020603050405020304" pitchFamily="18" charset="0"/>
              </a:rPr>
              <a:t>on clinical grounds and confirmed</a:t>
            </a:r>
            <a:r>
              <a:rPr lang="en-US" i="1" dirty="0">
                <a:latin typeface="Times New Roman" panose="02020603050405020304" pitchFamily="18" charset="0"/>
                <a:ea typeface="PMingLiU"/>
                <a:cs typeface="Times New Roman" panose="02020603050405020304" pitchFamily="18" charset="0"/>
              </a:rPr>
              <a:t> </a:t>
            </a:r>
            <a:r>
              <a:rPr lang="en-US" dirty="0">
                <a:latin typeface="Times New Roman" panose="02020603050405020304" pitchFamily="18" charset="0"/>
                <a:ea typeface="PMingLiU"/>
                <a:cs typeface="Times New Roman" panose="02020603050405020304" pitchFamily="18" charset="0"/>
              </a:rPr>
              <a:t>by culture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Lack of an inexpensive, rapid test is a major obstacle to diagnosis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If culture is employed, maximum sensitivity depends upon collection of as many epithelial cells as possible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a:latin typeface="Times New Roman" panose="02020603050405020304" pitchFamily="18" charset="0"/>
                <a:ea typeface="PMingLiU"/>
                <a:cs typeface="Times New Roman" panose="02020603050405020304" pitchFamily="18" charset="0"/>
              </a:rPr>
              <a:t>Cultures require time, have only a 75% sensitivity, are expensive, and may not be available locally</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dirty="0">
                <a:latin typeface="Times New Roman" panose="02020603050405020304" pitchFamily="18" charset="0"/>
                <a:ea typeface="PMingLiU"/>
                <a:cs typeface="Times New Roman" panose="02020603050405020304" pitchFamily="18" charset="0"/>
              </a:rPr>
              <a:t>Screening tests are:</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err="1">
                <a:latin typeface="Times New Roman" panose="02020603050405020304" pitchFamily="18" charset="0"/>
                <a:ea typeface="PMingLiU"/>
                <a:cs typeface="Times New Roman" panose="02020603050405020304" pitchFamily="18" charset="0"/>
              </a:rPr>
              <a:t>Chlamydazime</a:t>
            </a:r>
            <a:r>
              <a:rPr lang="en-US" u="sng" dirty="0">
                <a:latin typeface="Times New Roman" panose="02020603050405020304" pitchFamily="18" charset="0"/>
                <a:ea typeface="PMingLiU"/>
                <a:cs typeface="Times New Roman" panose="02020603050405020304" pitchFamily="18" charset="0"/>
              </a:rPr>
              <a:t>, </a:t>
            </a:r>
            <a:r>
              <a:rPr lang="en-US" dirty="0">
                <a:latin typeface="Times New Roman" panose="02020603050405020304" pitchFamily="18" charset="0"/>
                <a:ea typeface="PMingLiU"/>
                <a:cs typeface="Times New Roman" panose="02020603050405020304" pitchFamily="18" charset="0"/>
              </a:rPr>
              <a:t>an enzyme linked immunoassay (ELIZA), performed on cervical secretions, takes time, requires a spectrophotometer, and has 95 % specificity</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dirty="0" err="1">
                <a:latin typeface="Times New Roman" panose="02020603050405020304" pitchFamily="18" charset="0"/>
                <a:ea typeface="PMingLiU"/>
                <a:cs typeface="Times New Roman" panose="02020603050405020304" pitchFamily="18" charset="0"/>
              </a:rPr>
              <a:t>Microtrak</a:t>
            </a:r>
            <a:r>
              <a:rPr lang="en-US" dirty="0">
                <a:latin typeface="Times New Roman" panose="02020603050405020304" pitchFamily="18" charset="0"/>
                <a:ea typeface="PMingLiU"/>
                <a:cs typeface="Times New Roman" panose="02020603050405020304" pitchFamily="18" charset="0"/>
              </a:rPr>
              <a:t>, a direct </a:t>
            </a:r>
            <a:r>
              <a:rPr lang="en-US" dirty="0" err="1">
                <a:latin typeface="Times New Roman" panose="02020603050405020304" pitchFamily="18" charset="0"/>
                <a:ea typeface="PMingLiU"/>
                <a:cs typeface="Times New Roman" panose="02020603050405020304" pitchFamily="18" charset="0"/>
              </a:rPr>
              <a:t>flourescent</a:t>
            </a:r>
            <a:r>
              <a:rPr lang="en-US" dirty="0">
                <a:latin typeface="Times New Roman" panose="02020603050405020304" pitchFamily="18" charset="0"/>
                <a:ea typeface="PMingLiU"/>
                <a:cs typeface="Times New Roman" panose="02020603050405020304" pitchFamily="18" charset="0"/>
              </a:rPr>
              <a:t> antibody (DFA) slide test, done on dry secretions, faster than </a:t>
            </a:r>
            <a:r>
              <a:rPr lang="en-US" dirty="0" err="1">
                <a:latin typeface="Times New Roman" panose="02020603050405020304" pitchFamily="18" charset="0"/>
                <a:ea typeface="PMingLiU"/>
                <a:cs typeface="Times New Roman" panose="02020603050405020304" pitchFamily="18" charset="0"/>
              </a:rPr>
              <a:t>Chlamydazyme</a:t>
            </a:r>
            <a:r>
              <a:rPr lang="en-US" dirty="0">
                <a:latin typeface="Times New Roman" panose="02020603050405020304" pitchFamily="18" charset="0"/>
                <a:ea typeface="PMingLiU"/>
                <a:cs typeface="Times New Roman" panose="02020603050405020304" pitchFamily="18" charset="0"/>
              </a:rPr>
              <a:t>, but requires a level of training beyond that found in most office labs</a:t>
            </a:r>
            <a:endParaRPr lang="en-US"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dirty="0" err="1">
                <a:latin typeface="Times New Roman" panose="02020603050405020304" pitchFamily="18" charset="0"/>
                <a:ea typeface="PMingLiU"/>
                <a:cs typeface="Times New Roman" panose="02020603050405020304" pitchFamily="18" charset="0"/>
              </a:rPr>
              <a:t>Endocervical</a:t>
            </a:r>
            <a:r>
              <a:rPr lang="en-US" dirty="0">
                <a:latin typeface="Times New Roman" panose="02020603050405020304" pitchFamily="18" charset="0"/>
                <a:ea typeface="PMingLiU"/>
                <a:cs typeface="Times New Roman" panose="02020603050405020304" pitchFamily="18" charset="0"/>
              </a:rPr>
              <a:t> specimens must be obtained using a Dacron, rayon, or alginate swab, placed in antibiotic containing transport media, and stored at 4oC.</a:t>
            </a:r>
            <a:endParaRPr lang="en-US" dirty="0">
              <a:latin typeface="New York"/>
              <a:ea typeface="PMingLiU"/>
              <a:cs typeface="Times New Roman" panose="02020603050405020304" pitchFamily="18" charset="0"/>
            </a:endParaRPr>
          </a:p>
          <a:p>
            <a:endParaRPr lang="en-US" dirty="0"/>
          </a:p>
        </p:txBody>
      </p:sp>
      <p:sp>
        <p:nvSpPr>
          <p:cNvPr id="2" name="Date Placeholder 1"/>
          <p:cNvSpPr>
            <a:spLocks noGrp="1"/>
          </p:cNvSpPr>
          <p:nvPr>
            <p:ph type="dt" sz="half" idx="10"/>
          </p:nvPr>
        </p:nvSpPr>
        <p:spPr/>
        <p:txBody>
          <a:bodyPr/>
          <a:lstStyle/>
          <a:p>
            <a:fld id="{BFC1FA4E-9A78-4F5E-8953-A5AF188214B7}"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38</a:t>
            </a:fld>
            <a:endParaRPr lang="en-GB"/>
          </a:p>
        </p:txBody>
      </p:sp>
    </p:spTree>
    <p:extLst>
      <p:ext uri="{BB962C8B-B14F-4D97-AF65-F5344CB8AC3E}">
        <p14:creationId xmlns:p14="http://schemas.microsoft.com/office/powerpoint/2010/main" val="3737328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19901" y="116633"/>
            <a:ext cx="10972800" cy="792088"/>
          </a:xfrm>
        </p:spPr>
        <p:txBody>
          <a:bodyPr>
            <a:normAutofit/>
          </a:bodyPr>
          <a:lstStyle/>
          <a:p>
            <a:pPr lvl="0"/>
            <a:r>
              <a:rPr lang="en-US" b="1" dirty="0">
                <a:latin typeface="Times New Roman" panose="02020603050405020304" pitchFamily="18" charset="0"/>
                <a:ea typeface="PMingLiU"/>
                <a:cs typeface="Times New Roman" panose="02020603050405020304" pitchFamily="18" charset="0"/>
              </a:rPr>
              <a:t>Lymphogranuloma </a:t>
            </a:r>
            <a:r>
              <a:rPr lang="en-US" b="1" dirty="0" err="1">
                <a:latin typeface="Times New Roman" panose="02020603050405020304" pitchFamily="18" charset="0"/>
                <a:ea typeface="PMingLiU"/>
                <a:cs typeface="Times New Roman" panose="02020603050405020304" pitchFamily="18" charset="0"/>
              </a:rPr>
              <a:t>venereum</a:t>
            </a:r>
            <a:r>
              <a:rPr lang="en-US" b="1" dirty="0">
                <a:latin typeface="Times New Roman" panose="02020603050405020304" pitchFamily="18" charset="0"/>
                <a:ea typeface="PMingLiU"/>
                <a:cs typeface="Times New Roman" panose="02020603050405020304" pitchFamily="18" charset="0"/>
              </a:rPr>
              <a:t> (LGV)</a:t>
            </a:r>
            <a:endParaRPr lang="en-US" b="1" dirty="0"/>
          </a:p>
        </p:txBody>
      </p:sp>
      <p:sp>
        <p:nvSpPr>
          <p:cNvPr id="3" name="Content Placeholder 2"/>
          <p:cNvSpPr>
            <a:spLocks noGrp="1"/>
          </p:cNvSpPr>
          <p:nvPr>
            <p:ph idx="1"/>
          </p:nvPr>
        </p:nvSpPr>
        <p:spPr>
          <a:xfrm>
            <a:off x="335360" y="908721"/>
            <a:ext cx="11593288" cy="5688631"/>
          </a:xfrm>
        </p:spPr>
        <p:txBody>
          <a:bodyPr>
            <a:normAutofit/>
          </a:bodyPr>
          <a:lstStyle/>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Chronic infection of the lymphatic tissue of the vulva by C. trachomatis</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Primary phase is single, painless papule to pustule to vesicle of vestibule or labia which heals rapidly without treatment</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Secondary phase = painful adenopathy, the "groove sign"</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Tertiary phase = spontaneous rupture of buboes, formation of multiple draining sinuses and fistulas with extensive tissue destruction, and occasional elephantiasis of vulva</a:t>
            </a:r>
            <a:endParaRPr lang="en-US" sz="3600" dirty="0">
              <a:latin typeface="New York"/>
              <a:ea typeface="PMingLiU"/>
              <a:cs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8008DD0A-E14C-400E-8BA7-22E846F68EDC}"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39</a:t>
            </a:fld>
            <a:endParaRPr lang="en-GB"/>
          </a:p>
        </p:txBody>
      </p:sp>
    </p:spTree>
    <p:extLst>
      <p:ext uri="{BB962C8B-B14F-4D97-AF65-F5344CB8AC3E}">
        <p14:creationId xmlns:p14="http://schemas.microsoft.com/office/powerpoint/2010/main" val="416600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 </a:t>
            </a:r>
          </a:p>
        </p:txBody>
      </p:sp>
      <p:sp>
        <p:nvSpPr>
          <p:cNvPr id="3" name="Content Placeholder 2"/>
          <p:cNvSpPr>
            <a:spLocks noGrp="1"/>
          </p:cNvSpPr>
          <p:nvPr>
            <p:ph idx="1"/>
          </p:nvPr>
        </p:nvSpPr>
        <p:spPr/>
        <p:txBody>
          <a:bodyPr/>
          <a:lstStyle/>
          <a:p>
            <a:r>
              <a:rPr lang="en-GB" dirty="0"/>
              <a:t>Sexually transmitted infections (STIs) are infections that are passed on or acquired during heterosexual or homosexual intercourse with an infected partner</a:t>
            </a:r>
          </a:p>
        </p:txBody>
      </p:sp>
      <p:sp>
        <p:nvSpPr>
          <p:cNvPr id="4" name="Date Placeholder 3"/>
          <p:cNvSpPr>
            <a:spLocks noGrp="1"/>
          </p:cNvSpPr>
          <p:nvPr>
            <p:ph type="dt" sz="half" idx="10"/>
          </p:nvPr>
        </p:nvSpPr>
        <p:spPr/>
        <p:txBody>
          <a:bodyPr/>
          <a:lstStyle/>
          <a:p>
            <a:fld id="{F5D75E7F-5979-41E7-8C04-D8A7328C9273}"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spcBef>
                <a:spcPts val="0"/>
              </a:spcBef>
              <a:buFont typeface="Symbol" panose="05050102010706020507" pitchFamily="18" charset="2"/>
              <a:buChar char=""/>
              <a:tabLst>
                <a:tab pos="685800" algn="l"/>
              </a:tabLst>
            </a:pPr>
            <a:r>
              <a:rPr lang="en-US" sz="4000" dirty="0">
                <a:latin typeface="Times New Roman" panose="02020603050405020304" pitchFamily="18" charset="0"/>
                <a:ea typeface="PMingLiU"/>
                <a:cs typeface="Times New Roman" panose="02020603050405020304" pitchFamily="18" charset="0"/>
              </a:rPr>
              <a:t>Diagnosis = clinical + complement fixation for antibody </a:t>
            </a:r>
            <a:r>
              <a:rPr lang="en-US" sz="4000" dirty="0" err="1">
                <a:latin typeface="Times New Roman" panose="02020603050405020304" pitchFamily="18" charset="0"/>
                <a:ea typeface="PMingLiU"/>
                <a:cs typeface="Times New Roman" panose="02020603050405020304" pitchFamily="18" charset="0"/>
              </a:rPr>
              <a:t>titre</a:t>
            </a:r>
            <a:endParaRPr lang="en-US" sz="40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4000" dirty="0">
                <a:latin typeface="Times New Roman" panose="02020603050405020304" pitchFamily="18" charset="0"/>
                <a:ea typeface="PMingLiU"/>
                <a:cs typeface="Times New Roman" panose="02020603050405020304" pitchFamily="18" charset="0"/>
              </a:rPr>
              <a:t>Treatment is tetracycline, </a:t>
            </a:r>
            <a:r>
              <a:rPr lang="en-US" sz="4000" dirty="0" err="1">
                <a:latin typeface="Times New Roman" panose="02020603050405020304" pitchFamily="18" charset="0"/>
                <a:ea typeface="PMingLiU"/>
                <a:cs typeface="Times New Roman" panose="02020603050405020304" pitchFamily="18" charset="0"/>
              </a:rPr>
              <a:t>erythrocin</a:t>
            </a:r>
            <a:r>
              <a:rPr lang="en-US" sz="4000" dirty="0">
                <a:latin typeface="Times New Roman" panose="02020603050405020304" pitchFamily="18" charset="0"/>
                <a:ea typeface="PMingLiU"/>
                <a:cs typeface="Times New Roman" panose="02020603050405020304" pitchFamily="18" charset="0"/>
              </a:rPr>
              <a:t>, doxycycline (</a:t>
            </a:r>
            <a:r>
              <a:rPr lang="en-US" sz="4000" dirty="0" err="1">
                <a:latin typeface="Times New Roman" panose="02020603050405020304" pitchFamily="18" charset="0"/>
                <a:ea typeface="PMingLiU"/>
                <a:cs typeface="Times New Roman" panose="02020603050405020304" pitchFamily="18" charset="0"/>
              </a:rPr>
              <a:t>Vibramycin</a:t>
            </a:r>
            <a:r>
              <a:rPr lang="en-US" sz="4000" dirty="0">
                <a:latin typeface="Times New Roman" panose="02020603050405020304" pitchFamily="18" charset="0"/>
                <a:ea typeface="PMingLiU"/>
                <a:cs typeface="Times New Roman" panose="02020603050405020304" pitchFamily="18" charset="0"/>
              </a:rPr>
              <a:t>), or sulfamethoxazole (Bactrim/</a:t>
            </a:r>
            <a:r>
              <a:rPr lang="en-US" sz="4000" dirty="0" err="1">
                <a:latin typeface="Times New Roman" panose="02020603050405020304" pitchFamily="18" charset="0"/>
                <a:ea typeface="PMingLiU"/>
                <a:cs typeface="Times New Roman" panose="02020603050405020304" pitchFamily="18" charset="0"/>
              </a:rPr>
              <a:t>Septra</a:t>
            </a:r>
            <a:r>
              <a:rPr lang="en-US" sz="4000" dirty="0">
                <a:latin typeface="Times New Roman" panose="02020603050405020304" pitchFamily="18" charset="0"/>
                <a:ea typeface="PMingLiU"/>
                <a:cs typeface="Times New Roman" panose="02020603050405020304" pitchFamily="18" charset="0"/>
              </a:rPr>
              <a:t>)</a:t>
            </a:r>
            <a:endParaRPr lang="en-US" sz="4000" dirty="0">
              <a:latin typeface="New York"/>
              <a:ea typeface="PMingLiU"/>
              <a:cs typeface="Times New Roman" panose="02020603050405020304" pitchFamily="18" charset="0"/>
            </a:endParaRPr>
          </a:p>
          <a:p>
            <a:endParaRPr lang="en-US" sz="4000" dirty="0"/>
          </a:p>
        </p:txBody>
      </p:sp>
      <p:sp>
        <p:nvSpPr>
          <p:cNvPr id="4" name="Date Placeholder 3"/>
          <p:cNvSpPr>
            <a:spLocks noGrp="1"/>
          </p:cNvSpPr>
          <p:nvPr>
            <p:ph type="dt" sz="half" idx="10"/>
          </p:nvPr>
        </p:nvSpPr>
        <p:spPr/>
        <p:txBody>
          <a:bodyPr/>
          <a:lstStyle/>
          <a:p>
            <a:fld id="{AFC0B4EC-BFC8-44FE-90B0-12E6BA59BC49}"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40</a:t>
            </a:fld>
            <a:endParaRPr lang="en-GB"/>
          </a:p>
        </p:txBody>
      </p:sp>
    </p:spTree>
    <p:extLst>
      <p:ext uri="{BB962C8B-B14F-4D97-AF65-F5344CB8AC3E}">
        <p14:creationId xmlns:p14="http://schemas.microsoft.com/office/powerpoint/2010/main" val="181718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pPr lvl="0"/>
            <a:r>
              <a:rPr lang="en-US" b="1" dirty="0">
                <a:latin typeface="Times New Roman" panose="02020603050405020304" pitchFamily="18" charset="0"/>
                <a:ea typeface="PMingLiU"/>
                <a:cs typeface="Times New Roman" panose="02020603050405020304" pitchFamily="18" charset="0"/>
              </a:rPr>
              <a:t>Granuloma </a:t>
            </a:r>
            <a:r>
              <a:rPr lang="en-US" b="1" dirty="0" err="1">
                <a:latin typeface="Times New Roman" panose="02020603050405020304" pitchFamily="18" charset="0"/>
                <a:ea typeface="PMingLiU"/>
                <a:cs typeface="Times New Roman" panose="02020603050405020304" pitchFamily="18" charset="0"/>
              </a:rPr>
              <a:t>inguinale</a:t>
            </a:r>
            <a:endParaRPr lang="en-US" b="1" dirty="0"/>
          </a:p>
        </p:txBody>
      </p:sp>
      <p:sp>
        <p:nvSpPr>
          <p:cNvPr id="3" name="Content Placeholder 2"/>
          <p:cNvSpPr>
            <a:spLocks noGrp="1"/>
          </p:cNvSpPr>
          <p:nvPr>
            <p:ph idx="1"/>
          </p:nvPr>
        </p:nvSpPr>
        <p:spPr>
          <a:xfrm>
            <a:off x="479376" y="908720"/>
            <a:ext cx="11377264" cy="5544615"/>
          </a:xfrm>
        </p:spPr>
        <p:txBody>
          <a:bodyPr>
            <a:normAutofit/>
          </a:bodyPr>
          <a:lstStyle/>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Rarest of the </a:t>
            </a:r>
            <a:r>
              <a:rPr lang="en-US" sz="3600" dirty="0" err="1">
                <a:latin typeface="Times New Roman" panose="02020603050405020304" pitchFamily="18" charset="0"/>
                <a:ea typeface="PMingLiU"/>
                <a:cs typeface="Times New Roman" panose="02020603050405020304" pitchFamily="18" charset="0"/>
              </a:rPr>
              <a:t>genito</a:t>
            </a:r>
            <a:r>
              <a:rPr lang="en-US" sz="3600" dirty="0">
                <a:latin typeface="Times New Roman" panose="02020603050405020304" pitchFamily="18" charset="0"/>
                <a:ea typeface="PMingLiU"/>
                <a:cs typeface="Times New Roman" panose="02020603050405020304" pitchFamily="18" charset="0"/>
              </a:rPr>
              <a:t>-ulcerative infections</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Caused by gram neg. rod, </a:t>
            </a:r>
            <a:r>
              <a:rPr lang="en-US" sz="3600" dirty="0" err="1">
                <a:latin typeface="Times New Roman" panose="02020603050405020304" pitchFamily="18" charset="0"/>
                <a:ea typeface="PMingLiU"/>
                <a:cs typeface="Times New Roman" panose="02020603050405020304" pitchFamily="18" charset="0"/>
              </a:rPr>
              <a:t>Calymmatobacterium</a:t>
            </a:r>
            <a:r>
              <a:rPr lang="en-US" sz="3600" dirty="0">
                <a:latin typeface="Times New Roman" panose="02020603050405020304" pitchFamily="18" charset="0"/>
                <a:ea typeface="PMingLiU"/>
                <a:cs typeface="Times New Roman" panose="02020603050405020304" pitchFamily="18" charset="0"/>
              </a:rPr>
              <a:t> granulomatosis</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Begins as a nodule (raised red lesions), then ulcer, with ulcers coalescing to destroy vulvar </a:t>
            </a:r>
            <a:r>
              <a:rPr lang="en-US" sz="3600" dirty="0" err="1">
                <a:latin typeface="Times New Roman" panose="02020603050405020304" pitchFamily="18" charset="0"/>
                <a:ea typeface="PMingLiU"/>
                <a:cs typeface="Times New Roman" panose="02020603050405020304" pitchFamily="18" charset="0"/>
              </a:rPr>
              <a:t>archetecture</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Diagnosis = clinical + demonstration of "Donovan bodies"</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685800" algn="l"/>
              </a:tabLst>
            </a:pPr>
            <a:r>
              <a:rPr lang="en-US" sz="3600" dirty="0">
                <a:latin typeface="Times New Roman" panose="02020603050405020304" pitchFamily="18" charset="0"/>
                <a:ea typeface="PMingLiU"/>
                <a:cs typeface="Times New Roman" panose="02020603050405020304" pitchFamily="18" charset="0"/>
              </a:rPr>
              <a:t>Treatment is tetracycline</a:t>
            </a:r>
            <a:endParaRPr lang="en-US" sz="3600" dirty="0">
              <a:latin typeface="New York"/>
              <a:ea typeface="PMingLiU"/>
              <a:cs typeface="Times New Roman" panose="02020603050405020304" pitchFamily="18" charset="0"/>
            </a:endParaRPr>
          </a:p>
          <a:p>
            <a:pPr lvl="0">
              <a:spcBef>
                <a:spcPts val="0"/>
              </a:spcBef>
              <a:buFont typeface="Symbol" panose="05050102010706020507" pitchFamily="18" charset="2"/>
              <a:buChar char=""/>
              <a:tabLst>
                <a:tab pos="457200" algn="l"/>
              </a:tabLst>
            </a:pPr>
            <a:r>
              <a:rPr lang="en-US" sz="3600" dirty="0">
                <a:latin typeface="Times New Roman" panose="02020603050405020304" pitchFamily="18" charset="0"/>
                <a:ea typeface="PMingLiU"/>
                <a:cs typeface="Times New Roman" panose="02020603050405020304" pitchFamily="18" charset="0"/>
              </a:rPr>
              <a:t>Parasites </a:t>
            </a:r>
          </a:p>
          <a:p>
            <a:pPr lvl="0">
              <a:spcBef>
                <a:spcPts val="0"/>
              </a:spcBef>
              <a:buFont typeface="Symbol" panose="05050102010706020507" pitchFamily="18" charset="2"/>
              <a:buChar char=""/>
              <a:tabLst>
                <a:tab pos="457200" algn="l"/>
              </a:tabLst>
            </a:pPr>
            <a:r>
              <a:rPr lang="en-US" sz="3600" dirty="0" err="1">
                <a:latin typeface="Times New Roman" panose="02020603050405020304" pitchFamily="18" charset="0"/>
                <a:ea typeface="PMingLiU"/>
                <a:cs typeface="Times New Roman" panose="02020603050405020304" pitchFamily="18" charset="0"/>
              </a:rPr>
              <a:t>Trichomoniasis</a:t>
            </a:r>
            <a:endParaRPr lang="en-US" sz="3600" dirty="0"/>
          </a:p>
        </p:txBody>
      </p:sp>
      <p:sp>
        <p:nvSpPr>
          <p:cNvPr id="4" name="Date Placeholder 3"/>
          <p:cNvSpPr>
            <a:spLocks noGrp="1"/>
          </p:cNvSpPr>
          <p:nvPr>
            <p:ph type="dt" sz="half" idx="10"/>
          </p:nvPr>
        </p:nvSpPr>
        <p:spPr/>
        <p:txBody>
          <a:bodyPr/>
          <a:lstStyle/>
          <a:p>
            <a:fld id="{2F7C19E1-463A-44BF-B0D1-62A134546216}"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41</a:t>
            </a:fld>
            <a:endParaRPr lang="en-GB"/>
          </a:p>
        </p:txBody>
      </p:sp>
    </p:spTree>
    <p:extLst>
      <p:ext uri="{BB962C8B-B14F-4D97-AF65-F5344CB8AC3E}">
        <p14:creationId xmlns:p14="http://schemas.microsoft.com/office/powerpoint/2010/main" val="167168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GB" b="1" dirty="0"/>
              <a:t>Complications arising from STIs </a:t>
            </a:r>
            <a:endParaRPr lang="en-GB" dirty="0"/>
          </a:p>
        </p:txBody>
      </p:sp>
      <p:sp>
        <p:nvSpPr>
          <p:cNvPr id="3" name="Content Placeholder 2"/>
          <p:cNvSpPr>
            <a:spLocks noGrp="1"/>
          </p:cNvSpPr>
          <p:nvPr>
            <p:ph idx="1"/>
          </p:nvPr>
        </p:nvSpPr>
        <p:spPr>
          <a:xfrm>
            <a:off x="263352" y="1124745"/>
            <a:ext cx="11521280" cy="5544616"/>
          </a:xfrm>
        </p:spPr>
        <p:txBody>
          <a:bodyPr>
            <a:normAutofit/>
          </a:bodyPr>
          <a:lstStyle/>
          <a:p>
            <a:r>
              <a:rPr lang="en-GB" sz="3600" dirty="0"/>
              <a:t>They include pelvic inflammatory disease (PID), pelvic abscess, </a:t>
            </a:r>
            <a:r>
              <a:rPr lang="en-GB" sz="3600" dirty="0" err="1"/>
              <a:t>bartholins</a:t>
            </a:r>
            <a:r>
              <a:rPr lang="en-GB" sz="3600" dirty="0"/>
              <a:t> abscess. </a:t>
            </a:r>
          </a:p>
          <a:p>
            <a:r>
              <a:rPr lang="en-GB" sz="3600" dirty="0"/>
              <a:t>An infection of the lower genital tract may spread to the upper genital tract (uterus, fallopian tubes, ovaries and surrounding structures) and become generalised and life threatening, and resulting tissue damage and scarring leading to infertility, chronic pelvic pain and increased risk of ectopic pregnancy. </a:t>
            </a:r>
          </a:p>
        </p:txBody>
      </p:sp>
      <p:sp>
        <p:nvSpPr>
          <p:cNvPr id="4" name="Date Placeholder 3"/>
          <p:cNvSpPr>
            <a:spLocks noGrp="1"/>
          </p:cNvSpPr>
          <p:nvPr>
            <p:ph type="dt" sz="half" idx="10"/>
          </p:nvPr>
        </p:nvSpPr>
        <p:spPr/>
        <p:txBody>
          <a:bodyPr/>
          <a:lstStyle/>
          <a:p>
            <a:fld id="{08141798-4206-4693-8044-31DE188FC790}"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44" y="260648"/>
            <a:ext cx="11737304" cy="6336703"/>
          </a:xfrm>
        </p:spPr>
        <p:txBody>
          <a:bodyPr>
            <a:normAutofit/>
          </a:bodyPr>
          <a:lstStyle/>
          <a:p>
            <a:r>
              <a:rPr lang="en-GB" sz="3600" dirty="0"/>
              <a:t>Infections within the placenta or amniotic sac (</a:t>
            </a:r>
            <a:r>
              <a:rPr lang="en-GB" sz="3600" dirty="0" err="1"/>
              <a:t>chorio-amnionitis</a:t>
            </a:r>
            <a:r>
              <a:rPr lang="en-GB" sz="3600" dirty="0"/>
              <a:t>) may also lead to adverse pregnancy outcomes including: pre-mature rupture of membranes, miscarriage, late spontaneous abortion, preterm birth and stillbirth. </a:t>
            </a:r>
          </a:p>
          <a:p>
            <a:r>
              <a:rPr lang="en-GB" sz="3600" dirty="0"/>
              <a:t>Congenital infections may also arise due to syphilis, </a:t>
            </a:r>
            <a:r>
              <a:rPr lang="en-GB" sz="3600" dirty="0" err="1"/>
              <a:t>gonorrhea</a:t>
            </a:r>
            <a:r>
              <a:rPr lang="en-GB" sz="3600" dirty="0"/>
              <a:t>, </a:t>
            </a:r>
            <a:r>
              <a:rPr lang="en-GB" sz="3600" dirty="0" err="1"/>
              <a:t>chlamydia</a:t>
            </a:r>
            <a:r>
              <a:rPr lang="en-GB" sz="3600" dirty="0"/>
              <a:t>, herpes simplex virus, hepatitis B and HIV and can cause blindness, disability and/or death of the newborn. </a:t>
            </a:r>
          </a:p>
        </p:txBody>
      </p:sp>
      <p:sp>
        <p:nvSpPr>
          <p:cNvPr id="2" name="Date Placeholder 1"/>
          <p:cNvSpPr>
            <a:spLocks noGrp="1"/>
          </p:cNvSpPr>
          <p:nvPr>
            <p:ph type="dt" sz="half" idx="10"/>
          </p:nvPr>
        </p:nvSpPr>
        <p:spPr/>
        <p:txBody>
          <a:bodyPr/>
          <a:lstStyle/>
          <a:p>
            <a:fld id="{01FBEFD7-EA46-4612-8D92-150EB71E5533}"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260648"/>
            <a:ext cx="11521280" cy="6264695"/>
          </a:xfrm>
        </p:spPr>
        <p:txBody>
          <a:bodyPr>
            <a:normAutofit/>
          </a:bodyPr>
          <a:lstStyle/>
          <a:p>
            <a:r>
              <a:rPr lang="en-GB" sz="3600" dirty="0"/>
              <a:t>Other complications include: disseminated infection, puerperal sepsis, </a:t>
            </a:r>
            <a:r>
              <a:rPr lang="en-GB" sz="3600" dirty="0" err="1"/>
              <a:t>epididymo-orchitis</a:t>
            </a:r>
            <a:r>
              <a:rPr lang="en-GB" sz="3600" dirty="0"/>
              <a:t>, testicular damage/infertility, urethral stricture leading to </a:t>
            </a:r>
            <a:r>
              <a:rPr lang="en-GB" sz="3600" dirty="0" err="1"/>
              <a:t>hydronephrosis</a:t>
            </a:r>
            <a:r>
              <a:rPr lang="en-GB" sz="3600" dirty="0"/>
              <a:t>, renal damage, watering can perineum</a:t>
            </a:r>
            <a:r>
              <a:rPr lang="en-GB" sz="3600" b="1" dirty="0"/>
              <a:t>(</a:t>
            </a:r>
            <a:r>
              <a:rPr lang="en-GB" sz="3600" dirty="0"/>
              <a:t>a perineum with numerous fistulas leaking urine owing to abscesses or sometimes strictures of the urethra)., penile and cervical cancer. </a:t>
            </a:r>
          </a:p>
        </p:txBody>
      </p:sp>
      <p:sp>
        <p:nvSpPr>
          <p:cNvPr id="2" name="Date Placeholder 1"/>
          <p:cNvSpPr>
            <a:spLocks noGrp="1"/>
          </p:cNvSpPr>
          <p:nvPr>
            <p:ph type="dt" sz="half" idx="10"/>
          </p:nvPr>
        </p:nvSpPr>
        <p:spPr/>
        <p:txBody>
          <a:bodyPr/>
          <a:lstStyle/>
          <a:p>
            <a:fld id="{712495FF-E0F0-4982-AC5B-AAB2A96F9804}"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Management of STIs </a:t>
            </a:r>
            <a:endParaRPr lang="en-GB" dirty="0"/>
          </a:p>
        </p:txBody>
      </p:sp>
      <p:sp>
        <p:nvSpPr>
          <p:cNvPr id="3" name="Content Placeholder 2"/>
          <p:cNvSpPr>
            <a:spLocks noGrp="1"/>
          </p:cNvSpPr>
          <p:nvPr>
            <p:ph idx="1"/>
          </p:nvPr>
        </p:nvSpPr>
        <p:spPr>
          <a:xfrm>
            <a:off x="335360" y="1484784"/>
            <a:ext cx="11247040" cy="4669979"/>
          </a:xfrm>
        </p:spPr>
        <p:txBody>
          <a:bodyPr>
            <a:normAutofit/>
          </a:bodyPr>
          <a:lstStyle/>
          <a:p>
            <a:r>
              <a:rPr lang="en-GB" sz="4000" dirty="0"/>
              <a:t>Aetiological approach, </a:t>
            </a:r>
          </a:p>
          <a:p>
            <a:r>
              <a:rPr lang="en-GB" sz="4000" b="1" dirty="0"/>
              <a:t> </a:t>
            </a:r>
            <a:r>
              <a:rPr lang="en-GB" sz="4000" dirty="0"/>
              <a:t>Clinical approach </a:t>
            </a:r>
          </a:p>
          <a:p>
            <a:r>
              <a:rPr lang="en-GB" sz="4000" dirty="0"/>
              <a:t> </a:t>
            </a:r>
            <a:r>
              <a:rPr lang="en-GB" sz="4000" dirty="0" err="1"/>
              <a:t>Syndromic</a:t>
            </a:r>
            <a:r>
              <a:rPr lang="en-GB" sz="4000" dirty="0"/>
              <a:t>-based approaches</a:t>
            </a:r>
            <a:r>
              <a:rPr lang="en-GB" sz="4000" b="1" dirty="0"/>
              <a:t>. </a:t>
            </a:r>
          </a:p>
          <a:p>
            <a:endParaRPr lang="en-GB" sz="4000" dirty="0"/>
          </a:p>
        </p:txBody>
      </p:sp>
      <p:sp>
        <p:nvSpPr>
          <p:cNvPr id="4" name="Date Placeholder 3"/>
          <p:cNvSpPr>
            <a:spLocks noGrp="1"/>
          </p:cNvSpPr>
          <p:nvPr>
            <p:ph type="dt" sz="half" idx="10"/>
          </p:nvPr>
        </p:nvSpPr>
        <p:spPr/>
        <p:txBody>
          <a:bodyPr/>
          <a:lstStyle/>
          <a:p>
            <a:fld id="{1F643E0C-318C-429D-8DC5-030D3908F544}"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lstStyle/>
          <a:p>
            <a:r>
              <a:rPr lang="en-GB" b="1" dirty="0"/>
              <a:t>Aetiological approach </a:t>
            </a:r>
          </a:p>
        </p:txBody>
      </p:sp>
      <p:sp>
        <p:nvSpPr>
          <p:cNvPr id="3" name="Content Placeholder 2"/>
          <p:cNvSpPr>
            <a:spLocks noGrp="1"/>
          </p:cNvSpPr>
          <p:nvPr>
            <p:ph idx="1"/>
          </p:nvPr>
        </p:nvSpPr>
        <p:spPr>
          <a:xfrm>
            <a:off x="119336" y="908720"/>
            <a:ext cx="11809312" cy="5688631"/>
          </a:xfrm>
        </p:spPr>
        <p:txBody>
          <a:bodyPr>
            <a:normAutofit/>
          </a:bodyPr>
          <a:lstStyle/>
          <a:p>
            <a:r>
              <a:rPr lang="en-GB" dirty="0"/>
              <a:t>It  requires that the clinician sees the patient, takes specimen and waits for the laboratory results before giving treatment to the patient. </a:t>
            </a:r>
          </a:p>
          <a:p>
            <a:r>
              <a:rPr lang="en-GB" dirty="0"/>
              <a:t>This approach requires a good laboratory setting and well-trained personnel for the different laboratory procedures that are needed. </a:t>
            </a:r>
          </a:p>
          <a:p>
            <a:r>
              <a:rPr lang="en-GB" dirty="0"/>
              <a:t>However, this approach has failed in various parts of the developing world due to lack of adequate equipment and personnel. </a:t>
            </a:r>
          </a:p>
          <a:p>
            <a:r>
              <a:rPr lang="en-GB" dirty="0"/>
              <a:t>Many patients may fail to return for their results and will therefore not get treatment. </a:t>
            </a:r>
          </a:p>
          <a:p>
            <a:endParaRPr lang="en-GB" dirty="0"/>
          </a:p>
        </p:txBody>
      </p:sp>
      <p:sp>
        <p:nvSpPr>
          <p:cNvPr id="4" name="Date Placeholder 3"/>
          <p:cNvSpPr>
            <a:spLocks noGrp="1"/>
          </p:cNvSpPr>
          <p:nvPr>
            <p:ph type="dt" sz="half" idx="10"/>
          </p:nvPr>
        </p:nvSpPr>
        <p:spPr/>
        <p:txBody>
          <a:bodyPr/>
          <a:lstStyle/>
          <a:p>
            <a:fld id="{EAFF35D7-9F8A-4E83-9529-1B70C676C4C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Clinical based approach </a:t>
            </a:r>
          </a:p>
        </p:txBody>
      </p:sp>
      <p:sp>
        <p:nvSpPr>
          <p:cNvPr id="3" name="Content Placeholder 2"/>
          <p:cNvSpPr>
            <a:spLocks noGrp="1"/>
          </p:cNvSpPr>
          <p:nvPr>
            <p:ph idx="1"/>
          </p:nvPr>
        </p:nvSpPr>
        <p:spPr>
          <a:xfrm>
            <a:off x="263352" y="980728"/>
            <a:ext cx="11593288" cy="5688631"/>
          </a:xfrm>
        </p:spPr>
        <p:txBody>
          <a:bodyPr>
            <a:normAutofit/>
          </a:bodyPr>
          <a:lstStyle/>
          <a:p>
            <a:r>
              <a:rPr lang="en-GB" sz="3600" dirty="0"/>
              <a:t>Requires the presence of skilled clinician to make a diagnosis based on his knowledge and experience before initiating presumptive treatment. </a:t>
            </a:r>
          </a:p>
          <a:p>
            <a:r>
              <a:rPr lang="en-GB" sz="3600" dirty="0"/>
              <a:t>This method works well with the aetiological based approach and has the added advantage of offering effective treatment to a bigger number of clients than etiological based alone. </a:t>
            </a:r>
          </a:p>
          <a:p>
            <a:r>
              <a:rPr lang="en-GB" sz="3600" dirty="0"/>
              <a:t>However, in a resource poor setting where skilled manpower is scarce, its feasibility has been put to question. </a:t>
            </a:r>
          </a:p>
        </p:txBody>
      </p:sp>
      <p:sp>
        <p:nvSpPr>
          <p:cNvPr id="4" name="Date Placeholder 3"/>
          <p:cNvSpPr>
            <a:spLocks noGrp="1"/>
          </p:cNvSpPr>
          <p:nvPr>
            <p:ph type="dt" sz="half" idx="10"/>
          </p:nvPr>
        </p:nvSpPr>
        <p:spPr/>
        <p:txBody>
          <a:bodyPr/>
          <a:lstStyle/>
          <a:p>
            <a:fld id="{E34F4E35-716F-414F-9F41-E5F9B2B51C72}"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p>
            <a:pPr algn="l"/>
            <a:r>
              <a:rPr lang="en-GB" b="1" dirty="0">
                <a:latin typeface="Verdana" panose="020B0604030504040204" pitchFamily="34" charset="0"/>
                <a:ea typeface="Verdana" panose="020B0604030504040204" pitchFamily="34" charset="0"/>
                <a:cs typeface="Verdana" panose="020B0604030504040204" pitchFamily="34" charset="0"/>
              </a:rPr>
              <a:t>Syndromic  approach </a:t>
            </a:r>
          </a:p>
        </p:txBody>
      </p:sp>
      <p:sp>
        <p:nvSpPr>
          <p:cNvPr id="3" name="Content Placeholder 2"/>
          <p:cNvSpPr>
            <a:spLocks noGrp="1"/>
          </p:cNvSpPr>
          <p:nvPr>
            <p:ph idx="1"/>
          </p:nvPr>
        </p:nvSpPr>
        <p:spPr>
          <a:xfrm>
            <a:off x="191344" y="1124744"/>
            <a:ext cx="11737304" cy="5544615"/>
          </a:xfrm>
        </p:spPr>
        <p:txBody>
          <a:bodyPr>
            <a:normAutofit/>
          </a:bodyPr>
          <a:lstStyle/>
          <a:p>
            <a:r>
              <a:rPr lang="en-GB" sz="4000" dirty="0"/>
              <a:t>Uses clinical algorithms or flow charts developed for each of the commonly presenting syndromes in STIs. </a:t>
            </a:r>
          </a:p>
          <a:p>
            <a:r>
              <a:rPr lang="en-GB" sz="4000" dirty="0"/>
              <a:t>The flow charts represent a combination of practical and scientific information necessary for decision making. </a:t>
            </a:r>
          </a:p>
          <a:p>
            <a:r>
              <a:rPr lang="en-GB" sz="4000" dirty="0"/>
              <a:t>Many STIs/RTIs can be identified and treated based on characteristic symptoms and signs </a:t>
            </a:r>
          </a:p>
        </p:txBody>
      </p:sp>
      <p:sp>
        <p:nvSpPr>
          <p:cNvPr id="4" name="Date Placeholder 3"/>
          <p:cNvSpPr>
            <a:spLocks noGrp="1"/>
          </p:cNvSpPr>
          <p:nvPr>
            <p:ph type="dt" sz="half" idx="10"/>
          </p:nvPr>
        </p:nvSpPr>
        <p:spPr/>
        <p:txBody>
          <a:bodyPr/>
          <a:lstStyle/>
          <a:p>
            <a:fld id="{914D9A65-B9CC-4CC5-9074-52D9DE8F1747}"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p>
            <a:r>
              <a:rPr lang="en-GB" b="1" dirty="0"/>
              <a:t>What is an STI/RTI syndrome? </a:t>
            </a:r>
            <a:endParaRPr lang="en-GB" dirty="0"/>
          </a:p>
        </p:txBody>
      </p:sp>
      <p:sp>
        <p:nvSpPr>
          <p:cNvPr id="3" name="Content Placeholder 2"/>
          <p:cNvSpPr>
            <a:spLocks noGrp="1"/>
          </p:cNvSpPr>
          <p:nvPr>
            <p:ph idx="1"/>
          </p:nvPr>
        </p:nvSpPr>
        <p:spPr>
          <a:xfrm>
            <a:off x="335360" y="980728"/>
            <a:ext cx="11521280" cy="5544615"/>
          </a:xfrm>
        </p:spPr>
        <p:txBody>
          <a:bodyPr>
            <a:normAutofit/>
          </a:bodyPr>
          <a:lstStyle/>
          <a:p>
            <a:r>
              <a:rPr lang="en-GB" sz="4000" dirty="0"/>
              <a:t>STI/RTI syndromes are a group of consistent symptoms and easily recognizable signs caused by two or more STI/RTI agents. </a:t>
            </a:r>
          </a:p>
          <a:p>
            <a:r>
              <a:rPr lang="en-GB" sz="4000" dirty="0"/>
              <a:t>Diagnosis is based on identification of these grouped together symptoms and signs (syndromes).</a:t>
            </a:r>
          </a:p>
          <a:p>
            <a:r>
              <a:rPr lang="en-GB" sz="4000" dirty="0"/>
              <a:t>It is often difficult to know exactly what organism is causing the syndrome, and treatment may need to cover several possible infections. </a:t>
            </a:r>
          </a:p>
        </p:txBody>
      </p:sp>
      <p:sp>
        <p:nvSpPr>
          <p:cNvPr id="4" name="Date Placeholder 3"/>
          <p:cNvSpPr>
            <a:spLocks noGrp="1"/>
          </p:cNvSpPr>
          <p:nvPr>
            <p:ph type="dt" sz="half" idx="10"/>
          </p:nvPr>
        </p:nvSpPr>
        <p:spPr/>
        <p:txBody>
          <a:bodyPr/>
          <a:lstStyle/>
          <a:p>
            <a:fld id="{3990DE62-C213-4854-9CC3-C6C8C44F228D}"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Autofit/>
          </a:bodyPr>
          <a:lstStyle/>
          <a:p>
            <a:r>
              <a:rPr lang="en-US" sz="3200" b="1" dirty="0">
                <a:latin typeface="Verdana" panose="020B0604030504040204" pitchFamily="34" charset="0"/>
                <a:ea typeface="Verdana" panose="020B0604030504040204" pitchFamily="34" charset="0"/>
                <a:cs typeface="Verdana" panose="020B0604030504040204" pitchFamily="34" charset="0"/>
              </a:rPr>
              <a:t>The STIs are divided into five main syndromes </a:t>
            </a:r>
          </a:p>
        </p:txBody>
      </p:sp>
      <p:sp>
        <p:nvSpPr>
          <p:cNvPr id="3" name="Content Placeholder 2"/>
          <p:cNvSpPr>
            <a:spLocks noGrp="1"/>
          </p:cNvSpPr>
          <p:nvPr>
            <p:ph idx="1"/>
          </p:nvPr>
        </p:nvSpPr>
        <p:spPr>
          <a:xfrm>
            <a:off x="335360" y="1052736"/>
            <a:ext cx="11856640" cy="5472609"/>
          </a:xfrm>
        </p:spPr>
        <p:txBody>
          <a:bodyPr>
            <a:normAutofit/>
          </a:bodyPr>
          <a:lstStyle/>
          <a:p>
            <a:pPr marL="514350" indent="-514350">
              <a:spcBef>
                <a:spcPts val="0"/>
              </a:spcBef>
              <a:buSzPts val="1000"/>
              <a:buFont typeface="+mj-lt"/>
              <a:buAutoNum type="arabicPeriod"/>
              <a:tabLst>
                <a:tab pos="457200" algn="l"/>
              </a:tabLst>
            </a:pPr>
            <a:r>
              <a:rPr lang="en-US" sz="3200" u="sng" dirty="0">
                <a:latin typeface="Arial" panose="020B0604020202020204" pitchFamily="34" charset="0"/>
                <a:ea typeface="Times New Roman" panose="02020603050405020304" pitchFamily="18" charset="0"/>
                <a:cs typeface="Arial" panose="020B0604020202020204" pitchFamily="34" charset="0"/>
              </a:rPr>
              <a:t>Vaginal discharge </a:t>
            </a:r>
            <a:r>
              <a:rPr lang="en-US" sz="3200" dirty="0">
                <a:latin typeface="Arial" panose="020B0604020202020204" pitchFamily="34" charset="0"/>
                <a:ea typeface="Times New Roman" panose="02020603050405020304" pitchFamily="18" charset="0"/>
                <a:cs typeface="Arial" panose="020B0604020202020204" pitchFamily="34" charset="0"/>
              </a:rPr>
              <a:t>(Pruritus) in women-</a:t>
            </a:r>
            <a:r>
              <a:rPr lang="en-US" sz="3200" b="1" dirty="0">
                <a:latin typeface="Arial" panose="020B0604020202020204" pitchFamily="34" charset="0"/>
                <a:cs typeface="Arial" panose="020B0604020202020204" pitchFamily="34" charset="0"/>
              </a:rPr>
              <a:t> Vaginitis: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Trichomoniasis</a:t>
            </a:r>
            <a:r>
              <a:rPr lang="en-US" sz="3200" dirty="0">
                <a:latin typeface="Arial" panose="020B0604020202020204" pitchFamily="34" charset="0"/>
                <a:cs typeface="Arial" panose="020B0604020202020204" pitchFamily="34" charset="0"/>
              </a:rPr>
              <a:t>, Candidiasis, Bacterial vaginosis</a:t>
            </a:r>
            <a:br>
              <a:rPr lang="en-US" sz="3200"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 Cervicitis: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Gonorrhoea</a:t>
            </a:r>
            <a:r>
              <a:rPr lang="en-US" sz="3200" dirty="0">
                <a:latin typeface="Arial" panose="020B0604020202020204" pitchFamily="34" charset="0"/>
                <a:cs typeface="Arial" panose="020B0604020202020204" pitchFamily="34" charset="0"/>
              </a:rPr>
              <a:t>, Chlamydia</a:t>
            </a:r>
            <a:endParaRPr lang="en-US" sz="3200" dirty="0">
              <a:latin typeface="Arial" panose="020B0604020202020204" pitchFamily="34" charset="0"/>
              <a:ea typeface="Times New Roman" panose="02020603050405020304" pitchFamily="18" charset="0"/>
              <a:cs typeface="Arial" panose="020B0604020202020204" pitchFamily="34" charset="0"/>
            </a:endParaRPr>
          </a:p>
          <a:p>
            <a:pPr marL="514350" indent="-514350">
              <a:spcBef>
                <a:spcPts val="0"/>
              </a:spcBef>
              <a:buSzPts val="1000"/>
              <a:buFont typeface="+mj-lt"/>
              <a:buAutoNum type="arabicPeriod"/>
              <a:tabLst>
                <a:tab pos="457200" algn="l"/>
              </a:tabLst>
            </a:pPr>
            <a:r>
              <a:rPr lang="en-US" sz="3200" u="sng" dirty="0">
                <a:latin typeface="Arial" panose="020B0604020202020204" pitchFamily="34" charset="0"/>
                <a:ea typeface="Times New Roman" panose="02020603050405020304" pitchFamily="18" charset="0"/>
                <a:cs typeface="Arial" panose="020B0604020202020204" pitchFamily="34" charset="0"/>
              </a:rPr>
              <a:t>Urethral discharge in men-</a:t>
            </a:r>
            <a:r>
              <a:rPr lang="en-US" sz="3200" u="sng"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Gonorrhoea</a:t>
            </a:r>
            <a:r>
              <a:rPr lang="en-US" sz="3200" dirty="0">
                <a:latin typeface="Arial" panose="020B0604020202020204" pitchFamily="34" charset="0"/>
                <a:cs typeface="Arial" panose="020B0604020202020204" pitchFamily="34" charset="0"/>
              </a:rPr>
              <a:t>,  Chlamydia</a:t>
            </a:r>
            <a:endParaRPr lang="en-US" sz="3200" dirty="0">
              <a:latin typeface="Arial" panose="020B0604020202020204" pitchFamily="34" charset="0"/>
              <a:ea typeface="Times New Roman" panose="02020603050405020304" pitchFamily="18" charset="0"/>
              <a:cs typeface="Arial" panose="020B0604020202020204" pitchFamily="34" charset="0"/>
            </a:endParaRPr>
          </a:p>
          <a:p>
            <a:pPr marL="514350" indent="-514350">
              <a:spcBef>
                <a:spcPts val="0"/>
              </a:spcBef>
              <a:buSzPts val="1000"/>
              <a:buFont typeface="+mj-lt"/>
              <a:buAutoNum type="arabicPeriod"/>
              <a:tabLst>
                <a:tab pos="457200" algn="l"/>
              </a:tabLst>
            </a:pPr>
            <a:r>
              <a:rPr lang="en-US" sz="3200" u="sng" dirty="0">
                <a:latin typeface="Arial" panose="020B0604020202020204" pitchFamily="34" charset="0"/>
                <a:ea typeface="Times New Roman" panose="02020603050405020304" pitchFamily="18" charset="0"/>
                <a:cs typeface="Arial" panose="020B0604020202020204" pitchFamily="34" charset="0"/>
              </a:rPr>
              <a:t>Lower abdominal pain in </a:t>
            </a:r>
            <a:r>
              <a:rPr lang="en-US" sz="3200" dirty="0">
                <a:latin typeface="Arial" panose="020B0604020202020204" pitchFamily="34" charset="0"/>
                <a:ea typeface="Times New Roman" panose="02020603050405020304" pitchFamily="18" charset="0"/>
                <a:cs typeface="Arial" panose="020B0604020202020204" pitchFamily="34" charset="0"/>
              </a:rPr>
              <a:t>women- </a:t>
            </a:r>
            <a:r>
              <a:rPr lang="en-US" sz="3200" dirty="0" err="1">
                <a:latin typeface="Arial" panose="020B0604020202020204" pitchFamily="34" charset="0"/>
                <a:cs typeface="Arial" panose="020B0604020202020204" pitchFamily="34" charset="0"/>
              </a:rPr>
              <a:t>Gonorrhoea</a:t>
            </a:r>
            <a:r>
              <a:rPr lang="en-US" sz="3200" dirty="0">
                <a:latin typeface="Arial" panose="020B0604020202020204" pitchFamily="34" charset="0"/>
                <a:cs typeface="Arial" panose="020B0604020202020204" pitchFamily="34" charset="0"/>
              </a:rPr>
              <a:t>, Chlamydia,  Mixed Bacteria</a:t>
            </a:r>
            <a:endParaRPr lang="en-US" sz="3200" dirty="0">
              <a:latin typeface="Arial" panose="020B0604020202020204" pitchFamily="34" charset="0"/>
              <a:ea typeface="Times New Roman" panose="02020603050405020304" pitchFamily="18" charset="0"/>
              <a:cs typeface="Arial" panose="020B0604020202020204" pitchFamily="34" charset="0"/>
            </a:endParaRPr>
          </a:p>
          <a:p>
            <a:pPr marL="514350" indent="-514350">
              <a:spcBef>
                <a:spcPts val="0"/>
              </a:spcBef>
              <a:buSzPts val="1000"/>
              <a:buFont typeface="+mj-lt"/>
              <a:buAutoNum type="arabicPeriod"/>
              <a:tabLst>
                <a:tab pos="457200" algn="l"/>
              </a:tabLst>
            </a:pPr>
            <a:r>
              <a:rPr lang="en-US" sz="3200" u="sng" dirty="0">
                <a:latin typeface="Arial" panose="020B0604020202020204" pitchFamily="34" charset="0"/>
                <a:ea typeface="Times New Roman" panose="02020603050405020304" pitchFamily="18" charset="0"/>
                <a:cs typeface="Arial" panose="020B0604020202020204" pitchFamily="34" charset="0"/>
              </a:rPr>
              <a:t>Genital ulcer </a:t>
            </a:r>
            <a:r>
              <a:rPr lang="en-US" sz="3200" dirty="0">
                <a:latin typeface="Arial" panose="020B0604020202020204" pitchFamily="34" charset="0"/>
                <a:ea typeface="Times New Roman" panose="02020603050405020304" pitchFamily="18" charset="0"/>
                <a:cs typeface="Arial" panose="020B0604020202020204" pitchFamily="34" charset="0"/>
              </a:rPr>
              <a:t>disease in both men and women-</a:t>
            </a:r>
            <a:r>
              <a:rPr lang="en-US" sz="3200" dirty="0">
                <a:latin typeface="Arial" panose="020B0604020202020204" pitchFamily="34" charset="0"/>
                <a:cs typeface="Arial" panose="020B0604020202020204" pitchFamily="34" charset="0"/>
              </a:rPr>
              <a:t> Syphilis, </a:t>
            </a:r>
            <a:r>
              <a:rPr lang="en-US" sz="3200" dirty="0" err="1">
                <a:latin typeface="Arial" panose="020B0604020202020204" pitchFamily="34" charset="0"/>
                <a:cs typeface="Arial" panose="020B0604020202020204" pitchFamily="34" charset="0"/>
              </a:rPr>
              <a:t>Chancroid</a:t>
            </a:r>
            <a:r>
              <a:rPr lang="en-US" sz="3200" dirty="0">
                <a:latin typeface="Arial" panose="020B0604020202020204" pitchFamily="34" charset="0"/>
                <a:cs typeface="Arial" panose="020B0604020202020204" pitchFamily="34" charset="0"/>
              </a:rPr>
              <a:t>,  Genital Herpes</a:t>
            </a:r>
            <a:endParaRPr lang="en-US" sz="3200" dirty="0">
              <a:latin typeface="Arial" panose="020B0604020202020204" pitchFamily="34" charset="0"/>
              <a:ea typeface="Times New Roman" panose="02020603050405020304" pitchFamily="18" charset="0"/>
              <a:cs typeface="Arial" panose="020B0604020202020204" pitchFamily="34" charset="0"/>
            </a:endParaRPr>
          </a:p>
          <a:p>
            <a:pPr marL="514350" indent="-514350">
              <a:spcBef>
                <a:spcPts val="0"/>
              </a:spcBef>
              <a:buSzPts val="1000"/>
              <a:buFont typeface="+mj-lt"/>
              <a:buAutoNum type="arabicPeriod"/>
              <a:tabLst>
                <a:tab pos="457200" algn="l"/>
              </a:tabLst>
            </a:pPr>
            <a:r>
              <a:rPr lang="en-US" sz="3200" u="sng" dirty="0" err="1">
                <a:latin typeface="Arial" panose="020B0604020202020204" pitchFamily="34" charset="0"/>
                <a:ea typeface="Times New Roman" panose="02020603050405020304" pitchFamily="18" charset="0"/>
                <a:cs typeface="Arial" panose="020B0604020202020204" pitchFamily="34" charset="0"/>
              </a:rPr>
              <a:t>Ophthalmia</a:t>
            </a:r>
            <a:r>
              <a:rPr lang="en-US" sz="3200" u="sng" dirty="0">
                <a:latin typeface="Arial" panose="020B0604020202020204" pitchFamily="34" charset="0"/>
                <a:ea typeface="Times New Roman" panose="02020603050405020304" pitchFamily="18" charset="0"/>
                <a:cs typeface="Arial" panose="020B0604020202020204" pitchFamily="34" charset="0"/>
              </a:rPr>
              <a:t> </a:t>
            </a:r>
            <a:r>
              <a:rPr lang="en-US" sz="3200" u="sng" dirty="0" err="1">
                <a:latin typeface="Arial" panose="020B0604020202020204" pitchFamily="34" charset="0"/>
                <a:ea typeface="Times New Roman" panose="02020603050405020304" pitchFamily="18" charset="0"/>
                <a:cs typeface="Arial" panose="020B0604020202020204" pitchFamily="34" charset="0"/>
              </a:rPr>
              <a:t>neonatorum</a:t>
            </a:r>
            <a:r>
              <a:rPr lang="en-US" sz="3200" dirty="0">
                <a:latin typeface="Arial" panose="020B0604020202020204" pitchFamily="34" charset="0"/>
                <a:ea typeface="Times New Roman" panose="02020603050405020304" pitchFamily="18" charset="0"/>
                <a:cs typeface="Arial" panose="020B0604020202020204" pitchFamily="34" charset="0"/>
              </a:rPr>
              <a:t> in newborns-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Gonorrhoea</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Chlamydia</a:t>
            </a:r>
            <a:endParaRPr lang="en-US" sz="3200" dirty="0">
              <a:latin typeface="Arial" panose="020B0604020202020204" pitchFamily="34" charset="0"/>
              <a:ea typeface="Times New Roman" panose="02020603050405020304" pitchFamily="18"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B1C0CB47-8127-4CCE-ACE7-D20EC06929BA}"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a:t>
            </a:fld>
            <a:endParaRPr lang="en-GB"/>
          </a:p>
        </p:txBody>
      </p:sp>
    </p:spTree>
    <p:extLst>
      <p:ext uri="{BB962C8B-B14F-4D97-AF65-F5344CB8AC3E}">
        <p14:creationId xmlns:p14="http://schemas.microsoft.com/office/powerpoint/2010/main" val="472683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lstStyle/>
          <a:p>
            <a:r>
              <a:rPr lang="en-GB" b="1" dirty="0">
                <a:latin typeface="Verdana" panose="020B0604030504040204" pitchFamily="34" charset="0"/>
                <a:ea typeface="Verdana" panose="020B0604030504040204" pitchFamily="34" charset="0"/>
                <a:cs typeface="Verdana" panose="020B0604030504040204" pitchFamily="34" charset="0"/>
              </a:rPr>
              <a:t>Common STIs syndromes </a:t>
            </a:r>
          </a:p>
        </p:txBody>
      </p:sp>
      <p:sp>
        <p:nvSpPr>
          <p:cNvPr id="3" name="Content Placeholder 2"/>
          <p:cNvSpPr>
            <a:spLocks noGrp="1"/>
          </p:cNvSpPr>
          <p:nvPr>
            <p:ph idx="1"/>
          </p:nvPr>
        </p:nvSpPr>
        <p:spPr>
          <a:xfrm>
            <a:off x="263352" y="1052736"/>
            <a:ext cx="11521280" cy="5472607"/>
          </a:xfrm>
        </p:spPr>
        <p:txBody>
          <a:bodyPr>
            <a:normAutofit/>
          </a:bodyPr>
          <a:lstStyle/>
          <a:p>
            <a:r>
              <a:rPr lang="en-GB" sz="4000" dirty="0"/>
              <a:t>Some of these are: </a:t>
            </a:r>
          </a:p>
          <a:p>
            <a:r>
              <a:rPr lang="en-GB" sz="4000" dirty="0"/>
              <a:t>Urethral discharge </a:t>
            </a:r>
          </a:p>
          <a:p>
            <a:r>
              <a:rPr lang="en-GB" sz="4000" dirty="0"/>
              <a:t>Genital ulcer disease (GUD) </a:t>
            </a:r>
          </a:p>
          <a:p>
            <a:r>
              <a:rPr lang="en-GB" sz="4000" dirty="0"/>
              <a:t>Lower abdominal pain in women </a:t>
            </a:r>
          </a:p>
          <a:p>
            <a:r>
              <a:rPr lang="en-GB" sz="4000" dirty="0"/>
              <a:t>Abnormal vaginal discharge </a:t>
            </a:r>
          </a:p>
          <a:p>
            <a:r>
              <a:rPr lang="en-GB" sz="4000" dirty="0" err="1"/>
              <a:t>Ophthalmia</a:t>
            </a:r>
            <a:r>
              <a:rPr lang="en-GB" sz="4000" dirty="0"/>
              <a:t> </a:t>
            </a:r>
            <a:r>
              <a:rPr lang="en-GB" sz="4000" dirty="0" err="1"/>
              <a:t>neonatorium</a:t>
            </a:r>
            <a:r>
              <a:rPr lang="en-GB" sz="4000" dirty="0"/>
              <a:t> </a:t>
            </a:r>
          </a:p>
          <a:p>
            <a:endParaRPr lang="en-GB" sz="4000" dirty="0"/>
          </a:p>
        </p:txBody>
      </p:sp>
      <p:sp>
        <p:nvSpPr>
          <p:cNvPr id="4" name="Date Placeholder 3"/>
          <p:cNvSpPr>
            <a:spLocks noGrp="1"/>
          </p:cNvSpPr>
          <p:nvPr>
            <p:ph type="dt" sz="half" idx="10"/>
          </p:nvPr>
        </p:nvSpPr>
        <p:spPr/>
        <p:txBody>
          <a:bodyPr/>
          <a:lstStyle/>
          <a:p>
            <a:fld id="{87EC03FF-50B2-4970-8C8C-A5429F77FA70}"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Remember: Four Cs </a:t>
            </a:r>
          </a:p>
        </p:txBody>
      </p:sp>
      <p:sp>
        <p:nvSpPr>
          <p:cNvPr id="3" name="Content Placeholder 2"/>
          <p:cNvSpPr>
            <a:spLocks noGrp="1"/>
          </p:cNvSpPr>
          <p:nvPr>
            <p:ph idx="1"/>
          </p:nvPr>
        </p:nvSpPr>
        <p:spPr/>
        <p:txBody>
          <a:bodyPr>
            <a:normAutofit/>
          </a:bodyPr>
          <a:lstStyle/>
          <a:p>
            <a:r>
              <a:rPr lang="en-GB" dirty="0"/>
              <a:t>Counselling</a:t>
            </a:r>
          </a:p>
          <a:p>
            <a:r>
              <a:rPr lang="en-GB" dirty="0"/>
              <a:t>Compliance</a:t>
            </a:r>
          </a:p>
          <a:p>
            <a:r>
              <a:rPr lang="en-GB" dirty="0"/>
              <a:t> Contact tracing</a:t>
            </a:r>
          </a:p>
          <a:p>
            <a:r>
              <a:rPr lang="en-GB" dirty="0"/>
              <a:t>Condoms 	</a:t>
            </a:r>
          </a:p>
          <a:p>
            <a:endParaRPr lang="en-GB" dirty="0"/>
          </a:p>
        </p:txBody>
      </p:sp>
      <p:sp>
        <p:nvSpPr>
          <p:cNvPr id="4" name="Date Placeholder 3"/>
          <p:cNvSpPr>
            <a:spLocks noGrp="1"/>
          </p:cNvSpPr>
          <p:nvPr>
            <p:ph type="dt" sz="half" idx="10"/>
          </p:nvPr>
        </p:nvSpPr>
        <p:spPr/>
        <p:txBody>
          <a:bodyPr/>
          <a:lstStyle/>
          <a:p>
            <a:fld id="{F4433A7A-27DC-42CB-BA63-C8824A2595FB}"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88640"/>
            <a:ext cx="11881320" cy="6480719"/>
          </a:xfrm>
        </p:spPr>
        <p:txBody>
          <a:bodyPr>
            <a:noAutofit/>
          </a:bodyPr>
          <a:lstStyle/>
          <a:p>
            <a:r>
              <a:rPr lang="en-US" sz="2800" b="1" dirty="0"/>
              <a:t>Counselling</a:t>
            </a:r>
            <a:br>
              <a:rPr lang="en-US" sz="2800" dirty="0"/>
            </a:br>
            <a:r>
              <a:rPr lang="en-US" sz="2800" dirty="0"/>
              <a:t>This requires that you discuss the condition with the patient with an aim of finding a solution or ways of preventing STIs re-infection and spread. (Revise counselling skills).</a:t>
            </a:r>
          </a:p>
          <a:p>
            <a:r>
              <a:rPr lang="en-US" sz="2800" b="1" dirty="0"/>
              <a:t> Compliance</a:t>
            </a:r>
            <a:br>
              <a:rPr lang="en-US" sz="2800" dirty="0"/>
            </a:br>
            <a:r>
              <a:rPr lang="en-US" sz="2800" dirty="0"/>
              <a:t>You need to explain to the patient the danger of self medication and that they should take the full dose of the prescribed medicine for better results.</a:t>
            </a:r>
          </a:p>
          <a:p>
            <a:r>
              <a:rPr lang="en-US" sz="2800" b="1" dirty="0"/>
              <a:t> Condoms</a:t>
            </a:r>
            <a:br>
              <a:rPr lang="en-US" sz="2800" dirty="0"/>
            </a:br>
            <a:r>
              <a:rPr lang="en-US" sz="2800" dirty="0"/>
              <a:t>You need to explain and demonstrate proper use of the condom, if abstinence is impossible. Also condoms should be availed to those who need them to make sex safer.</a:t>
            </a:r>
          </a:p>
          <a:p>
            <a:r>
              <a:rPr lang="en-US" sz="2800" b="1" dirty="0"/>
              <a:t> Contact Tracing</a:t>
            </a:r>
            <a:endParaRPr lang="en-US" sz="2800" dirty="0"/>
          </a:p>
          <a:p>
            <a:r>
              <a:rPr lang="en-US" sz="2800" dirty="0"/>
              <a:t>This is for the purpose of treating sex partner(s) to avoid  re-infection and spread of STI.</a:t>
            </a:r>
          </a:p>
          <a:p>
            <a:endParaRPr lang="en-US" sz="2800" dirty="0"/>
          </a:p>
        </p:txBody>
      </p:sp>
      <p:sp>
        <p:nvSpPr>
          <p:cNvPr id="2" name="Date Placeholder 1"/>
          <p:cNvSpPr>
            <a:spLocks noGrp="1"/>
          </p:cNvSpPr>
          <p:nvPr>
            <p:ph type="dt" sz="half" idx="10"/>
          </p:nvPr>
        </p:nvSpPr>
        <p:spPr/>
        <p:txBody>
          <a:bodyPr/>
          <a:lstStyle/>
          <a:p>
            <a:fld id="{FD7E610F-4891-49BC-99A0-2E5AACC4D6BA}"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52</a:t>
            </a:fld>
            <a:endParaRPr lang="en-GB"/>
          </a:p>
        </p:txBody>
      </p:sp>
    </p:spTree>
    <p:extLst>
      <p:ext uri="{BB962C8B-B14F-4D97-AF65-F5344CB8AC3E}">
        <p14:creationId xmlns:p14="http://schemas.microsoft.com/office/powerpoint/2010/main" val="2778748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vaginitis, cervicitis, urethral discharge</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EE86A5ED-BBD3-4046-BA00-A09FD04E53A4}" type="datetime1">
              <a:rPr lang="en-US" smtClean="0"/>
              <a:t>6/5/2023</a:t>
            </a:fld>
            <a:endParaRPr lang="en-GB"/>
          </a:p>
        </p:txBody>
      </p:sp>
      <p:sp>
        <p:nvSpPr>
          <p:cNvPr id="3" name="Footer Placeholder 2"/>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53</a:t>
            </a:fld>
            <a:endParaRPr lang="en-GB"/>
          </a:p>
        </p:txBody>
      </p:sp>
    </p:spTree>
    <p:extLst>
      <p:ext uri="{BB962C8B-B14F-4D97-AF65-F5344CB8AC3E}">
        <p14:creationId xmlns:p14="http://schemas.microsoft.com/office/powerpoint/2010/main" val="2047168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US" b="1" dirty="0"/>
              <a:t>Vaginal Discharges </a:t>
            </a:r>
            <a:endParaRPr lang="en-US" dirty="0"/>
          </a:p>
        </p:txBody>
      </p:sp>
      <p:sp>
        <p:nvSpPr>
          <p:cNvPr id="3" name="Content Placeholder 2"/>
          <p:cNvSpPr>
            <a:spLocks noGrp="1"/>
          </p:cNvSpPr>
          <p:nvPr>
            <p:ph idx="1"/>
          </p:nvPr>
        </p:nvSpPr>
        <p:spPr>
          <a:xfrm>
            <a:off x="407368" y="908720"/>
            <a:ext cx="11521280" cy="5688631"/>
          </a:xfrm>
        </p:spPr>
        <p:txBody>
          <a:bodyPr>
            <a:normAutofit/>
          </a:bodyPr>
          <a:lstStyle/>
          <a:p>
            <a:r>
              <a:rPr lang="en-US" sz="3600" i="1" dirty="0"/>
              <a:t> </a:t>
            </a:r>
            <a:r>
              <a:rPr lang="en-US" sz="3600" dirty="0"/>
              <a:t>Discharge in this context means the flow of secretions from the vagina. </a:t>
            </a:r>
          </a:p>
          <a:p>
            <a:r>
              <a:rPr lang="en-US" sz="3600" dirty="0"/>
              <a:t>Normal vaginal discharge, which is clear, mucoid with no smell, and small in amount. </a:t>
            </a:r>
          </a:p>
          <a:p>
            <a:r>
              <a:rPr lang="en-US" sz="3600" dirty="0"/>
              <a:t>The normal amount might increase during ovulation or pregnancy or if the woman is using birth control pills. </a:t>
            </a:r>
          </a:p>
          <a:p>
            <a:r>
              <a:rPr lang="en-US" sz="3600" dirty="0"/>
              <a:t>This differs with abnormal discharge in that the latter is a lot more and has a characteristic smell and </a:t>
            </a:r>
            <a:r>
              <a:rPr lang="en-US" sz="3600" dirty="0" err="1"/>
              <a:t>colour</a:t>
            </a:r>
            <a:r>
              <a:rPr lang="en-US" sz="3600" dirty="0"/>
              <a:t>. </a:t>
            </a:r>
          </a:p>
          <a:p>
            <a:r>
              <a:rPr lang="en-US" sz="3600" dirty="0"/>
              <a:t>Therefore, abnormal discharges indicate infection. </a:t>
            </a:r>
          </a:p>
          <a:p>
            <a:endParaRPr lang="en-US" sz="3600" dirty="0"/>
          </a:p>
        </p:txBody>
      </p:sp>
      <p:sp>
        <p:nvSpPr>
          <p:cNvPr id="4" name="Date Placeholder 3"/>
          <p:cNvSpPr>
            <a:spLocks noGrp="1"/>
          </p:cNvSpPr>
          <p:nvPr>
            <p:ph type="dt" sz="half" idx="10"/>
          </p:nvPr>
        </p:nvSpPr>
        <p:spPr/>
        <p:txBody>
          <a:bodyPr/>
          <a:lstStyle/>
          <a:p>
            <a:fld id="{B8DCE36A-7F5A-47F4-82AB-25A5206EDBE1}"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54</a:t>
            </a:fld>
            <a:endParaRPr lang="en-GB"/>
          </a:p>
        </p:txBody>
      </p:sp>
    </p:spTree>
    <p:extLst>
      <p:ext uri="{BB962C8B-B14F-4D97-AF65-F5344CB8AC3E}">
        <p14:creationId xmlns:p14="http://schemas.microsoft.com/office/powerpoint/2010/main" val="2442224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10972800" cy="706090"/>
          </a:xfrm>
        </p:spPr>
        <p:txBody>
          <a:bodyPr>
            <a:normAutofit/>
          </a:bodyPr>
          <a:lstStyle/>
          <a:p>
            <a:r>
              <a:rPr lang="en-US" b="1" dirty="0">
                <a:latin typeface="Arial" panose="020B0604020202020204" pitchFamily="34" charset="0"/>
                <a:ea typeface="Times New Roman" panose="02020603050405020304" pitchFamily="18" charset="0"/>
              </a:rPr>
              <a:t>Causes of Vaginal Discharges </a:t>
            </a:r>
            <a:endParaRPr lang="en-US" dirty="0"/>
          </a:p>
        </p:txBody>
      </p:sp>
      <p:sp>
        <p:nvSpPr>
          <p:cNvPr id="3" name="Content Placeholder 2"/>
          <p:cNvSpPr>
            <a:spLocks noGrp="1"/>
          </p:cNvSpPr>
          <p:nvPr>
            <p:ph idx="1"/>
          </p:nvPr>
        </p:nvSpPr>
        <p:spPr>
          <a:xfrm>
            <a:off x="191344" y="822722"/>
            <a:ext cx="11809312" cy="5846637"/>
          </a:xfrm>
        </p:spPr>
        <p:txBody>
          <a:bodyPr>
            <a:normAutofit/>
          </a:bodyPr>
          <a:lstStyle/>
          <a:p>
            <a:pPr>
              <a:spcBef>
                <a:spcPts val="0"/>
              </a:spcBef>
            </a:pPr>
            <a:r>
              <a:rPr lang="en-US" sz="3600" dirty="0">
                <a:latin typeface="Arial" panose="020B0604020202020204" pitchFamily="34" charset="0"/>
                <a:ea typeface="Times New Roman" panose="02020603050405020304" pitchFamily="18" charset="0"/>
              </a:rPr>
              <a:t>There are two main causes of abnormal vaginal discharge, these are vaginitis and cervicitis. </a:t>
            </a:r>
          </a:p>
          <a:p>
            <a:pPr>
              <a:spcBef>
                <a:spcPts val="0"/>
              </a:spcBef>
            </a:pPr>
            <a:r>
              <a:rPr lang="en-US" sz="3600" b="1" dirty="0">
                <a:latin typeface="Arial" panose="020B0604020202020204" pitchFamily="34" charset="0"/>
                <a:ea typeface="Times New Roman" panose="02020603050405020304" pitchFamily="18" charset="0"/>
              </a:rPr>
              <a:t>Vaginitis refers to inflammation </a:t>
            </a:r>
            <a:r>
              <a:rPr lang="en-US" sz="3600" dirty="0">
                <a:latin typeface="Arial" panose="020B0604020202020204" pitchFamily="34" charset="0"/>
                <a:ea typeface="Times New Roman" panose="02020603050405020304" pitchFamily="18" charset="0"/>
              </a:rPr>
              <a:t>of the vaginal wall, which could be caused by fungus candida </a:t>
            </a:r>
            <a:r>
              <a:rPr lang="en-US" sz="3600" dirty="0" err="1">
                <a:latin typeface="Arial" panose="020B0604020202020204" pitchFamily="34" charset="0"/>
                <a:ea typeface="Times New Roman" panose="02020603050405020304" pitchFamily="18" charset="0"/>
              </a:rPr>
              <a:t>albicans</a:t>
            </a:r>
            <a:r>
              <a:rPr lang="en-US" sz="3600" dirty="0">
                <a:latin typeface="Arial" panose="020B0604020202020204" pitchFamily="34" charset="0"/>
                <a:ea typeface="Times New Roman" panose="02020603050405020304" pitchFamily="18" charset="0"/>
              </a:rPr>
              <a:t>. </a:t>
            </a:r>
          </a:p>
          <a:p>
            <a:pPr>
              <a:spcBef>
                <a:spcPts val="0"/>
              </a:spcBef>
            </a:pPr>
            <a:r>
              <a:rPr lang="en-US" sz="3600" dirty="0">
                <a:latin typeface="Arial" panose="020B0604020202020204" pitchFamily="34" charset="0"/>
                <a:ea typeface="Times New Roman" panose="02020603050405020304" pitchFamily="18" charset="0"/>
              </a:rPr>
              <a:t>This is a yeast species, which is commonly found in the vagina in small quantities. However, if there is an increase in the quantity of the fungi for any reason, this may cause inflammation of the vaginal wall which leads to the discharge.</a:t>
            </a:r>
            <a:endParaRPr lang="en-US" sz="3600" dirty="0">
              <a:latin typeface="Times New Roman" panose="02020603050405020304" pitchFamily="18" charset="0"/>
              <a:ea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23CCEBD5-8AF3-4041-BEE3-DAC51BF38C29}"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55</a:t>
            </a:fld>
            <a:endParaRPr lang="en-GB"/>
          </a:p>
        </p:txBody>
      </p:sp>
    </p:spTree>
    <p:extLst>
      <p:ext uri="{BB962C8B-B14F-4D97-AF65-F5344CB8AC3E}">
        <p14:creationId xmlns:p14="http://schemas.microsoft.com/office/powerpoint/2010/main" val="4053903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344" y="332656"/>
            <a:ext cx="11593288" cy="6336703"/>
          </a:xfrm>
        </p:spPr>
        <p:txBody>
          <a:bodyPr>
            <a:noAutofit/>
          </a:bodyPr>
          <a:lstStyle/>
          <a:p>
            <a:pPr>
              <a:spcBef>
                <a:spcPts val="0"/>
              </a:spcBef>
            </a:pPr>
            <a:r>
              <a:rPr lang="en-US" sz="3600" dirty="0">
                <a:latin typeface="Arial" panose="020B0604020202020204" pitchFamily="34" charset="0"/>
                <a:ea typeface="Times New Roman" panose="02020603050405020304" pitchFamily="18" charset="0"/>
              </a:rPr>
              <a:t>Factors that make candida </a:t>
            </a:r>
            <a:r>
              <a:rPr lang="en-US" sz="3600" dirty="0" err="1">
                <a:latin typeface="Arial" panose="020B0604020202020204" pitchFamily="34" charset="0"/>
                <a:ea typeface="Times New Roman" panose="02020603050405020304" pitchFamily="18" charset="0"/>
              </a:rPr>
              <a:t>albicans</a:t>
            </a:r>
            <a:r>
              <a:rPr lang="en-US" sz="3600" dirty="0">
                <a:latin typeface="Arial" panose="020B0604020202020204" pitchFamily="34" charset="0"/>
                <a:ea typeface="Times New Roman" panose="02020603050405020304" pitchFamily="18" charset="0"/>
              </a:rPr>
              <a:t> overgrow include pregnancy, diabetes, lowered immunity of the individual, or if the patient is on antibiotic or corticosteroids therapy. </a:t>
            </a:r>
          </a:p>
          <a:p>
            <a:pPr>
              <a:spcBef>
                <a:spcPts val="0"/>
              </a:spcBef>
            </a:pPr>
            <a:r>
              <a:rPr lang="en-US" sz="3600" dirty="0">
                <a:latin typeface="Arial" panose="020B0604020202020204" pitchFamily="34" charset="0"/>
                <a:ea typeface="Times New Roman" panose="02020603050405020304" pitchFamily="18" charset="0"/>
              </a:rPr>
              <a:t>Vaginitis can be caused by a protozoa trichomonas </a:t>
            </a:r>
            <a:r>
              <a:rPr lang="en-US" sz="3600" dirty="0" err="1">
                <a:latin typeface="Arial" panose="020B0604020202020204" pitchFamily="34" charset="0"/>
                <a:ea typeface="Times New Roman" panose="02020603050405020304" pitchFamily="18" charset="0"/>
              </a:rPr>
              <a:t>vaginalis</a:t>
            </a:r>
            <a:r>
              <a:rPr lang="en-US" sz="3600" dirty="0">
                <a:latin typeface="Arial" panose="020B0604020202020204" pitchFamily="34" charset="0"/>
                <a:ea typeface="Times New Roman" panose="02020603050405020304" pitchFamily="18" charset="0"/>
              </a:rPr>
              <a:t> (</a:t>
            </a:r>
            <a:r>
              <a:rPr lang="en-US" sz="3600" dirty="0" err="1">
                <a:latin typeface="Arial" panose="020B0604020202020204" pitchFamily="34" charset="0"/>
                <a:ea typeface="Times New Roman" panose="02020603050405020304" pitchFamily="18" charset="0"/>
              </a:rPr>
              <a:t>trichomoniasis</a:t>
            </a:r>
            <a:r>
              <a:rPr lang="en-US" sz="3600" dirty="0">
                <a:latin typeface="Arial" panose="020B0604020202020204" pitchFamily="34" charset="0"/>
                <a:ea typeface="Times New Roman" panose="02020603050405020304" pitchFamily="18" charset="0"/>
              </a:rPr>
              <a:t>) or overgrowth of several species of bacteria including </a:t>
            </a:r>
            <a:r>
              <a:rPr lang="en-US" sz="3600" dirty="0" err="1">
                <a:latin typeface="Arial" panose="020B0604020202020204" pitchFamily="34" charset="0"/>
                <a:ea typeface="Times New Roman" panose="02020603050405020304" pitchFamily="18" charset="0"/>
              </a:rPr>
              <a:t>gardnerella</a:t>
            </a:r>
            <a:r>
              <a:rPr lang="en-US" sz="3600" dirty="0">
                <a:latin typeface="Arial" panose="020B0604020202020204" pitchFamily="34" charset="0"/>
                <a:ea typeface="Times New Roman" panose="02020603050405020304" pitchFamily="18" charset="0"/>
              </a:rPr>
              <a:t> </a:t>
            </a:r>
            <a:r>
              <a:rPr lang="en-US" sz="3600" dirty="0" err="1">
                <a:latin typeface="Arial" panose="020B0604020202020204" pitchFamily="34" charset="0"/>
                <a:ea typeface="Times New Roman" panose="02020603050405020304" pitchFamily="18" charset="0"/>
              </a:rPr>
              <a:t>vaginalis</a:t>
            </a:r>
            <a:r>
              <a:rPr lang="en-US" sz="3600" dirty="0">
                <a:latin typeface="Arial" panose="020B0604020202020204" pitchFamily="34" charset="0"/>
                <a:ea typeface="Times New Roman" panose="02020603050405020304" pitchFamily="18" charset="0"/>
              </a:rPr>
              <a:t> or anaerobic bacteria. </a:t>
            </a:r>
          </a:p>
          <a:p>
            <a:pPr>
              <a:spcBef>
                <a:spcPts val="0"/>
              </a:spcBef>
            </a:pPr>
            <a:r>
              <a:rPr lang="en-US" sz="3600" dirty="0">
                <a:latin typeface="Arial" panose="020B0604020202020204" pitchFamily="34" charset="0"/>
                <a:ea typeface="Times New Roman" panose="02020603050405020304" pitchFamily="18" charset="0"/>
              </a:rPr>
              <a:t>The other cause of vaginal </a:t>
            </a:r>
            <a:r>
              <a:rPr lang="en-US" sz="3600" b="1" dirty="0">
                <a:latin typeface="Arial" panose="020B0604020202020204" pitchFamily="34" charset="0"/>
                <a:ea typeface="Times New Roman" panose="02020603050405020304" pitchFamily="18" charset="0"/>
              </a:rPr>
              <a:t>discharge is cervicitis. </a:t>
            </a:r>
            <a:r>
              <a:rPr lang="en-US" sz="3600" dirty="0">
                <a:latin typeface="Arial" panose="020B0604020202020204" pitchFamily="34" charset="0"/>
                <a:ea typeface="Times New Roman" panose="02020603050405020304" pitchFamily="18" charset="0"/>
              </a:rPr>
              <a:t>This is an infection of the cervix caused by </a:t>
            </a:r>
            <a:r>
              <a:rPr lang="en-US" sz="3600" dirty="0" err="1">
                <a:latin typeface="Arial" panose="020B0604020202020204" pitchFamily="34" charset="0"/>
                <a:ea typeface="Times New Roman" panose="02020603050405020304" pitchFamily="18" charset="0"/>
              </a:rPr>
              <a:t>neisseria</a:t>
            </a:r>
            <a:r>
              <a:rPr lang="en-US" sz="3600" dirty="0">
                <a:latin typeface="Arial" panose="020B0604020202020204" pitchFamily="34" charset="0"/>
                <a:ea typeface="Times New Roman" panose="02020603050405020304" pitchFamily="18" charset="0"/>
              </a:rPr>
              <a:t> </a:t>
            </a:r>
            <a:r>
              <a:rPr lang="en-US" sz="3600" dirty="0" err="1">
                <a:latin typeface="Arial" panose="020B0604020202020204" pitchFamily="34" charset="0"/>
                <a:ea typeface="Times New Roman" panose="02020603050405020304" pitchFamily="18" charset="0"/>
              </a:rPr>
              <a:t>gonorrhoea</a:t>
            </a:r>
            <a:r>
              <a:rPr lang="en-US" sz="3600" dirty="0">
                <a:latin typeface="Arial" panose="020B0604020202020204" pitchFamily="34" charset="0"/>
                <a:ea typeface="Times New Roman" panose="02020603050405020304" pitchFamily="18" charset="0"/>
              </a:rPr>
              <a:t> (</a:t>
            </a:r>
            <a:r>
              <a:rPr lang="en-US" sz="3600" dirty="0" err="1">
                <a:latin typeface="Arial" panose="020B0604020202020204" pitchFamily="34" charset="0"/>
                <a:ea typeface="Times New Roman" panose="02020603050405020304" pitchFamily="18" charset="0"/>
              </a:rPr>
              <a:t>gonorrhoea</a:t>
            </a:r>
            <a:r>
              <a:rPr lang="en-US" sz="3600" dirty="0">
                <a:latin typeface="Arial" panose="020B0604020202020204" pitchFamily="34" charset="0"/>
                <a:ea typeface="Times New Roman" panose="02020603050405020304" pitchFamily="18" charset="0"/>
              </a:rPr>
              <a:t>) or chlamydia trachomatis (chlamydia).</a:t>
            </a:r>
            <a:endParaRPr lang="en-US" sz="3600" dirty="0">
              <a:latin typeface="Times New Roman" panose="02020603050405020304" pitchFamily="18" charset="0"/>
              <a:ea typeface="Times New Roman" panose="02020603050405020304" pitchFamily="18" charset="0"/>
            </a:endParaRPr>
          </a:p>
          <a:p>
            <a:endParaRPr lang="en-US" sz="3600" dirty="0"/>
          </a:p>
        </p:txBody>
      </p:sp>
      <p:sp>
        <p:nvSpPr>
          <p:cNvPr id="2" name="Date Placeholder 1"/>
          <p:cNvSpPr>
            <a:spLocks noGrp="1"/>
          </p:cNvSpPr>
          <p:nvPr>
            <p:ph type="dt" sz="half" idx="10"/>
          </p:nvPr>
        </p:nvSpPr>
        <p:spPr/>
        <p:txBody>
          <a:bodyPr/>
          <a:lstStyle/>
          <a:p>
            <a:fld id="{2473375E-C20A-4673-9B11-DF795E542BCF}"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56</a:t>
            </a:fld>
            <a:endParaRPr lang="en-GB"/>
          </a:p>
        </p:txBody>
      </p:sp>
    </p:spTree>
    <p:extLst>
      <p:ext uri="{BB962C8B-B14F-4D97-AF65-F5344CB8AC3E}">
        <p14:creationId xmlns:p14="http://schemas.microsoft.com/office/powerpoint/2010/main" val="14144685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normAutofit fontScale="90000"/>
          </a:bodyPr>
          <a:lstStyle/>
          <a:p>
            <a:r>
              <a:rPr lang="en-US" b="1" dirty="0">
                <a:latin typeface="Arial" panose="020B0604020202020204" pitchFamily="34" charset="0"/>
                <a:ea typeface="Times New Roman" panose="02020603050405020304" pitchFamily="18" charset="0"/>
              </a:rPr>
              <a:t>Signs and Symptoms of Vaginal Discharge </a:t>
            </a:r>
            <a:endParaRPr lang="en-US" dirty="0"/>
          </a:p>
        </p:txBody>
      </p:sp>
      <p:sp>
        <p:nvSpPr>
          <p:cNvPr id="3" name="Content Placeholder 2"/>
          <p:cNvSpPr>
            <a:spLocks noGrp="1"/>
          </p:cNvSpPr>
          <p:nvPr>
            <p:ph idx="1"/>
          </p:nvPr>
        </p:nvSpPr>
        <p:spPr>
          <a:xfrm>
            <a:off x="407368" y="1196753"/>
            <a:ext cx="11175032" cy="4929412"/>
          </a:xfrm>
        </p:spPr>
        <p:txBody>
          <a:bodyPr>
            <a:normAutofit/>
          </a:bodyPr>
          <a:lstStyle/>
          <a:p>
            <a:pPr lvl="0" algn="just">
              <a:spcBef>
                <a:spcPts val="0"/>
              </a:spcBef>
              <a:buSzPts val="1000"/>
              <a:buFont typeface="Symbol" panose="05050102010706020507" pitchFamily="18" charset="2"/>
              <a:buChar char=""/>
              <a:tabLst>
                <a:tab pos="457200" algn="l"/>
              </a:tabLst>
            </a:pPr>
            <a:r>
              <a:rPr lang="en-US" dirty="0">
                <a:latin typeface="Arial" panose="020B0604020202020204" pitchFamily="34" charset="0"/>
                <a:ea typeface="Times New Roman" panose="02020603050405020304" pitchFamily="18" charset="0"/>
              </a:rPr>
              <a:t>The </a:t>
            </a:r>
            <a:r>
              <a:rPr lang="en-US" b="1" dirty="0">
                <a:latin typeface="Arial" panose="020B0604020202020204" pitchFamily="34" charset="0"/>
                <a:ea typeface="Times New Roman" panose="02020603050405020304" pitchFamily="18" charset="0"/>
              </a:rPr>
              <a:t>abnormal discharge </a:t>
            </a:r>
            <a:r>
              <a:rPr lang="en-US" dirty="0">
                <a:latin typeface="Arial" panose="020B0604020202020204" pitchFamily="34" charset="0"/>
                <a:ea typeface="Times New Roman" panose="02020603050405020304" pitchFamily="18" charset="0"/>
              </a:rPr>
              <a:t>is more than usual and it has </a:t>
            </a:r>
            <a:r>
              <a:rPr lang="en-US" b="1" dirty="0">
                <a:latin typeface="Arial" panose="020B0604020202020204" pitchFamily="34" charset="0"/>
                <a:ea typeface="Times New Roman" panose="02020603050405020304" pitchFamily="18" charset="0"/>
              </a:rPr>
              <a:t>unpleasant smell</a:t>
            </a:r>
            <a:r>
              <a:rPr lang="en-US" dirty="0">
                <a:latin typeface="Arial" panose="020B0604020202020204" pitchFamily="34" charset="0"/>
                <a:ea typeface="Times New Roman" panose="02020603050405020304" pitchFamily="18" charset="0"/>
              </a:rPr>
              <a:t>. </a:t>
            </a:r>
          </a:p>
          <a:p>
            <a:pPr lvl="0" algn="just">
              <a:spcBef>
                <a:spcPts val="0"/>
              </a:spcBef>
              <a:buSzPts val="1000"/>
              <a:buFont typeface="Symbol" panose="05050102010706020507" pitchFamily="18" charset="2"/>
              <a:buChar char=""/>
              <a:tabLst>
                <a:tab pos="457200" algn="l"/>
              </a:tabLst>
            </a:pPr>
            <a:r>
              <a:rPr lang="en-US" dirty="0">
                <a:latin typeface="Arial" panose="020B0604020202020204" pitchFamily="34" charset="0"/>
                <a:ea typeface="Times New Roman" panose="02020603050405020304" pitchFamily="18" charset="0"/>
              </a:rPr>
              <a:t>Its </a:t>
            </a:r>
            <a:r>
              <a:rPr lang="en-US" dirty="0" err="1">
                <a:latin typeface="Arial" panose="020B0604020202020204" pitchFamily="34" charset="0"/>
                <a:ea typeface="Times New Roman" panose="02020603050405020304" pitchFamily="18" charset="0"/>
              </a:rPr>
              <a:t>colour</a:t>
            </a:r>
            <a:r>
              <a:rPr lang="en-US" dirty="0">
                <a:latin typeface="Arial" panose="020B0604020202020204" pitchFamily="34" charset="0"/>
                <a:ea typeface="Times New Roman" panose="02020603050405020304" pitchFamily="18" charset="0"/>
              </a:rPr>
              <a:t> depends on the causative organisms, so it is </a:t>
            </a:r>
            <a:r>
              <a:rPr lang="en-US" b="1" dirty="0">
                <a:latin typeface="Arial" panose="020B0604020202020204" pitchFamily="34" charset="0"/>
                <a:ea typeface="Times New Roman" panose="02020603050405020304" pitchFamily="18" charset="0"/>
              </a:rPr>
              <a:t>green, yellow or curd like.</a:t>
            </a:r>
            <a:endParaRPr lang="en-US" b="1" dirty="0">
              <a:latin typeface="Times New Roman" panose="02020603050405020304" pitchFamily="18" charset="0"/>
              <a:ea typeface="Times New Roman" panose="02020603050405020304" pitchFamily="18" charset="0"/>
            </a:endParaRPr>
          </a:p>
          <a:p>
            <a:pPr lvl="0" algn="just">
              <a:spcBef>
                <a:spcPts val="0"/>
              </a:spcBef>
              <a:buSzPts val="1000"/>
              <a:buFont typeface="Symbol" panose="05050102010706020507" pitchFamily="18" charset="2"/>
              <a:buChar char=""/>
              <a:tabLst>
                <a:tab pos="457200" algn="l"/>
              </a:tabLst>
            </a:pPr>
            <a:r>
              <a:rPr lang="en-US" b="1" dirty="0">
                <a:latin typeface="Arial" panose="020B0604020202020204" pitchFamily="34" charset="0"/>
                <a:ea typeface="Times New Roman" panose="02020603050405020304" pitchFamily="18" charset="0"/>
              </a:rPr>
              <a:t>dysuria due </a:t>
            </a:r>
            <a:r>
              <a:rPr lang="en-US" dirty="0">
                <a:latin typeface="Arial" panose="020B0604020202020204" pitchFamily="34" charset="0"/>
                <a:ea typeface="Times New Roman" panose="02020603050405020304" pitchFamily="18" charset="0"/>
              </a:rPr>
              <a:t>to inflammation of the urethra,</a:t>
            </a:r>
          </a:p>
          <a:p>
            <a:pPr lvl="0" algn="just">
              <a:spcBef>
                <a:spcPts val="0"/>
              </a:spcBef>
              <a:buSzPts val="1000"/>
              <a:buFont typeface="Symbol" panose="05050102010706020507" pitchFamily="18" charset="2"/>
              <a:buChar char=""/>
              <a:tabLst>
                <a:tab pos="457200" algn="l"/>
              </a:tabLst>
            </a:pPr>
            <a:r>
              <a:rPr lang="en-US" b="1" dirty="0">
                <a:latin typeface="Arial" panose="020B0604020202020204" pitchFamily="34" charset="0"/>
                <a:ea typeface="Times New Roman" panose="02020603050405020304" pitchFamily="18" charset="0"/>
              </a:rPr>
              <a:t>dyspareunia</a:t>
            </a:r>
            <a:r>
              <a:rPr lang="en-US" dirty="0">
                <a:latin typeface="Arial" panose="020B0604020202020204" pitchFamily="34" charset="0"/>
                <a:ea typeface="Times New Roman" panose="02020603050405020304" pitchFamily="18" charset="0"/>
              </a:rPr>
              <a:t> accompanied by </a:t>
            </a:r>
            <a:r>
              <a:rPr lang="en-US" b="1" dirty="0">
                <a:latin typeface="Arial" panose="020B0604020202020204" pitchFamily="34" charset="0"/>
                <a:ea typeface="Times New Roman" panose="02020603050405020304" pitchFamily="18" charset="0"/>
              </a:rPr>
              <a:t>itching</a:t>
            </a:r>
            <a:r>
              <a:rPr lang="en-US" dirty="0">
                <a:latin typeface="Arial" panose="020B0604020202020204" pitchFamily="34" charset="0"/>
                <a:ea typeface="Times New Roman" panose="02020603050405020304" pitchFamily="18" charset="0"/>
              </a:rPr>
              <a:t> of the vulva or vagina, or an inflamed and </a:t>
            </a:r>
            <a:r>
              <a:rPr lang="en-US" b="1" dirty="0">
                <a:latin typeface="Arial" panose="020B0604020202020204" pitchFamily="34" charset="0"/>
                <a:ea typeface="Times New Roman" panose="02020603050405020304" pitchFamily="18" charset="0"/>
              </a:rPr>
              <a:t>swollen vulva</a:t>
            </a:r>
            <a:r>
              <a:rPr lang="en-US" dirty="0">
                <a:latin typeface="Arial" panose="020B0604020202020204" pitchFamily="34"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lvl="0" algn="just">
              <a:spcBef>
                <a:spcPts val="0"/>
              </a:spcBef>
              <a:buSzPts val="1000"/>
              <a:buFont typeface="Symbol" panose="05050102010706020507" pitchFamily="18" charset="2"/>
              <a:buChar char=""/>
              <a:tabLst>
                <a:tab pos="457200" algn="l"/>
              </a:tabLst>
            </a:pPr>
            <a:r>
              <a:rPr lang="en-US" dirty="0">
                <a:latin typeface="Arial" panose="020B0604020202020204" pitchFamily="34" charset="0"/>
                <a:ea typeface="Times New Roman" panose="02020603050405020304" pitchFamily="18" charset="0"/>
              </a:rPr>
              <a:t>In cervicitis there is redness, inflammation and bleeding from the cervix (this is symptomatic in most women). </a:t>
            </a:r>
          </a:p>
          <a:p>
            <a:pPr lvl="0" algn="just">
              <a:spcBef>
                <a:spcPts val="0"/>
              </a:spcBef>
              <a:buSzPts val="1000"/>
              <a:buFont typeface="Symbol" panose="05050102010706020507" pitchFamily="18" charset="2"/>
              <a:buChar char=""/>
              <a:tabLst>
                <a:tab pos="457200" algn="l"/>
              </a:tabLst>
            </a:pPr>
            <a:r>
              <a:rPr lang="en-US" b="1" dirty="0">
                <a:latin typeface="Arial" panose="020B0604020202020204" pitchFamily="34" charset="0"/>
                <a:ea typeface="Times New Roman" panose="02020603050405020304" pitchFamily="18" charset="0"/>
              </a:rPr>
              <a:t>The Bartholin’s </a:t>
            </a:r>
            <a:r>
              <a:rPr lang="en-US" dirty="0">
                <a:latin typeface="Arial" panose="020B0604020202020204" pitchFamily="34" charset="0"/>
                <a:ea typeface="Times New Roman" panose="02020603050405020304" pitchFamily="18" charset="0"/>
              </a:rPr>
              <a:t>glands are swollen and tender and the patient complains of abdominal pain.</a:t>
            </a:r>
            <a:endParaRPr lang="en-US" dirty="0">
              <a:latin typeface="Times New Roman" panose="02020603050405020304" pitchFamily="18" charset="0"/>
              <a:ea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0C74BE0-2E5E-4B2E-B08D-4F1838AD9558}"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57</a:t>
            </a:fld>
            <a:endParaRPr lang="en-GB"/>
          </a:p>
        </p:txBody>
      </p:sp>
    </p:spTree>
    <p:extLst>
      <p:ext uri="{BB962C8B-B14F-4D97-AF65-F5344CB8AC3E}">
        <p14:creationId xmlns:p14="http://schemas.microsoft.com/office/powerpoint/2010/main" val="40461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Common STIs</a:t>
            </a:r>
          </a:p>
        </p:txBody>
      </p:sp>
      <p:sp>
        <p:nvSpPr>
          <p:cNvPr id="3" name="Content Placeholder 2"/>
          <p:cNvSpPr>
            <a:spLocks noGrp="1"/>
          </p:cNvSpPr>
          <p:nvPr>
            <p:ph sz="half" idx="1"/>
          </p:nvPr>
        </p:nvSpPr>
        <p:spPr/>
        <p:txBody>
          <a:bodyPr>
            <a:normAutofit/>
          </a:bodyPr>
          <a:lstStyle/>
          <a:p>
            <a:r>
              <a:rPr lang="en-GB" sz="4000" dirty="0"/>
              <a:t> Gonorrhoea </a:t>
            </a:r>
          </a:p>
          <a:p>
            <a:r>
              <a:rPr lang="en-GB" sz="4000" dirty="0"/>
              <a:t>Syphilis </a:t>
            </a:r>
          </a:p>
          <a:p>
            <a:r>
              <a:rPr lang="en-GB" sz="4000" dirty="0"/>
              <a:t> Chlamydia </a:t>
            </a:r>
          </a:p>
          <a:p>
            <a:r>
              <a:rPr lang="en-GB" sz="4000" dirty="0" err="1"/>
              <a:t>Trichomoniasis</a:t>
            </a:r>
            <a:r>
              <a:rPr lang="en-GB" sz="4000" dirty="0"/>
              <a:t> </a:t>
            </a:r>
          </a:p>
          <a:p>
            <a:r>
              <a:rPr lang="en-GB" sz="4000" dirty="0" err="1"/>
              <a:t>Chancroid</a:t>
            </a:r>
            <a:r>
              <a:rPr lang="en-GB" sz="4000" dirty="0"/>
              <a:t> </a:t>
            </a:r>
          </a:p>
          <a:p>
            <a:r>
              <a:rPr lang="en-GB" sz="4000" dirty="0"/>
              <a:t>Genital herpes </a:t>
            </a:r>
            <a:endParaRPr lang="en-US" sz="4000" b="1" dirty="0"/>
          </a:p>
          <a:p>
            <a:endParaRPr lang="en-GB" sz="4000" dirty="0"/>
          </a:p>
        </p:txBody>
      </p:sp>
      <p:sp>
        <p:nvSpPr>
          <p:cNvPr id="4" name="Content Placeholder 3"/>
          <p:cNvSpPr>
            <a:spLocks noGrp="1"/>
          </p:cNvSpPr>
          <p:nvPr>
            <p:ph sz="half" idx="2"/>
          </p:nvPr>
        </p:nvSpPr>
        <p:spPr>
          <a:xfrm>
            <a:off x="5807968" y="1600201"/>
            <a:ext cx="5774432" cy="4525963"/>
          </a:xfrm>
        </p:spPr>
        <p:txBody>
          <a:bodyPr>
            <a:normAutofit/>
          </a:bodyPr>
          <a:lstStyle/>
          <a:p>
            <a:r>
              <a:rPr lang="en-US" sz="3600" dirty="0" err="1"/>
              <a:t>lymphagranuloma</a:t>
            </a:r>
            <a:r>
              <a:rPr lang="en-US" sz="3600" dirty="0"/>
              <a:t> </a:t>
            </a:r>
            <a:r>
              <a:rPr lang="en-US" sz="3600" dirty="0" err="1"/>
              <a:t>venerum</a:t>
            </a:r>
            <a:r>
              <a:rPr lang="en-US" sz="3600" dirty="0"/>
              <a:t>, </a:t>
            </a:r>
          </a:p>
          <a:p>
            <a:r>
              <a:rPr lang="en-US" sz="3600" dirty="0"/>
              <a:t>granuloma </a:t>
            </a:r>
            <a:r>
              <a:rPr lang="en-US" sz="3600" dirty="0" err="1"/>
              <a:t>inguinale</a:t>
            </a:r>
            <a:r>
              <a:rPr lang="en-US" sz="3600" dirty="0"/>
              <a:t>, </a:t>
            </a:r>
          </a:p>
          <a:p>
            <a:r>
              <a:rPr lang="en-US" sz="3600" dirty="0"/>
              <a:t>candidiasis, </a:t>
            </a:r>
          </a:p>
          <a:p>
            <a:r>
              <a:rPr lang="en-US" sz="3600" dirty="0"/>
              <a:t>vaginitis, </a:t>
            </a:r>
          </a:p>
          <a:p>
            <a:r>
              <a:rPr lang="en-US" sz="3600" dirty="0"/>
              <a:t>cervicitis, </a:t>
            </a:r>
          </a:p>
          <a:p>
            <a:r>
              <a:rPr lang="en-US" sz="3600" dirty="0"/>
              <a:t>urethral discharge</a:t>
            </a:r>
            <a:endParaRPr lang="en-GB" sz="3600" dirty="0"/>
          </a:p>
          <a:p>
            <a:endParaRPr lang="en-US" sz="3600" dirty="0"/>
          </a:p>
        </p:txBody>
      </p:sp>
      <p:sp>
        <p:nvSpPr>
          <p:cNvPr id="5" name="Date Placeholder 4"/>
          <p:cNvSpPr>
            <a:spLocks noGrp="1"/>
          </p:cNvSpPr>
          <p:nvPr>
            <p:ph type="dt" sz="half" idx="10"/>
          </p:nvPr>
        </p:nvSpPr>
        <p:spPr/>
        <p:txBody>
          <a:bodyPr/>
          <a:lstStyle/>
          <a:p>
            <a:fld id="{BA655261-1DC3-4443-8441-204CEDCC66A4}" type="datetime1">
              <a:rPr lang="en-US" smtClean="0"/>
              <a:t>6/5/2023</a:t>
            </a:fld>
            <a:endParaRPr lang="en-GB"/>
          </a:p>
        </p:txBody>
      </p:sp>
      <p:sp>
        <p:nvSpPr>
          <p:cNvPr id="6" name="Footer Placeholder 5"/>
          <p:cNvSpPr>
            <a:spLocks noGrp="1"/>
          </p:cNvSpPr>
          <p:nvPr>
            <p:ph type="ftr" sz="quarter" idx="11"/>
          </p:nvPr>
        </p:nvSpPr>
        <p:spPr/>
        <p:txBody>
          <a:bodyPr/>
          <a:lstStyle/>
          <a:p>
            <a:r>
              <a:rPr lang="en-GB"/>
              <a:t>raphael mutiso </a:t>
            </a:r>
            <a:endParaRPr lang="en-GB" dirty="0"/>
          </a:p>
        </p:txBody>
      </p:sp>
      <p:sp>
        <p:nvSpPr>
          <p:cNvPr id="7" name="Slide Number Placeholder 6"/>
          <p:cNvSpPr>
            <a:spLocks noGrp="1"/>
          </p:cNvSpPr>
          <p:nvPr>
            <p:ph type="sldNum" sz="quarter" idx="12"/>
          </p:nvPr>
        </p:nvSpPr>
        <p:spPr/>
        <p:txBody>
          <a:bodyPr/>
          <a:lstStyle/>
          <a:p>
            <a:fld id="{BA31F860-8C61-40DA-BDCB-8170D9C6FDE0}" type="slidenum">
              <a:rPr lang="en-GB" smtClean="0"/>
              <a:pPr/>
              <a:t>6</a:t>
            </a:fld>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p>
            <a:pPr algn="l"/>
            <a:r>
              <a:rPr lang="en-GB" b="1" dirty="0"/>
              <a:t>GONORRHOEA</a:t>
            </a:r>
            <a:endParaRPr lang="en-GB" dirty="0"/>
          </a:p>
        </p:txBody>
      </p:sp>
      <p:sp>
        <p:nvSpPr>
          <p:cNvPr id="3" name="Content Placeholder 2"/>
          <p:cNvSpPr>
            <a:spLocks noGrp="1"/>
          </p:cNvSpPr>
          <p:nvPr>
            <p:ph idx="1"/>
          </p:nvPr>
        </p:nvSpPr>
        <p:spPr>
          <a:xfrm>
            <a:off x="119336" y="980729"/>
            <a:ext cx="11809312" cy="4752528"/>
          </a:xfrm>
        </p:spPr>
        <p:txBody>
          <a:bodyPr>
            <a:noAutofit/>
          </a:bodyPr>
          <a:lstStyle/>
          <a:p>
            <a:r>
              <a:rPr lang="en-GB" sz="3300" dirty="0"/>
              <a:t>Gonorrhoea is caused by </a:t>
            </a:r>
            <a:r>
              <a:rPr lang="en-GB" sz="3300" dirty="0" err="1"/>
              <a:t>Neisseria</a:t>
            </a:r>
            <a:r>
              <a:rPr lang="en-GB" sz="3300" dirty="0"/>
              <a:t> </a:t>
            </a:r>
            <a:r>
              <a:rPr lang="en-GB" sz="3300" dirty="0" err="1"/>
              <a:t>gonorrheae</a:t>
            </a:r>
            <a:r>
              <a:rPr lang="en-GB" sz="3300" dirty="0"/>
              <a:t> which is a gram Negative bacterium. </a:t>
            </a:r>
          </a:p>
          <a:p>
            <a:r>
              <a:rPr lang="en-GB" sz="3300" dirty="0"/>
              <a:t>The bacterium can grow and multiply easily in the warm, moist areas of the reproductive tract, including the cervix , uterus, and fallopian tubes in women, and in the urethra in women and men. </a:t>
            </a:r>
          </a:p>
          <a:p>
            <a:r>
              <a:rPr lang="en-GB" sz="3300" dirty="0"/>
              <a:t>The bacterium can also grow in the mouth, throat, eyes, and anus. </a:t>
            </a:r>
          </a:p>
          <a:p>
            <a:r>
              <a:rPr lang="en-GB" sz="3300" dirty="0"/>
              <a:t>It is transmitted through, sexual intercourse, from mother to baby during childbirth (</a:t>
            </a:r>
            <a:r>
              <a:rPr lang="en-GB" sz="3300" dirty="0" err="1"/>
              <a:t>ophthalmia</a:t>
            </a:r>
            <a:r>
              <a:rPr lang="en-GB" sz="3300" dirty="0"/>
              <a:t> </a:t>
            </a:r>
            <a:r>
              <a:rPr lang="en-GB" sz="3300" dirty="0" err="1"/>
              <a:t>neonatorum</a:t>
            </a:r>
            <a:r>
              <a:rPr lang="en-GB" sz="3300" dirty="0"/>
              <a:t>)</a:t>
            </a:r>
          </a:p>
          <a:p>
            <a:endParaRPr lang="en-GB" sz="3300" dirty="0"/>
          </a:p>
        </p:txBody>
      </p:sp>
      <p:sp>
        <p:nvSpPr>
          <p:cNvPr id="4" name="Date Placeholder 3"/>
          <p:cNvSpPr>
            <a:spLocks noGrp="1"/>
          </p:cNvSpPr>
          <p:nvPr>
            <p:ph type="dt" sz="half" idx="10"/>
          </p:nvPr>
        </p:nvSpPr>
        <p:spPr/>
        <p:txBody>
          <a:bodyPr/>
          <a:lstStyle/>
          <a:p>
            <a:fld id="{D4A37537-380C-4FD6-AD22-59943030F29F}"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7</a:t>
            </a:fld>
            <a:endParaRPr lang="en-GB"/>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64704"/>
          </a:xfrm>
        </p:spPr>
        <p:txBody>
          <a:bodyPr>
            <a:normAutofit/>
          </a:bodyPr>
          <a:lstStyle/>
          <a:p>
            <a:pPr algn="l"/>
            <a:r>
              <a:rPr lang="en-GB" b="1" i="1" dirty="0"/>
              <a:t>Signs and Symptoms </a:t>
            </a:r>
            <a:endParaRPr lang="en-GB" dirty="0"/>
          </a:p>
        </p:txBody>
      </p:sp>
      <p:sp>
        <p:nvSpPr>
          <p:cNvPr id="3" name="Content Placeholder 2"/>
          <p:cNvSpPr>
            <a:spLocks noGrp="1"/>
          </p:cNvSpPr>
          <p:nvPr>
            <p:ph idx="1"/>
          </p:nvPr>
        </p:nvSpPr>
        <p:spPr>
          <a:xfrm>
            <a:off x="191344" y="692696"/>
            <a:ext cx="11737304" cy="5112568"/>
          </a:xfrm>
        </p:spPr>
        <p:txBody>
          <a:bodyPr>
            <a:normAutofit fontScale="92500" lnSpcReduction="10000"/>
          </a:bodyPr>
          <a:lstStyle/>
          <a:p>
            <a:r>
              <a:rPr lang="en-GB" sz="3600" dirty="0"/>
              <a:t>Some men with gonorrhoea may have no symptoms at all. </a:t>
            </a:r>
          </a:p>
          <a:p>
            <a:r>
              <a:rPr lang="en-GB" sz="3600" dirty="0"/>
              <a:t>However, some men have signs or symptoms that appear one to fourteen days after infection. Symptoms and signs include a burning sensation when urinating, or a white, yellow, or green discharge from the penis. </a:t>
            </a:r>
          </a:p>
          <a:p>
            <a:r>
              <a:rPr lang="en-GB" sz="3600" dirty="0"/>
              <a:t>Sometimes men with gonorrhoea get painful or swollen testicles. </a:t>
            </a:r>
          </a:p>
          <a:p>
            <a:r>
              <a:rPr lang="en-GB" sz="3600" dirty="0"/>
              <a:t>In women, the symptoms of gonorrhoea are often mild, but most women who are infected have no symptoms. </a:t>
            </a:r>
          </a:p>
          <a:p>
            <a:r>
              <a:rPr lang="en-GB" sz="3600" dirty="0"/>
              <a:t>The initial symptoms and signs in women include a painful or burning sensation when urinating, increased vaginal discharge, or vaginal bleeding between periods. </a:t>
            </a:r>
          </a:p>
          <a:p>
            <a:endParaRPr lang="en-GB" sz="3600" dirty="0"/>
          </a:p>
          <a:p>
            <a:endParaRPr lang="en-GB" sz="3600" dirty="0"/>
          </a:p>
        </p:txBody>
      </p:sp>
      <p:sp>
        <p:nvSpPr>
          <p:cNvPr id="4" name="Date Placeholder 3"/>
          <p:cNvSpPr>
            <a:spLocks noGrp="1"/>
          </p:cNvSpPr>
          <p:nvPr>
            <p:ph type="dt" sz="half" idx="10"/>
          </p:nvPr>
        </p:nvSpPr>
        <p:spPr/>
        <p:txBody>
          <a:bodyPr/>
          <a:lstStyle/>
          <a:p>
            <a:fld id="{8F6CDEA0-2A45-4AF6-88C5-FCB12463E071}" type="datetime1">
              <a:rPr lang="en-US" smtClean="0"/>
              <a:t>6/5/2023</a:t>
            </a:fld>
            <a:endParaRPr lang="en-GB"/>
          </a:p>
        </p:txBody>
      </p:sp>
      <p:sp>
        <p:nvSpPr>
          <p:cNvPr id="5" name="Footer Placeholder 4"/>
          <p:cNvSpPr>
            <a:spLocks noGrp="1"/>
          </p:cNvSpPr>
          <p:nvPr>
            <p:ph type="ftr" sz="quarter" idx="11"/>
          </p:nvPr>
        </p:nvSpPr>
        <p:spPr/>
        <p:txBody>
          <a:bodyPr/>
          <a:lstStyle/>
          <a:p>
            <a:r>
              <a:rPr lang="en-GB"/>
              <a:t>raphael mutiso </a:t>
            </a:r>
          </a:p>
        </p:txBody>
      </p:sp>
      <p:sp>
        <p:nvSpPr>
          <p:cNvPr id="6" name="Slide Number Placeholder 5"/>
          <p:cNvSpPr>
            <a:spLocks noGrp="1"/>
          </p:cNvSpPr>
          <p:nvPr>
            <p:ph type="sldNum" sz="quarter" idx="12"/>
          </p:nvPr>
        </p:nvSpPr>
        <p:spPr/>
        <p:txBody>
          <a:bodyPr/>
          <a:lstStyle/>
          <a:p>
            <a:fld id="{BA31F860-8C61-40DA-BDCB-8170D9C6FDE0}" type="slidenum">
              <a:rPr lang="en-GB" smtClean="0"/>
              <a:pPr/>
              <a:t>8</a:t>
            </a:fld>
            <a:endParaRPr lang="en-GB"/>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88640"/>
            <a:ext cx="11593288" cy="6408711"/>
          </a:xfrm>
        </p:spPr>
        <p:txBody>
          <a:bodyPr>
            <a:normAutofit/>
          </a:bodyPr>
          <a:lstStyle/>
          <a:p>
            <a:r>
              <a:rPr lang="en-GB" dirty="0"/>
              <a:t>Women with gonorrhoea are at risk of developing serious complications from the infection, regardless of the presence or severity of symptoms. </a:t>
            </a:r>
          </a:p>
          <a:p>
            <a:r>
              <a:rPr lang="en-GB" dirty="0"/>
              <a:t>Symptoms of rectal infection in both men and women may include discharge, anal itching, soreness, bleeding, or painful bowel movements.</a:t>
            </a:r>
          </a:p>
          <a:p>
            <a:r>
              <a:rPr lang="en-GB" dirty="0"/>
              <a:t>Rectal infection also may cause no symptoms.</a:t>
            </a:r>
          </a:p>
          <a:p>
            <a:r>
              <a:rPr lang="en-GB" dirty="0"/>
              <a:t>Infections in the throat may cause a sore throat, but usually causes no symptoms. </a:t>
            </a:r>
          </a:p>
          <a:p>
            <a:r>
              <a:rPr lang="en-GB" dirty="0"/>
              <a:t>Prophylaxis for ophthalmic </a:t>
            </a:r>
            <a:r>
              <a:rPr lang="en-GB" dirty="0" err="1"/>
              <a:t>neonatorum</a:t>
            </a:r>
            <a:r>
              <a:rPr lang="en-GB" dirty="0"/>
              <a:t> should be given routinely to all new-born babies. 	</a:t>
            </a:r>
          </a:p>
          <a:p>
            <a:endParaRPr lang="en-GB" dirty="0"/>
          </a:p>
          <a:p>
            <a:pPr marL="0" indent="0">
              <a:buNone/>
            </a:pPr>
            <a:endParaRPr lang="en-GB" dirty="0"/>
          </a:p>
        </p:txBody>
      </p:sp>
      <p:sp>
        <p:nvSpPr>
          <p:cNvPr id="2" name="Date Placeholder 1"/>
          <p:cNvSpPr>
            <a:spLocks noGrp="1"/>
          </p:cNvSpPr>
          <p:nvPr>
            <p:ph type="dt" sz="half" idx="10"/>
          </p:nvPr>
        </p:nvSpPr>
        <p:spPr/>
        <p:txBody>
          <a:bodyPr/>
          <a:lstStyle/>
          <a:p>
            <a:fld id="{CB88EA60-1145-48EF-825B-07D72ED537D9}" type="datetime1">
              <a:rPr lang="en-US" smtClean="0"/>
              <a:t>6/5/2023</a:t>
            </a:fld>
            <a:endParaRPr lang="en-GB"/>
          </a:p>
        </p:txBody>
      </p:sp>
      <p:sp>
        <p:nvSpPr>
          <p:cNvPr id="4" name="Footer Placeholder 3"/>
          <p:cNvSpPr>
            <a:spLocks noGrp="1"/>
          </p:cNvSpPr>
          <p:nvPr>
            <p:ph type="ftr" sz="quarter" idx="11"/>
          </p:nvPr>
        </p:nvSpPr>
        <p:spPr/>
        <p:txBody>
          <a:bodyPr/>
          <a:lstStyle/>
          <a:p>
            <a:r>
              <a:rPr lang="en-GB"/>
              <a:t>raphael mutiso </a:t>
            </a:r>
          </a:p>
        </p:txBody>
      </p:sp>
      <p:sp>
        <p:nvSpPr>
          <p:cNvPr id="5" name="Slide Number Placeholder 4"/>
          <p:cNvSpPr>
            <a:spLocks noGrp="1"/>
          </p:cNvSpPr>
          <p:nvPr>
            <p:ph type="sldNum" sz="quarter" idx="12"/>
          </p:nvPr>
        </p:nvSpPr>
        <p:spPr/>
        <p:txBody>
          <a:bodyPr/>
          <a:lstStyle/>
          <a:p>
            <a:fld id="{BA31F860-8C61-40DA-BDCB-8170D9C6FDE0}" type="slidenum">
              <a:rPr lang="en-GB" smtClean="0"/>
              <a:pPr/>
              <a:t>9</a:t>
            </a:fld>
            <a:endParaRPr lang="en-GB"/>
          </a:p>
        </p:txBody>
      </p:sp>
    </p:spTree>
  </p:cSld>
  <p:clrMapOvr>
    <a:masterClrMapping/>
  </p:clrMapOvr>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P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FC99C7D-FCEE-4F07-98DA-BB7979E50A37}" vid="{61811EC2-24F8-4B59-8CC3-FCA7253943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886</TotalTime>
  <Words>3855</Words>
  <Application>Microsoft Office PowerPoint</Application>
  <PresentationFormat>Widescreen</PresentationFormat>
  <Paragraphs>460</Paragraphs>
  <Slides>57</Slides>
  <Notes>1</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New York</vt:lpstr>
      <vt:lpstr>Symbol</vt:lpstr>
      <vt:lpstr>Times New Roman</vt:lpstr>
      <vt:lpstr>Verdana</vt:lpstr>
      <vt:lpstr>Theme1</vt:lpstr>
      <vt:lpstr>STI </vt:lpstr>
      <vt:lpstr>Content-STI</vt:lpstr>
      <vt:lpstr>Sexually Transmitted Infections </vt:lpstr>
      <vt:lpstr>Definition </vt:lpstr>
      <vt:lpstr>The STIs are divided into five main syndromes </vt:lpstr>
      <vt:lpstr>Common STIs</vt:lpstr>
      <vt:lpstr>GONORRHOEA</vt:lpstr>
      <vt:lpstr>Signs and Symptoms </vt:lpstr>
      <vt:lpstr>PowerPoint Presentation</vt:lpstr>
      <vt:lpstr>CHLAMYDIA </vt:lpstr>
      <vt:lpstr>Signs and Symptoms </vt:lpstr>
      <vt:lpstr>PowerPoint Presentation</vt:lpstr>
      <vt:lpstr>SYPHILIS </vt:lpstr>
      <vt:lpstr>PowerPoint Presentation</vt:lpstr>
      <vt:lpstr>Signs and Symptoms </vt:lpstr>
      <vt:lpstr>1. Primary Stage </vt:lpstr>
      <vt:lpstr>Clinical features </vt:lpstr>
      <vt:lpstr>2. Secondary stage </vt:lpstr>
      <vt:lpstr>PowerPoint Presentation</vt:lpstr>
      <vt:lpstr>PowerPoint Presentation</vt:lpstr>
      <vt:lpstr>3. Latent and Late Stages </vt:lpstr>
      <vt:lpstr>PowerPoint Presentation</vt:lpstr>
      <vt:lpstr>CHANCROID</vt:lpstr>
      <vt:lpstr>Signs and Symptoms </vt:lpstr>
      <vt:lpstr>TRICHOMONIASIS </vt:lpstr>
      <vt:lpstr>Signs and Symptoms</vt:lpstr>
      <vt:lpstr>GENITAL HERPES </vt:lpstr>
      <vt:lpstr>Herpes Simplex Virus Infection (HSV)</vt:lpstr>
      <vt:lpstr>First clinical episode</vt:lpstr>
      <vt:lpstr>Diagnosis</vt:lpstr>
      <vt:lpstr>Therapy</vt:lpstr>
      <vt:lpstr>Signs and Symptoms </vt:lpstr>
      <vt:lpstr>PowerPoint Presentation</vt:lpstr>
      <vt:lpstr>sexual behaviours that can increase the risk of getting STIs</vt:lpstr>
      <vt:lpstr>Prevention </vt:lpstr>
      <vt:lpstr>Chlamydia Trachomatis</vt:lpstr>
      <vt:lpstr>PowerPoint Presentation</vt:lpstr>
      <vt:lpstr>PowerPoint Presentation</vt:lpstr>
      <vt:lpstr>Lymphogranuloma venereum (LGV)</vt:lpstr>
      <vt:lpstr>PowerPoint Presentation</vt:lpstr>
      <vt:lpstr>Granuloma inguinale</vt:lpstr>
      <vt:lpstr>Complications arising from STIs </vt:lpstr>
      <vt:lpstr>PowerPoint Presentation</vt:lpstr>
      <vt:lpstr>PowerPoint Presentation</vt:lpstr>
      <vt:lpstr>Management of STIs </vt:lpstr>
      <vt:lpstr>Aetiological approach </vt:lpstr>
      <vt:lpstr>Clinical based approach </vt:lpstr>
      <vt:lpstr>Syndromic  approach </vt:lpstr>
      <vt:lpstr>What is an STI/RTI syndrome? </vt:lpstr>
      <vt:lpstr>Common STIs syndromes </vt:lpstr>
      <vt:lpstr>Remember: Four Cs </vt:lpstr>
      <vt:lpstr>PowerPoint Presentation</vt:lpstr>
      <vt:lpstr>vaginitis, cervicitis, urethral discharge</vt:lpstr>
      <vt:lpstr>Vaginal Discharges </vt:lpstr>
      <vt:lpstr>Causes of Vaginal Discharges </vt:lpstr>
      <vt:lpstr>PowerPoint Presentation</vt:lpstr>
      <vt:lpstr>Signs and Symptoms of Vaginal Discharge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Sexually Transmitted Infections</dc:title>
  <dc:creator>Eliphas Gitonga</dc:creator>
  <cp:lastModifiedBy>Raphael</cp:lastModifiedBy>
  <cp:revision>74</cp:revision>
  <dcterms:created xsi:type="dcterms:W3CDTF">2016-04-17T16:24:53Z</dcterms:created>
  <dcterms:modified xsi:type="dcterms:W3CDTF">2023-06-05T05:17:48Z</dcterms:modified>
</cp:coreProperties>
</file>