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60" r:id="rId9"/>
    <p:sldId id="262" r:id="rId10"/>
    <p:sldId id="263" r:id="rId11"/>
    <p:sldId id="264" r:id="rId12"/>
    <p:sldId id="261" r:id="rId13"/>
    <p:sldId id="265" r:id="rId14"/>
    <p:sldId id="266" r:id="rId15"/>
    <p:sldId id="267" r:id="rId16"/>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führung" id="{ECFF9C9A-C504-4FB5-8A71-1B05A6143824}">
          <p14:sldIdLst>
            <p14:sldId id="256"/>
          </p14:sldIdLst>
        </p14:section>
        <p14:section name="Grundbegriffe und Aufbau" id="{83B8D648-81D3-4499-8CD7-A873167D6B7C}">
          <p14:sldIdLst>
            <p14:sldId id="257"/>
            <p14:sldId id="258"/>
            <p14:sldId id="259"/>
            <p14:sldId id="260"/>
            <p14:sldId id="262"/>
            <p14:sldId id="263"/>
            <p14:sldId id="264"/>
            <p14:sldId id="261"/>
          </p14:sldIdLst>
        </p14:section>
        <p14:section name="Implementierung" id="{88767908-044F-4248-B69F-EC0FDF06219E}">
          <p14:sldIdLst>
            <p14:sldId id="265"/>
            <p14:sldId id="266"/>
          </p14:sldIdLst>
        </p14:section>
        <p14:section name="Schluss" id="{319DF366-DB69-41E0-BF52-4BD5F2D0727C}">
          <p14:sldIdLst>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p:scale>
          <a:sx n="100" d="100"/>
          <a:sy n="100" d="100"/>
        </p:scale>
        <p:origin x="936" y="426"/>
      </p:cViewPr>
      <p:guideLst>
        <p:guide orient="horz" pos="2160"/>
        <p:guide pos="3840"/>
      </p:guideLst>
    </p:cSldViewPr>
  </p:slideViewPr>
  <p:notesTextViewPr>
    <p:cViewPr>
      <p:scale>
        <a:sx n="1" d="1"/>
        <a:sy n="1" d="1"/>
      </p:scale>
      <p:origin x="0" y="0"/>
    </p:cViewPr>
  </p:notesTextViewPr>
  <p:notesViewPr>
    <p:cSldViewPr snapToGrid="0"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DE84B31-454E-45BD-885C-68E949EC4F86}" type="datetime1">
              <a:rPr lang="de-DE" smtClean="0"/>
              <a:t>25.05.2019</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de-DE" smtClean="0"/>
              <a:pPr algn="r" rtl="0"/>
              <a:t>‹Nr.›</a:t>
            </a:fld>
            <a:endParaRPr lang="de-DE"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algn="r"/>
            <a:r>
              <a:rPr lang="de-DE" dirty="0"/>
              <a:t>​</a:t>
            </a:r>
            <a:fld id="{3B3E61AF-5B78-4D44-BAE6-8A008712095C}" type="datetime1">
              <a:rPr lang="de-DE" smtClean="0"/>
              <a:pPr algn="r"/>
              <a:t>25.05.2019</a:t>
            </a:fld>
            <a:r>
              <a:rPr lang="de-DE" dirty="0"/>
              <a:t>​</a:t>
            </a:r>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de-DE" smtClean="0"/>
              <a:pPr/>
              <a:t>‹Nr.›</a:t>
            </a:fld>
            <a:endParaRPr lang="de-DE"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itel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de-DE"/>
              <a:t>Mastertitelformat bearbeiten</a:t>
            </a:r>
            <a:endParaRPr/>
          </a:p>
        </p:txBody>
      </p:sp>
      <p:sp>
        <p:nvSpPr>
          <p:cNvPr id="3" name="Untertitel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a:t>Master-Untertitelformat bearbeiten</a:t>
            </a:r>
            <a:endParaRPr/>
          </a:p>
        </p:txBody>
      </p:sp>
      <p:sp>
        <p:nvSpPr>
          <p:cNvPr id="4" name="Datumsplatzhalter 3"/>
          <p:cNvSpPr>
            <a:spLocks noGrp="1"/>
          </p:cNvSpPr>
          <p:nvPr>
            <p:ph type="dt" sz="half" idx="10"/>
          </p:nvPr>
        </p:nvSpPr>
        <p:spPr/>
        <p:txBody>
          <a:bodyPr rtlCol="0"/>
          <a:lstStyle/>
          <a:p>
            <a:r>
              <a:rPr lang="de-DE" dirty="0"/>
              <a:t>​</a:t>
            </a:r>
            <a:fld id="{B7C4225E-112C-46DC-B4A1-DABE3751CAD0}" type="datetime1">
              <a:rPr lang="de" smtClean="0"/>
              <a:pPr/>
              <a:t>25.05.2019</a:t>
            </a:fld>
            <a:r>
              <a:rPr dirty="0"/>
              <a:t>​</a:t>
            </a:r>
          </a:p>
        </p:txBody>
      </p:sp>
      <p:sp>
        <p:nvSpPr>
          <p:cNvPr id="5" name="Fußzeilenplatzhalter 4"/>
          <p:cNvSpPr>
            <a:spLocks noGrp="1"/>
          </p:cNvSpPr>
          <p:nvPr>
            <p:ph type="ftr" sz="quarter" idx="11"/>
          </p:nvPr>
        </p:nvSpPr>
        <p:spPr/>
        <p:txBody>
          <a:bodyPr rtlCol="0"/>
          <a:lstStyle/>
          <a:p>
            <a:pPr rtl="0"/>
            <a:endParaRPr/>
          </a:p>
        </p:txBody>
      </p:sp>
      <p:sp>
        <p:nvSpPr>
          <p:cNvPr id="6" name="Foliennummernplatzhalter 5"/>
          <p:cNvSpPr>
            <a:spLocks noGrp="1"/>
          </p:cNvSpPr>
          <p:nvPr>
            <p:ph type="sldNum" sz="quarter" idx="12"/>
          </p:nvPr>
        </p:nvSpPr>
        <p:spPr/>
        <p:txBody>
          <a:bodyPr rtlCol="0"/>
          <a:lstStyle/>
          <a:p>
            <a:pPr rtl="0"/>
            <a:fld id="{0FF54DE5-C571-48E8-A5BC-B369434E2F44}" type="slidenum">
              <a:rPr smtClean="0"/>
              <a:t>‹Nr.›</a:t>
            </a:fld>
            <a:endParaRPr dirty="0"/>
          </a:p>
        </p:txBody>
      </p:sp>
      <p:pic>
        <p:nvPicPr>
          <p:cNvPr id="11" name="Bild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Bildplatzhalter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a:t>Bild durch Klicken auf Symbol hinzufügen</a:t>
            </a:r>
            <a:endParaRPr lang="de-DE" noProof="0" dirty="0"/>
          </a:p>
        </p:txBody>
      </p:sp>
      <p:sp>
        <p:nvSpPr>
          <p:cNvPr id="4" name="Textplatzhalter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C09478A6-7656-4329-97F2-7BEEE6083498}" type="datetime1">
              <a:rPr lang="de-DE" noProof="0" smtClean="0"/>
              <a:pPr/>
              <a:t>25.05.2019</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45A67141-F40C-4702-9597-5E1C05E8EED0}" type="datetime1">
              <a:rPr lang="de-DE" noProof="0" smtClean="0"/>
              <a:pPr/>
              <a:t>25.05.2019</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372600" y="365125"/>
            <a:ext cx="1714500" cy="5811838"/>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104900" y="365125"/>
            <a:ext cx="8098896" cy="5811838"/>
          </a:xfrm>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250CE1EC-44D3-483D-8737-AEF097B7BCF4}" type="datetime1">
              <a:rPr lang="de-DE" noProof="0" smtClean="0"/>
              <a:pPr/>
              <a:t>25.05.2019</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grpSp>
        <p:nvGrpSpPr>
          <p:cNvPr id="7" name="Gruppe 6"/>
          <p:cNvGrpSpPr/>
          <p:nvPr/>
        </p:nvGrpSpPr>
        <p:grpSpPr>
          <a:xfrm rot="5400000">
            <a:off x="6514047" y="3228843"/>
            <a:ext cx="5632704" cy="84403"/>
            <a:chOff x="1073150" y="1219201"/>
            <a:chExt cx="10058400" cy="63125"/>
          </a:xfrm>
        </p:grpSpPr>
        <p:cxnSp>
          <p:nvCxnSpPr>
            <p:cNvPr id="8" name="Gerader Verbinde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3336C8B5-1393-450E-A917-2D9D488354A2}" type="datetime1">
              <a:rPr lang="de-DE" noProof="0" smtClean="0"/>
              <a:pPr/>
              <a:t>25.05.2019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mit Bild">
    <p:spTree>
      <p:nvGrpSpPr>
        <p:cNvPr id="1" name=""/>
        <p:cNvGrpSpPr/>
        <p:nvPr/>
      </p:nvGrpSpPr>
      <p:grpSpPr>
        <a:xfrm>
          <a:off x="0" y="0"/>
          <a:ext cx="0" cy="0"/>
          <a:chOff x="0" y="0"/>
          <a:chExt cx="0" cy="0"/>
        </a:xfrm>
      </p:grpSpPr>
      <p:grpSp>
        <p:nvGrpSpPr>
          <p:cNvPr id="13" name="Gruppe 12"/>
          <p:cNvGrpSpPr/>
          <p:nvPr/>
        </p:nvGrpSpPr>
        <p:grpSpPr>
          <a:xfrm rot="10800000">
            <a:off x="0" y="5645510"/>
            <a:ext cx="12192000" cy="63125"/>
            <a:chOff x="507492" y="1501519"/>
            <a:chExt cx="8129016" cy="63125"/>
          </a:xfrm>
        </p:grpSpPr>
        <p:cxnSp>
          <p:nvCxnSpPr>
            <p:cNvPr id="17" name="Gerader Verbinde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pe 13"/>
          <p:cNvGrpSpPr/>
          <p:nvPr/>
        </p:nvGrpSpPr>
        <p:grpSpPr>
          <a:xfrm>
            <a:off x="0" y="1143000"/>
            <a:ext cx="12192000" cy="63125"/>
            <a:chOff x="507492" y="1501519"/>
            <a:chExt cx="8129016" cy="63125"/>
          </a:xfrm>
        </p:grpSpPr>
        <p:cxnSp>
          <p:nvCxnSpPr>
            <p:cNvPr id="15" name="Gerader Verbinde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p:cNvSpPr>
            <a:spLocks noGrp="1"/>
          </p:cNvSpPr>
          <p:nvPr>
            <p:ph type="ctrTitle"/>
          </p:nvPr>
        </p:nvSpPr>
        <p:spPr>
          <a:xfrm>
            <a:off x="1104900" y="2292094"/>
            <a:ext cx="5734050" cy="2219691"/>
          </a:xfrm>
        </p:spPr>
        <p:txBody>
          <a:bodyPr rtlCol="0" anchor="ctr">
            <a:normAutofit/>
          </a:bodyPr>
          <a:lstStyle>
            <a:lvl1pPr algn="l" rtl="0">
              <a:defRPr sz="4000" cap="all" baseline="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noProof="0"/>
              <a:t>Master-Untertitelformat bearbeiten</a:t>
            </a:r>
            <a:endParaRPr lang="de-DE" noProof="0" dirty="0"/>
          </a:p>
        </p:txBody>
      </p:sp>
      <p:pic>
        <p:nvPicPr>
          <p:cNvPr id="10" name="Bild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Bildplatzhalter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de-DE" noProof="0"/>
              <a:t>Bild durch Klicken auf Symbol hinzufügen</a:t>
            </a:r>
            <a:endParaRPr lang="de-DE" noProof="0" dirty="0"/>
          </a:p>
        </p:txBody>
      </p:sp>
      <p:sp>
        <p:nvSpPr>
          <p:cNvPr id="19" name="Anweisungs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de-DE" sz="1200" b="1" i="1" noProof="0" dirty="0">
                <a:latin typeface="Arial" pitchFamily="34" charset="0"/>
                <a:cs typeface="Arial" pitchFamily="34" charset="0"/>
              </a:rPr>
              <a:t>NOTIZ:</a:t>
            </a:r>
          </a:p>
          <a:p>
            <a:pPr rtl="0"/>
            <a:r>
              <a:rPr lang="de-DE" sz="1200" i="1" noProof="0" dirty="0">
                <a:latin typeface="Arial" pitchFamily="34" charset="0"/>
                <a:cs typeface="Arial" pitchFamily="34" charset="0"/>
              </a:rPr>
              <a:t>Wenn Sie das Bild auf dieser Folie ändern möchten, wählen Sie es aus, und löschen Sie es. Klicken Sie anschließend auf das Symbol "Bilder" im Platzhalter, um ein eigenes Bild einzufügen.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grpSp>
        <p:nvGrpSpPr>
          <p:cNvPr id="8" name="Gruppe 7"/>
          <p:cNvGrpSpPr/>
          <p:nvPr/>
        </p:nvGrpSpPr>
        <p:grpSpPr>
          <a:xfrm>
            <a:off x="0" y="2514600"/>
            <a:ext cx="12192000" cy="3194035"/>
            <a:chOff x="647402" y="2514600"/>
            <a:chExt cx="10838688" cy="3194035"/>
          </a:xfrm>
        </p:grpSpPr>
        <p:grpSp>
          <p:nvGrpSpPr>
            <p:cNvPr id="9" name="Gruppe 8"/>
            <p:cNvGrpSpPr/>
            <p:nvPr/>
          </p:nvGrpSpPr>
          <p:grpSpPr>
            <a:xfrm>
              <a:off x="647402" y="2514600"/>
              <a:ext cx="10838688" cy="63125"/>
              <a:chOff x="507492" y="1501519"/>
              <a:chExt cx="8129016" cy="63125"/>
            </a:xfrm>
          </p:grpSpPr>
          <p:cxnSp>
            <p:nvCxnSpPr>
              <p:cNvPr id="14" name="Gerader Verbinde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hteck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grpSp>
          <p:nvGrpSpPr>
            <p:cNvPr id="11" name="Gruppe 10"/>
            <p:cNvGrpSpPr/>
            <p:nvPr/>
          </p:nvGrpSpPr>
          <p:grpSpPr>
            <a:xfrm rot="10800000">
              <a:off x="647402" y="5645510"/>
              <a:ext cx="10838688" cy="63125"/>
              <a:chOff x="507492" y="1501519"/>
              <a:chExt cx="8129016" cy="63125"/>
            </a:xfrm>
          </p:grpSpPr>
          <p:cxnSp>
            <p:nvCxnSpPr>
              <p:cNvPr id="12" name="Gerader Verbinde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el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de-DE" noProof="0" dirty="0"/>
              <a:t>Textmasterformat bearbeiten</a:t>
            </a:r>
          </a:p>
        </p:txBody>
      </p:sp>
      <p:sp>
        <p:nvSpPr>
          <p:cNvPr id="4" name="Datumsplatzhalter 3"/>
          <p:cNvSpPr>
            <a:spLocks noGrp="1"/>
          </p:cNvSpPr>
          <p:nvPr>
            <p:ph type="dt" sz="half" idx="10"/>
          </p:nvPr>
        </p:nvSpPr>
        <p:spPr/>
        <p:txBody>
          <a:bodyPr rtlCol="0"/>
          <a:lstStyle/>
          <a:p>
            <a:r>
              <a:rPr lang="de-DE" noProof="0" dirty="0"/>
              <a:t>​</a:t>
            </a:r>
            <a:fld id="{7E8931C0-C793-41CD-BA0B-A07D33042E05}" type="datetime1">
              <a:rPr lang="de-DE" noProof="0" smtClean="0"/>
              <a:pPr/>
              <a:t>25.05.2019</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pic>
        <p:nvPicPr>
          <p:cNvPr id="7" name="Bild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lvl1pPr>
              <a:defRPr/>
            </a:lvl1pPr>
          </a:lstStyle>
          <a:p>
            <a:fld id="{44E1FEFF-6EAF-4518-9A92-00DC4CBC6684}" type="datetime1">
              <a:rPr lang="de-DE" noProof="0" smtClean="0"/>
              <a:pPr/>
              <a:t>25.05.2019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90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10490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16611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16611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p>
            <a:r>
              <a:rPr lang="de-DE" noProof="0" dirty="0"/>
              <a:t>​</a:t>
            </a:r>
            <a:fld id="{DEA06348-0034-4028-BCEB-93AEE6F9B9AF}" type="datetime1">
              <a:rPr lang="de-DE" noProof="0" smtClean="0"/>
              <a:pPr/>
              <a:t>25.05.2019</a:t>
            </a:fld>
            <a:r>
              <a:rPr lang="de-DE" noProof="0" dirty="0"/>
              <a:t>​</a:t>
            </a:r>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a:p>
        </p:txBody>
      </p:sp>
      <p:sp>
        <p:nvSpPr>
          <p:cNvPr id="3" name="Datumsplatzhalter 2"/>
          <p:cNvSpPr>
            <a:spLocks noGrp="1"/>
          </p:cNvSpPr>
          <p:nvPr>
            <p:ph type="dt" sz="half" idx="10"/>
          </p:nvPr>
        </p:nvSpPr>
        <p:spPr/>
        <p:txBody>
          <a:bodyPr rtlCol="0"/>
          <a:lstStyle/>
          <a:p>
            <a:r>
              <a:rPr lang="de-DE" dirty="0"/>
              <a:t>​</a:t>
            </a:r>
            <a:fld id="{E03E6F61-7EE4-4641-A632-E37B8E3AFCCD}" type="datetime1">
              <a:rPr lang="de" smtClean="0"/>
              <a:pPr/>
              <a:t>25.05.2019</a:t>
            </a:fld>
            <a:r>
              <a:rPr dirty="0"/>
              <a:t>​</a:t>
            </a:r>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r>
              <a:rPr lang="de-DE" dirty="0"/>
              <a:t>​</a:t>
            </a:r>
            <a:fld id="{B359ED08-3DAD-4873-BEAE-E00CBB3C2D85}" type="datetime1">
              <a:rPr lang="de" smtClean="0"/>
              <a:pPr/>
              <a:t>25.05.2019</a:t>
            </a:fld>
            <a:r>
              <a:rPr dirty="0"/>
              <a:t>​</a:t>
            </a:r>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538D3F95-413B-4315-97B2-C79A5A748977}" type="datetime1">
              <a:rPr lang="de-DE" noProof="0" smtClean="0"/>
              <a:pPr/>
              <a:t>25.05.2019</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a:p>
            <a:pPr lvl="5" rtl="0"/>
            <a:r>
              <a:rPr lang="de-DE" noProof="0" dirty="0"/>
              <a:t>Sechste Ebene</a:t>
            </a:r>
          </a:p>
          <a:p>
            <a:pPr lvl="6" rtl="0"/>
            <a:r>
              <a:rPr lang="de-DE" noProof="0" dirty="0"/>
              <a:t>Siebte Ebene</a:t>
            </a:r>
          </a:p>
          <a:p>
            <a:pPr lvl="7" rtl="0"/>
            <a:r>
              <a:rPr lang="de-DE" noProof="0" dirty="0"/>
              <a:t>Achte Ebene</a:t>
            </a:r>
          </a:p>
          <a:p>
            <a:pPr lvl="8" rtl="0"/>
            <a:r>
              <a:rPr lang="de-DE" noProof="0" dirty="0"/>
              <a:t>Neunte Ebene</a:t>
            </a:r>
          </a:p>
        </p:txBody>
      </p:sp>
      <p:sp>
        <p:nvSpPr>
          <p:cNvPr id="4" name="Datumsplatzhalt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de-DE" dirty="0"/>
              <a:t>​</a:t>
            </a:r>
            <a:fld id="{94ECE08C-AB13-4023-92C4-6508B5611553}" type="datetime1">
              <a:rPr lang="de-DE" smtClean="0"/>
              <a:pPr/>
              <a:t>25.05.2019</a:t>
            </a:fld>
            <a:r>
              <a:rPr lang="de-DE" dirty="0"/>
              <a:t>​</a:t>
            </a:r>
          </a:p>
        </p:txBody>
      </p:sp>
      <p:sp>
        <p:nvSpPr>
          <p:cNvPr id="5" name="Fußzeilenplatzhalt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de-DE" noProof="0" dirty="0"/>
          </a:p>
        </p:txBody>
      </p:sp>
      <p:sp>
        <p:nvSpPr>
          <p:cNvPr id="6" name="Foliennummernplatzhalt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de-DE" smtClean="0"/>
              <a:pPr/>
              <a:t>‹Nr.›</a:t>
            </a:fld>
            <a:endParaRPr lang="de-DE" dirty="0"/>
          </a:p>
        </p:txBody>
      </p:sp>
      <p:grpSp>
        <p:nvGrpSpPr>
          <p:cNvPr id="15" name="Gruppe 14"/>
          <p:cNvGrpSpPr/>
          <p:nvPr/>
        </p:nvGrpSpPr>
        <p:grpSpPr>
          <a:xfrm>
            <a:off x="1103376" y="1219201"/>
            <a:ext cx="9985248" cy="84403"/>
            <a:chOff x="1073150" y="1219201"/>
            <a:chExt cx="10058400" cy="63125"/>
          </a:xfrm>
        </p:grpSpPr>
        <p:cxnSp>
          <p:nvCxnSpPr>
            <p:cNvPr id="13" name="Gerader Verbinde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Bennet303/BinarySearchTre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04900" y="2292094"/>
            <a:ext cx="5734050" cy="2219691"/>
          </a:xfrm>
        </p:spPr>
        <p:txBody>
          <a:bodyPr rtlCol="0" anchor="ctr">
            <a:normAutofit/>
          </a:bodyPr>
          <a:lstStyle/>
          <a:p>
            <a:pPr rtl="0"/>
            <a:r>
              <a:rPr lang="de-DE" sz="4400" dirty="0"/>
              <a:t>Binäre </a:t>
            </a:r>
            <a:br>
              <a:rPr lang="de-DE" sz="4400" dirty="0"/>
            </a:br>
            <a:r>
              <a:rPr lang="de-DE" sz="4400" dirty="0"/>
              <a:t>(Such-) Bäume</a:t>
            </a:r>
            <a:endParaRPr lang="en-US" sz="4400" dirty="0"/>
          </a:p>
        </p:txBody>
      </p:sp>
      <p:sp>
        <p:nvSpPr>
          <p:cNvPr id="7" name="Untertitel 6"/>
          <p:cNvSpPr>
            <a:spLocks noGrp="1"/>
          </p:cNvSpPr>
          <p:nvPr>
            <p:ph type="subTitle" idx="1"/>
          </p:nvPr>
        </p:nvSpPr>
        <p:spPr/>
        <p:txBody>
          <a:bodyPr rtlCol="0"/>
          <a:lstStyle/>
          <a:p>
            <a:pPr rtl="0"/>
            <a:r>
              <a:rPr lang="de-DE" dirty="0"/>
              <a:t>Grundbegriffe &amp; Traversierung</a:t>
            </a:r>
            <a:endParaRPr lang="en-US" dirty="0"/>
          </a:p>
        </p:txBody>
      </p:sp>
      <p:pic>
        <p:nvPicPr>
          <p:cNvPr id="16" name="Bildplatzhalter 15">
            <a:extLst>
              <a:ext uri="{FF2B5EF4-FFF2-40B4-BE49-F238E27FC236}">
                <a16:creationId xmlns:a16="http://schemas.microsoft.com/office/drawing/2014/main" id="{7D2D290A-63A5-4A62-A783-D3F4CB87766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36" b="1536"/>
          <a:stretch>
            <a:fillRect/>
          </a:stretch>
        </p:blipFill>
        <p:spPr>
          <a:xfrm>
            <a:off x="6589178" y="1297637"/>
            <a:ext cx="5210937" cy="4208604"/>
          </a:xfrm>
          <a:no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AFC45A6-2A7B-4344-B4C0-77E1C787D3B3}"/>
              </a:ext>
            </a:extLst>
          </p:cNvPr>
          <p:cNvSpPr>
            <a:spLocks noGrp="1"/>
          </p:cNvSpPr>
          <p:nvPr>
            <p:ph type="title"/>
          </p:nvPr>
        </p:nvSpPr>
        <p:spPr/>
        <p:txBody>
          <a:bodyPr/>
          <a:lstStyle/>
          <a:p>
            <a:r>
              <a:rPr lang="de-DE" dirty="0"/>
              <a:t>2. Implementierung </a:t>
            </a:r>
          </a:p>
        </p:txBody>
      </p:sp>
      <p:sp>
        <p:nvSpPr>
          <p:cNvPr id="6" name="Textplatzhalter 5">
            <a:extLst>
              <a:ext uri="{FF2B5EF4-FFF2-40B4-BE49-F238E27FC236}">
                <a16:creationId xmlns:a16="http://schemas.microsoft.com/office/drawing/2014/main" id="{2A6F9484-E6AE-463A-98DC-426D1817A005}"/>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9658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Screenshot enthält.&#10;&#10;Automatisch generierte Beschreibung">
            <a:extLst>
              <a:ext uri="{FF2B5EF4-FFF2-40B4-BE49-F238E27FC236}">
                <a16:creationId xmlns:a16="http://schemas.microsoft.com/office/drawing/2014/main" id="{FDE25392-7EDA-4762-8BBC-2995D70B8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9182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C4B581-C6D5-4C8E-A713-1B1B34F09496}"/>
              </a:ext>
            </a:extLst>
          </p:cNvPr>
          <p:cNvSpPr>
            <a:spLocks noGrp="1"/>
          </p:cNvSpPr>
          <p:nvPr>
            <p:ph type="ctrTitle"/>
          </p:nvPr>
        </p:nvSpPr>
        <p:spPr/>
        <p:txBody>
          <a:bodyPr/>
          <a:lstStyle/>
          <a:p>
            <a:r>
              <a:rPr lang="de-DE" dirty="0"/>
              <a:t>Viel Erfolg bei der Klausur! </a:t>
            </a:r>
          </a:p>
        </p:txBody>
      </p:sp>
      <p:sp>
        <p:nvSpPr>
          <p:cNvPr id="3" name="Untertitel 2">
            <a:extLst>
              <a:ext uri="{FF2B5EF4-FFF2-40B4-BE49-F238E27FC236}">
                <a16:creationId xmlns:a16="http://schemas.microsoft.com/office/drawing/2014/main" id="{330DBC3C-578E-447F-B3A5-791FB8B91E27}"/>
              </a:ext>
            </a:extLst>
          </p:cNvPr>
          <p:cNvSpPr>
            <a:spLocks noGrp="1"/>
          </p:cNvSpPr>
          <p:nvPr>
            <p:ph type="subTitle" idx="1"/>
          </p:nvPr>
        </p:nvSpPr>
        <p:spPr/>
        <p:txBody>
          <a:bodyPr>
            <a:normAutofit/>
          </a:bodyPr>
          <a:lstStyle/>
          <a:p>
            <a:r>
              <a:rPr lang="de-DE" dirty="0"/>
              <a:t>Alle Unterlagen: </a:t>
            </a:r>
            <a:r>
              <a:rPr lang="de-DE" dirty="0">
                <a:hlinkClick r:id="rId2"/>
              </a:rPr>
              <a:t>https://github.com/Bennet303/BinarySearchTree</a:t>
            </a:r>
            <a:endParaRPr lang="de-DE" dirty="0"/>
          </a:p>
          <a:p>
            <a:endParaRPr lang="de-DE" dirty="0"/>
          </a:p>
          <a:p>
            <a:r>
              <a:rPr lang="de-DE" dirty="0"/>
              <a:t>Quelle: ETH Zürich – Leitprogramm zu Binären Suchbäumen</a:t>
            </a:r>
          </a:p>
        </p:txBody>
      </p:sp>
    </p:spTree>
    <p:extLst>
      <p:ext uri="{BB962C8B-B14F-4D97-AF65-F5344CB8AC3E}">
        <p14:creationId xmlns:p14="http://schemas.microsoft.com/office/powerpoint/2010/main" val="146869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7E3B87F-18D2-4C0F-80BA-30CF66DBCFD3}"/>
              </a:ext>
            </a:extLst>
          </p:cNvPr>
          <p:cNvSpPr>
            <a:spLocks noGrp="1"/>
          </p:cNvSpPr>
          <p:nvPr>
            <p:ph type="title"/>
          </p:nvPr>
        </p:nvSpPr>
        <p:spPr/>
        <p:txBody>
          <a:bodyPr/>
          <a:lstStyle/>
          <a:p>
            <a:r>
              <a:rPr lang="de-DE" dirty="0"/>
              <a:t>1. Aufbau &amp; Grundbegriffe</a:t>
            </a:r>
          </a:p>
        </p:txBody>
      </p:sp>
      <p:sp>
        <p:nvSpPr>
          <p:cNvPr id="6" name="Textplatzhalter 5">
            <a:extLst>
              <a:ext uri="{FF2B5EF4-FFF2-40B4-BE49-F238E27FC236}">
                <a16:creationId xmlns:a16="http://schemas.microsoft.com/office/drawing/2014/main" id="{C5255EA9-021E-4C5D-A669-91446AEE5EC2}"/>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27621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DE91D1E-8A50-4D32-8A76-3FAACBB58D94}"/>
              </a:ext>
            </a:extLst>
          </p:cNvPr>
          <p:cNvSpPr>
            <a:spLocks noGrp="1"/>
          </p:cNvSpPr>
          <p:nvPr>
            <p:ph type="title"/>
          </p:nvPr>
        </p:nvSpPr>
        <p:spPr/>
        <p:txBody>
          <a:bodyPr/>
          <a:lstStyle/>
          <a:p>
            <a:r>
              <a:rPr lang="de-DE" dirty="0"/>
              <a:t>Binäre Bäume – Aufbau</a:t>
            </a:r>
          </a:p>
        </p:txBody>
      </p:sp>
      <p:pic>
        <p:nvPicPr>
          <p:cNvPr id="25" name="Inhaltsplatzhalter 24">
            <a:extLst>
              <a:ext uri="{FF2B5EF4-FFF2-40B4-BE49-F238E27FC236}">
                <a16:creationId xmlns:a16="http://schemas.microsoft.com/office/drawing/2014/main" id="{3AAB35CE-0C20-48E7-857D-3431E381AF9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1700"/>
          <a:stretch/>
        </p:blipFill>
        <p:spPr>
          <a:xfrm>
            <a:off x="3194066" y="1628192"/>
            <a:ext cx="5803869" cy="4572000"/>
          </a:xfrm>
        </p:spPr>
      </p:pic>
      <p:pic>
        <p:nvPicPr>
          <p:cNvPr id="27" name="Grafik 26">
            <a:extLst>
              <a:ext uri="{FF2B5EF4-FFF2-40B4-BE49-F238E27FC236}">
                <a16:creationId xmlns:a16="http://schemas.microsoft.com/office/drawing/2014/main" id="{FC65FBB6-6604-43C6-90E4-E5C9FE18EBD8}"/>
              </a:ext>
            </a:extLst>
          </p:cNvPr>
          <p:cNvPicPr>
            <a:picLocks noChangeAspect="1"/>
          </p:cNvPicPr>
          <p:nvPr/>
        </p:nvPicPr>
        <p:blipFill rotWithShape="1">
          <a:blip r:embed="rId3">
            <a:extLst>
              <a:ext uri="{28A0092B-C50C-407E-A947-70E740481C1C}">
                <a14:useLocalDpi xmlns:a14="http://schemas.microsoft.com/office/drawing/2010/main" val="0"/>
              </a:ext>
            </a:extLst>
          </a:blip>
          <a:srcRect l="8170" t="53811" r="44157"/>
          <a:stretch/>
        </p:blipFill>
        <p:spPr>
          <a:xfrm>
            <a:off x="3836021" y="4437303"/>
            <a:ext cx="3591146" cy="1872018"/>
          </a:xfrm>
          <a:prstGeom prst="rect">
            <a:avLst/>
          </a:prstGeom>
        </p:spPr>
      </p:pic>
      <p:pic>
        <p:nvPicPr>
          <p:cNvPr id="29" name="Grafik 28">
            <a:extLst>
              <a:ext uri="{FF2B5EF4-FFF2-40B4-BE49-F238E27FC236}">
                <a16:creationId xmlns:a16="http://schemas.microsoft.com/office/drawing/2014/main" id="{C1D3ADCD-A7D7-47DD-9C66-62F6976BD67A}"/>
              </a:ext>
            </a:extLst>
          </p:cNvPr>
          <p:cNvPicPr>
            <a:picLocks noChangeAspect="1"/>
          </p:cNvPicPr>
          <p:nvPr/>
        </p:nvPicPr>
        <p:blipFill rotWithShape="1">
          <a:blip r:embed="rId4">
            <a:extLst>
              <a:ext uri="{28A0092B-C50C-407E-A947-70E740481C1C}">
                <a14:useLocalDpi xmlns:a14="http://schemas.microsoft.com/office/drawing/2010/main" val="0"/>
              </a:ext>
            </a:extLst>
          </a:blip>
          <a:srcRect l="34703" b="45494"/>
          <a:stretch/>
        </p:blipFill>
        <p:spPr>
          <a:xfrm>
            <a:off x="6428791" y="1603407"/>
            <a:ext cx="5010093" cy="2250136"/>
          </a:xfrm>
          <a:prstGeom prst="rect">
            <a:avLst/>
          </a:prstGeom>
        </p:spPr>
      </p:pic>
      <p:pic>
        <p:nvPicPr>
          <p:cNvPr id="33" name="Grafik 32">
            <a:extLst>
              <a:ext uri="{FF2B5EF4-FFF2-40B4-BE49-F238E27FC236}">
                <a16:creationId xmlns:a16="http://schemas.microsoft.com/office/drawing/2014/main" id="{C39AD338-DAF0-439C-A9CD-13050295A423}"/>
              </a:ext>
            </a:extLst>
          </p:cNvPr>
          <p:cNvPicPr>
            <a:picLocks noChangeAspect="1"/>
          </p:cNvPicPr>
          <p:nvPr/>
        </p:nvPicPr>
        <p:blipFill rotWithShape="1">
          <a:blip r:embed="rId5">
            <a:extLst>
              <a:ext uri="{28A0092B-C50C-407E-A947-70E740481C1C}">
                <a14:useLocalDpi xmlns:a14="http://schemas.microsoft.com/office/drawing/2010/main" val="0"/>
              </a:ext>
            </a:extLst>
          </a:blip>
          <a:srcRect l="60259" t="42764" b="10618"/>
          <a:stretch/>
        </p:blipFill>
        <p:spPr>
          <a:xfrm>
            <a:off x="7576457" y="3788229"/>
            <a:ext cx="3591146" cy="1922106"/>
          </a:xfrm>
          <a:prstGeom prst="rect">
            <a:avLst/>
          </a:prstGeom>
        </p:spPr>
      </p:pic>
      <p:pic>
        <p:nvPicPr>
          <p:cNvPr id="35" name="Grafik 34">
            <a:extLst>
              <a:ext uri="{FF2B5EF4-FFF2-40B4-BE49-F238E27FC236}">
                <a16:creationId xmlns:a16="http://schemas.microsoft.com/office/drawing/2014/main" id="{FB4504CB-1C2C-49D5-804F-1FD2B83FB039}"/>
              </a:ext>
            </a:extLst>
          </p:cNvPr>
          <p:cNvPicPr>
            <a:picLocks noChangeAspect="1"/>
          </p:cNvPicPr>
          <p:nvPr/>
        </p:nvPicPr>
        <p:blipFill rotWithShape="1">
          <a:blip r:embed="rId6">
            <a:extLst>
              <a:ext uri="{28A0092B-C50C-407E-A947-70E740481C1C}">
                <a14:useLocalDpi xmlns:a14="http://schemas.microsoft.com/office/drawing/2010/main" val="0"/>
              </a:ext>
            </a:extLst>
          </a:blip>
          <a:srcRect r="52590" b="68092"/>
          <a:stretch/>
        </p:blipFill>
        <p:spPr>
          <a:xfrm>
            <a:off x="1630147" y="1678213"/>
            <a:ext cx="4150737" cy="1274664"/>
          </a:xfrm>
          <a:prstGeom prst="rect">
            <a:avLst/>
          </a:prstGeom>
        </p:spPr>
      </p:pic>
      <p:pic>
        <p:nvPicPr>
          <p:cNvPr id="39" name="Grafik 38">
            <a:extLst>
              <a:ext uri="{FF2B5EF4-FFF2-40B4-BE49-F238E27FC236}">
                <a16:creationId xmlns:a16="http://schemas.microsoft.com/office/drawing/2014/main" id="{AFD62A06-8FC9-44BD-8AA2-492A7582DEB8}"/>
              </a:ext>
            </a:extLst>
          </p:cNvPr>
          <p:cNvPicPr>
            <a:picLocks noChangeAspect="1"/>
          </p:cNvPicPr>
          <p:nvPr/>
        </p:nvPicPr>
        <p:blipFill rotWithShape="1">
          <a:blip r:embed="rId7">
            <a:extLst>
              <a:ext uri="{28A0092B-C50C-407E-A947-70E740481C1C}">
                <a14:useLocalDpi xmlns:a14="http://schemas.microsoft.com/office/drawing/2010/main" val="0"/>
              </a:ext>
            </a:extLst>
          </a:blip>
          <a:srcRect l="7499" r="53255" b="50327"/>
          <a:stretch/>
        </p:blipFill>
        <p:spPr>
          <a:xfrm>
            <a:off x="4245428" y="3171135"/>
            <a:ext cx="3563058" cy="2057705"/>
          </a:xfrm>
          <a:prstGeom prst="rect">
            <a:avLst/>
          </a:prstGeom>
        </p:spPr>
      </p:pic>
    </p:spTree>
    <p:extLst>
      <p:ext uri="{BB962C8B-B14F-4D97-AF65-F5344CB8AC3E}">
        <p14:creationId xmlns:p14="http://schemas.microsoft.com/office/powerpoint/2010/main" val="132922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C2347-7BD6-494B-8CC8-F6E773AE53D1}"/>
              </a:ext>
            </a:extLst>
          </p:cNvPr>
          <p:cNvSpPr>
            <a:spLocks noGrp="1"/>
          </p:cNvSpPr>
          <p:nvPr>
            <p:ph type="title"/>
          </p:nvPr>
        </p:nvSpPr>
        <p:spPr/>
        <p:txBody>
          <a:bodyPr>
            <a:normAutofit/>
          </a:bodyPr>
          <a:lstStyle/>
          <a:p>
            <a:r>
              <a:rPr lang="de-DE" sz="2800" dirty="0"/>
              <a:t>Binäre Bäume – Eigenschaften </a:t>
            </a:r>
          </a:p>
        </p:txBody>
      </p:sp>
      <p:pic>
        <p:nvPicPr>
          <p:cNvPr id="11" name="Inhaltsplatzhalter 10">
            <a:extLst>
              <a:ext uri="{FF2B5EF4-FFF2-40B4-BE49-F238E27FC236}">
                <a16:creationId xmlns:a16="http://schemas.microsoft.com/office/drawing/2014/main" id="{D9338157-7FB6-4BEA-B735-4695FDF227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5980" r="12209"/>
          <a:stretch/>
        </p:blipFill>
        <p:spPr>
          <a:xfrm>
            <a:off x="6702554" y="2040714"/>
            <a:ext cx="4078845" cy="3697611"/>
          </a:xfrm>
        </p:spPr>
      </p:pic>
      <p:sp>
        <p:nvSpPr>
          <p:cNvPr id="7" name="Textplatzhalter 6">
            <a:extLst>
              <a:ext uri="{FF2B5EF4-FFF2-40B4-BE49-F238E27FC236}">
                <a16:creationId xmlns:a16="http://schemas.microsoft.com/office/drawing/2014/main" id="{F526D86F-35DC-4965-88EA-5C2700432B81}"/>
              </a:ext>
            </a:extLst>
          </p:cNvPr>
          <p:cNvSpPr>
            <a:spLocks noGrp="1"/>
          </p:cNvSpPr>
          <p:nvPr>
            <p:ph type="body" sz="half" idx="2"/>
          </p:nvPr>
        </p:nvSpPr>
        <p:spPr/>
        <p:txBody>
          <a:bodyPr>
            <a:normAutofit/>
          </a:bodyPr>
          <a:lstStyle/>
          <a:p>
            <a:r>
              <a:rPr lang="de-DE" dirty="0"/>
              <a:t>Knoten:</a:t>
            </a:r>
          </a:p>
          <a:p>
            <a:pPr marL="285750" indent="-285750">
              <a:buFont typeface="Arial" panose="020B0604020202020204" pitchFamily="34" charset="0"/>
              <a:buChar char="•"/>
            </a:pPr>
            <a:r>
              <a:rPr lang="de-DE" dirty="0"/>
              <a:t>Tiefe = Knoten auf dem Pfad zur Wurzel</a:t>
            </a:r>
          </a:p>
          <a:p>
            <a:pPr marL="285750" indent="-285750">
              <a:buFont typeface="Arial" panose="020B0604020202020204" pitchFamily="34" charset="0"/>
              <a:buChar char="•"/>
            </a:pPr>
            <a:r>
              <a:rPr lang="de-DE" dirty="0"/>
              <a:t>Grad = Anzahl Nachfolger</a:t>
            </a:r>
          </a:p>
          <a:p>
            <a:endParaRPr lang="de-DE" dirty="0"/>
          </a:p>
          <a:p>
            <a:r>
              <a:rPr lang="de-DE" dirty="0"/>
              <a:t>Bäume:</a:t>
            </a:r>
          </a:p>
          <a:p>
            <a:pPr marL="285750" indent="-285750">
              <a:buFont typeface="Arial" panose="020B0604020202020204" pitchFamily="34" charset="0"/>
              <a:buChar char="•"/>
            </a:pPr>
            <a:r>
              <a:rPr lang="de-DE" dirty="0"/>
              <a:t>Höhe = höchste Tiefe eines Knotens</a:t>
            </a:r>
          </a:p>
          <a:p>
            <a:pPr marL="285750" indent="-285750">
              <a:buFont typeface="Arial" panose="020B0604020202020204" pitchFamily="34" charset="0"/>
              <a:buChar char="•"/>
            </a:pPr>
            <a:r>
              <a:rPr lang="de-DE" dirty="0"/>
              <a:t>Ordnung = max. Anzahl Nachfolger eines Knotens</a:t>
            </a:r>
          </a:p>
          <a:p>
            <a:pPr marL="285750" indent="-285750">
              <a:buFont typeface="Arial" panose="020B0604020202020204" pitchFamily="34" charset="0"/>
              <a:buChar char="•"/>
            </a:pPr>
            <a:r>
              <a:rPr lang="de-DE" dirty="0"/>
              <a:t>Ausgefüllt = Jeder innere Knoten hat max. Nachfolger</a:t>
            </a:r>
          </a:p>
          <a:p>
            <a:pPr marL="285750" indent="-285750">
              <a:buFont typeface="Arial" panose="020B0604020202020204" pitchFamily="34" charset="0"/>
              <a:buChar char="•"/>
            </a:pPr>
            <a:r>
              <a:rPr lang="de-DE" dirty="0"/>
              <a:t>Vollständig = Jedes Niveau hat max. Knoten</a:t>
            </a:r>
          </a:p>
          <a:p>
            <a:pPr marL="285750" indent="-285750">
              <a:buFont typeface="Arial" panose="020B0604020202020204" pitchFamily="34" charset="0"/>
              <a:buChar char="•"/>
            </a:pPr>
            <a:endParaRPr lang="de-DE" dirty="0"/>
          </a:p>
        </p:txBody>
      </p:sp>
      <p:grpSp>
        <p:nvGrpSpPr>
          <p:cNvPr id="15" name="Gruppieren 14">
            <a:extLst>
              <a:ext uri="{FF2B5EF4-FFF2-40B4-BE49-F238E27FC236}">
                <a16:creationId xmlns:a16="http://schemas.microsoft.com/office/drawing/2014/main" id="{3B86E495-C5C0-415A-AC74-EAF3FCD23DC4}"/>
              </a:ext>
            </a:extLst>
          </p:cNvPr>
          <p:cNvGrpSpPr/>
          <p:nvPr/>
        </p:nvGrpSpPr>
        <p:grpSpPr>
          <a:xfrm>
            <a:off x="6563182" y="2035543"/>
            <a:ext cx="4904728" cy="4036115"/>
            <a:chOff x="6571926" y="2027149"/>
            <a:chExt cx="4904728" cy="4036115"/>
          </a:xfrm>
        </p:grpSpPr>
        <p:pic>
          <p:nvPicPr>
            <p:cNvPr id="13" name="Grafik 12">
              <a:extLst>
                <a:ext uri="{FF2B5EF4-FFF2-40B4-BE49-F238E27FC236}">
                  <a16:creationId xmlns:a16="http://schemas.microsoft.com/office/drawing/2014/main" id="{126A3736-00E8-4512-9C96-C59E683ED854}"/>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6571926" y="2027149"/>
              <a:ext cx="4904728" cy="3718101"/>
            </a:xfrm>
            <a:prstGeom prst="rect">
              <a:avLst/>
            </a:prstGeom>
          </p:spPr>
        </p:pic>
        <p:sp>
          <p:nvSpPr>
            <p:cNvPr id="14" name="Textfeld 13">
              <a:extLst>
                <a:ext uri="{FF2B5EF4-FFF2-40B4-BE49-F238E27FC236}">
                  <a16:creationId xmlns:a16="http://schemas.microsoft.com/office/drawing/2014/main" id="{8CE3E64C-FD9F-4CCA-87BD-37D24F4D1C82}"/>
                </a:ext>
              </a:extLst>
            </p:cNvPr>
            <p:cNvSpPr txBox="1"/>
            <p:nvPr/>
          </p:nvSpPr>
          <p:spPr>
            <a:xfrm>
              <a:off x="7103569" y="5693932"/>
              <a:ext cx="3841441" cy="369332"/>
            </a:xfrm>
            <a:prstGeom prst="rect">
              <a:avLst/>
            </a:prstGeom>
            <a:noFill/>
          </p:spPr>
          <p:txBody>
            <a:bodyPr wrap="square" rtlCol="0">
              <a:spAutoFit/>
            </a:bodyPr>
            <a:lstStyle/>
            <a:p>
              <a:r>
                <a:rPr lang="de-DE" dirty="0"/>
                <a:t>Ein vollständiger Baum 2. Ordnung</a:t>
              </a:r>
            </a:p>
          </p:txBody>
        </p:sp>
      </p:grpSp>
      <p:sp>
        <p:nvSpPr>
          <p:cNvPr id="16" name="Textfeld 15">
            <a:extLst>
              <a:ext uri="{FF2B5EF4-FFF2-40B4-BE49-F238E27FC236}">
                <a16:creationId xmlns:a16="http://schemas.microsoft.com/office/drawing/2014/main" id="{0D4274D9-F8F5-4B05-9507-B6FFADE68B26}"/>
              </a:ext>
            </a:extLst>
          </p:cNvPr>
          <p:cNvSpPr txBox="1"/>
          <p:nvPr/>
        </p:nvSpPr>
        <p:spPr>
          <a:xfrm>
            <a:off x="7088501" y="5702326"/>
            <a:ext cx="3770332" cy="369332"/>
          </a:xfrm>
          <a:prstGeom prst="rect">
            <a:avLst/>
          </a:prstGeom>
          <a:noFill/>
        </p:spPr>
        <p:txBody>
          <a:bodyPr wrap="square" rtlCol="0">
            <a:spAutoFit/>
          </a:bodyPr>
          <a:lstStyle/>
          <a:p>
            <a:r>
              <a:rPr lang="de-DE" dirty="0"/>
              <a:t>Ein ausgefüllter Baum 2. Ordnung</a:t>
            </a:r>
          </a:p>
        </p:txBody>
      </p:sp>
    </p:spTree>
    <p:extLst>
      <p:ext uri="{BB962C8B-B14F-4D97-AF65-F5344CB8AC3E}">
        <p14:creationId xmlns:p14="http://schemas.microsoft.com/office/powerpoint/2010/main" val="86045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par>
                                <p:cTn id="38" presetID="1"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75666D3-21F4-4EC1-97DF-5B2A391AB222}"/>
              </a:ext>
            </a:extLst>
          </p:cNvPr>
          <p:cNvSpPr>
            <a:spLocks noGrp="1"/>
          </p:cNvSpPr>
          <p:nvPr>
            <p:ph type="title"/>
          </p:nvPr>
        </p:nvSpPr>
        <p:spPr/>
        <p:txBody>
          <a:bodyPr/>
          <a:lstStyle/>
          <a:p>
            <a:r>
              <a:rPr lang="de-DE" dirty="0"/>
              <a:t>Binäre Suchbäume </a:t>
            </a:r>
          </a:p>
        </p:txBody>
      </p:sp>
      <p:sp>
        <p:nvSpPr>
          <p:cNvPr id="7" name="Inhaltsplatzhalter 6">
            <a:extLst>
              <a:ext uri="{FF2B5EF4-FFF2-40B4-BE49-F238E27FC236}">
                <a16:creationId xmlns:a16="http://schemas.microsoft.com/office/drawing/2014/main" id="{19C73A4B-71E3-4E85-AD9D-64BE78E64BF3}"/>
              </a:ext>
            </a:extLst>
          </p:cNvPr>
          <p:cNvSpPr>
            <a:spLocks noGrp="1"/>
          </p:cNvSpPr>
          <p:nvPr>
            <p:ph sz="half" idx="1"/>
          </p:nvPr>
        </p:nvSpPr>
        <p:spPr>
          <a:xfrm>
            <a:off x="1104900" y="1600200"/>
            <a:ext cx="4914900" cy="4571999"/>
          </a:xfrm>
        </p:spPr>
        <p:txBody>
          <a:bodyPr>
            <a:normAutofit/>
          </a:bodyPr>
          <a:lstStyle/>
          <a:p>
            <a:pPr marL="0" indent="0">
              <a:buNone/>
            </a:pPr>
            <a:r>
              <a:rPr lang="de-DE" dirty="0"/>
              <a:t>Binärer Baum mit Einschränkungen:</a:t>
            </a:r>
          </a:p>
          <a:p>
            <a:pPr>
              <a:buFont typeface="Arial" panose="020B0604020202020204" pitchFamily="34" charset="0"/>
              <a:buChar char="•"/>
            </a:pPr>
            <a:r>
              <a:rPr lang="de-DE" dirty="0"/>
              <a:t>Jeder Knoten hat einen Schlüssel</a:t>
            </a:r>
          </a:p>
          <a:p>
            <a:pPr>
              <a:buFont typeface="Arial" panose="020B0604020202020204" pitchFamily="34" charset="0"/>
              <a:buChar char="•"/>
            </a:pPr>
            <a:r>
              <a:rPr lang="de-DE" dirty="0"/>
              <a:t>Knoten im linken Teilbaum sind kleiner als Wurzel</a:t>
            </a:r>
          </a:p>
          <a:p>
            <a:pPr>
              <a:buFont typeface="Arial" panose="020B0604020202020204" pitchFamily="34" charset="0"/>
              <a:buChar char="•"/>
            </a:pPr>
            <a:r>
              <a:rPr lang="de-DE" dirty="0"/>
              <a:t>Knoten im rechten Teilbaum sind größer als Wurzel</a:t>
            </a:r>
          </a:p>
        </p:txBody>
      </p:sp>
      <p:pic>
        <p:nvPicPr>
          <p:cNvPr id="10" name="Inhaltsplatzhalter 9" descr="Ein Bild, das Objekt, Uhr enthält.&#10;&#10;Automatisch generierte Beschreibung">
            <a:extLst>
              <a:ext uri="{FF2B5EF4-FFF2-40B4-BE49-F238E27FC236}">
                <a16:creationId xmlns:a16="http://schemas.microsoft.com/office/drawing/2014/main" id="{B07C07FC-C5A9-4D1B-91F8-433E562F4C5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81632" y="1173162"/>
            <a:ext cx="3550294" cy="2592540"/>
          </a:xfrm>
        </p:spPr>
      </p:pic>
      <p:pic>
        <p:nvPicPr>
          <p:cNvPr id="12" name="Grafik 11" descr="Ein Bild, das Objekt enthält.&#10;&#10;Automatisch generierte Beschreibung">
            <a:extLst>
              <a:ext uri="{FF2B5EF4-FFF2-40B4-BE49-F238E27FC236}">
                <a16:creationId xmlns:a16="http://schemas.microsoft.com/office/drawing/2014/main" id="{70DE56BD-69AB-4D59-8459-B63B041022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1632" y="3886199"/>
            <a:ext cx="4021742" cy="2286000"/>
          </a:xfrm>
          <a:prstGeom prst="rect">
            <a:avLst/>
          </a:prstGeom>
        </p:spPr>
      </p:pic>
    </p:spTree>
    <p:extLst>
      <p:ext uri="{BB962C8B-B14F-4D97-AF65-F5344CB8AC3E}">
        <p14:creationId xmlns:p14="http://schemas.microsoft.com/office/powerpoint/2010/main" val="13885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213354-32D3-41DA-8366-D4D372361231}"/>
              </a:ext>
            </a:extLst>
          </p:cNvPr>
          <p:cNvSpPr>
            <a:spLocks noGrp="1"/>
          </p:cNvSpPr>
          <p:nvPr>
            <p:ph type="title"/>
          </p:nvPr>
        </p:nvSpPr>
        <p:spPr/>
        <p:txBody>
          <a:bodyPr/>
          <a:lstStyle/>
          <a:p>
            <a:r>
              <a:rPr lang="de-DE" dirty="0"/>
              <a:t>Binärer Suchbaum – Suchen eines Elements</a:t>
            </a:r>
          </a:p>
        </p:txBody>
      </p:sp>
      <p:sp>
        <p:nvSpPr>
          <p:cNvPr id="3" name="Inhaltsplatzhalter 2">
            <a:extLst>
              <a:ext uri="{FF2B5EF4-FFF2-40B4-BE49-F238E27FC236}">
                <a16:creationId xmlns:a16="http://schemas.microsoft.com/office/drawing/2014/main" id="{141F2BB6-6620-454D-9450-8CAE6CF99E71}"/>
              </a:ext>
            </a:extLst>
          </p:cNvPr>
          <p:cNvSpPr>
            <a:spLocks noGrp="1"/>
          </p:cNvSpPr>
          <p:nvPr>
            <p:ph sz="half" idx="1"/>
          </p:nvPr>
        </p:nvSpPr>
        <p:spPr/>
        <p:txBody>
          <a:bodyPr/>
          <a:lstStyle/>
          <a:p>
            <a:pPr>
              <a:buFont typeface="Arial" panose="020B0604020202020204" pitchFamily="34" charset="0"/>
              <a:buChar char="•"/>
            </a:pPr>
            <a:r>
              <a:rPr lang="de-DE" dirty="0"/>
              <a:t>Suche funktioniert über den Index / Schlüssel</a:t>
            </a:r>
          </a:p>
          <a:p>
            <a:pPr>
              <a:buFont typeface="Arial" panose="020B0604020202020204" pitchFamily="34" charset="0"/>
              <a:buChar char="•"/>
            </a:pPr>
            <a:r>
              <a:rPr lang="de-DE" dirty="0"/>
              <a:t>Maximale Laufzeit: Höhe + 1</a:t>
            </a:r>
          </a:p>
          <a:p>
            <a:pPr>
              <a:buFont typeface="Arial" panose="020B0604020202020204" pitchFamily="34" charset="0"/>
              <a:buChar char="•"/>
            </a:pPr>
            <a:r>
              <a:rPr lang="de-DE" dirty="0"/>
              <a:t>Je geringer die Höhe, desto effektiver (siehe AVL-Baum)</a:t>
            </a:r>
          </a:p>
        </p:txBody>
      </p:sp>
      <p:pic>
        <p:nvPicPr>
          <p:cNvPr id="6" name="Inhaltsplatzhalter 5" descr="Ein Bild, das Objekt, Uhr enthält.&#10;&#10;Automatisch generierte Beschreibung">
            <a:extLst>
              <a:ext uri="{FF2B5EF4-FFF2-40B4-BE49-F238E27FC236}">
                <a16:creationId xmlns:a16="http://schemas.microsoft.com/office/drawing/2014/main" id="{E8FCBDE3-2548-4664-BABF-0C2D5C1A810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91690"/>
            <a:ext cx="4914900" cy="3589020"/>
          </a:xfrm>
        </p:spPr>
      </p:pic>
      <p:sp>
        <p:nvSpPr>
          <p:cNvPr id="7" name="Textfeld 6">
            <a:extLst>
              <a:ext uri="{FF2B5EF4-FFF2-40B4-BE49-F238E27FC236}">
                <a16:creationId xmlns:a16="http://schemas.microsoft.com/office/drawing/2014/main" id="{91ABECF0-CEBD-4B4A-9E8B-0B6F61F89474}"/>
              </a:ext>
            </a:extLst>
          </p:cNvPr>
          <p:cNvSpPr txBox="1"/>
          <p:nvPr/>
        </p:nvSpPr>
        <p:spPr>
          <a:xfrm>
            <a:off x="6172200" y="2091690"/>
            <a:ext cx="2120460" cy="369332"/>
          </a:xfrm>
          <a:prstGeom prst="rect">
            <a:avLst/>
          </a:prstGeom>
          <a:noFill/>
        </p:spPr>
        <p:txBody>
          <a:bodyPr wrap="square" rtlCol="0">
            <a:spAutoFit/>
          </a:bodyPr>
          <a:lstStyle/>
          <a:p>
            <a:r>
              <a:rPr lang="de-DE" dirty="0"/>
              <a:t>Suche nach </a:t>
            </a:r>
            <a:r>
              <a:rPr lang="de-DE" u="sng" dirty="0"/>
              <a:t>3:</a:t>
            </a:r>
          </a:p>
        </p:txBody>
      </p:sp>
      <p:sp>
        <p:nvSpPr>
          <p:cNvPr id="9" name="Flussdiagramm: Verbinder 8">
            <a:extLst>
              <a:ext uri="{FF2B5EF4-FFF2-40B4-BE49-F238E27FC236}">
                <a16:creationId xmlns:a16="http://schemas.microsoft.com/office/drawing/2014/main" id="{EE42FB66-83BE-442F-B51F-6B3A51600C3B}"/>
              </a:ext>
            </a:extLst>
          </p:cNvPr>
          <p:cNvSpPr/>
          <p:nvPr/>
        </p:nvSpPr>
        <p:spPr>
          <a:xfrm>
            <a:off x="8597461" y="2504090"/>
            <a:ext cx="924911" cy="943303"/>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lussdiagramm: Verbinder 9">
            <a:extLst>
              <a:ext uri="{FF2B5EF4-FFF2-40B4-BE49-F238E27FC236}">
                <a16:creationId xmlns:a16="http://schemas.microsoft.com/office/drawing/2014/main" id="{A99D9230-A627-462D-A5D7-5321E46D9333}"/>
              </a:ext>
            </a:extLst>
          </p:cNvPr>
          <p:cNvSpPr/>
          <p:nvPr/>
        </p:nvSpPr>
        <p:spPr>
          <a:xfrm>
            <a:off x="7635765" y="3476297"/>
            <a:ext cx="924911" cy="943303"/>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Flussdiagramm: Verbinder 10">
            <a:extLst>
              <a:ext uri="{FF2B5EF4-FFF2-40B4-BE49-F238E27FC236}">
                <a16:creationId xmlns:a16="http://schemas.microsoft.com/office/drawing/2014/main" id="{74027E2E-53C8-45C8-BAFF-A6114344AAD6}"/>
              </a:ext>
            </a:extLst>
          </p:cNvPr>
          <p:cNvSpPr/>
          <p:nvPr/>
        </p:nvSpPr>
        <p:spPr>
          <a:xfrm>
            <a:off x="8602716" y="4432738"/>
            <a:ext cx="924911" cy="943303"/>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3" name="Gerade Verbindung mit Pfeil 12">
            <a:extLst>
              <a:ext uri="{FF2B5EF4-FFF2-40B4-BE49-F238E27FC236}">
                <a16:creationId xmlns:a16="http://schemas.microsoft.com/office/drawing/2014/main" id="{ECA5B5C0-D5F3-41AC-8B0C-E414EAB3E7BA}"/>
              </a:ext>
            </a:extLst>
          </p:cNvPr>
          <p:cNvCxnSpPr>
            <a:cxnSpLocks/>
          </p:cNvCxnSpPr>
          <p:nvPr/>
        </p:nvCxnSpPr>
        <p:spPr>
          <a:xfrm flipH="1">
            <a:off x="7566660" y="2504090"/>
            <a:ext cx="873147" cy="8754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08E17DB2-7C0E-4B56-AE1E-19020168608F}"/>
              </a:ext>
            </a:extLst>
          </p:cNvPr>
          <p:cNvCxnSpPr>
            <a:cxnSpLocks/>
          </p:cNvCxnSpPr>
          <p:nvPr/>
        </p:nvCxnSpPr>
        <p:spPr>
          <a:xfrm>
            <a:off x="7635765" y="4516347"/>
            <a:ext cx="875250" cy="859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72EF2145-9F9F-4249-BC6A-C9EE44242E3A}"/>
              </a:ext>
            </a:extLst>
          </p:cNvPr>
          <p:cNvSpPr txBox="1"/>
          <p:nvPr/>
        </p:nvSpPr>
        <p:spPr>
          <a:xfrm>
            <a:off x="8671327" y="2014755"/>
            <a:ext cx="777177" cy="369332"/>
          </a:xfrm>
          <a:prstGeom prst="rect">
            <a:avLst/>
          </a:prstGeom>
          <a:noFill/>
        </p:spPr>
        <p:txBody>
          <a:bodyPr wrap="square" rtlCol="0">
            <a:spAutoFit/>
          </a:bodyPr>
          <a:lstStyle/>
          <a:p>
            <a:r>
              <a:rPr lang="de-DE" dirty="0"/>
              <a:t>3 &lt; 4</a:t>
            </a:r>
          </a:p>
        </p:txBody>
      </p:sp>
      <p:sp>
        <p:nvSpPr>
          <p:cNvPr id="19" name="Textfeld 18">
            <a:extLst>
              <a:ext uri="{FF2B5EF4-FFF2-40B4-BE49-F238E27FC236}">
                <a16:creationId xmlns:a16="http://schemas.microsoft.com/office/drawing/2014/main" id="{819E0138-D604-4238-8F45-073234898B0B}"/>
              </a:ext>
            </a:extLst>
          </p:cNvPr>
          <p:cNvSpPr txBox="1"/>
          <p:nvPr/>
        </p:nvSpPr>
        <p:spPr>
          <a:xfrm>
            <a:off x="6486415" y="3763282"/>
            <a:ext cx="996950" cy="369332"/>
          </a:xfrm>
          <a:prstGeom prst="rect">
            <a:avLst/>
          </a:prstGeom>
          <a:noFill/>
        </p:spPr>
        <p:txBody>
          <a:bodyPr wrap="square" rtlCol="0">
            <a:spAutoFit/>
          </a:bodyPr>
          <a:lstStyle/>
          <a:p>
            <a:r>
              <a:rPr lang="de-DE" dirty="0"/>
              <a:t>3 &gt; 2</a:t>
            </a:r>
          </a:p>
        </p:txBody>
      </p:sp>
      <p:sp>
        <p:nvSpPr>
          <p:cNvPr id="20" name="Textfeld 19">
            <a:extLst>
              <a:ext uri="{FF2B5EF4-FFF2-40B4-BE49-F238E27FC236}">
                <a16:creationId xmlns:a16="http://schemas.microsoft.com/office/drawing/2014/main" id="{1FE883E3-0946-43E1-B0D3-79EB3FBC1C06}"/>
              </a:ext>
            </a:extLst>
          </p:cNvPr>
          <p:cNvSpPr txBox="1"/>
          <p:nvPr/>
        </p:nvSpPr>
        <p:spPr>
          <a:xfrm>
            <a:off x="9880643" y="4719723"/>
            <a:ext cx="853440" cy="369332"/>
          </a:xfrm>
          <a:prstGeom prst="rect">
            <a:avLst/>
          </a:prstGeom>
          <a:noFill/>
        </p:spPr>
        <p:txBody>
          <a:bodyPr wrap="square" rtlCol="0">
            <a:spAutoFit/>
          </a:bodyPr>
          <a:lstStyle/>
          <a:p>
            <a:r>
              <a:rPr lang="de-DE" dirty="0"/>
              <a:t>3 = 3</a:t>
            </a:r>
          </a:p>
        </p:txBody>
      </p:sp>
    </p:spTree>
    <p:extLst>
      <p:ext uri="{BB962C8B-B14F-4D97-AF65-F5344CB8AC3E}">
        <p14:creationId xmlns:p14="http://schemas.microsoft.com/office/powerpoint/2010/main" val="129873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CC4B3-0B97-4F3B-A1D2-5EDD6C52C2E1}"/>
              </a:ext>
            </a:extLst>
          </p:cNvPr>
          <p:cNvSpPr>
            <a:spLocks noGrp="1"/>
          </p:cNvSpPr>
          <p:nvPr>
            <p:ph type="title"/>
          </p:nvPr>
        </p:nvSpPr>
        <p:spPr/>
        <p:txBody>
          <a:bodyPr/>
          <a:lstStyle/>
          <a:p>
            <a:r>
              <a:rPr lang="de-DE" dirty="0"/>
              <a:t>Binärer Suchbaum – Einfügen eines Elements</a:t>
            </a:r>
          </a:p>
        </p:txBody>
      </p:sp>
      <p:pic>
        <p:nvPicPr>
          <p:cNvPr id="7" name="Inhaltsplatzhalter 6">
            <a:extLst>
              <a:ext uri="{FF2B5EF4-FFF2-40B4-BE49-F238E27FC236}">
                <a16:creationId xmlns:a16="http://schemas.microsoft.com/office/drawing/2014/main" id="{FE5821C5-982A-4F26-9B6E-5742186E81B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6217"/>
          <a:stretch/>
        </p:blipFill>
        <p:spPr>
          <a:xfrm>
            <a:off x="331124" y="2173146"/>
            <a:ext cx="2603029" cy="2977529"/>
          </a:xfrm>
        </p:spPr>
      </p:pic>
      <p:pic>
        <p:nvPicPr>
          <p:cNvPr id="9" name="Grafik 8">
            <a:extLst>
              <a:ext uri="{FF2B5EF4-FFF2-40B4-BE49-F238E27FC236}">
                <a16:creationId xmlns:a16="http://schemas.microsoft.com/office/drawing/2014/main" id="{BC1EEA65-DA68-4C0C-9255-2C3263FDB5C3}"/>
              </a:ext>
            </a:extLst>
          </p:cNvPr>
          <p:cNvPicPr>
            <a:picLocks noChangeAspect="1"/>
          </p:cNvPicPr>
          <p:nvPr/>
        </p:nvPicPr>
        <p:blipFill rotWithShape="1">
          <a:blip r:embed="rId3">
            <a:extLst>
              <a:ext uri="{28A0092B-C50C-407E-A947-70E740481C1C}">
                <a14:useLocalDpi xmlns:a14="http://schemas.microsoft.com/office/drawing/2010/main" val="0"/>
              </a:ext>
            </a:extLst>
          </a:blip>
          <a:srcRect l="22672" r="65259"/>
          <a:stretch/>
        </p:blipFill>
        <p:spPr>
          <a:xfrm>
            <a:off x="2764220" y="1770630"/>
            <a:ext cx="1471447" cy="3316739"/>
          </a:xfrm>
          <a:prstGeom prst="rect">
            <a:avLst/>
          </a:prstGeom>
        </p:spPr>
      </p:pic>
      <p:pic>
        <p:nvPicPr>
          <p:cNvPr id="11" name="Grafik 10" descr="Ein Bild, das Objekt enthält.&#10;&#10;Automatisch generierte Beschreibung">
            <a:extLst>
              <a:ext uri="{FF2B5EF4-FFF2-40B4-BE49-F238E27FC236}">
                <a16:creationId xmlns:a16="http://schemas.microsoft.com/office/drawing/2014/main" id="{6274CA27-3E52-4C7A-8F9E-D4744D6C6018}"/>
              </a:ext>
            </a:extLst>
          </p:cNvPr>
          <p:cNvPicPr>
            <a:picLocks noChangeAspect="1"/>
          </p:cNvPicPr>
          <p:nvPr/>
        </p:nvPicPr>
        <p:blipFill rotWithShape="1">
          <a:blip r:embed="rId4">
            <a:extLst>
              <a:ext uri="{28A0092B-C50C-407E-A947-70E740481C1C}">
                <a14:useLocalDpi xmlns:a14="http://schemas.microsoft.com/office/drawing/2010/main" val="0"/>
              </a:ext>
            </a:extLst>
          </a:blip>
          <a:srcRect l="34741" r="42500"/>
          <a:stretch/>
        </p:blipFill>
        <p:spPr>
          <a:xfrm>
            <a:off x="4235668" y="2109840"/>
            <a:ext cx="2490953" cy="2977529"/>
          </a:xfrm>
          <a:prstGeom prst="rect">
            <a:avLst/>
          </a:prstGeom>
        </p:spPr>
      </p:pic>
      <p:pic>
        <p:nvPicPr>
          <p:cNvPr id="13" name="Grafik 12">
            <a:extLst>
              <a:ext uri="{FF2B5EF4-FFF2-40B4-BE49-F238E27FC236}">
                <a16:creationId xmlns:a16="http://schemas.microsoft.com/office/drawing/2014/main" id="{9B110C74-BFA7-49F5-A4CF-D25B025B2B17}"/>
              </a:ext>
            </a:extLst>
          </p:cNvPr>
          <p:cNvPicPr>
            <a:picLocks noChangeAspect="1"/>
          </p:cNvPicPr>
          <p:nvPr/>
        </p:nvPicPr>
        <p:blipFill rotWithShape="1">
          <a:blip r:embed="rId5">
            <a:extLst>
              <a:ext uri="{28A0092B-C50C-407E-A947-70E740481C1C}">
                <a14:useLocalDpi xmlns:a14="http://schemas.microsoft.com/office/drawing/2010/main" val="0"/>
              </a:ext>
            </a:extLst>
          </a:blip>
          <a:srcRect l="56811" r="30086"/>
          <a:stretch/>
        </p:blipFill>
        <p:spPr>
          <a:xfrm>
            <a:off x="6726621" y="1833936"/>
            <a:ext cx="1597573" cy="3316739"/>
          </a:xfrm>
          <a:prstGeom prst="rect">
            <a:avLst/>
          </a:prstGeom>
        </p:spPr>
      </p:pic>
      <p:pic>
        <p:nvPicPr>
          <p:cNvPr id="15" name="Grafik 14">
            <a:extLst>
              <a:ext uri="{FF2B5EF4-FFF2-40B4-BE49-F238E27FC236}">
                <a16:creationId xmlns:a16="http://schemas.microsoft.com/office/drawing/2014/main" id="{EDC00E07-B5BC-4D54-8A61-A6ACB11D89F6}"/>
              </a:ext>
            </a:extLst>
          </p:cNvPr>
          <p:cNvPicPr>
            <a:picLocks noChangeAspect="1"/>
          </p:cNvPicPr>
          <p:nvPr/>
        </p:nvPicPr>
        <p:blipFill rotWithShape="1">
          <a:blip r:embed="rId6">
            <a:extLst>
              <a:ext uri="{28A0092B-C50C-407E-A947-70E740481C1C}">
                <a14:useLocalDpi xmlns:a14="http://schemas.microsoft.com/office/drawing/2010/main" val="0"/>
              </a:ext>
            </a:extLst>
          </a:blip>
          <a:srcRect l="68250"/>
          <a:stretch/>
        </p:blipFill>
        <p:spPr>
          <a:xfrm>
            <a:off x="8170908" y="2173146"/>
            <a:ext cx="3480693" cy="2982305"/>
          </a:xfrm>
          <a:prstGeom prst="rect">
            <a:avLst/>
          </a:prstGeom>
        </p:spPr>
      </p:pic>
    </p:spTree>
    <p:extLst>
      <p:ext uri="{BB962C8B-B14F-4D97-AF65-F5344CB8AC3E}">
        <p14:creationId xmlns:p14="http://schemas.microsoft.com/office/powerpoint/2010/main" val="123631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CD9A2E-495F-4157-9058-7BC59FF9B754}"/>
              </a:ext>
            </a:extLst>
          </p:cNvPr>
          <p:cNvSpPr>
            <a:spLocks noGrp="1"/>
          </p:cNvSpPr>
          <p:nvPr>
            <p:ph type="title"/>
          </p:nvPr>
        </p:nvSpPr>
        <p:spPr/>
        <p:txBody>
          <a:bodyPr/>
          <a:lstStyle/>
          <a:p>
            <a:r>
              <a:rPr lang="de-DE" dirty="0"/>
              <a:t>Binärer Suchbaum – Löschen eines Elements</a:t>
            </a:r>
          </a:p>
        </p:txBody>
      </p:sp>
      <p:sp>
        <p:nvSpPr>
          <p:cNvPr id="3" name="Inhaltsplatzhalter 2">
            <a:extLst>
              <a:ext uri="{FF2B5EF4-FFF2-40B4-BE49-F238E27FC236}">
                <a16:creationId xmlns:a16="http://schemas.microsoft.com/office/drawing/2014/main" id="{74CD95B2-8CB7-400F-8540-756C2F6C1A69}"/>
              </a:ext>
            </a:extLst>
          </p:cNvPr>
          <p:cNvSpPr>
            <a:spLocks noGrp="1"/>
          </p:cNvSpPr>
          <p:nvPr>
            <p:ph sz="half" idx="1"/>
          </p:nvPr>
        </p:nvSpPr>
        <p:spPr>
          <a:xfrm>
            <a:off x="1104900" y="1600200"/>
            <a:ext cx="4914900" cy="4571999"/>
          </a:xfrm>
        </p:spPr>
        <p:txBody>
          <a:bodyPr/>
          <a:lstStyle/>
          <a:p>
            <a:pPr>
              <a:buFont typeface="Arial" panose="020B0604020202020204" pitchFamily="34" charset="0"/>
              <a:buChar char="•"/>
            </a:pPr>
            <a:r>
              <a:rPr lang="de-DE" dirty="0"/>
              <a:t>Fall 1: Keine Nachfolger</a:t>
            </a:r>
          </a:p>
          <a:p>
            <a:pPr>
              <a:buFont typeface="Arial" panose="020B0604020202020204" pitchFamily="34" charset="0"/>
              <a:buChar char="•"/>
            </a:pPr>
            <a:r>
              <a:rPr lang="de-DE" dirty="0"/>
              <a:t>Fall 2: Einen Nachfolger</a:t>
            </a:r>
          </a:p>
          <a:p>
            <a:pPr>
              <a:buFont typeface="Arial" panose="020B0604020202020204" pitchFamily="34" charset="0"/>
              <a:buChar char="•"/>
            </a:pPr>
            <a:r>
              <a:rPr lang="de-DE" dirty="0"/>
              <a:t>Fall 3: Zwei Nachfolger</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
        <p:nvSpPr>
          <p:cNvPr id="21" name="Textfeld 20">
            <a:extLst>
              <a:ext uri="{FF2B5EF4-FFF2-40B4-BE49-F238E27FC236}">
                <a16:creationId xmlns:a16="http://schemas.microsoft.com/office/drawing/2014/main" id="{8553EFDB-2D24-490E-9B44-9656A2097FBF}"/>
              </a:ext>
            </a:extLst>
          </p:cNvPr>
          <p:cNvSpPr txBox="1"/>
          <p:nvPr/>
        </p:nvSpPr>
        <p:spPr>
          <a:xfrm>
            <a:off x="6364854" y="5201479"/>
            <a:ext cx="4275061" cy="382956"/>
          </a:xfrm>
          <a:prstGeom prst="rect">
            <a:avLst/>
          </a:prstGeom>
          <a:noFill/>
        </p:spPr>
        <p:txBody>
          <a:bodyPr wrap="square" rtlCol="0">
            <a:spAutoFit/>
          </a:bodyPr>
          <a:lstStyle/>
          <a:p>
            <a:r>
              <a:rPr lang="de-DE" dirty="0"/>
              <a:t>Löschen bei keinem Nachfolger</a:t>
            </a:r>
          </a:p>
        </p:txBody>
      </p:sp>
      <p:pic>
        <p:nvPicPr>
          <p:cNvPr id="6" name="Grafik 5" descr="Ein Bild, das Objekt enthält.&#10;&#10;Automatisch generierte Beschreibung">
            <a:extLst>
              <a:ext uri="{FF2B5EF4-FFF2-40B4-BE49-F238E27FC236}">
                <a16:creationId xmlns:a16="http://schemas.microsoft.com/office/drawing/2014/main" id="{1FEEFD7C-76DF-470A-88BA-90941E09CA19}"/>
              </a:ext>
            </a:extLst>
          </p:cNvPr>
          <p:cNvPicPr>
            <a:picLocks noChangeAspect="1"/>
          </p:cNvPicPr>
          <p:nvPr/>
        </p:nvPicPr>
        <p:blipFill rotWithShape="1">
          <a:blip r:embed="rId2">
            <a:extLst>
              <a:ext uri="{28A0092B-C50C-407E-A947-70E740481C1C}">
                <a14:useLocalDpi xmlns:a14="http://schemas.microsoft.com/office/drawing/2010/main" val="0"/>
              </a:ext>
            </a:extLst>
          </a:blip>
          <a:srcRect l="-244" r="57116"/>
          <a:stretch/>
        </p:blipFill>
        <p:spPr>
          <a:xfrm>
            <a:off x="4598552" y="2176287"/>
            <a:ext cx="3709932" cy="2505425"/>
          </a:xfrm>
          <a:prstGeom prst="rect">
            <a:avLst/>
          </a:prstGeom>
        </p:spPr>
      </p:pic>
      <p:pic>
        <p:nvPicPr>
          <p:cNvPr id="8" name="Grafik 7" descr="Ein Bild, das Objekt enthält.&#10;&#10;Automatisch generierte Beschreibung">
            <a:extLst>
              <a:ext uri="{FF2B5EF4-FFF2-40B4-BE49-F238E27FC236}">
                <a16:creationId xmlns:a16="http://schemas.microsoft.com/office/drawing/2014/main" id="{2B222A1C-B922-4F5D-9978-D57D2594F4F8}"/>
              </a:ext>
            </a:extLst>
          </p:cNvPr>
          <p:cNvPicPr>
            <a:picLocks noChangeAspect="1"/>
          </p:cNvPicPr>
          <p:nvPr/>
        </p:nvPicPr>
        <p:blipFill rotWithShape="1">
          <a:blip r:embed="rId3">
            <a:extLst>
              <a:ext uri="{28A0092B-C50C-407E-A947-70E740481C1C}">
                <a14:useLocalDpi xmlns:a14="http://schemas.microsoft.com/office/drawing/2010/main" val="0"/>
              </a:ext>
            </a:extLst>
          </a:blip>
          <a:srcRect l="58186"/>
          <a:stretch/>
        </p:blipFill>
        <p:spPr>
          <a:xfrm>
            <a:off x="8595056" y="2176287"/>
            <a:ext cx="3596944" cy="2505425"/>
          </a:xfrm>
          <a:prstGeom prst="rect">
            <a:avLst/>
          </a:prstGeom>
        </p:spPr>
      </p:pic>
      <p:pic>
        <p:nvPicPr>
          <p:cNvPr id="10" name="Grafik 9">
            <a:extLst>
              <a:ext uri="{FF2B5EF4-FFF2-40B4-BE49-F238E27FC236}">
                <a16:creationId xmlns:a16="http://schemas.microsoft.com/office/drawing/2014/main" id="{31454D17-E0D9-4153-A728-9C8827DD0F1B}"/>
              </a:ext>
            </a:extLst>
          </p:cNvPr>
          <p:cNvPicPr>
            <a:picLocks noChangeAspect="1"/>
          </p:cNvPicPr>
          <p:nvPr/>
        </p:nvPicPr>
        <p:blipFill rotWithShape="1">
          <a:blip r:embed="rId4">
            <a:extLst>
              <a:ext uri="{28A0092B-C50C-407E-A947-70E740481C1C}">
                <a14:useLocalDpi xmlns:a14="http://schemas.microsoft.com/office/drawing/2010/main" val="0"/>
              </a:ext>
            </a:extLst>
          </a:blip>
          <a:srcRect l="41010" r="41563" b="3460"/>
          <a:stretch/>
        </p:blipFill>
        <p:spPr>
          <a:xfrm>
            <a:off x="7561527" y="1600200"/>
            <a:ext cx="1499171" cy="2418716"/>
          </a:xfrm>
          <a:prstGeom prst="rect">
            <a:avLst/>
          </a:prstGeom>
        </p:spPr>
      </p:pic>
      <p:pic>
        <p:nvPicPr>
          <p:cNvPr id="13" name="Grafik 12">
            <a:extLst>
              <a:ext uri="{FF2B5EF4-FFF2-40B4-BE49-F238E27FC236}">
                <a16:creationId xmlns:a16="http://schemas.microsoft.com/office/drawing/2014/main" id="{5D41358F-F23A-4F3E-A0EE-1B9925A868D1}"/>
              </a:ext>
            </a:extLst>
          </p:cNvPr>
          <p:cNvPicPr>
            <a:picLocks noChangeAspect="1"/>
          </p:cNvPicPr>
          <p:nvPr/>
        </p:nvPicPr>
        <p:blipFill rotWithShape="1">
          <a:blip r:embed="rId5">
            <a:extLst>
              <a:ext uri="{28A0092B-C50C-407E-A947-70E740481C1C}">
                <a14:useLocalDpi xmlns:a14="http://schemas.microsoft.com/office/drawing/2010/main" val="0"/>
              </a:ext>
            </a:extLst>
          </a:blip>
          <a:srcRect l="44083" r="33668"/>
          <a:stretch/>
        </p:blipFill>
        <p:spPr>
          <a:xfrm>
            <a:off x="7731888" y="1432034"/>
            <a:ext cx="1716978" cy="3464966"/>
          </a:xfrm>
          <a:prstGeom prst="rect">
            <a:avLst/>
          </a:prstGeom>
        </p:spPr>
      </p:pic>
      <p:pic>
        <p:nvPicPr>
          <p:cNvPr id="15" name="Grafik 14">
            <a:extLst>
              <a:ext uri="{FF2B5EF4-FFF2-40B4-BE49-F238E27FC236}">
                <a16:creationId xmlns:a16="http://schemas.microsoft.com/office/drawing/2014/main" id="{6D2A10D9-0D0F-42CE-8CB9-DF80FE7FD7DD}"/>
              </a:ext>
            </a:extLst>
          </p:cNvPr>
          <p:cNvPicPr>
            <a:picLocks noChangeAspect="1"/>
          </p:cNvPicPr>
          <p:nvPr/>
        </p:nvPicPr>
        <p:blipFill rotWithShape="1">
          <a:blip r:embed="rId6">
            <a:extLst>
              <a:ext uri="{28A0092B-C50C-407E-A947-70E740481C1C}">
                <a14:useLocalDpi xmlns:a14="http://schemas.microsoft.com/office/drawing/2010/main" val="0"/>
              </a:ext>
            </a:extLst>
          </a:blip>
          <a:srcRect r="48276"/>
          <a:stretch/>
        </p:blipFill>
        <p:spPr>
          <a:xfrm>
            <a:off x="4418207" y="1775752"/>
            <a:ext cx="3991506" cy="3464966"/>
          </a:xfrm>
          <a:prstGeom prst="rect">
            <a:avLst/>
          </a:prstGeom>
        </p:spPr>
      </p:pic>
      <p:pic>
        <p:nvPicPr>
          <p:cNvPr id="17" name="Grafik 16">
            <a:extLst>
              <a:ext uri="{FF2B5EF4-FFF2-40B4-BE49-F238E27FC236}">
                <a16:creationId xmlns:a16="http://schemas.microsoft.com/office/drawing/2014/main" id="{4BB6EC72-539A-4AC6-AB72-259F9FE0644C}"/>
              </a:ext>
            </a:extLst>
          </p:cNvPr>
          <p:cNvPicPr>
            <a:picLocks noChangeAspect="1"/>
          </p:cNvPicPr>
          <p:nvPr/>
        </p:nvPicPr>
        <p:blipFill rotWithShape="1">
          <a:blip r:embed="rId7">
            <a:extLst>
              <a:ext uri="{28A0092B-C50C-407E-A947-70E740481C1C}">
                <a14:useLocalDpi xmlns:a14="http://schemas.microsoft.com/office/drawing/2010/main" val="0"/>
              </a:ext>
            </a:extLst>
          </a:blip>
          <a:srcRect l="60832"/>
          <a:stretch/>
        </p:blipFill>
        <p:spPr>
          <a:xfrm>
            <a:off x="9176162" y="1775753"/>
            <a:ext cx="3022599" cy="3464966"/>
          </a:xfrm>
          <a:prstGeom prst="rect">
            <a:avLst/>
          </a:prstGeom>
        </p:spPr>
      </p:pic>
      <p:sp>
        <p:nvSpPr>
          <p:cNvPr id="19" name="Textfeld 18">
            <a:extLst>
              <a:ext uri="{FF2B5EF4-FFF2-40B4-BE49-F238E27FC236}">
                <a16:creationId xmlns:a16="http://schemas.microsoft.com/office/drawing/2014/main" id="{07922AE2-96D6-4690-A528-95BB684AF274}"/>
              </a:ext>
            </a:extLst>
          </p:cNvPr>
          <p:cNvSpPr txBox="1"/>
          <p:nvPr/>
        </p:nvSpPr>
        <p:spPr>
          <a:xfrm>
            <a:off x="6365451" y="5201479"/>
            <a:ext cx="4088524" cy="382956"/>
          </a:xfrm>
          <a:prstGeom prst="rect">
            <a:avLst/>
          </a:prstGeom>
          <a:noFill/>
        </p:spPr>
        <p:txBody>
          <a:bodyPr wrap="square" rtlCol="0">
            <a:spAutoFit/>
          </a:bodyPr>
          <a:lstStyle/>
          <a:p>
            <a:r>
              <a:rPr lang="de-DE" dirty="0"/>
              <a:t>Löschen bei genau einem Nachfolger</a:t>
            </a:r>
          </a:p>
        </p:txBody>
      </p:sp>
      <p:sp>
        <p:nvSpPr>
          <p:cNvPr id="24" name="Textfeld 23">
            <a:extLst>
              <a:ext uri="{FF2B5EF4-FFF2-40B4-BE49-F238E27FC236}">
                <a16:creationId xmlns:a16="http://schemas.microsoft.com/office/drawing/2014/main" id="{4EA02B51-D479-4F24-A925-F1C1B13A04B0}"/>
              </a:ext>
            </a:extLst>
          </p:cNvPr>
          <p:cNvSpPr txBox="1"/>
          <p:nvPr/>
        </p:nvSpPr>
        <p:spPr>
          <a:xfrm>
            <a:off x="6364853" y="5196772"/>
            <a:ext cx="4275061" cy="382956"/>
          </a:xfrm>
          <a:prstGeom prst="rect">
            <a:avLst/>
          </a:prstGeom>
          <a:noFill/>
        </p:spPr>
        <p:txBody>
          <a:bodyPr wrap="square" rtlCol="0">
            <a:spAutoFit/>
          </a:bodyPr>
          <a:lstStyle/>
          <a:p>
            <a:r>
              <a:rPr lang="de-DE" dirty="0"/>
              <a:t>Löschen bei zwei Nachfolgern</a:t>
            </a:r>
          </a:p>
        </p:txBody>
      </p:sp>
      <p:pic>
        <p:nvPicPr>
          <p:cNvPr id="30" name="Grafik 29" descr="Ein Bild, das Objekt enthält.&#10;&#10;Automatisch generierte Beschreibung">
            <a:extLst>
              <a:ext uri="{FF2B5EF4-FFF2-40B4-BE49-F238E27FC236}">
                <a16:creationId xmlns:a16="http://schemas.microsoft.com/office/drawing/2014/main" id="{55E81ECB-3D04-4A80-9AAB-E96F2F6B15D5}"/>
              </a:ext>
            </a:extLst>
          </p:cNvPr>
          <p:cNvPicPr>
            <a:picLocks noChangeAspect="1"/>
          </p:cNvPicPr>
          <p:nvPr/>
        </p:nvPicPr>
        <p:blipFill rotWithShape="1">
          <a:blip r:embed="rId8">
            <a:extLst>
              <a:ext uri="{28A0092B-C50C-407E-A947-70E740481C1C}">
                <a14:useLocalDpi xmlns:a14="http://schemas.microsoft.com/office/drawing/2010/main" val="0"/>
              </a:ext>
            </a:extLst>
          </a:blip>
          <a:srcRect l="2214" r="51274"/>
          <a:stretch/>
        </p:blipFill>
        <p:spPr>
          <a:xfrm>
            <a:off x="4772919" y="1917414"/>
            <a:ext cx="3685935" cy="2700437"/>
          </a:xfrm>
          <a:prstGeom prst="rect">
            <a:avLst/>
          </a:prstGeom>
        </p:spPr>
      </p:pic>
      <p:pic>
        <p:nvPicPr>
          <p:cNvPr id="32" name="Grafik 31">
            <a:extLst>
              <a:ext uri="{FF2B5EF4-FFF2-40B4-BE49-F238E27FC236}">
                <a16:creationId xmlns:a16="http://schemas.microsoft.com/office/drawing/2014/main" id="{6554028D-9B6B-4460-AC64-30EEDEDC0EC5}"/>
              </a:ext>
            </a:extLst>
          </p:cNvPr>
          <p:cNvPicPr>
            <a:picLocks noChangeAspect="1"/>
          </p:cNvPicPr>
          <p:nvPr/>
        </p:nvPicPr>
        <p:blipFill rotWithShape="1">
          <a:blip r:embed="rId9">
            <a:extLst>
              <a:ext uri="{28A0092B-C50C-407E-A947-70E740481C1C}">
                <a14:useLocalDpi xmlns:a14="http://schemas.microsoft.com/office/drawing/2010/main" val="0"/>
              </a:ext>
            </a:extLst>
          </a:blip>
          <a:srcRect l="45918" r="32990"/>
          <a:stretch/>
        </p:blipFill>
        <p:spPr>
          <a:xfrm>
            <a:off x="7928668" y="1432034"/>
            <a:ext cx="1671513" cy="2700436"/>
          </a:xfrm>
          <a:prstGeom prst="rect">
            <a:avLst/>
          </a:prstGeom>
        </p:spPr>
      </p:pic>
      <p:pic>
        <p:nvPicPr>
          <p:cNvPr id="34" name="Grafik 33" descr="Ein Bild, das Objekt enthält.&#10;&#10;Automatisch generierte Beschreibung">
            <a:extLst>
              <a:ext uri="{FF2B5EF4-FFF2-40B4-BE49-F238E27FC236}">
                <a16:creationId xmlns:a16="http://schemas.microsoft.com/office/drawing/2014/main" id="{736DD948-12AA-41A2-97CE-EA1F5928A6BF}"/>
              </a:ext>
            </a:extLst>
          </p:cNvPr>
          <p:cNvPicPr>
            <a:picLocks noChangeAspect="1"/>
          </p:cNvPicPr>
          <p:nvPr/>
        </p:nvPicPr>
        <p:blipFill rotWithShape="1">
          <a:blip r:embed="rId10">
            <a:extLst>
              <a:ext uri="{28A0092B-C50C-407E-A947-70E740481C1C}">
                <a14:useLocalDpi xmlns:a14="http://schemas.microsoft.com/office/drawing/2010/main" val="0"/>
              </a:ext>
            </a:extLst>
          </a:blip>
          <a:srcRect l="58727" r="3017"/>
          <a:stretch/>
        </p:blipFill>
        <p:spPr>
          <a:xfrm>
            <a:off x="8488829" y="1917415"/>
            <a:ext cx="3031659" cy="2700437"/>
          </a:xfrm>
          <a:prstGeom prst="rect">
            <a:avLst/>
          </a:prstGeom>
        </p:spPr>
      </p:pic>
    </p:spTree>
    <p:extLst>
      <p:ext uri="{BB962C8B-B14F-4D97-AF65-F5344CB8AC3E}">
        <p14:creationId xmlns:p14="http://schemas.microsoft.com/office/powerpoint/2010/main" val="225975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19" grpId="0"/>
      <p:bldP spid="19" grpId="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E429D-EA5B-47EA-9767-99755C379BE3}"/>
              </a:ext>
            </a:extLst>
          </p:cNvPr>
          <p:cNvSpPr>
            <a:spLocks noGrp="1"/>
          </p:cNvSpPr>
          <p:nvPr>
            <p:ph type="title"/>
          </p:nvPr>
        </p:nvSpPr>
        <p:spPr/>
        <p:txBody>
          <a:bodyPr/>
          <a:lstStyle/>
          <a:p>
            <a:r>
              <a:rPr lang="de-DE" dirty="0"/>
              <a:t>Traversierung</a:t>
            </a:r>
          </a:p>
        </p:txBody>
      </p:sp>
      <p:sp>
        <p:nvSpPr>
          <p:cNvPr id="3" name="Inhaltsplatzhalter 2">
            <a:extLst>
              <a:ext uri="{FF2B5EF4-FFF2-40B4-BE49-F238E27FC236}">
                <a16:creationId xmlns:a16="http://schemas.microsoft.com/office/drawing/2014/main" id="{8287FA66-A6A7-4F7E-A608-91CB42CA2326}"/>
              </a:ext>
            </a:extLst>
          </p:cNvPr>
          <p:cNvSpPr>
            <a:spLocks noGrp="1"/>
          </p:cNvSpPr>
          <p:nvPr>
            <p:ph sz="half" idx="1"/>
          </p:nvPr>
        </p:nvSpPr>
        <p:spPr/>
        <p:txBody>
          <a:bodyPr>
            <a:normAutofit/>
          </a:bodyPr>
          <a:lstStyle/>
          <a:p>
            <a:pPr marL="0" indent="0">
              <a:buNone/>
            </a:pPr>
            <a:r>
              <a:rPr lang="de-DE" dirty="0"/>
              <a:t>Algorithmus zum kompletten Durchlaufen eines binären Baumes:</a:t>
            </a:r>
          </a:p>
          <a:p>
            <a:pPr>
              <a:buFont typeface="Arial" panose="020B0604020202020204" pitchFamily="34" charset="0"/>
              <a:buChar char="•"/>
            </a:pPr>
            <a:r>
              <a:rPr lang="de-DE" dirty="0"/>
              <a:t>Preorder </a:t>
            </a:r>
            <a:r>
              <a:rPr lang="de-DE" dirty="0">
                <a:sym typeface="Wingdings" panose="05000000000000000000" pitchFamily="2" charset="2"/>
              </a:rPr>
              <a:t>(Hauptreihenfolge</a:t>
            </a:r>
            <a:r>
              <a:rPr lang="de-DE" dirty="0"/>
              <a:t>):  	       </a:t>
            </a:r>
            <a:r>
              <a:rPr lang="de-DE" b="1" dirty="0">
                <a:solidFill>
                  <a:srgbClr val="00B050"/>
                </a:solidFill>
              </a:rPr>
              <a:t>Wurzel </a:t>
            </a:r>
            <a:r>
              <a:rPr lang="de-DE" b="1" dirty="0"/>
              <a:t>– </a:t>
            </a:r>
            <a:r>
              <a:rPr lang="de-DE" b="1" dirty="0">
                <a:solidFill>
                  <a:srgbClr val="00B0F0"/>
                </a:solidFill>
              </a:rPr>
              <a:t>Links </a:t>
            </a:r>
            <a:r>
              <a:rPr lang="de-DE" b="1" dirty="0"/>
              <a:t>– </a:t>
            </a:r>
            <a:r>
              <a:rPr lang="de-DE" b="1" dirty="0">
                <a:solidFill>
                  <a:srgbClr val="FF0000"/>
                </a:solidFill>
              </a:rPr>
              <a:t>Rechts </a:t>
            </a:r>
          </a:p>
          <a:p>
            <a:pPr>
              <a:buFont typeface="Arial" panose="020B0604020202020204" pitchFamily="34" charset="0"/>
              <a:buChar char="•"/>
            </a:pPr>
            <a:r>
              <a:rPr lang="de-DE" dirty="0"/>
              <a:t>Inorder (Symmetrische Reihenfolge):         </a:t>
            </a:r>
            <a:r>
              <a:rPr lang="de-DE" b="1" dirty="0">
                <a:solidFill>
                  <a:srgbClr val="00B0F0"/>
                </a:solidFill>
              </a:rPr>
              <a:t>Links </a:t>
            </a:r>
            <a:r>
              <a:rPr lang="de-DE" b="1" dirty="0"/>
              <a:t>– </a:t>
            </a:r>
            <a:r>
              <a:rPr lang="de-DE" b="1" dirty="0">
                <a:solidFill>
                  <a:srgbClr val="00B050"/>
                </a:solidFill>
              </a:rPr>
              <a:t>Wurzel </a:t>
            </a:r>
            <a:r>
              <a:rPr lang="de-DE" b="1" dirty="0"/>
              <a:t>– </a:t>
            </a:r>
            <a:r>
              <a:rPr lang="de-DE" b="1" dirty="0">
                <a:solidFill>
                  <a:srgbClr val="FF0000"/>
                </a:solidFill>
              </a:rPr>
              <a:t>Rechts </a:t>
            </a:r>
          </a:p>
          <a:p>
            <a:pPr>
              <a:buFont typeface="Arial" panose="020B0604020202020204" pitchFamily="34" charset="0"/>
              <a:buChar char="•"/>
            </a:pPr>
            <a:r>
              <a:rPr lang="de-DE" dirty="0"/>
              <a:t>Postorder (Nebenreihenfolge):       </a:t>
            </a:r>
            <a:r>
              <a:rPr lang="de-DE" b="1" dirty="0">
                <a:solidFill>
                  <a:srgbClr val="00B0F0"/>
                </a:solidFill>
              </a:rPr>
              <a:t>Links </a:t>
            </a:r>
            <a:r>
              <a:rPr lang="de-DE" b="1" dirty="0"/>
              <a:t>– </a:t>
            </a:r>
            <a:r>
              <a:rPr lang="de-DE" b="1" dirty="0">
                <a:solidFill>
                  <a:srgbClr val="FF0000"/>
                </a:solidFill>
              </a:rPr>
              <a:t>Rechts </a:t>
            </a:r>
            <a:r>
              <a:rPr lang="de-DE" b="1" dirty="0"/>
              <a:t>– </a:t>
            </a:r>
            <a:r>
              <a:rPr lang="de-DE" b="1" dirty="0">
                <a:solidFill>
                  <a:srgbClr val="00B050"/>
                </a:solidFill>
              </a:rPr>
              <a:t>Wurzel </a:t>
            </a:r>
          </a:p>
        </p:txBody>
      </p:sp>
      <p:grpSp>
        <p:nvGrpSpPr>
          <p:cNvPr id="11" name="Gruppieren 10">
            <a:extLst>
              <a:ext uri="{FF2B5EF4-FFF2-40B4-BE49-F238E27FC236}">
                <a16:creationId xmlns:a16="http://schemas.microsoft.com/office/drawing/2014/main" id="{E6717920-C001-4379-ADEF-42FD7BAFB6DB}"/>
              </a:ext>
            </a:extLst>
          </p:cNvPr>
          <p:cNvGrpSpPr/>
          <p:nvPr/>
        </p:nvGrpSpPr>
        <p:grpSpPr>
          <a:xfrm>
            <a:off x="6345607" y="2087698"/>
            <a:ext cx="4565050" cy="3051935"/>
            <a:chOff x="6345607" y="2087698"/>
            <a:chExt cx="4565050" cy="3051935"/>
          </a:xfrm>
        </p:grpSpPr>
        <p:sp>
          <p:nvSpPr>
            <p:cNvPr id="7" name="Textfeld 6">
              <a:extLst>
                <a:ext uri="{FF2B5EF4-FFF2-40B4-BE49-F238E27FC236}">
                  <a16:creationId xmlns:a16="http://schemas.microsoft.com/office/drawing/2014/main" id="{E4542795-1F1F-4348-9BC9-1AB4FE6B7D8C}"/>
                </a:ext>
              </a:extLst>
            </p:cNvPr>
            <p:cNvSpPr txBox="1"/>
            <p:nvPr/>
          </p:nvSpPr>
          <p:spPr>
            <a:xfrm>
              <a:off x="6345607" y="4770301"/>
              <a:ext cx="4565050" cy="369332"/>
            </a:xfrm>
            <a:prstGeom prst="rect">
              <a:avLst/>
            </a:prstGeom>
            <a:noFill/>
          </p:spPr>
          <p:txBody>
            <a:bodyPr wrap="square" rtlCol="0">
              <a:spAutoFit/>
            </a:bodyPr>
            <a:lstStyle/>
            <a:p>
              <a:r>
                <a:rPr lang="de-DE" dirty="0"/>
                <a:t>Traversierung in der Preorder-Reihenfolge</a:t>
              </a:r>
            </a:p>
          </p:txBody>
        </p:sp>
        <p:pic>
          <p:nvPicPr>
            <p:cNvPr id="10" name="Grafik 9">
              <a:extLst>
                <a:ext uri="{FF2B5EF4-FFF2-40B4-BE49-F238E27FC236}">
                  <a16:creationId xmlns:a16="http://schemas.microsoft.com/office/drawing/2014/main" id="{E864A9E9-18D8-4FE8-88E7-AF4134BA0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5607" y="2087698"/>
              <a:ext cx="4565050" cy="2682603"/>
            </a:xfrm>
            <a:prstGeom prst="rect">
              <a:avLst/>
            </a:prstGeom>
          </p:spPr>
        </p:pic>
      </p:grpSp>
      <p:grpSp>
        <p:nvGrpSpPr>
          <p:cNvPr id="12" name="Gruppieren 11">
            <a:extLst>
              <a:ext uri="{FF2B5EF4-FFF2-40B4-BE49-F238E27FC236}">
                <a16:creationId xmlns:a16="http://schemas.microsoft.com/office/drawing/2014/main" id="{C22A066E-6D71-4992-83CA-8BBC58049A30}"/>
              </a:ext>
            </a:extLst>
          </p:cNvPr>
          <p:cNvGrpSpPr/>
          <p:nvPr/>
        </p:nvGrpSpPr>
        <p:grpSpPr>
          <a:xfrm>
            <a:off x="6171019" y="2012927"/>
            <a:ext cx="4948686" cy="3123838"/>
            <a:chOff x="6278612" y="2388981"/>
            <a:chExt cx="4731993" cy="2985220"/>
          </a:xfrm>
        </p:grpSpPr>
        <p:sp>
          <p:nvSpPr>
            <p:cNvPr id="13" name="Textfeld 12">
              <a:extLst>
                <a:ext uri="{FF2B5EF4-FFF2-40B4-BE49-F238E27FC236}">
                  <a16:creationId xmlns:a16="http://schemas.microsoft.com/office/drawing/2014/main" id="{38C1E027-0FC1-4B56-B2EE-F71655D44542}"/>
                </a:ext>
              </a:extLst>
            </p:cNvPr>
            <p:cNvSpPr txBox="1"/>
            <p:nvPr/>
          </p:nvSpPr>
          <p:spPr>
            <a:xfrm>
              <a:off x="6445555" y="5021258"/>
              <a:ext cx="4565050" cy="352943"/>
            </a:xfrm>
            <a:prstGeom prst="rect">
              <a:avLst/>
            </a:prstGeom>
            <a:noFill/>
          </p:spPr>
          <p:txBody>
            <a:bodyPr wrap="square" rtlCol="0">
              <a:spAutoFit/>
            </a:bodyPr>
            <a:lstStyle/>
            <a:p>
              <a:r>
                <a:rPr lang="de-DE" dirty="0"/>
                <a:t>Traversierung in der Inorder-Reihenfolge</a:t>
              </a:r>
            </a:p>
          </p:txBody>
        </p:sp>
        <p:pic>
          <p:nvPicPr>
            <p:cNvPr id="14" name="Grafik 13">
              <a:extLst>
                <a:ext uri="{FF2B5EF4-FFF2-40B4-BE49-F238E27FC236}">
                  <a16:creationId xmlns:a16="http://schemas.microsoft.com/office/drawing/2014/main" id="{69F872D0-DBA3-4A58-AB12-A7C96A3E8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612" y="2388981"/>
              <a:ext cx="4626495" cy="2164363"/>
            </a:xfrm>
            <a:prstGeom prst="rect">
              <a:avLst/>
            </a:prstGeom>
          </p:spPr>
        </p:pic>
      </p:grpSp>
      <p:grpSp>
        <p:nvGrpSpPr>
          <p:cNvPr id="15" name="Gruppieren 14">
            <a:extLst>
              <a:ext uri="{FF2B5EF4-FFF2-40B4-BE49-F238E27FC236}">
                <a16:creationId xmlns:a16="http://schemas.microsoft.com/office/drawing/2014/main" id="{5072AA45-CCA3-40E3-AACC-AFC7DBBB0999}"/>
              </a:ext>
            </a:extLst>
          </p:cNvPr>
          <p:cNvGrpSpPr/>
          <p:nvPr/>
        </p:nvGrpSpPr>
        <p:grpSpPr>
          <a:xfrm>
            <a:off x="6311484" y="2087698"/>
            <a:ext cx="4808218" cy="3049067"/>
            <a:chOff x="6412928" y="2460434"/>
            <a:chExt cx="4597677" cy="2913767"/>
          </a:xfrm>
        </p:grpSpPr>
        <p:sp>
          <p:nvSpPr>
            <p:cNvPr id="16" name="Textfeld 15">
              <a:extLst>
                <a:ext uri="{FF2B5EF4-FFF2-40B4-BE49-F238E27FC236}">
                  <a16:creationId xmlns:a16="http://schemas.microsoft.com/office/drawing/2014/main" id="{33A01FAB-0234-4B85-AE9E-79900C911F35}"/>
                </a:ext>
              </a:extLst>
            </p:cNvPr>
            <p:cNvSpPr txBox="1"/>
            <p:nvPr/>
          </p:nvSpPr>
          <p:spPr>
            <a:xfrm>
              <a:off x="6445555" y="5021258"/>
              <a:ext cx="4565050" cy="352943"/>
            </a:xfrm>
            <a:prstGeom prst="rect">
              <a:avLst/>
            </a:prstGeom>
            <a:noFill/>
          </p:spPr>
          <p:txBody>
            <a:bodyPr wrap="square" rtlCol="0">
              <a:spAutoFit/>
            </a:bodyPr>
            <a:lstStyle/>
            <a:p>
              <a:r>
                <a:rPr lang="de-DE" dirty="0"/>
                <a:t>Traversierung in der Postorder-Reihenfolge</a:t>
              </a:r>
            </a:p>
          </p:txBody>
        </p:sp>
        <p:pic>
          <p:nvPicPr>
            <p:cNvPr id="17" name="Grafik 16">
              <a:extLst>
                <a:ext uri="{FF2B5EF4-FFF2-40B4-BE49-F238E27FC236}">
                  <a16:creationId xmlns:a16="http://schemas.microsoft.com/office/drawing/2014/main" id="{E9F6D38B-B814-4D4F-885B-7292C66F8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928" y="2460434"/>
              <a:ext cx="4565050" cy="2629535"/>
            </a:xfrm>
            <a:prstGeom prst="rect">
              <a:avLst/>
            </a:prstGeom>
          </p:spPr>
        </p:pic>
      </p:grpSp>
    </p:spTree>
    <p:extLst>
      <p:ext uri="{BB962C8B-B14F-4D97-AF65-F5344CB8AC3E}">
        <p14:creationId xmlns:p14="http://schemas.microsoft.com/office/powerpoint/2010/main" val="211988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kademische Literatur 16 x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 id="{0EF13215-6D90-465C-BDFA-1F809B86E312}" vid="{F8D6AB8F-F8E9-4B14-90B0-BCD004F94EFA}"/>
    </a:ext>
  </a:extLst>
</a:theme>
</file>

<file path=ppt/theme/theme2.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Akademische Präsentation, Nadelstreifen und Bänder-Design (Breitbild)</Template>
  <TotalTime>0</TotalTime>
  <Words>242</Words>
  <Application>Microsoft Office PowerPoint</Application>
  <PresentationFormat>Breitbild</PresentationFormat>
  <Paragraphs>52</Paragraphs>
  <Slides>12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Euphemia</vt:lpstr>
      <vt:lpstr>Plantagenet Cherokee</vt:lpstr>
      <vt:lpstr>Wingdings</vt:lpstr>
      <vt:lpstr>Akademische Literatur 16 x 9</vt:lpstr>
      <vt:lpstr>Binäre  (Such-) Bäume</vt:lpstr>
      <vt:lpstr>1. Aufbau &amp; Grundbegriffe</vt:lpstr>
      <vt:lpstr>Binäre Bäume – Aufbau</vt:lpstr>
      <vt:lpstr>Binäre Bäume – Eigenschaften </vt:lpstr>
      <vt:lpstr>Binäre Suchbäume </vt:lpstr>
      <vt:lpstr>Binärer Suchbaum – Suchen eines Elements</vt:lpstr>
      <vt:lpstr>Binärer Suchbaum – Einfügen eines Elements</vt:lpstr>
      <vt:lpstr>Binärer Suchbaum – Löschen eines Elements</vt:lpstr>
      <vt:lpstr>Traversierung</vt:lpstr>
      <vt:lpstr>2. Implementierung </vt:lpstr>
      <vt:lpstr>PowerPoint-Präsentation</vt:lpstr>
      <vt:lpstr>Viel Erfolg bei der Klausur!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2019-05-25T10:00:10Z</dcterms:created>
  <dcterms:modified xsi:type="dcterms:W3CDTF">2019-05-25T16:16:55Z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