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3B4D9-880C-40BE-95E7-1B6272FD49A0}" v="148" dt="2021-12-22T21:28:0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nnett" userId="272460c7-b144-4c49-850b-3b39d15526a6" providerId="ADAL" clId="{8873B4D9-880C-40BE-95E7-1B6272FD49A0}"/>
    <pc:docChg chg="modSld">
      <pc:chgData name="David Bennett" userId="272460c7-b144-4c49-850b-3b39d15526a6" providerId="ADAL" clId="{8873B4D9-880C-40BE-95E7-1B6272FD49A0}" dt="2022-01-03T16:18:08.032" v="43" actId="20577"/>
      <pc:docMkLst>
        <pc:docMk/>
      </pc:docMkLst>
      <pc:sldChg chg="modSp mod">
        <pc:chgData name="David Bennett" userId="272460c7-b144-4c49-850b-3b39d15526a6" providerId="ADAL" clId="{8873B4D9-880C-40BE-95E7-1B6272FD49A0}" dt="2022-01-03T16:18:08.032" v="43" actId="20577"/>
        <pc:sldMkLst>
          <pc:docMk/>
          <pc:sldMk cId="645070967" sldId="258"/>
        </pc:sldMkLst>
        <pc:spChg chg="mod">
          <ac:chgData name="David Bennett" userId="272460c7-b144-4c49-850b-3b39d15526a6" providerId="ADAL" clId="{8873B4D9-880C-40BE-95E7-1B6272FD49A0}" dt="2022-01-03T16:18:08.032" v="43" actId="20577"/>
          <ac:spMkLst>
            <pc:docMk/>
            <pc:sldMk cId="645070967" sldId="258"/>
            <ac:spMk id="4" creationId="{5A00B90D-037D-4B7A-94F1-7816B359F1EA}"/>
          </ac:spMkLst>
        </pc:spChg>
      </pc:sldChg>
      <pc:sldChg chg="modSp mod">
        <pc:chgData name="David Bennett" userId="272460c7-b144-4c49-850b-3b39d15526a6" providerId="ADAL" clId="{8873B4D9-880C-40BE-95E7-1B6272FD49A0}" dt="2022-01-03T16:18:02.232" v="30" actId="20577"/>
        <pc:sldMkLst>
          <pc:docMk/>
          <pc:sldMk cId="713585800" sldId="260"/>
        </pc:sldMkLst>
        <pc:spChg chg="mod">
          <ac:chgData name="David Bennett" userId="272460c7-b144-4c49-850b-3b39d15526a6" providerId="ADAL" clId="{8873B4D9-880C-40BE-95E7-1B6272FD49A0}" dt="2022-01-03T16:18:02.232" v="30" actId="20577"/>
          <ac:spMkLst>
            <pc:docMk/>
            <pc:sldMk cId="713585800" sldId="260"/>
            <ac:spMk id="2" creationId="{E7FE94F0-B886-489C-A40F-25AFFD09F4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68B-BAFF-462D-A6EC-3C22FA7B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AFDF8-513A-4EEF-8D4D-3F1B147B4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603-4A08-47ED-A332-B7E65268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377C-F174-4284-A531-06036FB5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7577-E178-475C-A935-080375F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AC67-A872-4915-82FD-6E1DD4A1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98B7C-B0F2-47D7-8473-8BB14F15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C940-484C-4FAF-9D0A-F8559F3D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CCF7-6CF3-4E5C-8A3B-3603B45E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9E28-BE4A-4686-9119-C87EDA3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08F5A-75EA-4604-B0EA-F7877C2B1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84D0-00FB-4ABB-ABC4-8E90B797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E6BC-6801-406B-9863-C803A76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B9D0-7397-40BA-9172-6C32769E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034E5-88C0-4DCD-9FAF-FEE870A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4F75-C2AC-4D3E-8361-162D8FD4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31AD-826C-4969-9DE3-64540E5B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85B0-84B9-4F6D-BC3A-7788984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A162-A7AF-4144-923E-5F5C16DF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4D35-08D9-4A2D-BA07-4BBE13CE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3E3E-54B7-408D-AE1E-173995D1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BC08-92F3-45A7-AFA9-A0D5DF05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36D6-9096-4DB6-8F2A-492D6BE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6DB0-49C5-4DA0-B5BB-A50D8046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CFC-ED3F-4574-91B7-C84F11E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4FB9-DA29-4BB8-9AA0-73F7089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454E-4905-470C-A8C4-F62A6E914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88E20-FA6B-4A3D-A3C6-D916A6F9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803C9-4CCE-44B9-B132-EC542743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66D67-5A41-4F74-8B37-66F45027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6E77-10A1-4907-AFAE-74AF0400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2B78-739F-42BF-8D92-74083EAC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E688-A7AB-43B0-B92D-64E82C08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8430-FC5E-494E-B833-2854DD1C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D2F85-E128-449E-85E5-1011E8191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F5BD2-F11B-4EFA-B8B5-62690607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DF1FC-1C8F-4CE7-8061-C0CD5DF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D9AAF-4F2D-4EE9-B547-136833D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0A6AE-9015-4770-98AD-D2305FC4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E2B8-B602-499C-B1F1-59EEA933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F6C34-420F-485F-9871-F8DB7811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9E32F-4A59-49E6-8860-025F3B10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E0FE3-1737-4A3F-8E44-7F4E8F5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5FDC7-E41C-4BFC-8358-E7794FA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8CD2E-B2C0-4C27-9E24-02FF2167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828D5-0956-4A6F-8BCA-AF14A6AC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6379-A28A-4136-A273-882C903B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CB76-EEBA-4257-B404-AB1EC9CA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CB9F8-DC96-4C9D-829D-9084603E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D30D-F8E9-465D-83CC-0F30DD6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A031-09C8-48CC-82AF-8479D571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E241-E5A6-4A5B-B539-0882E13D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A6F0-2248-4901-A092-B4DFF7EC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6DA0E-A5B6-4E8A-98EA-9A70D12D6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81A4-36D4-4431-AB07-1518CB2F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CBDD-C34E-49B1-B572-3A531842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EBF9E-0617-46B6-A161-8B9DAA73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0FA8-9BF3-4D79-89EF-5FEFC0A0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1AAE-4BDE-4093-BABD-93824221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3607-50C9-411C-B669-C912DACD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CFBA-04E8-4CD1-BF39-4FE72CBF3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4F69-DA57-4F7E-BDE8-C40144A3D9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F3F7-23DD-4368-8D99-41EA26B45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F366-A46D-473F-8EB5-358EFAE21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1C1C-1A2E-4798-A941-101B5154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14037-802A-44EC-A607-418F57B5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309403"/>
            <a:ext cx="10707256" cy="2967208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 b="1" dirty="0"/>
              <a:t>GameCo </a:t>
            </a:r>
            <a:br>
              <a:rPr lang="en-US" sz="6800" dirty="0"/>
            </a:br>
            <a:r>
              <a:rPr lang="en-US" sz="5800" dirty="0"/>
              <a:t>Video Game Sales Trends by Region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1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52FA2-5537-442C-98BC-4934592A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current understanding: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for the various geographic regions have stayed the same over time. 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4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0B90D-037D-4B7A-94F1-7816B359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Total Sales by Year and Region: 1980-2016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04198E5-CE83-483D-9942-328C40560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092" y="2095813"/>
            <a:ext cx="11155679" cy="465976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507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94F0-B886-489C-A40F-25AFFD0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Total Sales by Year and Region: 2008- 2016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EA33B5-C274-4FA8-9821-104479C8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245687"/>
            <a:ext cx="6848442" cy="3942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DB03A-3196-4869-8838-5A501DC52617}"/>
              </a:ext>
            </a:extLst>
          </p:cNvPr>
          <p:cNvSpPr txBox="1"/>
          <p:nvPr/>
        </p:nvSpPr>
        <p:spPr>
          <a:xfrm>
            <a:off x="7964860" y="2900218"/>
            <a:ext cx="405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have been steadily declining across all regions since 2008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2015-2016 saw a large drop in Global Sales- almost $300 million. </a:t>
            </a:r>
          </a:p>
        </p:txBody>
      </p:sp>
    </p:spTree>
    <p:extLst>
      <p:ext uri="{BB962C8B-B14F-4D97-AF65-F5344CB8AC3E}">
        <p14:creationId xmlns:p14="http://schemas.microsoft.com/office/powerpoint/2010/main" val="71358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27B79-1AC5-47A8-95ED-DFE2C7E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Proportion of Global Sales by Region 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CAF417-AD7A-4700-A131-566C3CFE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9" y="2269730"/>
            <a:ext cx="7427259" cy="4459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36248-8833-458C-A98C-93CF846CF480}"/>
              </a:ext>
            </a:extLst>
          </p:cNvPr>
          <p:cNvSpPr txBox="1"/>
          <p:nvPr/>
        </p:nvSpPr>
        <p:spPr>
          <a:xfrm>
            <a:off x="8386618" y="2373745"/>
            <a:ext cx="3491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Historically, North America has been the largest market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changed in 2015- North American proportion of sales is dropping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European market share has been steadily rising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Japan has been the smallest market for several years, but is growing</a:t>
            </a:r>
          </a:p>
        </p:txBody>
      </p:sp>
    </p:spTree>
    <p:extLst>
      <p:ext uri="{BB962C8B-B14F-4D97-AF65-F5344CB8AC3E}">
        <p14:creationId xmlns:p14="http://schemas.microsoft.com/office/powerpoint/2010/main" val="328654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94F0-B886-489C-A40F-25AFFD0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Percent of Global Sales by Region: 2008 &amp; 2016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80D30-8BF6-400B-A671-4F89DEA7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84" y="2276856"/>
            <a:ext cx="5401524" cy="4352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A7CB0-CFC5-468E-90DC-482C2BA3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276857"/>
            <a:ext cx="5404527" cy="43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FD90D-7AB9-4042-9F91-2B0432E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from the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33F2-15F8-4D3B-B967-C8F48398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various geographic regions have not stayed the same over time, but instead have seen large shifts. 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Sales have been falling across the board since 2008.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North America is historically the largest market, but that is changing.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European sales now make up the largest share of the market.  </a:t>
            </a:r>
          </a:p>
        </p:txBody>
      </p:sp>
    </p:spTree>
    <p:extLst>
      <p:ext uri="{BB962C8B-B14F-4D97-AF65-F5344CB8AC3E}">
        <p14:creationId xmlns:p14="http://schemas.microsoft.com/office/powerpoint/2010/main" val="103342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6F18A-2BE0-4A1E-BF76-1508DE7C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Moving Forward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0B7B-CBA2-4EE2-81F3-19B7A4F5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As stated, our original assumption that the various geographic regions have stayed the same over time is incorrect. Total sales both globally and across all regions have been declining over the past 8 years.  However, proportion of European sales has been steadily rising during this time.  That demonstrates a growing European market that should continue to grow, and therefore GameCo marketing efforts should be focused there.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Digital sales are not currently reflected in this data. This could be contributing to declining sales- more consumers are purchasing video games digitally rather than buying the hard copy.  </a:t>
            </a:r>
          </a:p>
        </p:txBody>
      </p:sp>
    </p:spTree>
    <p:extLst>
      <p:ext uri="{BB962C8B-B14F-4D97-AF65-F5344CB8AC3E}">
        <p14:creationId xmlns:p14="http://schemas.microsoft.com/office/powerpoint/2010/main" val="13981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GameCo  Video Game Sales Trends by Region </vt:lpstr>
      <vt:lpstr>Our current understanding:   Sales for the various geographic regions have stayed the same over time.  </vt:lpstr>
      <vt:lpstr>Total Sales by Year and Region: 1980-2016 </vt:lpstr>
      <vt:lpstr>Total Sales by Year and Region: 2008- 2016</vt:lpstr>
      <vt:lpstr>Proportion of Global Sales by Region </vt:lpstr>
      <vt:lpstr>Percent of Global Sales by Region: 2008 &amp; 2016</vt:lpstr>
      <vt:lpstr>Findings from the Data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Bennett</dc:creator>
  <cp:lastModifiedBy>David Bennett</cp:lastModifiedBy>
  <cp:revision>2</cp:revision>
  <dcterms:created xsi:type="dcterms:W3CDTF">2021-12-22T18:18:30Z</dcterms:created>
  <dcterms:modified xsi:type="dcterms:W3CDTF">2022-01-03T16:22:40Z</dcterms:modified>
</cp:coreProperties>
</file>