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801424-CFF2-7ADD-FBFC-8CAC0436B238}" v="1164" dt="2020-08-24T00:36:45.936"/>
  </p1510:revLst>
</p1510:revInfo>
</file>

<file path=ppt/tableStyles.xml><?xml version="1.0" encoding="utf-8"?>
<a:tblStyleLst xmlns:a="http://schemas.openxmlformats.org/drawingml/2006/main" def="{A56BC826-5A35-4212-82CF-2A8F22DD9063}">
  <a:tblStyle styleId="{A56BC826-5A35-4212-82CF-2A8F22DD906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a:tcStyle>
        <a:tcBdr/>
        <a:fill>
          <a:solidFill>
            <a:srgbClr val="CACBCE"/>
          </a:solidFill>
        </a:fill>
      </a:tcStyle>
    </a:band1H>
    <a:band2H>
      <a:tcTxStyle/>
      <a:tcStyle>
        <a:tcBdr/>
      </a:tcStyle>
    </a:band2H>
    <a:band1V>
      <a:tcTxStyle/>
      <a:tcStyle>
        <a:tcBdr/>
        <a:fill>
          <a:solidFill>
            <a:srgbClr val="CACBCE"/>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70"/>
    <p:restoredTop sz="94671"/>
  </p:normalViewPr>
  <p:slideViewPr>
    <p:cSldViewPr snapToGrid="0" snapToObjects="1">
      <p:cViewPr varScale="1">
        <p:scale>
          <a:sx n="68" d="100"/>
          <a:sy n="68" d="100"/>
        </p:scale>
        <p:origin x="16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Volumes\NO%20NAME\Data%20Analytics%202020\Completed%20Projects\SWC%20Economics%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a:solidFill>
                  <a:sysClr val="windowText" lastClr="000000"/>
                </a:solidFill>
              </a:rPr>
              <a:t>Cost to Produce 2013-2014</a:t>
            </a:r>
            <a:r>
              <a:rPr lang="en-US" baseline="0">
                <a:solidFill>
                  <a:sysClr val="windowText" lastClr="000000"/>
                </a:solidFill>
              </a:rPr>
              <a:t> Actuals VS 2014-2015 Forecast Difference</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stacked"/>
        <c:varyColors val="0"/>
        <c:ser>
          <c:idx val="0"/>
          <c:order val="0"/>
          <c:tx>
            <c:v>Cost to Produce Overheads</c:v>
          </c:tx>
          <c:spPr>
            <a:solidFill>
              <a:srgbClr val="C00000"/>
            </a:solidFill>
            <a:ln>
              <a:noFill/>
            </a:ln>
            <a:effectLst/>
          </c:spPr>
          <c:invertIfNegative val="0"/>
          <c:cat>
            <c:strRef>
              <c:f>'Cost to Produce Forecast'!$C$4:$N$4</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'Cost to Produce Forecast'!$AE$10:$AP$10</c:f>
              <c:numCache>
                <c:formatCode>"$"#,##0.00;[Red]\-"$"#,##0.00</c:formatCode>
                <c:ptCount val="12"/>
                <c:pt idx="0">
                  <c:v>2250091.0860000066</c:v>
                </c:pt>
                <c:pt idx="1">
                  <c:v>2033446.3740000017</c:v>
                </c:pt>
                <c:pt idx="2">
                  <c:v>6335645.2780000083</c:v>
                </c:pt>
                <c:pt idx="3">
                  <c:v>-252027.16599999741</c:v>
                </c:pt>
                <c:pt idx="4">
                  <c:v>5199672.6624999978</c:v>
                </c:pt>
                <c:pt idx="5">
                  <c:v>15372165.919599997</c:v>
                </c:pt>
                <c:pt idx="6">
                  <c:v>12205392.739999998</c:v>
                </c:pt>
                <c:pt idx="7">
                  <c:v>12780535.820699997</c:v>
                </c:pt>
                <c:pt idx="8">
                  <c:v>15217150.728299994</c:v>
                </c:pt>
                <c:pt idx="9">
                  <c:v>10602485.535</c:v>
                </c:pt>
                <c:pt idx="10">
                  <c:v>12871085.274999995</c:v>
                </c:pt>
                <c:pt idx="11">
                  <c:v>20274046.214999996</c:v>
                </c:pt>
              </c:numCache>
            </c:numRef>
          </c:val>
          <c:extLst>
            <c:ext xmlns:c16="http://schemas.microsoft.com/office/drawing/2014/chart" uri="{C3380CC4-5D6E-409C-BE32-E72D297353CC}">
              <c16:uniqueId val="{00000000-97F2-C044-897A-7E365E0F69F4}"/>
            </c:ext>
          </c:extLst>
        </c:ser>
        <c:ser>
          <c:idx val="1"/>
          <c:order val="1"/>
          <c:tx>
            <c:v>Cost to Produce Production</c:v>
          </c:tx>
          <c:spPr>
            <a:solidFill>
              <a:schemeClr val="accent6"/>
            </a:solidFill>
            <a:ln>
              <a:noFill/>
            </a:ln>
            <a:effectLst/>
          </c:spPr>
          <c:invertIfNegative val="0"/>
          <c:cat>
            <c:strRef>
              <c:f>'Cost to Produce Forecast'!$C$4:$N$4</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'Cost to Produce Forecast'!$AE$7:$AP$7</c:f>
              <c:numCache>
                <c:formatCode>"$"#,##0.00;[Red]\-"$"#,##0.00</c:formatCode>
                <c:ptCount val="12"/>
                <c:pt idx="0">
                  <c:v>779064.35339999991</c:v>
                </c:pt>
                <c:pt idx="1">
                  <c:v>626320.76659999997</c:v>
                </c:pt>
                <c:pt idx="2">
                  <c:v>1686306.2198000001</c:v>
                </c:pt>
                <c:pt idx="3">
                  <c:v>2209518.6151999994</c:v>
                </c:pt>
                <c:pt idx="4">
                  <c:v>1670556.0349999999</c:v>
                </c:pt>
                <c:pt idx="5">
                  <c:v>3392515.0083999997</c:v>
                </c:pt>
                <c:pt idx="6">
                  <c:v>3503266.5483999997</c:v>
                </c:pt>
                <c:pt idx="7">
                  <c:v>4632682.8083999995</c:v>
                </c:pt>
                <c:pt idx="8">
                  <c:v>5183112.2983999997</c:v>
                </c:pt>
                <c:pt idx="9">
                  <c:v>1205944.2557999997</c:v>
                </c:pt>
                <c:pt idx="10">
                  <c:v>1203181.2414000002</c:v>
                </c:pt>
                <c:pt idx="11">
                  <c:v>1484717.4292000001</c:v>
                </c:pt>
              </c:numCache>
            </c:numRef>
          </c:val>
          <c:extLst>
            <c:ext xmlns:c16="http://schemas.microsoft.com/office/drawing/2014/chart" uri="{C3380CC4-5D6E-409C-BE32-E72D297353CC}">
              <c16:uniqueId val="{00000001-97F2-C044-897A-7E365E0F69F4}"/>
            </c:ext>
          </c:extLst>
        </c:ser>
        <c:dLbls>
          <c:showLegendKey val="0"/>
          <c:showVal val="0"/>
          <c:showCatName val="0"/>
          <c:showSerName val="0"/>
          <c:showPercent val="0"/>
          <c:showBubbleSize val="0"/>
        </c:dLbls>
        <c:gapWidth val="150"/>
        <c:overlap val="100"/>
        <c:axId val="56657648"/>
        <c:axId val="99040416"/>
      </c:barChart>
      <c:catAx>
        <c:axId val="5665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99040416"/>
        <c:crosses val="autoZero"/>
        <c:auto val="1"/>
        <c:lblAlgn val="ctr"/>
        <c:lblOffset val="100"/>
        <c:noMultiLvlLbl val="0"/>
      </c:catAx>
      <c:valAx>
        <c:axId val="99040416"/>
        <c:scaling>
          <c:orientation val="minMax"/>
          <c:max val="23000000"/>
          <c:min val="-1000000"/>
        </c:scaling>
        <c:delete val="0"/>
        <c:axPos val="l"/>
        <c:majorGridlines>
          <c:spPr>
            <a:ln w="9525" cap="flat" cmpd="sng" algn="ctr">
              <a:solidFill>
                <a:schemeClr val="tx1"/>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56657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 name="Google Shape;2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 name="Google Shape;3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9" name="Google Shape;39;p4: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Leverage EBIT slide, then flow into Revenue, COGS and Operational Expenses</a:t>
            </a:r>
            <a:endParaRPr/>
          </a:p>
        </p:txBody>
      </p:sp>
      <p:sp>
        <p:nvSpPr>
          <p:cNvPr id="40" name="Google Shape;40;p4: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7: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147" name="Google Shape;147;p8: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8: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174946" y="234865"/>
            <a:ext cx="8794114" cy="22897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blip>
          <a:srcRect/>
          <a:stretch/>
        </p:blipFill>
        <p:spPr>
          <a:xfrm>
            <a:off x="1621" y="1621"/>
            <a:ext cx="1619" cy="1619"/>
          </a:xfrm>
          <a:prstGeom prst="rect">
            <a:avLst/>
          </a:prstGeom>
          <a:noFill/>
          <a:ln>
            <a:noFill/>
          </a:ln>
        </p:spPr>
      </p:pic>
      <p:sp>
        <p:nvSpPr>
          <p:cNvPr id="17" name="Google Shape;17;p3"/>
          <p:cNvSpPr txBox="1">
            <a:spLocks noGrp="1"/>
          </p:cNvSpPr>
          <p:nvPr>
            <p:ph type="title"/>
          </p:nvPr>
        </p:nvSpPr>
        <p:spPr>
          <a:xfrm>
            <a:off x="174945" y="234863"/>
            <a:ext cx="8794113" cy="228076"/>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 name="Google Shape;18;p3"/>
          <p:cNvCxnSpPr/>
          <p:nvPr/>
        </p:nvCxnSpPr>
        <p:spPr>
          <a:xfrm>
            <a:off x="90772" y="905708"/>
            <a:ext cx="8963943"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2343099" y="2570858"/>
            <a:ext cx="4389768" cy="96378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48" b="0" i="0" u="none" strike="noStrike" cap="none">
                <a:solidFill>
                  <a:schemeClr val="accent6"/>
                </a:solidFill>
                <a:latin typeface="Arial"/>
                <a:ea typeface="Arial"/>
                <a:cs typeface="Arial"/>
                <a:sym typeface="Arial"/>
              </a:defRPr>
            </a:lvl1pPr>
            <a:lvl2pPr marL="914400" marR="0" lvl="1" indent="-327660" algn="l" rtl="0">
              <a:lnSpc>
                <a:spcPct val="100000"/>
              </a:lnSpc>
              <a:spcBef>
                <a:spcPts val="0"/>
              </a:spcBef>
              <a:spcAft>
                <a:spcPts val="0"/>
              </a:spcAft>
              <a:buClr>
                <a:schemeClr val="dk2"/>
              </a:buClr>
              <a:buSzPts val="1560"/>
              <a:buFont typeface="Arial"/>
              <a:buChar char="▪"/>
              <a:defRPr sz="1248" b="0" i="0" u="none" strike="noStrike" cap="none">
                <a:solidFill>
                  <a:schemeClr val="accent6"/>
                </a:solidFill>
                <a:latin typeface="Arial"/>
                <a:ea typeface="Arial"/>
                <a:cs typeface="Arial"/>
                <a:sym typeface="Arial"/>
              </a:defRPr>
            </a:lvl2pPr>
            <a:lvl3pPr marL="1371600" marR="0" lvl="2" indent="-323722" algn="l" rtl="0">
              <a:lnSpc>
                <a:spcPct val="100000"/>
              </a:lnSpc>
              <a:spcBef>
                <a:spcPts val="0"/>
              </a:spcBef>
              <a:spcAft>
                <a:spcPts val="0"/>
              </a:spcAft>
              <a:buClr>
                <a:schemeClr val="dk2"/>
              </a:buClr>
              <a:buSzPts val="1498"/>
              <a:buFont typeface="Arial"/>
              <a:buChar char="–"/>
              <a:defRPr sz="1248" b="0" i="0" u="none" strike="noStrike" cap="none">
                <a:solidFill>
                  <a:schemeClr val="accent6"/>
                </a:solidFill>
                <a:latin typeface="Arial"/>
                <a:ea typeface="Arial"/>
                <a:cs typeface="Arial"/>
                <a:sym typeface="Arial"/>
              </a:defRPr>
            </a:lvl3pPr>
            <a:lvl4pPr marL="1828800" marR="0" lvl="3" indent="-323722" algn="l" rtl="0">
              <a:lnSpc>
                <a:spcPct val="100000"/>
              </a:lnSpc>
              <a:spcBef>
                <a:spcPts val="0"/>
              </a:spcBef>
              <a:spcAft>
                <a:spcPts val="0"/>
              </a:spcAft>
              <a:buClr>
                <a:schemeClr val="dk2"/>
              </a:buClr>
              <a:buSzPts val="1498"/>
              <a:buFont typeface="Arial"/>
              <a:buChar char="▫"/>
              <a:defRPr sz="1248" b="0" i="0" u="none" strike="noStrike" cap="none">
                <a:solidFill>
                  <a:schemeClr val="accent6"/>
                </a:solidFill>
                <a:latin typeface="Arial"/>
                <a:ea typeface="Arial"/>
                <a:cs typeface="Arial"/>
                <a:sym typeface="Arial"/>
              </a:defRPr>
            </a:lvl4pPr>
            <a:lvl5pPr marL="2286000" marR="0" lvl="4" indent="-299148" algn="l" rtl="0">
              <a:lnSpc>
                <a:spcPct val="100000"/>
              </a:lnSpc>
              <a:spcBef>
                <a:spcPts val="0"/>
              </a:spcBef>
              <a:spcAft>
                <a:spcPts val="0"/>
              </a:spcAft>
              <a:buClr>
                <a:schemeClr val="dk2"/>
              </a:buClr>
              <a:buSzPts val="1111"/>
              <a:buFont typeface="Arial"/>
              <a:buChar char="-"/>
              <a:defRPr sz="1248" b="0" i="0" u="none" strike="noStrike" cap="none">
                <a:solidFill>
                  <a:schemeClr val="accent6"/>
                </a:solidFill>
                <a:latin typeface="Arial"/>
                <a:ea typeface="Arial"/>
                <a:cs typeface="Arial"/>
                <a:sym typeface="Arial"/>
              </a:defRPr>
            </a:lvl5pPr>
            <a:lvl6pPr marL="2743200" marR="0" lvl="5" indent="-299148" algn="l" rtl="0">
              <a:lnSpc>
                <a:spcPct val="100000"/>
              </a:lnSpc>
              <a:spcBef>
                <a:spcPts val="0"/>
              </a:spcBef>
              <a:spcAft>
                <a:spcPts val="0"/>
              </a:spcAft>
              <a:buClr>
                <a:schemeClr val="dk2"/>
              </a:buClr>
              <a:buSzPts val="1111"/>
              <a:buFont typeface="Arial"/>
              <a:buChar char="-"/>
              <a:defRPr sz="1248" b="0" i="0" u="none" strike="noStrike" cap="none">
                <a:solidFill>
                  <a:schemeClr val="dk1"/>
                </a:solidFill>
                <a:latin typeface="Arial"/>
                <a:ea typeface="Arial"/>
                <a:cs typeface="Arial"/>
                <a:sym typeface="Arial"/>
              </a:defRPr>
            </a:lvl6pPr>
            <a:lvl7pPr marL="3200400" marR="0" lvl="6" indent="-299148" algn="l" rtl="0">
              <a:lnSpc>
                <a:spcPct val="100000"/>
              </a:lnSpc>
              <a:spcBef>
                <a:spcPts val="0"/>
              </a:spcBef>
              <a:spcAft>
                <a:spcPts val="0"/>
              </a:spcAft>
              <a:buClr>
                <a:schemeClr val="dk2"/>
              </a:buClr>
              <a:buSzPts val="1111"/>
              <a:buFont typeface="Arial"/>
              <a:buChar char="-"/>
              <a:defRPr sz="1248" b="0" i="0" u="none" strike="noStrike" cap="none">
                <a:solidFill>
                  <a:schemeClr val="dk1"/>
                </a:solidFill>
                <a:latin typeface="Arial"/>
                <a:ea typeface="Arial"/>
                <a:cs typeface="Arial"/>
                <a:sym typeface="Arial"/>
              </a:defRPr>
            </a:lvl7pPr>
            <a:lvl8pPr marL="3657600" marR="0" lvl="7" indent="-299148" algn="l" rtl="0">
              <a:lnSpc>
                <a:spcPct val="100000"/>
              </a:lnSpc>
              <a:spcBef>
                <a:spcPts val="0"/>
              </a:spcBef>
              <a:spcAft>
                <a:spcPts val="0"/>
              </a:spcAft>
              <a:buClr>
                <a:schemeClr val="dk2"/>
              </a:buClr>
              <a:buSzPts val="1111"/>
              <a:buFont typeface="Arial"/>
              <a:buChar char="-"/>
              <a:defRPr sz="1248" b="0" i="0" u="none" strike="noStrike" cap="none">
                <a:solidFill>
                  <a:schemeClr val="dk1"/>
                </a:solidFill>
                <a:latin typeface="Arial"/>
                <a:ea typeface="Arial"/>
                <a:cs typeface="Arial"/>
                <a:sym typeface="Arial"/>
              </a:defRPr>
            </a:lvl8pPr>
            <a:lvl9pPr marL="4114800" marR="0" lvl="8" indent="-299148" algn="l" rtl="0">
              <a:lnSpc>
                <a:spcPct val="100000"/>
              </a:lnSpc>
              <a:spcBef>
                <a:spcPts val="0"/>
              </a:spcBef>
              <a:spcAft>
                <a:spcPts val="0"/>
              </a:spcAft>
              <a:buClr>
                <a:schemeClr val="dk2"/>
              </a:buClr>
              <a:buSzPts val="1111"/>
              <a:buFont typeface="Arial"/>
              <a:buChar char="-"/>
              <a:defRPr sz="1248"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title"/>
          </p:nvPr>
        </p:nvSpPr>
        <p:spPr>
          <a:xfrm>
            <a:off x="174946" y="234865"/>
            <a:ext cx="8794114" cy="228973"/>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8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8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8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8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8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8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8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8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82" b="1" i="0" u="none" strike="noStrike" cap="none">
                <a:solidFill>
                  <a:schemeClr val="dk2"/>
                </a:solidFill>
                <a:latin typeface="Arial"/>
                <a:ea typeface="Arial"/>
                <a:cs typeface="Arial"/>
                <a:sym typeface="Arial"/>
              </a:defRPr>
            </a:lvl9pPr>
          </a:lstStyle>
          <a:p>
            <a:endParaRPr/>
          </a:p>
        </p:txBody>
      </p:sp>
      <p:sp>
        <p:nvSpPr>
          <p:cNvPr id="12" name="Google Shape;12;p1"/>
          <p:cNvSpPr txBox="1"/>
          <p:nvPr/>
        </p:nvSpPr>
        <p:spPr>
          <a:xfrm>
            <a:off x="8843223" y="6633870"/>
            <a:ext cx="125835" cy="122819"/>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80"/>
              <a:buFont typeface="Arial"/>
              <a:buNone/>
            </a:pPr>
            <a:fld id="{00000000-1234-1234-1234-123412341234}" type="slidenum">
              <a:rPr lang="en-US" sz="780" b="0" i="0" u="none" strike="noStrike" cap="none">
                <a:solidFill>
                  <a:schemeClr val="dk1"/>
                </a:solidFill>
                <a:latin typeface="Arial"/>
                <a:ea typeface="Arial"/>
                <a:cs typeface="Arial"/>
                <a:sym typeface="Arial"/>
              </a:rPr>
              <a:t>‹#›</a:t>
            </a:fld>
            <a:endParaRPr sz="78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4"/>
          <p:cNvSpPr/>
          <p:nvPr/>
        </p:nvSpPr>
        <p:spPr>
          <a:xfrm>
            <a:off x="137655" y="895901"/>
            <a:ext cx="8761428" cy="5504450"/>
          </a:xfrm>
          <a:prstGeom prst="rect">
            <a:avLst/>
          </a:prstGeom>
          <a:solidFill>
            <a:schemeClr val="lt1"/>
          </a:solidFill>
          <a:ln w="19050" cap="flat" cmpd="sng">
            <a:solidFill>
              <a:srgbClr val="00C09D"/>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050" tIns="45525" rIns="91050" bIns="45525" anchor="ctr" anchorCtr="0">
            <a:noAutofit/>
          </a:bodyPr>
          <a:lstStyle/>
          <a:p>
            <a:pPr marL="0" marR="0" lvl="0" indent="0" algn="ctr" rtl="0">
              <a:lnSpc>
                <a:spcPct val="100000"/>
              </a:lnSpc>
              <a:spcBef>
                <a:spcPts val="0"/>
              </a:spcBef>
              <a:spcAft>
                <a:spcPts val="0"/>
              </a:spcAft>
              <a:buClr>
                <a:srgbClr val="000000"/>
              </a:buClr>
              <a:buSzPts val="1118"/>
              <a:buFont typeface="Arial"/>
              <a:buNone/>
            </a:pPr>
            <a:endParaRPr sz="1118" b="0" i="0" u="none" strike="noStrike" cap="none">
              <a:solidFill>
                <a:srgbClr val="2A516C"/>
              </a:solidFill>
              <a:latin typeface="Arial"/>
              <a:ea typeface="Arial"/>
              <a:cs typeface="Arial"/>
              <a:sym typeface="Arial"/>
            </a:endParaRPr>
          </a:p>
        </p:txBody>
      </p:sp>
      <p:sp>
        <p:nvSpPr>
          <p:cNvPr id="24" name="Google Shape;24;p4"/>
          <p:cNvSpPr txBox="1">
            <a:spLocks noGrp="1"/>
          </p:cNvSpPr>
          <p:nvPr>
            <p:ph type="title"/>
          </p:nvPr>
        </p:nvSpPr>
        <p:spPr>
          <a:xfrm>
            <a:off x="191287" y="246548"/>
            <a:ext cx="8761429" cy="456151"/>
          </a:xfrm>
          <a:prstGeom prst="rect">
            <a:avLst/>
          </a:prstGeom>
          <a:noFill/>
          <a:ln>
            <a:noFill/>
          </a:ln>
        </p:spPr>
        <p:txBody>
          <a:bodyPr spcFirstLastPara="1" wrap="square" lIns="0" tIns="0" rIns="0" bIns="0" anchor="t" anchorCtr="0">
            <a:noAutofit/>
          </a:bodyPr>
          <a:lstStyle/>
          <a:p>
            <a:r>
              <a:rPr lang="en-US" sz="1450" b="0" dirty="0"/>
              <a:t>Although water market demand has increased, the outages from these plants is making the production costs and operating expenses to rise, while the revenue is decreasing based on lack of efficiency.</a:t>
            </a:r>
            <a:endParaRPr sz="1450" dirty="0"/>
          </a:p>
        </p:txBody>
      </p:sp>
      <p:sp>
        <p:nvSpPr>
          <p:cNvPr id="25" name="Google Shape;25;p4"/>
          <p:cNvSpPr txBox="1"/>
          <p:nvPr/>
        </p:nvSpPr>
        <p:spPr>
          <a:xfrm>
            <a:off x="191287" y="895901"/>
            <a:ext cx="7384357" cy="1913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220" b="1" i="0" u="none" strike="noStrike" cap="none">
                <a:solidFill>
                  <a:srgbClr val="808080"/>
                </a:solidFill>
                <a:latin typeface="Arial"/>
                <a:ea typeface="Arial"/>
                <a:cs typeface="Arial"/>
                <a:sym typeface="Arial"/>
              </a:rPr>
              <a:t>Forecast vs Actual Cost to Produce, </a:t>
            </a:r>
            <a:r>
              <a:rPr lang="en-US" sz="1220" b="0" i="0" u="none" strike="noStrike" cap="none">
                <a:solidFill>
                  <a:srgbClr val="808080"/>
                </a:solidFill>
                <a:latin typeface="Arial"/>
                <a:ea typeface="Arial"/>
                <a:cs typeface="Arial"/>
                <a:sym typeface="Arial"/>
              </a:rPr>
              <a:t>YTD, $/Mega-Litres</a:t>
            </a:r>
            <a:endParaRPr sz="1400" b="0" i="0" u="none" strike="noStrike" cap="none">
              <a:solidFill>
                <a:srgbClr val="000000"/>
              </a:solidFill>
              <a:latin typeface="Arial"/>
              <a:ea typeface="Arial"/>
              <a:cs typeface="Arial"/>
              <a:sym typeface="Arial"/>
            </a:endParaRPr>
          </a:p>
        </p:txBody>
      </p:sp>
      <p:pic>
        <p:nvPicPr>
          <p:cNvPr id="26" name="Google Shape;26;p4"/>
          <p:cNvPicPr preferRelativeResize="0"/>
          <p:nvPr/>
        </p:nvPicPr>
        <p:blipFill rotWithShape="1">
          <a:blip r:embed="rId3">
            <a:alphaModFix/>
          </a:blip>
          <a:srcRect/>
          <a:stretch/>
        </p:blipFill>
        <p:spPr>
          <a:xfrm>
            <a:off x="262777" y="1085707"/>
            <a:ext cx="8177030" cy="3044860"/>
          </a:xfrm>
          <a:prstGeom prst="rect">
            <a:avLst/>
          </a:prstGeom>
          <a:noFill/>
          <a:ln>
            <a:noFill/>
          </a:ln>
        </p:spPr>
      </p:pic>
      <p:graphicFrame>
        <p:nvGraphicFramePr>
          <p:cNvPr id="27" name="Google Shape;27;p4"/>
          <p:cNvGraphicFramePr/>
          <p:nvPr>
            <p:extLst>
              <p:ext uri="{D42A27DB-BD31-4B8C-83A1-F6EECF244321}">
                <p14:modId xmlns:p14="http://schemas.microsoft.com/office/powerpoint/2010/main" val="910791869"/>
              </p:ext>
            </p:extLst>
          </p:nvPr>
        </p:nvGraphicFramePr>
        <p:xfrm>
          <a:off x="262777" y="4126014"/>
          <a:ext cx="4855750" cy="1949499"/>
        </p:xfrm>
        <a:graphic>
          <a:graphicData uri="http://schemas.openxmlformats.org/drawingml/2006/table">
            <a:tbl>
              <a:tblPr firstRow="1" bandRow="1">
                <a:noFill/>
                <a:tableStyleId>{A56BC826-5A35-4212-82CF-2A8F22DD9063}</a:tableStyleId>
              </a:tblPr>
              <a:tblGrid>
                <a:gridCol w="4855750">
                  <a:extLst>
                    <a:ext uri="{9D8B030D-6E8A-4147-A177-3AD203B41FA5}">
                      <a16:colId xmlns:a16="http://schemas.microsoft.com/office/drawing/2014/main" val="20000"/>
                    </a:ext>
                  </a:extLst>
                </a:gridCol>
              </a:tblGrid>
              <a:tr h="389900">
                <a:tc>
                  <a:txBody>
                    <a:bodyPr/>
                    <a:lstStyle/>
                    <a:p>
                      <a:pPr marL="0" marR="0" lvl="0" indent="0" algn="l" rtl="0">
                        <a:lnSpc>
                          <a:spcPct val="100000"/>
                        </a:lnSpc>
                        <a:spcBef>
                          <a:spcPts val="0"/>
                        </a:spcBef>
                        <a:spcAft>
                          <a:spcPts val="0"/>
                        </a:spcAft>
                        <a:buNone/>
                      </a:pPr>
                      <a:r>
                        <a:rPr lang="en-US" sz="1400" u="none" strike="noStrike" cap="none" dirty="0"/>
                        <a:t>Key Insights</a:t>
                      </a:r>
                      <a:endParaRPr dirty="0"/>
                    </a:p>
                  </a:txBody>
                  <a:tcPr marL="91450" marR="91450" marT="45725" marB="45725"/>
                </a:tc>
                <a:extLst>
                  <a:ext uri="{0D108BD9-81ED-4DB2-BD59-A6C34878D82A}">
                    <a16:rowId xmlns:a16="http://schemas.microsoft.com/office/drawing/2014/main" val="10000"/>
                  </a:ext>
                </a:extLst>
              </a:tr>
              <a:tr h="389900">
                <a:tc>
                  <a:txBody>
                    <a:bodyPr/>
                    <a:lstStyle/>
                    <a:p>
                      <a:pPr marL="0" marR="0" lvl="0" indent="0" algn="l" rtl="0">
                        <a:lnSpc>
                          <a:spcPct val="100000"/>
                        </a:lnSpc>
                        <a:spcBef>
                          <a:spcPts val="0"/>
                        </a:spcBef>
                        <a:spcAft>
                          <a:spcPts val="0"/>
                        </a:spcAft>
                        <a:buNone/>
                      </a:pPr>
                      <a:r>
                        <a:rPr lang="en-US" sz="1400" u="none" strike="noStrike" cap="none" dirty="0"/>
                        <a:t>Revenue</a:t>
                      </a:r>
                      <a:endParaRPr dirty="0"/>
                    </a:p>
                  </a:txBody>
                  <a:tcPr marL="91450" marR="91450" marT="45725" marB="45725"/>
                </a:tc>
                <a:extLst>
                  <a:ext uri="{0D108BD9-81ED-4DB2-BD59-A6C34878D82A}">
                    <a16:rowId xmlns:a16="http://schemas.microsoft.com/office/drawing/2014/main" val="10001"/>
                  </a:ext>
                </a:extLst>
              </a:tr>
              <a:tr h="389900">
                <a:tc>
                  <a:txBody>
                    <a:bodyPr/>
                    <a:lstStyle/>
                    <a:p>
                      <a:pPr marL="0" marR="0" lvl="0" indent="0" algn="l" rtl="0">
                        <a:lnSpc>
                          <a:spcPct val="100000"/>
                        </a:lnSpc>
                        <a:spcBef>
                          <a:spcPts val="0"/>
                        </a:spcBef>
                        <a:spcAft>
                          <a:spcPts val="0"/>
                        </a:spcAft>
                        <a:buNone/>
                      </a:pPr>
                      <a:r>
                        <a:rPr lang="en-US" sz="1400" u="none" strike="noStrike" cap="none" dirty="0"/>
                        <a:t>Operating Expenses</a:t>
                      </a:r>
                      <a:endParaRPr dirty="0"/>
                    </a:p>
                  </a:txBody>
                  <a:tcPr marL="91450" marR="91450" marT="45725" marB="45725"/>
                </a:tc>
                <a:extLst>
                  <a:ext uri="{0D108BD9-81ED-4DB2-BD59-A6C34878D82A}">
                    <a16:rowId xmlns:a16="http://schemas.microsoft.com/office/drawing/2014/main" val="10002"/>
                  </a:ext>
                </a:extLst>
              </a:tr>
              <a:tr h="389899">
                <a:tc>
                  <a:txBody>
                    <a:bodyPr/>
                    <a:lstStyle/>
                    <a:p>
                      <a:pPr marL="0" lvl="0" indent="0" algn="l">
                        <a:lnSpc>
                          <a:spcPct val="100000"/>
                        </a:lnSpc>
                        <a:spcBef>
                          <a:spcPts val="0"/>
                        </a:spcBef>
                        <a:spcAft>
                          <a:spcPts val="0"/>
                        </a:spcAft>
                        <a:buNone/>
                      </a:pPr>
                      <a:r>
                        <a:rPr lang="en-US" sz="1400" u="none" strike="noStrike" cap="none" dirty="0"/>
                        <a:t>Production Costs</a:t>
                      </a:r>
                      <a:endParaRPr sz="1400" u="none" strike="noStrike" cap="none" dirty="0"/>
                    </a:p>
                  </a:txBody>
                  <a:tcPr marL="91450" marR="91450" marT="45725" marB="45725"/>
                </a:tc>
                <a:extLst>
                  <a:ext uri="{0D108BD9-81ED-4DB2-BD59-A6C34878D82A}">
                    <a16:rowId xmlns:a16="http://schemas.microsoft.com/office/drawing/2014/main" val="2823504734"/>
                  </a:ext>
                </a:extLst>
              </a:tr>
              <a:tr h="389900">
                <a:tc>
                  <a:txBody>
                    <a:bodyPr/>
                    <a:lstStyle/>
                    <a:p>
                      <a:pPr marL="0" marR="0" lvl="0" indent="0" algn="l" rtl="0">
                        <a:lnSpc>
                          <a:spcPct val="100000"/>
                        </a:lnSpc>
                        <a:spcBef>
                          <a:spcPts val="0"/>
                        </a:spcBef>
                        <a:spcAft>
                          <a:spcPts val="0"/>
                        </a:spcAft>
                        <a:buNone/>
                      </a:pPr>
                      <a:r>
                        <a:rPr lang="en-US" sz="1400" u="none" strike="noStrike" cap="none" dirty="0"/>
                        <a:t>Cost to Produce ML</a:t>
                      </a:r>
                      <a:endParaRPr sz="1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28" name="Google Shape;28;p4"/>
          <p:cNvGraphicFramePr/>
          <p:nvPr>
            <p:extLst>
              <p:ext uri="{D42A27DB-BD31-4B8C-83A1-F6EECF244321}">
                <p14:modId xmlns:p14="http://schemas.microsoft.com/office/powerpoint/2010/main" val="1093669833"/>
              </p:ext>
            </p:extLst>
          </p:nvPr>
        </p:nvGraphicFramePr>
        <p:xfrm>
          <a:off x="5118538" y="4126014"/>
          <a:ext cx="3321250" cy="1951043"/>
        </p:xfrm>
        <a:graphic>
          <a:graphicData uri="http://schemas.openxmlformats.org/drawingml/2006/table">
            <a:tbl>
              <a:tblPr firstRow="1" bandRow="1">
                <a:noFill/>
                <a:tableStyleId>{A56BC826-5A35-4212-82CF-2A8F22DD9063}</a:tableStyleId>
              </a:tblPr>
              <a:tblGrid>
                <a:gridCol w="1660625">
                  <a:extLst>
                    <a:ext uri="{9D8B030D-6E8A-4147-A177-3AD203B41FA5}">
                      <a16:colId xmlns:a16="http://schemas.microsoft.com/office/drawing/2014/main" val="20000"/>
                    </a:ext>
                  </a:extLst>
                </a:gridCol>
                <a:gridCol w="1660625">
                  <a:extLst>
                    <a:ext uri="{9D8B030D-6E8A-4147-A177-3AD203B41FA5}">
                      <a16:colId xmlns:a16="http://schemas.microsoft.com/office/drawing/2014/main" val="20001"/>
                    </a:ext>
                  </a:extLst>
                </a:gridCol>
              </a:tblGrid>
              <a:tr h="366043">
                <a:tc>
                  <a:txBody>
                    <a:bodyPr/>
                    <a:lstStyle/>
                    <a:p>
                      <a:pPr marL="0" marR="0" lvl="0" indent="0" algn="l" rtl="0">
                        <a:lnSpc>
                          <a:spcPct val="100000"/>
                        </a:lnSpc>
                        <a:spcBef>
                          <a:spcPts val="0"/>
                        </a:spcBef>
                        <a:spcAft>
                          <a:spcPts val="0"/>
                        </a:spcAft>
                        <a:buNone/>
                      </a:pPr>
                      <a:r>
                        <a:rPr lang="en-US" sz="1000" u="none" strike="noStrike" cap="none" dirty="0"/>
                        <a:t>Actual</a:t>
                      </a:r>
                      <a:endParaRPr dirty="0"/>
                    </a:p>
                  </a:txBody>
                  <a:tcPr marL="91450" marR="91450" marT="45725" marB="45725"/>
                </a:tc>
                <a:tc>
                  <a:txBody>
                    <a:bodyPr/>
                    <a:lstStyle/>
                    <a:p>
                      <a:pPr marL="0" marR="0" lvl="0" indent="0" algn="l" rtl="0">
                        <a:lnSpc>
                          <a:spcPct val="100000"/>
                        </a:lnSpc>
                        <a:spcBef>
                          <a:spcPts val="0"/>
                        </a:spcBef>
                        <a:spcAft>
                          <a:spcPts val="0"/>
                        </a:spcAft>
                        <a:buNone/>
                      </a:pPr>
                      <a:r>
                        <a:rPr lang="en-US" sz="1000" u="none" strike="noStrike" cap="none" dirty="0"/>
                        <a:t>Forecast</a:t>
                      </a:r>
                      <a:endParaRPr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000" b="1" u="none" strike="noStrike" cap="none" dirty="0"/>
                        <a:t>Total Revenue-</a:t>
                      </a:r>
                      <a:endParaRPr b="1"/>
                    </a:p>
                    <a:p>
                      <a:pPr marL="0" marR="0" lvl="0" indent="0" algn="l" rtl="0">
                        <a:lnSpc>
                          <a:spcPct val="100000"/>
                        </a:lnSpc>
                        <a:spcBef>
                          <a:spcPts val="0"/>
                        </a:spcBef>
                        <a:spcAft>
                          <a:spcPts val="0"/>
                        </a:spcAft>
                        <a:buNone/>
                      </a:pPr>
                      <a:r>
                        <a:rPr lang="en-US" sz="1000" b="1" u="none" strike="noStrike" cap="none" dirty="0"/>
                        <a:t>787.00M or Δ</a:t>
                      </a:r>
                      <a:r>
                        <a:rPr lang="en-US" sz="1000" b="1" u="none" strike="noStrike" cap="none" dirty="0">
                          <a:highlight>
                            <a:srgbClr val="00FF00"/>
                          </a:highlight>
                        </a:rPr>
                        <a:t>151%</a:t>
                      </a:r>
                    </a:p>
                  </a:txBody>
                  <a:tcPr marL="91450" marR="91450" marT="45725" marB="45725"/>
                </a:tc>
                <a:tc>
                  <a:txBody>
                    <a:bodyPr/>
                    <a:lstStyle/>
                    <a:p>
                      <a:pPr marL="0" marR="0" lvl="0" indent="0" algn="l" rtl="0">
                        <a:lnSpc>
                          <a:spcPct val="100000"/>
                        </a:lnSpc>
                        <a:spcBef>
                          <a:spcPts val="0"/>
                        </a:spcBef>
                        <a:spcAft>
                          <a:spcPts val="0"/>
                        </a:spcAft>
                        <a:buNone/>
                      </a:pPr>
                      <a:r>
                        <a:rPr lang="en-US" sz="1000" b="1" u="none" strike="noStrike" cap="none" dirty="0"/>
                        <a:t>Total Revenue-    </a:t>
                      </a:r>
                    </a:p>
                    <a:p>
                      <a:pPr marL="0" marR="0" lvl="0" indent="0" algn="l">
                        <a:lnSpc>
                          <a:spcPct val="100000"/>
                        </a:lnSpc>
                        <a:spcBef>
                          <a:spcPts val="0"/>
                        </a:spcBef>
                        <a:spcAft>
                          <a:spcPts val="0"/>
                        </a:spcAft>
                        <a:buNone/>
                      </a:pPr>
                      <a:r>
                        <a:rPr lang="en-US" sz="1000" b="1" u="none" strike="noStrike" cap="none" dirty="0"/>
                        <a:t>403.30M or Δ</a:t>
                      </a:r>
                      <a:r>
                        <a:rPr lang="en-US" sz="1000" b="1" u="none" strike="noStrike" cap="none" dirty="0">
                          <a:highlight>
                            <a:srgbClr val="FF0000"/>
                          </a:highlight>
                        </a:rPr>
                        <a:t>51%</a:t>
                      </a:r>
                      <a:r>
                        <a:rPr lang="en-US" sz="1000" b="1" u="none" strike="noStrike" cap="none" dirty="0"/>
                        <a:t>           </a:t>
                      </a:r>
                      <a:endParaRPr sz="1000" b="1"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1000" b="1" u="none" strike="noStrike" cap="none" dirty="0"/>
                        <a:t>Overheads-</a:t>
                      </a:r>
                      <a:endParaRPr sz="1000" b="1" u="none" strike="noStrike" cap="none" dirty="0"/>
                    </a:p>
                    <a:p>
                      <a:pPr marL="0" marR="0" lvl="0" indent="0" algn="l">
                        <a:lnSpc>
                          <a:spcPct val="100000"/>
                        </a:lnSpc>
                        <a:spcBef>
                          <a:spcPts val="0"/>
                        </a:spcBef>
                        <a:spcAft>
                          <a:spcPts val="0"/>
                        </a:spcAft>
                        <a:buNone/>
                      </a:pPr>
                      <a:r>
                        <a:rPr lang="en-US" sz="1000" b="1" i="0" u="none" strike="noStrike" cap="none" noProof="0" dirty="0">
                          <a:latin typeface="Arial"/>
                        </a:rPr>
                        <a:t>$ 241.9M</a:t>
                      </a:r>
                      <a:r>
                        <a:rPr lang="en-US" sz="1000" b="1" u="none" strike="noStrike" cap="none" dirty="0"/>
                        <a:t> or Δ</a:t>
                      </a:r>
                      <a:r>
                        <a:rPr lang="en-US" sz="1000" b="1" u="none" strike="noStrike" cap="none" dirty="0">
                          <a:highlight>
                            <a:srgbClr val="00FF00"/>
                          </a:highlight>
                        </a:rPr>
                        <a:t>68%</a:t>
                      </a:r>
                      <a:endParaRPr lang="en-US" dirty="0">
                        <a:highlight>
                          <a:srgbClr val="00FF00"/>
                        </a:highlight>
                      </a:endParaRPr>
                    </a:p>
                  </a:txBody>
                  <a:tcPr marL="91450" marR="91450" marT="45725" marB="45725"/>
                </a:tc>
                <a:tc>
                  <a:txBody>
                    <a:bodyPr/>
                    <a:lstStyle/>
                    <a:p>
                      <a:pPr marL="0" marR="0" lvl="0" indent="0" algn="l" rtl="0">
                        <a:lnSpc>
                          <a:spcPct val="100000"/>
                        </a:lnSpc>
                        <a:spcBef>
                          <a:spcPts val="0"/>
                        </a:spcBef>
                        <a:spcAft>
                          <a:spcPts val="0"/>
                        </a:spcAft>
                        <a:buNone/>
                      </a:pPr>
                      <a:r>
                        <a:rPr lang="en-US" sz="1000" b="1" u="none" strike="noStrike" cap="none" dirty="0"/>
                        <a:t>Overheads</a:t>
                      </a:r>
                      <a:endParaRPr b="1" dirty="0"/>
                    </a:p>
                    <a:p>
                      <a:pPr marL="0" marR="0" lvl="0" indent="0" algn="l">
                        <a:lnSpc>
                          <a:spcPct val="100000"/>
                        </a:lnSpc>
                        <a:spcBef>
                          <a:spcPts val="0"/>
                        </a:spcBef>
                        <a:spcAft>
                          <a:spcPts val="0"/>
                        </a:spcAft>
                        <a:buNone/>
                      </a:pPr>
                      <a:r>
                        <a:rPr lang="en-US" sz="1000" b="1" i="0" u="none" strike="noStrike" cap="none" noProof="0" dirty="0">
                          <a:latin typeface="Arial"/>
                        </a:rPr>
                        <a:t>$ 356.16M or</a:t>
                      </a:r>
                      <a:r>
                        <a:rPr lang="en-US" sz="1000" b="1" u="none" strike="noStrike" cap="none" dirty="0"/>
                        <a:t> </a:t>
                      </a:r>
                      <a:r>
                        <a:rPr lang="en-US" sz="1000" b="1" i="0" u="none" strike="noStrike" cap="none" noProof="0" dirty="0">
                          <a:latin typeface="Arial"/>
                        </a:rPr>
                        <a:t>Δ</a:t>
                      </a:r>
                      <a:r>
                        <a:rPr lang="en-US" sz="1000" b="1" i="0" u="none" strike="noStrike" cap="none" noProof="0" dirty="0">
                          <a:highlight>
                            <a:srgbClr val="FF0000"/>
                          </a:highlight>
                          <a:latin typeface="Arial"/>
                        </a:rPr>
                        <a:t>148%</a:t>
                      </a:r>
                      <a:endParaRPr dirty="0">
                        <a:highlight>
                          <a:srgbClr val="FF0000"/>
                        </a:highlight>
                      </a:endParaRPr>
                    </a:p>
                  </a:txBody>
                  <a:tcPr marL="91450" marR="91450" marT="45725" marB="45725"/>
                </a:tc>
                <a:extLst>
                  <a:ext uri="{0D108BD9-81ED-4DB2-BD59-A6C34878D82A}">
                    <a16:rowId xmlns:a16="http://schemas.microsoft.com/office/drawing/2014/main" val="10002"/>
                  </a:ext>
                </a:extLst>
              </a:tr>
              <a:tr h="370850">
                <a:tc>
                  <a:txBody>
                    <a:bodyPr/>
                    <a:lstStyle/>
                    <a:p>
                      <a:pPr marL="0" lvl="0" indent="0" algn="l">
                        <a:lnSpc>
                          <a:spcPct val="100000"/>
                        </a:lnSpc>
                        <a:spcBef>
                          <a:spcPts val="0"/>
                        </a:spcBef>
                        <a:spcAft>
                          <a:spcPts val="0"/>
                        </a:spcAft>
                        <a:buNone/>
                      </a:pPr>
                      <a:r>
                        <a:rPr lang="en-US" sz="1000" b="1" u="none" strike="noStrike" cap="none" dirty="0"/>
                        <a:t>COGS-</a:t>
                      </a:r>
                    </a:p>
                    <a:p>
                      <a:pPr marL="0" lvl="0" indent="0" algn="l">
                        <a:lnSpc>
                          <a:spcPct val="100000"/>
                        </a:lnSpc>
                        <a:spcBef>
                          <a:spcPts val="0"/>
                        </a:spcBef>
                        <a:spcAft>
                          <a:spcPts val="0"/>
                        </a:spcAft>
                        <a:buNone/>
                      </a:pPr>
                      <a:r>
                        <a:rPr lang="en-US" sz="1000" b="1" u="none" strike="noStrike" cap="none" dirty="0"/>
                        <a:t>9.78M or Δ</a:t>
                      </a:r>
                      <a:r>
                        <a:rPr lang="en-US" sz="1000" b="1" u="none" strike="noStrike" cap="none" dirty="0">
                          <a:highlight>
                            <a:srgbClr val="00FF00"/>
                          </a:highlight>
                        </a:rPr>
                        <a:t>26%</a:t>
                      </a:r>
                    </a:p>
                  </a:txBody>
                  <a:tcPr marL="91450" marR="91450" marT="45725" marB="45725"/>
                </a:tc>
                <a:tc>
                  <a:txBody>
                    <a:bodyPr/>
                    <a:lstStyle/>
                    <a:p>
                      <a:pPr marL="0" lvl="0" indent="0" algn="l">
                        <a:lnSpc>
                          <a:spcPct val="100000"/>
                        </a:lnSpc>
                        <a:spcBef>
                          <a:spcPts val="0"/>
                        </a:spcBef>
                        <a:spcAft>
                          <a:spcPts val="0"/>
                        </a:spcAft>
                        <a:buNone/>
                      </a:pPr>
                      <a:r>
                        <a:rPr lang="en-US" sz="1000" b="1" u="none" strike="noStrike" cap="none" dirty="0"/>
                        <a:t>COGS-</a:t>
                      </a:r>
                    </a:p>
                    <a:p>
                      <a:pPr marL="0" lvl="0" indent="0" algn="l">
                        <a:lnSpc>
                          <a:spcPct val="100000"/>
                        </a:lnSpc>
                        <a:spcBef>
                          <a:spcPts val="0"/>
                        </a:spcBef>
                        <a:spcAft>
                          <a:spcPts val="0"/>
                        </a:spcAft>
                        <a:buNone/>
                      </a:pPr>
                      <a:r>
                        <a:rPr lang="en-US" sz="1000" b="1" u="none" strike="noStrike" cap="none" dirty="0"/>
                        <a:t>37.37M or Δ</a:t>
                      </a:r>
                      <a:r>
                        <a:rPr lang="en-US" sz="1000" b="1" u="none" strike="noStrike" cap="none" dirty="0">
                          <a:highlight>
                            <a:srgbClr val="FF0000"/>
                          </a:highlight>
                        </a:rPr>
                        <a:t>382%</a:t>
                      </a:r>
                    </a:p>
                  </a:txBody>
                  <a:tcPr marL="91450" marR="91450" marT="45725" marB="45725"/>
                </a:tc>
                <a:extLst>
                  <a:ext uri="{0D108BD9-81ED-4DB2-BD59-A6C34878D82A}">
                    <a16:rowId xmlns:a16="http://schemas.microsoft.com/office/drawing/2014/main" val="1503237273"/>
                  </a:ext>
                </a:extLst>
              </a:tr>
              <a:tr h="370850">
                <a:tc>
                  <a:txBody>
                    <a:bodyPr/>
                    <a:lstStyle/>
                    <a:p>
                      <a:pPr marL="0" marR="0" lvl="0" indent="0" algn="l" rtl="0">
                        <a:lnSpc>
                          <a:spcPct val="100000"/>
                        </a:lnSpc>
                        <a:spcBef>
                          <a:spcPts val="0"/>
                        </a:spcBef>
                        <a:spcAft>
                          <a:spcPts val="0"/>
                        </a:spcAft>
                        <a:buNone/>
                      </a:pPr>
                      <a:r>
                        <a:rPr lang="en-US" sz="1000" b="1" u="none" strike="noStrike" cap="none" dirty="0"/>
                        <a:t>$/ML-</a:t>
                      </a:r>
                      <a:endParaRPr b="1"/>
                    </a:p>
                    <a:p>
                      <a:pPr marL="0" marR="0" lvl="0" indent="0" algn="l" rtl="0">
                        <a:lnSpc>
                          <a:spcPct val="100000"/>
                        </a:lnSpc>
                        <a:spcBef>
                          <a:spcPts val="0"/>
                        </a:spcBef>
                        <a:spcAft>
                          <a:spcPts val="0"/>
                        </a:spcAft>
                        <a:buNone/>
                      </a:pPr>
                      <a:r>
                        <a:rPr lang="en-US" sz="1000" b="1" u="none" strike="noStrike" cap="none" dirty="0"/>
                        <a:t>35.82 or Δ</a:t>
                      </a:r>
                      <a:r>
                        <a:rPr lang="en-US" sz="1000" b="1" u="none" strike="noStrike" cap="none" dirty="0">
                          <a:highlight>
                            <a:srgbClr val="00FF00"/>
                          </a:highlight>
                        </a:rPr>
                        <a:t>50%</a:t>
                      </a:r>
                      <a:endParaRPr dirty="0">
                        <a:highlight>
                          <a:srgbClr val="00FF00"/>
                        </a:highlight>
                      </a:endParaRPr>
                    </a:p>
                  </a:txBody>
                  <a:tcPr marL="91450" marR="91450" marT="45725" marB="45725"/>
                </a:tc>
                <a:tc>
                  <a:txBody>
                    <a:bodyPr/>
                    <a:lstStyle/>
                    <a:p>
                      <a:pPr marL="0" marR="0" lvl="0" indent="0" algn="l" rtl="0">
                        <a:lnSpc>
                          <a:spcPct val="100000"/>
                        </a:lnSpc>
                        <a:spcBef>
                          <a:spcPts val="0"/>
                        </a:spcBef>
                        <a:spcAft>
                          <a:spcPts val="0"/>
                        </a:spcAft>
                        <a:buNone/>
                      </a:pPr>
                      <a:r>
                        <a:rPr lang="en-US" sz="1000" b="1" u="none" strike="noStrike" cap="none" dirty="0"/>
                        <a:t>$/ML-</a:t>
                      </a:r>
                      <a:endParaRPr b="1"/>
                    </a:p>
                    <a:p>
                      <a:pPr marL="0" marR="0" lvl="0" indent="0" algn="l" rtl="0">
                        <a:lnSpc>
                          <a:spcPct val="100000"/>
                        </a:lnSpc>
                        <a:spcBef>
                          <a:spcPts val="0"/>
                        </a:spcBef>
                        <a:spcAft>
                          <a:spcPts val="0"/>
                        </a:spcAft>
                        <a:buNone/>
                      </a:pPr>
                      <a:r>
                        <a:rPr lang="en-US" sz="1000" b="1" u="none" strike="noStrike" cap="none" dirty="0"/>
                        <a:t>71.68 or Δ</a:t>
                      </a:r>
                      <a:r>
                        <a:rPr lang="en-US" sz="1000" b="1" u="none" strike="noStrike" cap="none" dirty="0">
                          <a:highlight>
                            <a:srgbClr val="FF0000"/>
                          </a:highlight>
                        </a:rPr>
                        <a:t>200%</a:t>
                      </a:r>
                      <a:endParaRPr dirty="0">
                        <a:highlight>
                          <a:srgbClr val="FF0000"/>
                        </a:highlight>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5"/>
          <p:cNvSpPr/>
          <p:nvPr/>
        </p:nvSpPr>
        <p:spPr>
          <a:xfrm>
            <a:off x="191287" y="726365"/>
            <a:ext cx="8761428" cy="5657985"/>
          </a:xfrm>
          <a:prstGeom prst="rect">
            <a:avLst/>
          </a:prstGeom>
          <a:solidFill>
            <a:schemeClr val="lt1"/>
          </a:solidFill>
          <a:ln w="19050" cap="flat" cmpd="sng">
            <a:solidFill>
              <a:srgbClr val="00C09D"/>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050" tIns="45525" rIns="91050" bIns="45525" anchor="ctr" anchorCtr="0">
            <a:noAutofit/>
          </a:bodyPr>
          <a:lstStyle/>
          <a:p>
            <a:pPr marL="0" marR="0" lvl="0" indent="0" algn="ctr" rtl="0">
              <a:lnSpc>
                <a:spcPct val="100000"/>
              </a:lnSpc>
              <a:spcBef>
                <a:spcPts val="0"/>
              </a:spcBef>
              <a:spcAft>
                <a:spcPts val="0"/>
              </a:spcAft>
              <a:buClr>
                <a:srgbClr val="000000"/>
              </a:buClr>
              <a:buSzPts val="1118"/>
              <a:buFont typeface="Arial"/>
              <a:buNone/>
            </a:pPr>
            <a:endParaRPr sz="1118" b="0" i="0" u="none" strike="noStrike" cap="none">
              <a:solidFill>
                <a:srgbClr val="2A516C"/>
              </a:solidFill>
              <a:latin typeface="Arial"/>
              <a:ea typeface="Arial"/>
              <a:cs typeface="Arial"/>
              <a:sym typeface="Arial"/>
            </a:endParaRPr>
          </a:p>
        </p:txBody>
      </p:sp>
      <p:sp>
        <p:nvSpPr>
          <p:cNvPr id="34" name="Google Shape;34;p5"/>
          <p:cNvSpPr txBox="1">
            <a:spLocks noGrp="1"/>
          </p:cNvSpPr>
          <p:nvPr>
            <p:ph type="title"/>
          </p:nvPr>
        </p:nvSpPr>
        <p:spPr>
          <a:xfrm>
            <a:off x="191287" y="123746"/>
            <a:ext cx="8761429" cy="456151"/>
          </a:xfrm>
          <a:prstGeom prst="rect">
            <a:avLst/>
          </a:prstGeom>
          <a:noFill/>
          <a:ln>
            <a:noFill/>
          </a:ln>
        </p:spPr>
        <p:txBody>
          <a:bodyPr spcFirstLastPara="1" wrap="square" lIns="0" tIns="0" rIns="0" bIns="0" anchor="t" anchorCtr="0">
            <a:noAutofit/>
          </a:bodyPr>
          <a:lstStyle/>
          <a:p>
            <a:r>
              <a:rPr lang="en-US" sz="1450" dirty="0"/>
              <a:t>The most efficient desalinated water plant is </a:t>
            </a:r>
            <a:r>
              <a:rPr lang="en-US" sz="1450" dirty="0" err="1"/>
              <a:t>Jutik</a:t>
            </a:r>
            <a:r>
              <a:rPr lang="en-US" sz="1450" dirty="0"/>
              <a:t>, which costs 15.48 $/M/L or 31% profit under the weighted market price. </a:t>
            </a:r>
            <a:r>
              <a:rPr lang="en-US" sz="1450" dirty="0" err="1"/>
              <a:t>Kootha</a:t>
            </a:r>
            <a:r>
              <a:rPr lang="en-US" sz="1450" dirty="0"/>
              <a:t> and </a:t>
            </a:r>
            <a:r>
              <a:rPr lang="en-US" sz="1450" dirty="0" err="1"/>
              <a:t>Surjek</a:t>
            </a:r>
            <a:r>
              <a:rPr lang="en-US" sz="1450" dirty="0"/>
              <a:t> need to be changed unless they go below the market price.</a:t>
            </a:r>
            <a:endParaRPr sz="1450" dirty="0"/>
          </a:p>
        </p:txBody>
      </p:sp>
      <p:sp>
        <p:nvSpPr>
          <p:cNvPr id="35" name="Google Shape;35;p5"/>
          <p:cNvSpPr txBox="1"/>
          <p:nvPr/>
        </p:nvSpPr>
        <p:spPr>
          <a:xfrm>
            <a:off x="262777" y="747340"/>
            <a:ext cx="7384357" cy="1913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20"/>
              <a:buFont typeface="Arial"/>
              <a:buNone/>
            </a:pPr>
            <a:r>
              <a:rPr lang="en-US" sz="1220" b="1" i="0" u="none" strike="noStrike" cap="none">
                <a:solidFill>
                  <a:srgbClr val="808080"/>
                </a:solidFill>
                <a:latin typeface="Arial"/>
                <a:ea typeface="Arial"/>
                <a:cs typeface="Arial"/>
                <a:sym typeface="Arial"/>
              </a:rPr>
              <a:t>Cost Curve, </a:t>
            </a:r>
            <a:r>
              <a:rPr lang="en-US" sz="1220" b="0" i="0" u="none" strike="noStrike" cap="none">
                <a:solidFill>
                  <a:srgbClr val="808080"/>
                </a:solidFill>
                <a:latin typeface="Arial"/>
                <a:ea typeface="Arial"/>
                <a:cs typeface="Arial"/>
                <a:sym typeface="Arial"/>
              </a:rPr>
              <a:t>YTD, $m</a:t>
            </a:r>
            <a:endParaRPr sz="1400" b="0" i="0" u="none" strike="noStrike" cap="none">
              <a:solidFill>
                <a:srgbClr val="000000"/>
              </a:solidFill>
              <a:latin typeface="Arial"/>
              <a:ea typeface="Arial"/>
              <a:cs typeface="Arial"/>
              <a:sym typeface="Arial"/>
            </a:endParaRPr>
          </a:p>
        </p:txBody>
      </p:sp>
      <p:pic>
        <p:nvPicPr>
          <p:cNvPr id="36" name="Google Shape;36;p5"/>
          <p:cNvPicPr preferRelativeResize="0"/>
          <p:nvPr/>
        </p:nvPicPr>
        <p:blipFill rotWithShape="1">
          <a:blip r:embed="rId3">
            <a:alphaModFix/>
          </a:blip>
          <a:srcRect/>
          <a:stretch/>
        </p:blipFill>
        <p:spPr>
          <a:xfrm>
            <a:off x="262777" y="866706"/>
            <a:ext cx="8586255" cy="50129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6"/>
          <p:cNvSpPr/>
          <p:nvPr/>
        </p:nvSpPr>
        <p:spPr>
          <a:xfrm>
            <a:off x="191411" y="6723922"/>
            <a:ext cx="7027399" cy="109584"/>
          </a:xfrm>
          <a:prstGeom prst="rect">
            <a:avLst/>
          </a:prstGeom>
          <a:noFill/>
          <a:ln>
            <a:noFill/>
          </a:ln>
        </p:spPr>
        <p:txBody>
          <a:bodyPr spcFirstLastPara="1" wrap="square" lIns="0" tIns="0" rIns="0" bIns="0" anchor="b" anchorCtr="0">
            <a:noAutofit/>
          </a:bodyPr>
          <a:lstStyle/>
          <a:p>
            <a:pPr marL="468534" marR="0" lvl="0" indent="-468534" algn="l" rtl="0">
              <a:lnSpc>
                <a:spcPct val="100000"/>
              </a:lnSpc>
              <a:spcBef>
                <a:spcPts val="0"/>
              </a:spcBef>
              <a:spcAft>
                <a:spcPts val="0"/>
              </a:spcAft>
              <a:buNone/>
            </a:pPr>
            <a:r>
              <a:rPr lang="en-US" sz="698" b="0" i="0" u="none" strike="noStrike" cap="none">
                <a:solidFill>
                  <a:srgbClr val="002C46"/>
                </a:solidFill>
                <a:latin typeface="Arial"/>
                <a:ea typeface="Arial"/>
                <a:cs typeface="Arial"/>
                <a:sym typeface="Arial"/>
              </a:rPr>
              <a:t>Source: Financial and operational data from Exemplar</a:t>
            </a:r>
            <a:endParaRPr sz="1428" b="0" i="0" u="none" strike="noStrike" cap="none">
              <a:solidFill>
                <a:srgbClr val="000000"/>
              </a:solidFill>
              <a:latin typeface="Arial"/>
              <a:ea typeface="Arial"/>
              <a:cs typeface="Arial"/>
              <a:sym typeface="Arial"/>
            </a:endParaRPr>
          </a:p>
        </p:txBody>
      </p:sp>
      <p:cxnSp>
        <p:nvCxnSpPr>
          <p:cNvPr id="43" name="Google Shape;43;p6"/>
          <p:cNvCxnSpPr/>
          <p:nvPr/>
        </p:nvCxnSpPr>
        <p:spPr>
          <a:xfrm>
            <a:off x="258015" y="1228352"/>
            <a:ext cx="7242909" cy="0"/>
          </a:xfrm>
          <a:prstGeom prst="straightConnector1">
            <a:avLst/>
          </a:prstGeom>
          <a:noFill/>
          <a:ln w="9525" cap="flat" cmpd="sng">
            <a:solidFill>
              <a:schemeClr val="dk1"/>
            </a:solidFill>
            <a:prstDash val="solid"/>
            <a:round/>
            <a:headEnd type="none" w="sm" len="sm"/>
            <a:tailEnd type="none" w="sm" len="sm"/>
          </a:ln>
        </p:spPr>
      </p:cxnSp>
      <p:sp>
        <p:nvSpPr>
          <p:cNvPr id="44" name="Google Shape;44;p6"/>
          <p:cNvSpPr/>
          <p:nvPr/>
        </p:nvSpPr>
        <p:spPr>
          <a:xfrm>
            <a:off x="7684538" y="735375"/>
            <a:ext cx="178870" cy="132964"/>
          </a:xfrm>
          <a:prstGeom prst="rect">
            <a:avLst/>
          </a:prstGeom>
          <a:solidFill>
            <a:srgbClr val="4F7E2C"/>
          </a:solidFill>
          <a:ln w="9525" cap="flat" cmpd="sng">
            <a:solidFill>
              <a:srgbClr val="FFFFFF"/>
            </a:solidFill>
            <a:prstDash val="solid"/>
            <a:round/>
            <a:headEnd type="none" w="sm" len="sm"/>
            <a:tailEnd type="none" w="sm" len="sm"/>
          </a:ln>
        </p:spPr>
        <p:txBody>
          <a:bodyPr spcFirstLastPara="1" wrap="square" lIns="93275" tIns="46625" rIns="93275" bIns="46625" anchor="ctr" anchorCtr="0">
            <a:noAutofit/>
          </a:bodyPr>
          <a:lstStyle/>
          <a:p>
            <a:pPr marL="0" marR="0" lvl="0" indent="0" algn="ctr" rtl="0">
              <a:lnSpc>
                <a:spcPct val="100000"/>
              </a:lnSpc>
              <a:spcBef>
                <a:spcPts val="0"/>
              </a:spcBef>
              <a:spcAft>
                <a:spcPts val="0"/>
              </a:spcAft>
              <a:buNone/>
            </a:pPr>
            <a:endParaRPr sz="1758" b="0" i="0" u="none" strike="noStrike" cap="none">
              <a:solidFill>
                <a:srgbClr val="002C46"/>
              </a:solidFill>
              <a:latin typeface="Arial"/>
              <a:ea typeface="Arial"/>
              <a:cs typeface="Arial"/>
              <a:sym typeface="Arial"/>
            </a:endParaRPr>
          </a:p>
        </p:txBody>
      </p:sp>
      <p:sp>
        <p:nvSpPr>
          <p:cNvPr id="45" name="Google Shape;45;p6"/>
          <p:cNvSpPr/>
          <p:nvPr/>
        </p:nvSpPr>
        <p:spPr>
          <a:xfrm>
            <a:off x="6590751" y="735375"/>
            <a:ext cx="178870" cy="132964"/>
          </a:xfrm>
          <a:prstGeom prst="rect">
            <a:avLst/>
          </a:prstGeom>
          <a:solidFill>
            <a:srgbClr val="F42F2F"/>
          </a:solidFill>
          <a:ln w="9525" cap="flat" cmpd="sng">
            <a:solidFill>
              <a:srgbClr val="FFFFFF"/>
            </a:solidFill>
            <a:prstDash val="solid"/>
            <a:round/>
            <a:headEnd type="none" w="sm" len="sm"/>
            <a:tailEnd type="none" w="sm" len="sm"/>
          </a:ln>
        </p:spPr>
        <p:txBody>
          <a:bodyPr spcFirstLastPara="1" wrap="square" lIns="93275" tIns="46625" rIns="93275" bIns="46625" anchor="ctr" anchorCtr="0">
            <a:noAutofit/>
          </a:bodyPr>
          <a:lstStyle/>
          <a:p>
            <a:pPr marL="0" marR="0" lvl="0" indent="0" algn="ctr" rtl="0">
              <a:lnSpc>
                <a:spcPct val="100000"/>
              </a:lnSpc>
              <a:spcBef>
                <a:spcPts val="0"/>
              </a:spcBef>
              <a:spcAft>
                <a:spcPts val="0"/>
              </a:spcAft>
              <a:buNone/>
            </a:pPr>
            <a:endParaRPr sz="1758" b="0" i="0" u="none" strike="noStrike" cap="none">
              <a:solidFill>
                <a:srgbClr val="002C46"/>
              </a:solidFill>
              <a:latin typeface="Arial"/>
              <a:ea typeface="Arial"/>
              <a:cs typeface="Arial"/>
              <a:sym typeface="Arial"/>
            </a:endParaRPr>
          </a:p>
        </p:txBody>
      </p:sp>
      <p:sp>
        <p:nvSpPr>
          <p:cNvPr id="46" name="Google Shape;46;p6"/>
          <p:cNvSpPr/>
          <p:nvPr/>
        </p:nvSpPr>
        <p:spPr>
          <a:xfrm>
            <a:off x="7914062" y="732209"/>
            <a:ext cx="686981" cy="15195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997" b="0" i="0" u="none" strike="noStrike" cap="none">
                <a:solidFill>
                  <a:srgbClr val="002C46"/>
                </a:solidFill>
                <a:latin typeface="Arial"/>
                <a:ea typeface="Arial"/>
                <a:cs typeface="Arial"/>
                <a:sym typeface="Arial"/>
              </a:rPr>
              <a:t>Positive var.</a:t>
            </a:r>
            <a:endParaRPr sz="997" b="0" i="0" u="none" strike="noStrike" cap="none">
              <a:solidFill>
                <a:srgbClr val="002C46"/>
              </a:solidFill>
              <a:latin typeface="Arial"/>
              <a:ea typeface="Arial"/>
              <a:cs typeface="Arial"/>
              <a:sym typeface="Arial"/>
            </a:endParaRPr>
          </a:p>
        </p:txBody>
      </p:sp>
      <p:sp>
        <p:nvSpPr>
          <p:cNvPr id="47" name="Google Shape;47;p6"/>
          <p:cNvSpPr/>
          <p:nvPr/>
        </p:nvSpPr>
        <p:spPr>
          <a:xfrm>
            <a:off x="6820272" y="732209"/>
            <a:ext cx="762961" cy="15195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997" b="0" i="0" u="none" strike="noStrike" cap="none">
                <a:solidFill>
                  <a:srgbClr val="002C46"/>
                </a:solidFill>
                <a:latin typeface="Arial"/>
                <a:ea typeface="Arial"/>
                <a:cs typeface="Arial"/>
                <a:sym typeface="Arial"/>
              </a:rPr>
              <a:t>Negative Var.</a:t>
            </a:r>
            <a:endParaRPr sz="997" b="0" i="0" u="none" strike="noStrike" cap="none">
              <a:solidFill>
                <a:srgbClr val="002C46"/>
              </a:solidFill>
              <a:latin typeface="Arial"/>
              <a:ea typeface="Arial"/>
              <a:cs typeface="Arial"/>
              <a:sym typeface="Arial"/>
            </a:endParaRPr>
          </a:p>
        </p:txBody>
      </p:sp>
      <p:sp>
        <p:nvSpPr>
          <p:cNvPr id="48" name="Google Shape;48;p6"/>
          <p:cNvSpPr txBox="1"/>
          <p:nvPr/>
        </p:nvSpPr>
        <p:spPr>
          <a:xfrm>
            <a:off x="258013" y="1032455"/>
            <a:ext cx="7242909" cy="1879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197" b="1" i="0" u="none" strike="noStrike" cap="none">
                <a:solidFill>
                  <a:srgbClr val="808080"/>
                </a:solidFill>
                <a:latin typeface="Arial"/>
                <a:ea typeface="Arial"/>
                <a:cs typeface="Arial"/>
                <a:sym typeface="Arial"/>
              </a:rPr>
              <a:t>2013-2014 Actual vs 2014-2015 Forecast EBIT variances, </a:t>
            </a:r>
            <a:r>
              <a:rPr lang="en-US" sz="1197" b="0" i="0" u="none" strike="noStrike" cap="none">
                <a:solidFill>
                  <a:srgbClr val="808080"/>
                </a:solidFill>
                <a:latin typeface="Arial"/>
                <a:ea typeface="Arial"/>
                <a:cs typeface="Arial"/>
                <a:sym typeface="Arial"/>
              </a:rPr>
              <a:t>YTD, $m</a:t>
            </a:r>
            <a:endParaRPr sz="1428" b="0" i="0" u="none" strike="noStrike" cap="none">
              <a:solidFill>
                <a:srgbClr val="000000"/>
              </a:solidFill>
              <a:latin typeface="Arial"/>
              <a:ea typeface="Arial"/>
              <a:cs typeface="Arial"/>
              <a:sym typeface="Arial"/>
            </a:endParaRPr>
          </a:p>
        </p:txBody>
      </p:sp>
      <p:cxnSp>
        <p:nvCxnSpPr>
          <p:cNvPr id="49" name="Google Shape;49;p6"/>
          <p:cNvCxnSpPr/>
          <p:nvPr/>
        </p:nvCxnSpPr>
        <p:spPr>
          <a:xfrm>
            <a:off x="272717" y="4112379"/>
            <a:ext cx="8418245" cy="0"/>
          </a:xfrm>
          <a:prstGeom prst="straightConnector1">
            <a:avLst/>
          </a:prstGeom>
          <a:noFill/>
          <a:ln w="12700" cap="flat" cmpd="sng">
            <a:solidFill>
              <a:srgbClr val="A5A5A5"/>
            </a:solidFill>
            <a:prstDash val="dot"/>
            <a:round/>
            <a:headEnd type="none" w="sm" len="sm"/>
            <a:tailEnd type="none" w="sm" len="sm"/>
          </a:ln>
        </p:spPr>
      </p:cxnSp>
      <p:cxnSp>
        <p:nvCxnSpPr>
          <p:cNvPr id="50" name="Google Shape;50;p6"/>
          <p:cNvCxnSpPr/>
          <p:nvPr/>
        </p:nvCxnSpPr>
        <p:spPr>
          <a:xfrm>
            <a:off x="262289" y="3544726"/>
            <a:ext cx="8418245" cy="0"/>
          </a:xfrm>
          <a:prstGeom prst="straightConnector1">
            <a:avLst/>
          </a:prstGeom>
          <a:noFill/>
          <a:ln w="12700" cap="flat" cmpd="sng">
            <a:solidFill>
              <a:srgbClr val="A5A5A5"/>
            </a:solidFill>
            <a:prstDash val="dot"/>
            <a:round/>
            <a:headEnd type="none" w="sm" len="sm"/>
            <a:tailEnd type="none" w="sm" len="sm"/>
          </a:ln>
        </p:spPr>
      </p:cxnSp>
      <p:cxnSp>
        <p:nvCxnSpPr>
          <p:cNvPr id="51" name="Google Shape;51;p6"/>
          <p:cNvCxnSpPr/>
          <p:nvPr/>
        </p:nvCxnSpPr>
        <p:spPr>
          <a:xfrm>
            <a:off x="175202" y="5172690"/>
            <a:ext cx="8418245" cy="0"/>
          </a:xfrm>
          <a:prstGeom prst="straightConnector1">
            <a:avLst/>
          </a:prstGeom>
          <a:noFill/>
          <a:ln w="12700" cap="flat" cmpd="sng">
            <a:solidFill>
              <a:srgbClr val="A5A5A5"/>
            </a:solidFill>
            <a:prstDash val="dot"/>
            <a:round/>
            <a:headEnd type="none" w="sm" len="sm"/>
            <a:tailEnd type="none" w="sm" len="sm"/>
          </a:ln>
        </p:spPr>
      </p:cxnSp>
      <p:cxnSp>
        <p:nvCxnSpPr>
          <p:cNvPr id="52" name="Google Shape;52;p6"/>
          <p:cNvCxnSpPr/>
          <p:nvPr/>
        </p:nvCxnSpPr>
        <p:spPr>
          <a:xfrm>
            <a:off x="262289" y="5837099"/>
            <a:ext cx="8418245" cy="0"/>
          </a:xfrm>
          <a:prstGeom prst="straightConnector1">
            <a:avLst/>
          </a:prstGeom>
          <a:noFill/>
          <a:ln w="12700" cap="flat" cmpd="sng">
            <a:solidFill>
              <a:srgbClr val="A5A5A5"/>
            </a:solidFill>
            <a:prstDash val="solid"/>
            <a:round/>
            <a:headEnd type="none" w="sm" len="sm"/>
            <a:tailEnd type="none" w="sm" len="sm"/>
          </a:ln>
        </p:spPr>
      </p:cxnSp>
      <p:cxnSp>
        <p:nvCxnSpPr>
          <p:cNvPr id="53" name="Google Shape;53;p6"/>
          <p:cNvCxnSpPr/>
          <p:nvPr/>
        </p:nvCxnSpPr>
        <p:spPr>
          <a:xfrm>
            <a:off x="262289" y="6164584"/>
            <a:ext cx="8418245" cy="0"/>
          </a:xfrm>
          <a:prstGeom prst="straightConnector1">
            <a:avLst/>
          </a:prstGeom>
          <a:noFill/>
          <a:ln w="12700" cap="flat" cmpd="sng">
            <a:solidFill>
              <a:srgbClr val="A5A5A5"/>
            </a:solidFill>
            <a:prstDash val="solid"/>
            <a:round/>
            <a:headEnd type="none" w="sm" len="sm"/>
            <a:tailEnd type="none" w="sm" len="sm"/>
          </a:ln>
        </p:spPr>
      </p:cxnSp>
      <p:cxnSp>
        <p:nvCxnSpPr>
          <p:cNvPr id="54" name="Google Shape;54;p6"/>
          <p:cNvCxnSpPr/>
          <p:nvPr/>
        </p:nvCxnSpPr>
        <p:spPr>
          <a:xfrm>
            <a:off x="262289" y="4595577"/>
            <a:ext cx="8418245" cy="0"/>
          </a:xfrm>
          <a:prstGeom prst="straightConnector1">
            <a:avLst/>
          </a:prstGeom>
          <a:noFill/>
          <a:ln w="12700" cap="flat" cmpd="sng">
            <a:solidFill>
              <a:srgbClr val="A5A5A5"/>
            </a:solidFill>
            <a:prstDash val="dot"/>
            <a:round/>
            <a:headEnd type="none" w="sm" len="sm"/>
            <a:tailEnd type="none" w="sm" len="sm"/>
          </a:ln>
        </p:spPr>
      </p:cxnSp>
      <p:cxnSp>
        <p:nvCxnSpPr>
          <p:cNvPr id="55" name="Google Shape;55;p6"/>
          <p:cNvCxnSpPr/>
          <p:nvPr/>
        </p:nvCxnSpPr>
        <p:spPr>
          <a:xfrm>
            <a:off x="262289" y="2156426"/>
            <a:ext cx="8418245" cy="0"/>
          </a:xfrm>
          <a:prstGeom prst="straightConnector1">
            <a:avLst/>
          </a:prstGeom>
          <a:noFill/>
          <a:ln w="12700" cap="flat" cmpd="sng">
            <a:solidFill>
              <a:srgbClr val="A5A5A5"/>
            </a:solidFill>
            <a:prstDash val="dot"/>
            <a:round/>
            <a:headEnd type="none" w="sm" len="sm"/>
            <a:tailEnd type="none" w="sm" len="sm"/>
          </a:ln>
        </p:spPr>
      </p:cxnSp>
      <p:cxnSp>
        <p:nvCxnSpPr>
          <p:cNvPr id="56" name="Google Shape;56;p6"/>
          <p:cNvCxnSpPr/>
          <p:nvPr/>
        </p:nvCxnSpPr>
        <p:spPr>
          <a:xfrm>
            <a:off x="262289" y="1723026"/>
            <a:ext cx="8418245" cy="0"/>
          </a:xfrm>
          <a:prstGeom prst="straightConnector1">
            <a:avLst/>
          </a:prstGeom>
          <a:noFill/>
          <a:ln w="12700" cap="flat" cmpd="sng">
            <a:solidFill>
              <a:srgbClr val="A5A5A5"/>
            </a:solidFill>
            <a:prstDash val="dot"/>
            <a:round/>
            <a:headEnd type="none" w="sm" len="sm"/>
            <a:tailEnd type="none" w="sm" len="sm"/>
          </a:ln>
        </p:spPr>
      </p:cxnSp>
      <p:cxnSp>
        <p:nvCxnSpPr>
          <p:cNvPr id="57" name="Google Shape;57;p6"/>
          <p:cNvCxnSpPr/>
          <p:nvPr/>
        </p:nvCxnSpPr>
        <p:spPr>
          <a:xfrm>
            <a:off x="272717" y="2639906"/>
            <a:ext cx="8418245" cy="0"/>
          </a:xfrm>
          <a:prstGeom prst="straightConnector1">
            <a:avLst/>
          </a:prstGeom>
          <a:noFill/>
          <a:ln w="12700" cap="flat" cmpd="sng">
            <a:solidFill>
              <a:srgbClr val="A5A5A5"/>
            </a:solidFill>
            <a:prstDash val="dot"/>
            <a:round/>
            <a:headEnd type="none" w="sm" len="sm"/>
            <a:tailEnd type="none" w="sm" len="sm"/>
          </a:ln>
        </p:spPr>
      </p:cxnSp>
      <p:cxnSp>
        <p:nvCxnSpPr>
          <p:cNvPr id="58" name="Google Shape;58;p6"/>
          <p:cNvCxnSpPr/>
          <p:nvPr/>
        </p:nvCxnSpPr>
        <p:spPr>
          <a:xfrm>
            <a:off x="262289" y="3217244"/>
            <a:ext cx="8418245" cy="0"/>
          </a:xfrm>
          <a:prstGeom prst="straightConnector1">
            <a:avLst/>
          </a:prstGeom>
          <a:noFill/>
          <a:ln w="12700" cap="flat" cmpd="sng">
            <a:solidFill>
              <a:srgbClr val="A5A5A5"/>
            </a:solidFill>
            <a:prstDash val="dot"/>
            <a:round/>
            <a:headEnd type="none" w="sm" len="sm"/>
            <a:tailEnd type="none" w="sm" len="sm"/>
          </a:ln>
        </p:spPr>
      </p:cxnSp>
      <p:cxnSp>
        <p:nvCxnSpPr>
          <p:cNvPr id="59" name="Google Shape;59;p6"/>
          <p:cNvCxnSpPr/>
          <p:nvPr/>
        </p:nvCxnSpPr>
        <p:spPr>
          <a:xfrm>
            <a:off x="7604824" y="1228352"/>
            <a:ext cx="485903" cy="0"/>
          </a:xfrm>
          <a:prstGeom prst="straightConnector1">
            <a:avLst/>
          </a:prstGeom>
          <a:noFill/>
          <a:ln w="9525" cap="flat" cmpd="sng">
            <a:solidFill>
              <a:schemeClr val="dk1"/>
            </a:solidFill>
            <a:prstDash val="solid"/>
            <a:round/>
            <a:headEnd type="none" w="sm" len="sm"/>
            <a:tailEnd type="none" w="sm" len="sm"/>
          </a:ln>
        </p:spPr>
      </p:cxnSp>
      <p:sp>
        <p:nvSpPr>
          <p:cNvPr id="60" name="Google Shape;60;p6"/>
          <p:cNvSpPr txBox="1"/>
          <p:nvPr/>
        </p:nvSpPr>
        <p:spPr>
          <a:xfrm>
            <a:off x="7667213" y="1335656"/>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102</a:t>
            </a:r>
            <a:endParaRPr sz="1428" b="0" i="0" u="none" strike="noStrike" cap="none">
              <a:solidFill>
                <a:srgbClr val="000000"/>
              </a:solidFill>
              <a:latin typeface="Arial"/>
              <a:ea typeface="Arial"/>
              <a:cs typeface="Arial"/>
              <a:sym typeface="Arial"/>
            </a:endParaRPr>
          </a:p>
        </p:txBody>
      </p:sp>
      <p:sp>
        <p:nvSpPr>
          <p:cNvPr id="61" name="Google Shape;61;p6"/>
          <p:cNvSpPr txBox="1"/>
          <p:nvPr/>
        </p:nvSpPr>
        <p:spPr>
          <a:xfrm>
            <a:off x="7678934" y="1846245"/>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242</a:t>
            </a:r>
            <a:endParaRPr sz="1428" b="0" i="0" u="none" strike="noStrike" cap="none">
              <a:solidFill>
                <a:srgbClr val="000000"/>
              </a:solidFill>
              <a:latin typeface="Arial"/>
              <a:ea typeface="Arial"/>
              <a:cs typeface="Arial"/>
              <a:sym typeface="Arial"/>
            </a:endParaRPr>
          </a:p>
        </p:txBody>
      </p:sp>
      <p:sp>
        <p:nvSpPr>
          <p:cNvPr id="62" name="Google Shape;62;p6"/>
          <p:cNvSpPr txBox="1"/>
          <p:nvPr/>
        </p:nvSpPr>
        <p:spPr>
          <a:xfrm>
            <a:off x="7678934" y="2291686"/>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50" b="0" i="0" u="none" strike="noStrike" cap="none" dirty="0">
                <a:solidFill>
                  <a:srgbClr val="002C46"/>
                </a:solidFill>
                <a:latin typeface="Arial"/>
                <a:ea typeface="Arial"/>
                <a:cs typeface="Arial"/>
                <a:sym typeface="Arial"/>
              </a:rPr>
              <a:t>443</a:t>
            </a:r>
            <a:endParaRPr lang="en-US" sz="1050" b="0" i="0" u="none" strike="noStrike" cap="none" dirty="0">
              <a:solidFill>
                <a:srgbClr val="000000"/>
              </a:solidFill>
              <a:highlight>
                <a:srgbClr val="FFFF00"/>
              </a:highlight>
              <a:latin typeface="Arial"/>
              <a:ea typeface="Arial"/>
              <a:cs typeface="Arial"/>
            </a:endParaRPr>
          </a:p>
        </p:txBody>
      </p:sp>
      <p:sp>
        <p:nvSpPr>
          <p:cNvPr id="63" name="Google Shape;63;p6"/>
          <p:cNvSpPr txBox="1"/>
          <p:nvPr/>
        </p:nvSpPr>
        <p:spPr>
          <a:xfrm>
            <a:off x="7678934" y="2892680"/>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0.70</a:t>
            </a:r>
            <a:endParaRPr sz="1428" b="0" i="0" u="none" strike="noStrike" cap="none">
              <a:solidFill>
                <a:srgbClr val="000000"/>
              </a:solidFill>
              <a:latin typeface="Arial"/>
              <a:ea typeface="Arial"/>
              <a:cs typeface="Arial"/>
              <a:sym typeface="Arial"/>
            </a:endParaRPr>
          </a:p>
        </p:txBody>
      </p:sp>
      <p:sp>
        <p:nvSpPr>
          <p:cNvPr id="64" name="Google Shape;64;p6"/>
          <p:cNvSpPr txBox="1"/>
          <p:nvPr/>
        </p:nvSpPr>
        <p:spPr>
          <a:xfrm>
            <a:off x="7667213" y="3328411"/>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7.11</a:t>
            </a:r>
            <a:endParaRPr sz="1428" b="0" i="0" u="none" strike="noStrike" cap="none">
              <a:solidFill>
                <a:srgbClr val="000000"/>
              </a:solidFill>
              <a:latin typeface="Arial"/>
              <a:ea typeface="Arial"/>
              <a:cs typeface="Arial"/>
              <a:sym typeface="Arial"/>
            </a:endParaRPr>
          </a:p>
        </p:txBody>
      </p:sp>
      <p:sp>
        <p:nvSpPr>
          <p:cNvPr id="65" name="Google Shape;65;p6"/>
          <p:cNvSpPr txBox="1"/>
          <p:nvPr/>
        </p:nvSpPr>
        <p:spPr>
          <a:xfrm>
            <a:off x="7667213" y="3801931"/>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1.97</a:t>
            </a:r>
            <a:endParaRPr sz="1428" b="0" i="0" u="none" strike="noStrike" cap="none">
              <a:solidFill>
                <a:srgbClr val="000000"/>
              </a:solidFill>
              <a:latin typeface="Arial"/>
              <a:ea typeface="Arial"/>
              <a:cs typeface="Arial"/>
              <a:sym typeface="Arial"/>
            </a:endParaRPr>
          </a:p>
        </p:txBody>
      </p:sp>
      <p:sp>
        <p:nvSpPr>
          <p:cNvPr id="66" name="Google Shape;66;p6"/>
          <p:cNvSpPr txBox="1"/>
          <p:nvPr/>
        </p:nvSpPr>
        <p:spPr>
          <a:xfrm>
            <a:off x="7667213" y="4269585"/>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45.3</a:t>
            </a:r>
            <a:endParaRPr sz="1428" b="0" i="0" u="none" strike="noStrike" cap="none">
              <a:solidFill>
                <a:srgbClr val="000000"/>
              </a:solidFill>
              <a:latin typeface="Arial"/>
              <a:ea typeface="Arial"/>
              <a:cs typeface="Arial"/>
              <a:sym typeface="Arial"/>
            </a:endParaRPr>
          </a:p>
        </p:txBody>
      </p:sp>
      <p:sp>
        <p:nvSpPr>
          <p:cNvPr id="67" name="Google Shape;67;p6"/>
          <p:cNvSpPr txBox="1"/>
          <p:nvPr/>
        </p:nvSpPr>
        <p:spPr>
          <a:xfrm>
            <a:off x="7667213" y="4742521"/>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50" b="0" i="0" u="none" strike="noStrike" cap="none" dirty="0">
                <a:solidFill>
                  <a:srgbClr val="002C46"/>
                </a:solidFill>
                <a:latin typeface="Arial"/>
                <a:ea typeface="Arial"/>
                <a:cs typeface="Arial"/>
                <a:sym typeface="Arial"/>
              </a:rPr>
              <a:t>151</a:t>
            </a:r>
            <a:endParaRPr sz="1050" b="0" i="0" u="none" strike="noStrike" cap="none" dirty="0">
              <a:solidFill>
                <a:srgbClr val="000000"/>
              </a:solidFill>
              <a:latin typeface="Arial"/>
              <a:ea typeface="Arial"/>
              <a:cs typeface="Arial"/>
              <a:sym typeface="Arial"/>
            </a:endParaRPr>
          </a:p>
        </p:txBody>
      </p:sp>
      <p:sp>
        <p:nvSpPr>
          <p:cNvPr id="68" name="Google Shape;68;p6"/>
          <p:cNvSpPr txBox="1"/>
          <p:nvPr/>
        </p:nvSpPr>
        <p:spPr>
          <a:xfrm>
            <a:off x="7582197" y="5899546"/>
            <a:ext cx="481267" cy="172258"/>
          </a:xfrm>
          <a:prstGeom prst="rect">
            <a:avLst/>
          </a:prstGeom>
          <a:noFill/>
          <a:ln>
            <a:noFill/>
          </a:ln>
        </p:spPr>
        <p:txBody>
          <a:bodyPr spcFirstLastPara="1" wrap="square" lIns="0" tIns="0" rIns="0" bIns="0" anchor="t" anchorCtr="0">
            <a:noAutofit/>
          </a:bodyPr>
          <a:lstStyle/>
          <a:p>
            <a:pPr marL="0" marR="0" lvl="0" indent="0" algn="r">
              <a:lnSpc>
                <a:spcPct val="100000"/>
              </a:lnSpc>
              <a:spcBef>
                <a:spcPts val="0"/>
              </a:spcBef>
              <a:spcAft>
                <a:spcPts val="0"/>
              </a:spcAft>
              <a:buNone/>
            </a:pPr>
            <a:r>
              <a:rPr lang="en-US" sz="1050" dirty="0">
                <a:solidFill>
                  <a:srgbClr val="002C46"/>
                </a:solidFill>
              </a:rPr>
              <a:t>535.32</a:t>
            </a:r>
            <a:endParaRPr lang="en-US" dirty="0"/>
          </a:p>
        </p:txBody>
      </p:sp>
      <p:sp>
        <p:nvSpPr>
          <p:cNvPr id="69" name="Google Shape;69;p6"/>
          <p:cNvSpPr txBox="1"/>
          <p:nvPr/>
        </p:nvSpPr>
        <p:spPr>
          <a:xfrm>
            <a:off x="7604824" y="1032457"/>
            <a:ext cx="485903" cy="1687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97" b="1" i="0" u="none" strike="noStrike" cap="none">
                <a:solidFill>
                  <a:srgbClr val="002C46"/>
                </a:solidFill>
                <a:latin typeface="Arial"/>
                <a:ea typeface="Arial"/>
                <a:cs typeface="Arial"/>
                <a:sym typeface="Arial"/>
              </a:rPr>
              <a:t>Actual</a:t>
            </a:r>
            <a:endParaRPr sz="1097" b="0" i="0" u="none" strike="noStrike" cap="none">
              <a:solidFill>
                <a:srgbClr val="808080"/>
              </a:solidFill>
              <a:latin typeface="Arial"/>
              <a:ea typeface="Arial"/>
              <a:cs typeface="Arial"/>
              <a:sym typeface="Arial"/>
            </a:endParaRPr>
          </a:p>
        </p:txBody>
      </p:sp>
      <p:cxnSp>
        <p:nvCxnSpPr>
          <p:cNvPr id="70" name="Google Shape;70;p6"/>
          <p:cNvCxnSpPr/>
          <p:nvPr/>
        </p:nvCxnSpPr>
        <p:spPr>
          <a:xfrm>
            <a:off x="8194629" y="1228352"/>
            <a:ext cx="485903" cy="0"/>
          </a:xfrm>
          <a:prstGeom prst="straightConnector1">
            <a:avLst/>
          </a:prstGeom>
          <a:noFill/>
          <a:ln w="9525" cap="flat" cmpd="sng">
            <a:solidFill>
              <a:schemeClr val="dk1"/>
            </a:solidFill>
            <a:prstDash val="solid"/>
            <a:round/>
            <a:headEnd type="none" w="sm" len="sm"/>
            <a:tailEnd type="none" w="sm" len="sm"/>
          </a:ln>
        </p:spPr>
      </p:cxnSp>
      <p:sp>
        <p:nvSpPr>
          <p:cNvPr id="71" name="Google Shape;71;p6"/>
          <p:cNvSpPr txBox="1"/>
          <p:nvPr/>
        </p:nvSpPr>
        <p:spPr>
          <a:xfrm>
            <a:off x="8261761" y="1335656"/>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55.3</a:t>
            </a:r>
            <a:endParaRPr sz="1428" b="0" i="0" u="none" strike="noStrike" cap="none">
              <a:solidFill>
                <a:srgbClr val="000000"/>
              </a:solidFill>
              <a:latin typeface="Arial"/>
              <a:ea typeface="Arial"/>
              <a:cs typeface="Arial"/>
              <a:sym typeface="Arial"/>
            </a:endParaRPr>
          </a:p>
        </p:txBody>
      </p:sp>
      <p:sp>
        <p:nvSpPr>
          <p:cNvPr id="72" name="Google Shape;72;p6"/>
          <p:cNvSpPr txBox="1"/>
          <p:nvPr/>
        </p:nvSpPr>
        <p:spPr>
          <a:xfrm>
            <a:off x="8231723" y="1858039"/>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125</a:t>
            </a:r>
            <a:endParaRPr sz="1428" b="0" i="0" u="none" strike="noStrike" cap="none">
              <a:solidFill>
                <a:srgbClr val="000000"/>
              </a:solidFill>
              <a:latin typeface="Arial"/>
              <a:ea typeface="Arial"/>
              <a:cs typeface="Arial"/>
              <a:sym typeface="Arial"/>
            </a:endParaRPr>
          </a:p>
        </p:txBody>
      </p:sp>
      <p:sp>
        <p:nvSpPr>
          <p:cNvPr id="73" name="Google Shape;73;p6"/>
          <p:cNvSpPr txBox="1"/>
          <p:nvPr/>
        </p:nvSpPr>
        <p:spPr>
          <a:xfrm>
            <a:off x="8261761" y="2296507"/>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50" b="0" i="0" u="none" strike="noStrike" cap="none" dirty="0">
                <a:solidFill>
                  <a:srgbClr val="002C46"/>
                </a:solidFill>
                <a:latin typeface="Arial"/>
                <a:ea typeface="Arial"/>
                <a:cs typeface="Arial"/>
                <a:sym typeface="Arial"/>
              </a:rPr>
              <a:t>223</a:t>
            </a:r>
            <a:endParaRPr lang="en-US" sz="1050" b="0" i="0" u="none" strike="noStrike" cap="none" dirty="0">
              <a:solidFill>
                <a:srgbClr val="000000"/>
              </a:solidFill>
              <a:latin typeface="Arial"/>
              <a:ea typeface="Arial"/>
              <a:cs typeface="Arial"/>
            </a:endParaRPr>
          </a:p>
        </p:txBody>
      </p:sp>
      <p:sp>
        <p:nvSpPr>
          <p:cNvPr id="74" name="Google Shape;74;p6"/>
          <p:cNvSpPr txBox="1"/>
          <p:nvPr/>
        </p:nvSpPr>
        <p:spPr>
          <a:xfrm>
            <a:off x="8251332" y="2891968"/>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8.81</a:t>
            </a:r>
            <a:endParaRPr sz="1428" b="0" i="0" u="none" strike="noStrike" cap="none">
              <a:solidFill>
                <a:srgbClr val="000000"/>
              </a:solidFill>
              <a:latin typeface="Arial"/>
              <a:ea typeface="Arial"/>
              <a:cs typeface="Arial"/>
              <a:sym typeface="Arial"/>
            </a:endParaRPr>
          </a:p>
        </p:txBody>
      </p:sp>
      <p:sp>
        <p:nvSpPr>
          <p:cNvPr id="75" name="Google Shape;75;p6"/>
          <p:cNvSpPr txBox="1"/>
          <p:nvPr/>
        </p:nvSpPr>
        <p:spPr>
          <a:xfrm>
            <a:off x="8261761" y="3329642"/>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21.1</a:t>
            </a:r>
            <a:endParaRPr sz="1428" b="0" i="0" u="none" strike="noStrike" cap="none">
              <a:solidFill>
                <a:srgbClr val="000000"/>
              </a:solidFill>
              <a:latin typeface="Arial"/>
              <a:ea typeface="Arial"/>
              <a:cs typeface="Arial"/>
              <a:sym typeface="Arial"/>
            </a:endParaRPr>
          </a:p>
        </p:txBody>
      </p:sp>
      <p:sp>
        <p:nvSpPr>
          <p:cNvPr id="76" name="Google Shape;76;p6"/>
          <p:cNvSpPr txBox="1"/>
          <p:nvPr/>
        </p:nvSpPr>
        <p:spPr>
          <a:xfrm>
            <a:off x="8251333" y="3804153"/>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7.46</a:t>
            </a:r>
            <a:endParaRPr sz="1428" b="0" i="0" u="none" strike="noStrike" cap="none">
              <a:solidFill>
                <a:srgbClr val="000000"/>
              </a:solidFill>
              <a:latin typeface="Arial"/>
              <a:ea typeface="Arial"/>
              <a:cs typeface="Arial"/>
              <a:sym typeface="Arial"/>
            </a:endParaRPr>
          </a:p>
        </p:txBody>
      </p:sp>
      <p:sp>
        <p:nvSpPr>
          <p:cNvPr id="77" name="Google Shape;77;p6"/>
          <p:cNvSpPr txBox="1"/>
          <p:nvPr/>
        </p:nvSpPr>
        <p:spPr>
          <a:xfrm>
            <a:off x="8194630" y="5315033"/>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73.3</a:t>
            </a:r>
            <a:endParaRPr sz="1428" b="0" i="0" u="none" strike="noStrike" cap="none">
              <a:solidFill>
                <a:srgbClr val="000000"/>
              </a:solidFill>
              <a:latin typeface="Arial"/>
              <a:ea typeface="Arial"/>
              <a:cs typeface="Arial"/>
              <a:sym typeface="Arial"/>
            </a:endParaRPr>
          </a:p>
        </p:txBody>
      </p:sp>
      <p:sp>
        <p:nvSpPr>
          <p:cNvPr id="78" name="Google Shape;78;p6"/>
          <p:cNvSpPr txBox="1"/>
          <p:nvPr/>
        </p:nvSpPr>
        <p:spPr>
          <a:xfrm>
            <a:off x="8261761" y="4269585"/>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65.8</a:t>
            </a:r>
            <a:endParaRPr sz="1428" b="0" i="0" u="none" strike="noStrike" cap="none">
              <a:solidFill>
                <a:srgbClr val="000000"/>
              </a:solidFill>
              <a:latin typeface="Arial"/>
              <a:ea typeface="Arial"/>
              <a:cs typeface="Arial"/>
              <a:sym typeface="Arial"/>
            </a:endParaRPr>
          </a:p>
        </p:txBody>
      </p:sp>
      <p:sp>
        <p:nvSpPr>
          <p:cNvPr id="79" name="Google Shape;79;p6"/>
          <p:cNvSpPr txBox="1"/>
          <p:nvPr/>
        </p:nvSpPr>
        <p:spPr>
          <a:xfrm>
            <a:off x="8194629" y="4780071"/>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50" b="0" i="0" u="none" strike="noStrike" cap="none" dirty="0">
                <a:solidFill>
                  <a:srgbClr val="002C46"/>
                </a:solidFill>
                <a:latin typeface="Arial"/>
                <a:ea typeface="Arial"/>
                <a:cs typeface="Arial"/>
                <a:sym typeface="Arial"/>
              </a:rPr>
              <a:t>217</a:t>
            </a:r>
            <a:endParaRPr lang="en-US" sz="1050" b="0" i="0" u="none" strike="noStrike" cap="none" dirty="0">
              <a:solidFill>
                <a:srgbClr val="000000"/>
              </a:solidFill>
              <a:latin typeface="Arial"/>
              <a:ea typeface="Arial"/>
              <a:cs typeface="Arial"/>
            </a:endParaRPr>
          </a:p>
        </p:txBody>
      </p:sp>
      <p:sp>
        <p:nvSpPr>
          <p:cNvPr id="80" name="Google Shape;80;p6"/>
          <p:cNvSpPr txBox="1"/>
          <p:nvPr/>
        </p:nvSpPr>
        <p:spPr>
          <a:xfrm>
            <a:off x="8261761" y="5899546"/>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50" dirty="0">
                <a:solidFill>
                  <a:srgbClr val="002C46"/>
                </a:solidFill>
              </a:rPr>
              <a:t>9.77</a:t>
            </a:r>
            <a:endParaRPr sz="1097" b="0" i="0" u="none" strike="noStrike" cap="none" dirty="0">
              <a:solidFill>
                <a:srgbClr val="002C46"/>
              </a:solidFill>
              <a:latin typeface="Arial"/>
              <a:ea typeface="Arial"/>
              <a:cs typeface="Arial"/>
              <a:sym typeface="Arial"/>
            </a:endParaRPr>
          </a:p>
        </p:txBody>
      </p:sp>
      <p:sp>
        <p:nvSpPr>
          <p:cNvPr id="81" name="Google Shape;81;p6"/>
          <p:cNvSpPr txBox="1"/>
          <p:nvPr/>
        </p:nvSpPr>
        <p:spPr>
          <a:xfrm>
            <a:off x="8194629" y="1004520"/>
            <a:ext cx="595229" cy="19672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97" b="1" i="0" u="none" strike="noStrike" cap="none">
                <a:solidFill>
                  <a:srgbClr val="002C46"/>
                </a:solidFill>
                <a:latin typeface="Arial"/>
                <a:ea typeface="Arial"/>
                <a:cs typeface="Arial"/>
                <a:sym typeface="Arial"/>
              </a:rPr>
              <a:t>Forecast</a:t>
            </a:r>
            <a:endParaRPr sz="1097" b="0" i="0" u="none" strike="noStrike" cap="none">
              <a:solidFill>
                <a:srgbClr val="808080"/>
              </a:solidFill>
              <a:latin typeface="Arial"/>
              <a:ea typeface="Arial"/>
              <a:cs typeface="Arial"/>
              <a:sym typeface="Arial"/>
            </a:endParaRPr>
          </a:p>
        </p:txBody>
      </p:sp>
      <p:cxnSp>
        <p:nvCxnSpPr>
          <p:cNvPr id="82" name="Google Shape;82;p6"/>
          <p:cNvCxnSpPr/>
          <p:nvPr/>
        </p:nvCxnSpPr>
        <p:spPr>
          <a:xfrm>
            <a:off x="4537719" y="6166329"/>
            <a:ext cx="0" cy="94975"/>
          </a:xfrm>
          <a:prstGeom prst="straightConnector1">
            <a:avLst/>
          </a:prstGeom>
          <a:noFill/>
          <a:ln w="9525" cap="flat" cmpd="sng">
            <a:solidFill>
              <a:srgbClr val="808080"/>
            </a:solidFill>
            <a:prstDash val="lgDash"/>
            <a:round/>
            <a:headEnd type="none" w="sm" len="sm"/>
            <a:tailEnd type="none" w="sm" len="sm"/>
          </a:ln>
        </p:spPr>
      </p:cxnSp>
      <p:sp>
        <p:nvSpPr>
          <p:cNvPr id="83" name="Google Shape;83;p6"/>
          <p:cNvSpPr/>
          <p:nvPr/>
        </p:nvSpPr>
        <p:spPr>
          <a:xfrm>
            <a:off x="3076849" y="3802978"/>
            <a:ext cx="1394562" cy="167739"/>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COGS Jutik</a:t>
            </a:r>
            <a:endParaRPr sz="1097" b="0" i="0" u="none" strike="noStrike" cap="none">
              <a:solidFill>
                <a:srgbClr val="002C46"/>
              </a:solidFill>
              <a:latin typeface="Arial"/>
              <a:ea typeface="Arial"/>
              <a:cs typeface="Arial"/>
              <a:sym typeface="Arial"/>
            </a:endParaRPr>
          </a:p>
        </p:txBody>
      </p:sp>
      <p:sp>
        <p:nvSpPr>
          <p:cNvPr id="84" name="Google Shape;84;p6"/>
          <p:cNvSpPr/>
          <p:nvPr/>
        </p:nvSpPr>
        <p:spPr>
          <a:xfrm>
            <a:off x="3288666" y="3299686"/>
            <a:ext cx="1182745" cy="167739"/>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COGS Surjek</a:t>
            </a:r>
            <a:endParaRPr sz="1097" b="0" i="0" u="none" strike="noStrike" cap="none">
              <a:solidFill>
                <a:srgbClr val="002C46"/>
              </a:solidFill>
              <a:latin typeface="Arial"/>
              <a:ea typeface="Arial"/>
              <a:cs typeface="Arial"/>
              <a:sym typeface="Arial"/>
            </a:endParaRPr>
          </a:p>
        </p:txBody>
      </p:sp>
      <p:sp>
        <p:nvSpPr>
          <p:cNvPr id="85" name="Google Shape;85;p6"/>
          <p:cNvSpPr/>
          <p:nvPr/>
        </p:nvSpPr>
        <p:spPr>
          <a:xfrm>
            <a:off x="2528024" y="2818379"/>
            <a:ext cx="1943388" cy="167739"/>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COGS Kootha</a:t>
            </a:r>
            <a:endParaRPr sz="1097" b="0" i="0" u="none" strike="noStrike" cap="none">
              <a:solidFill>
                <a:srgbClr val="002C46"/>
              </a:solidFill>
              <a:latin typeface="Arial"/>
              <a:ea typeface="Arial"/>
              <a:cs typeface="Arial"/>
              <a:sym typeface="Arial"/>
            </a:endParaRPr>
          </a:p>
        </p:txBody>
      </p:sp>
      <p:sp>
        <p:nvSpPr>
          <p:cNvPr id="86" name="Google Shape;86;p6"/>
          <p:cNvSpPr/>
          <p:nvPr/>
        </p:nvSpPr>
        <p:spPr>
          <a:xfrm>
            <a:off x="2966996" y="2342742"/>
            <a:ext cx="1514843" cy="16778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Revenue Jutik</a:t>
            </a:r>
            <a:endParaRPr sz="1428" b="0" i="0" u="none" strike="noStrike" cap="none">
              <a:solidFill>
                <a:srgbClr val="000000"/>
              </a:solidFill>
              <a:latin typeface="Arial"/>
              <a:ea typeface="Arial"/>
              <a:cs typeface="Arial"/>
              <a:sym typeface="Arial"/>
            </a:endParaRPr>
          </a:p>
        </p:txBody>
      </p:sp>
      <p:sp>
        <p:nvSpPr>
          <p:cNvPr id="87" name="Google Shape;87;p6"/>
          <p:cNvSpPr/>
          <p:nvPr/>
        </p:nvSpPr>
        <p:spPr>
          <a:xfrm>
            <a:off x="2683656" y="5346132"/>
            <a:ext cx="1798184" cy="152347"/>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Operational Expenses Jutik</a:t>
            </a:r>
            <a:endParaRPr sz="1428" b="0" i="0" u="none" strike="noStrike" cap="none">
              <a:solidFill>
                <a:srgbClr val="000000"/>
              </a:solidFill>
              <a:latin typeface="Arial"/>
              <a:ea typeface="Arial"/>
              <a:cs typeface="Arial"/>
              <a:sym typeface="Arial"/>
            </a:endParaRPr>
          </a:p>
        </p:txBody>
      </p:sp>
      <p:sp>
        <p:nvSpPr>
          <p:cNvPr id="88" name="Google Shape;88;p6"/>
          <p:cNvSpPr/>
          <p:nvPr/>
        </p:nvSpPr>
        <p:spPr>
          <a:xfrm>
            <a:off x="2387872" y="4767992"/>
            <a:ext cx="2093967" cy="193536"/>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Operational Expenses Surjek</a:t>
            </a:r>
            <a:endParaRPr sz="1428" b="0" i="0" u="none" strike="noStrike" cap="none">
              <a:solidFill>
                <a:srgbClr val="000000"/>
              </a:solidFill>
              <a:latin typeface="Arial"/>
              <a:ea typeface="Arial"/>
              <a:cs typeface="Arial"/>
              <a:sym typeface="Arial"/>
            </a:endParaRPr>
          </a:p>
        </p:txBody>
      </p:sp>
      <p:sp>
        <p:nvSpPr>
          <p:cNvPr id="89" name="Google Shape;89;p6"/>
          <p:cNvSpPr/>
          <p:nvPr/>
        </p:nvSpPr>
        <p:spPr>
          <a:xfrm>
            <a:off x="2377444" y="4254043"/>
            <a:ext cx="2093968" cy="193714"/>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Operational Expenses Kootha</a:t>
            </a:r>
            <a:endParaRPr sz="1428" b="0" i="0" u="none" strike="noStrike" cap="none">
              <a:solidFill>
                <a:srgbClr val="000000"/>
              </a:solidFill>
              <a:latin typeface="Arial"/>
              <a:ea typeface="Arial"/>
              <a:cs typeface="Arial"/>
              <a:sym typeface="Arial"/>
            </a:endParaRPr>
          </a:p>
        </p:txBody>
      </p:sp>
      <p:sp>
        <p:nvSpPr>
          <p:cNvPr id="90" name="Google Shape;90;p6"/>
          <p:cNvSpPr/>
          <p:nvPr/>
        </p:nvSpPr>
        <p:spPr>
          <a:xfrm>
            <a:off x="3963916" y="6266559"/>
            <a:ext cx="520777" cy="16778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US" sz="1097" b="1" i="0" u="none" strike="noStrike" cap="none">
                <a:solidFill>
                  <a:srgbClr val="002C46"/>
                </a:solidFill>
                <a:latin typeface="Arial"/>
                <a:ea typeface="Arial"/>
                <a:cs typeface="Arial"/>
                <a:sym typeface="Arial"/>
              </a:rPr>
              <a:t>¹EBIT</a:t>
            </a:r>
            <a:endParaRPr sz="1428" b="0" i="0" u="none" strike="noStrike" cap="none">
              <a:solidFill>
                <a:srgbClr val="000000"/>
              </a:solidFill>
              <a:latin typeface="Arial"/>
              <a:ea typeface="Arial"/>
              <a:cs typeface="Arial"/>
              <a:sym typeface="Arial"/>
            </a:endParaRPr>
          </a:p>
        </p:txBody>
      </p:sp>
      <p:sp>
        <p:nvSpPr>
          <p:cNvPr id="91" name="Google Shape;91;p6"/>
          <p:cNvSpPr/>
          <p:nvPr/>
        </p:nvSpPr>
        <p:spPr>
          <a:xfrm>
            <a:off x="2673228" y="1855235"/>
            <a:ext cx="1798183" cy="16778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Revenue Surjek</a:t>
            </a:r>
            <a:endParaRPr sz="1428" b="0" i="0" u="none" strike="noStrike" cap="none">
              <a:solidFill>
                <a:srgbClr val="000000"/>
              </a:solidFill>
              <a:latin typeface="Arial"/>
              <a:ea typeface="Arial"/>
              <a:cs typeface="Arial"/>
              <a:sym typeface="Arial"/>
            </a:endParaRPr>
          </a:p>
        </p:txBody>
      </p:sp>
      <p:sp>
        <p:nvSpPr>
          <p:cNvPr id="92" name="Google Shape;92;p6"/>
          <p:cNvSpPr/>
          <p:nvPr/>
        </p:nvSpPr>
        <p:spPr>
          <a:xfrm>
            <a:off x="2823605" y="1374350"/>
            <a:ext cx="1647807" cy="16778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Revenue Kootha</a:t>
            </a:r>
            <a:endParaRPr sz="1428" b="0" i="0" u="none" strike="noStrike" cap="none">
              <a:solidFill>
                <a:srgbClr val="000000"/>
              </a:solidFill>
              <a:latin typeface="Arial"/>
              <a:ea typeface="Arial"/>
              <a:cs typeface="Arial"/>
              <a:sym typeface="Arial"/>
            </a:endParaRPr>
          </a:p>
        </p:txBody>
      </p:sp>
      <p:sp>
        <p:nvSpPr>
          <p:cNvPr id="93" name="Google Shape;93;p6"/>
          <p:cNvSpPr/>
          <p:nvPr/>
        </p:nvSpPr>
        <p:spPr>
          <a:xfrm>
            <a:off x="258014" y="1314046"/>
            <a:ext cx="1311792" cy="1324117"/>
          </a:xfrm>
          <a:prstGeom prst="rect">
            <a:avLst/>
          </a:prstGeom>
          <a:solidFill>
            <a:srgbClr val="2FBE96"/>
          </a:solidFill>
          <a:ln w="19050" cap="flat" cmpd="sng">
            <a:solidFill>
              <a:schemeClr val="lt1"/>
            </a:solidFill>
            <a:prstDash val="solid"/>
            <a:round/>
            <a:headEnd type="none" w="sm" len="sm"/>
            <a:tailEnd type="none" w="sm" len="sm"/>
          </a:ln>
        </p:spPr>
        <p:txBody>
          <a:bodyPr spcFirstLastPara="1" wrap="square" lIns="73225" tIns="73225" rIns="73225" bIns="73225" anchor="ctr" anchorCtr="0">
            <a:noAutofit/>
          </a:bodyPr>
          <a:lstStyle/>
          <a:p>
            <a:pPr marL="0" marR="0" lvl="0" indent="0" algn="l" rtl="0">
              <a:lnSpc>
                <a:spcPct val="100000"/>
              </a:lnSpc>
              <a:spcBef>
                <a:spcPts val="0"/>
              </a:spcBef>
              <a:spcAft>
                <a:spcPts val="0"/>
              </a:spcAft>
              <a:buNone/>
            </a:pPr>
            <a:r>
              <a:rPr lang="en-US" sz="1197" b="1" i="0" u="none" strike="noStrike" cap="none">
                <a:solidFill>
                  <a:srgbClr val="FFFFFF"/>
                </a:solidFill>
                <a:latin typeface="Arial"/>
                <a:ea typeface="Arial"/>
                <a:cs typeface="Arial"/>
                <a:sym typeface="Arial"/>
              </a:rPr>
              <a:t>Revenue</a:t>
            </a:r>
            <a:endParaRPr sz="1428" b="0" i="0" u="none" strike="noStrike" cap="none">
              <a:solidFill>
                <a:srgbClr val="000000"/>
              </a:solidFill>
              <a:latin typeface="Arial"/>
              <a:ea typeface="Arial"/>
              <a:cs typeface="Arial"/>
              <a:sym typeface="Arial"/>
            </a:endParaRPr>
          </a:p>
        </p:txBody>
      </p:sp>
      <p:sp>
        <p:nvSpPr>
          <p:cNvPr id="94" name="Google Shape;94;p6"/>
          <p:cNvSpPr/>
          <p:nvPr/>
        </p:nvSpPr>
        <p:spPr>
          <a:xfrm>
            <a:off x="258013" y="2660874"/>
            <a:ext cx="1311792" cy="1412282"/>
          </a:xfrm>
          <a:prstGeom prst="rect">
            <a:avLst/>
          </a:prstGeom>
          <a:solidFill>
            <a:srgbClr val="2FBE96"/>
          </a:solidFill>
          <a:ln w="19050" cap="flat" cmpd="sng">
            <a:solidFill>
              <a:schemeClr val="lt1"/>
            </a:solidFill>
            <a:prstDash val="solid"/>
            <a:round/>
            <a:headEnd type="none" w="sm" len="sm"/>
            <a:tailEnd type="none" w="sm" len="sm"/>
          </a:ln>
        </p:spPr>
        <p:txBody>
          <a:bodyPr spcFirstLastPara="1" wrap="square" lIns="73225" tIns="73225" rIns="73225" bIns="73225" anchor="ctr" anchorCtr="0">
            <a:noAutofit/>
          </a:bodyPr>
          <a:lstStyle/>
          <a:p>
            <a:pPr marL="0" marR="0" lvl="0" indent="0" algn="l" rtl="0">
              <a:lnSpc>
                <a:spcPct val="100000"/>
              </a:lnSpc>
              <a:spcBef>
                <a:spcPts val="0"/>
              </a:spcBef>
              <a:spcAft>
                <a:spcPts val="0"/>
              </a:spcAft>
              <a:buNone/>
            </a:pPr>
            <a:r>
              <a:rPr lang="en-US" sz="1197" b="1" i="0" u="none" strike="noStrike" cap="none">
                <a:solidFill>
                  <a:srgbClr val="FFFFFF"/>
                </a:solidFill>
                <a:latin typeface="Arial"/>
                <a:ea typeface="Arial"/>
                <a:cs typeface="Arial"/>
                <a:sym typeface="Arial"/>
              </a:rPr>
              <a:t>COGS</a:t>
            </a:r>
            <a:endParaRPr sz="1428"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197" b="1" i="0" u="none" strike="noStrike" cap="none">
                <a:solidFill>
                  <a:srgbClr val="FFFFFF"/>
                </a:solidFill>
                <a:latin typeface="Arial"/>
                <a:ea typeface="Arial"/>
                <a:cs typeface="Arial"/>
                <a:sym typeface="Arial"/>
              </a:rPr>
              <a:t>(Production Costs)</a:t>
            </a:r>
            <a:endParaRPr sz="1428" b="0" i="0" u="none" strike="noStrike" cap="none">
              <a:solidFill>
                <a:srgbClr val="000000"/>
              </a:solidFill>
              <a:latin typeface="Arial"/>
              <a:ea typeface="Arial"/>
              <a:cs typeface="Arial"/>
              <a:sym typeface="Arial"/>
            </a:endParaRPr>
          </a:p>
        </p:txBody>
      </p:sp>
      <p:sp>
        <p:nvSpPr>
          <p:cNvPr id="95" name="Google Shape;95;p6"/>
          <p:cNvSpPr/>
          <p:nvPr/>
        </p:nvSpPr>
        <p:spPr>
          <a:xfrm>
            <a:off x="258012" y="4106237"/>
            <a:ext cx="1311792" cy="2025266"/>
          </a:xfrm>
          <a:prstGeom prst="rect">
            <a:avLst/>
          </a:prstGeom>
          <a:solidFill>
            <a:srgbClr val="2FBE96"/>
          </a:solidFill>
          <a:ln w="19050" cap="flat" cmpd="sng">
            <a:solidFill>
              <a:schemeClr val="lt1"/>
            </a:solidFill>
            <a:prstDash val="solid"/>
            <a:round/>
            <a:headEnd type="none" w="sm" len="sm"/>
            <a:tailEnd type="none" w="sm" len="sm"/>
          </a:ln>
        </p:spPr>
        <p:txBody>
          <a:bodyPr spcFirstLastPara="1" wrap="square" lIns="73225" tIns="73225" rIns="73225" bIns="73225" anchor="ctr" anchorCtr="0">
            <a:noAutofit/>
          </a:bodyPr>
          <a:lstStyle/>
          <a:p>
            <a:pPr marL="0" marR="0" lvl="0" indent="0" algn="l" rtl="0">
              <a:lnSpc>
                <a:spcPct val="100000"/>
              </a:lnSpc>
              <a:spcBef>
                <a:spcPts val="0"/>
              </a:spcBef>
              <a:spcAft>
                <a:spcPts val="0"/>
              </a:spcAft>
              <a:buNone/>
            </a:pPr>
            <a:r>
              <a:rPr lang="en-US" sz="1197" b="1" i="0" u="none" strike="noStrike" cap="none">
                <a:solidFill>
                  <a:srgbClr val="FFFFFF"/>
                </a:solidFill>
                <a:latin typeface="Arial"/>
                <a:ea typeface="Arial"/>
                <a:cs typeface="Arial"/>
                <a:sym typeface="Arial"/>
              </a:rPr>
              <a:t>Operational Expenses (Overheads)</a:t>
            </a:r>
            <a:endParaRPr sz="1428" b="0" i="0" u="none" strike="noStrike" cap="none">
              <a:solidFill>
                <a:srgbClr val="000000"/>
              </a:solidFill>
              <a:latin typeface="Arial"/>
              <a:ea typeface="Arial"/>
              <a:cs typeface="Arial"/>
              <a:sym typeface="Arial"/>
            </a:endParaRPr>
          </a:p>
        </p:txBody>
      </p:sp>
      <p:cxnSp>
        <p:nvCxnSpPr>
          <p:cNvPr id="96" name="Google Shape;96;p6"/>
          <p:cNvCxnSpPr/>
          <p:nvPr/>
        </p:nvCxnSpPr>
        <p:spPr>
          <a:xfrm>
            <a:off x="272717" y="2643074"/>
            <a:ext cx="8418245" cy="0"/>
          </a:xfrm>
          <a:prstGeom prst="straightConnector1">
            <a:avLst/>
          </a:prstGeom>
          <a:noFill/>
          <a:ln w="12700" cap="flat" cmpd="sng">
            <a:solidFill>
              <a:srgbClr val="A5A5A5"/>
            </a:solidFill>
            <a:prstDash val="solid"/>
            <a:round/>
            <a:headEnd type="none" w="sm" len="sm"/>
            <a:tailEnd type="none" w="sm" len="sm"/>
          </a:ln>
        </p:spPr>
      </p:cxnSp>
      <p:cxnSp>
        <p:nvCxnSpPr>
          <p:cNvPr id="97" name="Google Shape;97;p6"/>
          <p:cNvCxnSpPr/>
          <p:nvPr/>
        </p:nvCxnSpPr>
        <p:spPr>
          <a:xfrm>
            <a:off x="250798" y="4106237"/>
            <a:ext cx="8418245" cy="0"/>
          </a:xfrm>
          <a:prstGeom prst="straightConnector1">
            <a:avLst/>
          </a:prstGeom>
          <a:noFill/>
          <a:ln w="12700" cap="flat" cmpd="sng">
            <a:solidFill>
              <a:srgbClr val="A5A5A5"/>
            </a:solidFill>
            <a:prstDash val="solid"/>
            <a:round/>
            <a:headEnd type="none" w="sm" len="sm"/>
            <a:tailEnd type="none" w="sm" len="sm"/>
          </a:ln>
        </p:spPr>
      </p:cxnSp>
      <p:sp>
        <p:nvSpPr>
          <p:cNvPr id="98" name="Google Shape;98;p6"/>
          <p:cNvSpPr/>
          <p:nvPr/>
        </p:nvSpPr>
        <p:spPr>
          <a:xfrm>
            <a:off x="191410" y="6615881"/>
            <a:ext cx="7027399" cy="109584"/>
          </a:xfrm>
          <a:prstGeom prst="rect">
            <a:avLst/>
          </a:prstGeom>
          <a:noFill/>
          <a:ln>
            <a:noFill/>
          </a:ln>
        </p:spPr>
        <p:txBody>
          <a:bodyPr spcFirstLastPara="1" wrap="square" lIns="0" tIns="0" rIns="0" bIns="0" anchor="b" anchorCtr="0">
            <a:noAutofit/>
          </a:bodyPr>
          <a:lstStyle/>
          <a:p>
            <a:pPr marL="468534" marR="0" lvl="0" indent="-468534" algn="l" rtl="0">
              <a:lnSpc>
                <a:spcPct val="100000"/>
              </a:lnSpc>
              <a:spcBef>
                <a:spcPts val="0"/>
              </a:spcBef>
              <a:spcAft>
                <a:spcPts val="0"/>
              </a:spcAft>
              <a:buNone/>
            </a:pPr>
            <a:r>
              <a:rPr lang="en-US" sz="698" b="1" i="0" u="none" strike="noStrike" cap="none">
                <a:solidFill>
                  <a:srgbClr val="002C46"/>
                </a:solidFill>
                <a:latin typeface="Arial"/>
                <a:ea typeface="Arial"/>
                <a:cs typeface="Arial"/>
                <a:sym typeface="Arial"/>
              </a:rPr>
              <a:t>¹ EBIT is calculated as Revenues – COGS – Operational Expenses</a:t>
            </a:r>
            <a:endParaRPr sz="1428" b="0" i="0" u="none" strike="noStrike" cap="none">
              <a:solidFill>
                <a:srgbClr val="000000"/>
              </a:solidFill>
              <a:latin typeface="Arial"/>
              <a:ea typeface="Arial"/>
              <a:cs typeface="Arial"/>
              <a:sym typeface="Arial"/>
            </a:endParaRPr>
          </a:p>
        </p:txBody>
      </p:sp>
      <p:sp>
        <p:nvSpPr>
          <p:cNvPr id="99" name="Google Shape;99;p6"/>
          <p:cNvSpPr txBox="1"/>
          <p:nvPr/>
        </p:nvSpPr>
        <p:spPr>
          <a:xfrm>
            <a:off x="7582197" y="6264153"/>
            <a:ext cx="566283" cy="172258"/>
          </a:xfrm>
          <a:prstGeom prst="rect">
            <a:avLst/>
          </a:prstGeom>
          <a:noFill/>
          <a:ln>
            <a:noFill/>
          </a:ln>
        </p:spPr>
        <p:txBody>
          <a:bodyPr spcFirstLastPara="1" wrap="square" lIns="0" tIns="0" rIns="0" bIns="0" anchor="t" anchorCtr="0">
            <a:noAutofit/>
          </a:bodyPr>
          <a:lstStyle/>
          <a:p>
            <a:pPr marL="0" marR="0" lvl="0" indent="0" algn="r">
              <a:lnSpc>
                <a:spcPct val="100000"/>
              </a:lnSpc>
              <a:spcBef>
                <a:spcPts val="0"/>
              </a:spcBef>
              <a:spcAft>
                <a:spcPts val="0"/>
              </a:spcAft>
              <a:buNone/>
            </a:pPr>
            <a:r>
              <a:rPr lang="en-US" sz="1050" b="1" dirty="0">
                <a:solidFill>
                  <a:srgbClr val="002C46"/>
                </a:solidFill>
                <a:highlight>
                  <a:srgbClr val="FFFF00"/>
                </a:highlight>
              </a:rPr>
              <a:t>535.32M</a:t>
            </a:r>
            <a:endParaRPr lang="en-US" dirty="0"/>
          </a:p>
        </p:txBody>
      </p:sp>
      <p:sp>
        <p:nvSpPr>
          <p:cNvPr id="100" name="Google Shape;100;p6"/>
          <p:cNvSpPr txBox="1"/>
          <p:nvPr/>
        </p:nvSpPr>
        <p:spPr>
          <a:xfrm>
            <a:off x="8261761" y="6245261"/>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50" b="1" dirty="0">
                <a:solidFill>
                  <a:srgbClr val="002C46"/>
                </a:solidFill>
                <a:highlight>
                  <a:srgbClr val="FFFF00"/>
                </a:highlight>
              </a:rPr>
              <a:t>9.77M</a:t>
            </a:r>
            <a:endParaRPr lang="en-US" sz="1050" b="1" i="0" u="none" strike="noStrike" cap="none" dirty="0">
              <a:solidFill>
                <a:srgbClr val="002C46"/>
              </a:solidFill>
              <a:highlight>
                <a:srgbClr val="FFFF00"/>
              </a:highlight>
              <a:latin typeface="Arial"/>
              <a:ea typeface="Arial"/>
              <a:cs typeface="Arial"/>
            </a:endParaRPr>
          </a:p>
        </p:txBody>
      </p:sp>
      <p:sp>
        <p:nvSpPr>
          <p:cNvPr id="101" name="Google Shape;101;p6"/>
          <p:cNvSpPr txBox="1">
            <a:spLocks noGrp="1"/>
          </p:cNvSpPr>
          <p:nvPr>
            <p:ph type="title"/>
          </p:nvPr>
        </p:nvSpPr>
        <p:spPr>
          <a:xfrm>
            <a:off x="194095" y="64803"/>
            <a:ext cx="8793600" cy="512400"/>
          </a:xfrm>
          <a:prstGeom prst="rect">
            <a:avLst/>
          </a:prstGeom>
          <a:noFill/>
          <a:ln>
            <a:noFill/>
          </a:ln>
        </p:spPr>
        <p:txBody>
          <a:bodyPr spcFirstLastPara="1" wrap="square" lIns="0" tIns="0" rIns="0" bIns="0" anchor="t" anchorCtr="0">
            <a:noAutofit/>
          </a:bodyPr>
          <a:lstStyle/>
          <a:p>
            <a:r>
              <a:rPr lang="en-US" sz="1600" dirty="0">
                <a:solidFill>
                  <a:srgbClr val="002060"/>
                </a:solidFill>
              </a:rPr>
              <a:t>All plants are forecasted to be more expensive and grossing 51% or 383.7M less revenue in the 2014-2015 year. SWC is expected to make 1.8% or 525.55M less than the previous year.</a:t>
            </a:r>
            <a:endParaRPr sz="1632" dirty="0">
              <a:solidFill>
                <a:srgbClr val="002060"/>
              </a:solidFill>
            </a:endParaRPr>
          </a:p>
        </p:txBody>
      </p:sp>
      <p:pic>
        <p:nvPicPr>
          <p:cNvPr id="103" name="Google Shape;103;p6"/>
          <p:cNvPicPr preferRelativeResize="0"/>
          <p:nvPr/>
        </p:nvPicPr>
        <p:blipFill rotWithShape="1">
          <a:blip r:embed="rId3">
            <a:alphaModFix/>
          </a:blip>
          <a:srcRect/>
          <a:stretch/>
        </p:blipFill>
        <p:spPr>
          <a:xfrm>
            <a:off x="5186113" y="1045551"/>
            <a:ext cx="2578373" cy="4710872"/>
          </a:xfrm>
          <a:prstGeom prst="rect">
            <a:avLst/>
          </a:prstGeom>
          <a:noFill/>
          <a:ln>
            <a:noFill/>
          </a:ln>
        </p:spPr>
      </p:pic>
      <p:sp>
        <p:nvSpPr>
          <p:cNvPr id="104" name="Google Shape;104;p6"/>
          <p:cNvSpPr txBox="1"/>
          <p:nvPr/>
        </p:nvSpPr>
        <p:spPr>
          <a:xfrm>
            <a:off x="7685290" y="5326254"/>
            <a:ext cx="386805" cy="17225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097" b="0" i="0" u="none" strike="noStrike" cap="none">
                <a:solidFill>
                  <a:srgbClr val="002C46"/>
                </a:solidFill>
                <a:latin typeface="Arial"/>
                <a:ea typeface="Arial"/>
                <a:cs typeface="Arial"/>
                <a:sym typeface="Arial"/>
              </a:rPr>
              <a:t>45.6</a:t>
            </a:r>
            <a:endParaRPr sz="1428" b="0" i="0" u="none" strike="noStrike" cap="none">
              <a:solidFill>
                <a:srgbClr val="000000"/>
              </a:solidFill>
              <a:latin typeface="Arial"/>
              <a:ea typeface="Arial"/>
              <a:cs typeface="Arial"/>
              <a:sym typeface="Arial"/>
            </a:endParaRPr>
          </a:p>
        </p:txBody>
      </p:sp>
      <p:sp>
        <p:nvSpPr>
          <p:cNvPr id="105" name="Google Shape;105;p6"/>
          <p:cNvSpPr/>
          <p:nvPr/>
        </p:nvSpPr>
        <p:spPr>
          <a:xfrm>
            <a:off x="5743404" y="6261304"/>
            <a:ext cx="1844588" cy="169093"/>
          </a:xfrm>
          <a:prstGeom prst="rect">
            <a:avLst/>
          </a:prstGeom>
          <a:solidFill>
            <a:srgbClr val="00B050"/>
          </a:solidFill>
          <a:ln>
            <a:noFill/>
          </a:ln>
        </p:spPr>
        <p:txBody>
          <a:bodyPr spcFirstLastPara="1" wrap="square" lIns="93275" tIns="46625" rIns="93275" bIns="46625" anchor="ctr" anchorCtr="0">
            <a:noAutofit/>
          </a:bodyPr>
          <a:lstStyle/>
          <a:p>
            <a:pPr marL="0" marR="0" lvl="0" indent="0" algn="ctr">
              <a:lnSpc>
                <a:spcPct val="100000"/>
              </a:lnSpc>
              <a:spcBef>
                <a:spcPts val="0"/>
              </a:spcBef>
              <a:spcAft>
                <a:spcPts val="0"/>
              </a:spcAft>
              <a:buNone/>
            </a:pPr>
            <a:r>
              <a:rPr lang="en-US" sz="1000" dirty="0"/>
              <a:t>525.55</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88369" y="1180268"/>
            <a:ext cx="8760911" cy="5351739"/>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025" tIns="45500" rIns="91025" bIns="45500" anchor="ctr" anchorCtr="0">
            <a:noAutofit/>
          </a:bodyPr>
          <a:lstStyle/>
          <a:p>
            <a:pPr marL="0" marR="0" lvl="0" indent="0" algn="ctr" rtl="0">
              <a:lnSpc>
                <a:spcPct val="100000"/>
              </a:lnSpc>
              <a:spcBef>
                <a:spcPts val="0"/>
              </a:spcBef>
              <a:spcAft>
                <a:spcPts val="0"/>
              </a:spcAft>
              <a:buNone/>
            </a:pPr>
            <a:endParaRPr sz="1118" b="0" i="0" u="none" strike="noStrike" cap="none">
              <a:solidFill>
                <a:srgbClr val="2A516C"/>
              </a:solidFill>
              <a:latin typeface="Arial"/>
              <a:ea typeface="Arial"/>
              <a:cs typeface="Arial"/>
              <a:sym typeface="Arial"/>
            </a:endParaRPr>
          </a:p>
        </p:txBody>
      </p:sp>
      <p:sp>
        <p:nvSpPr>
          <p:cNvPr id="111" name="Google Shape;111;p7"/>
          <p:cNvSpPr txBox="1"/>
          <p:nvPr/>
        </p:nvSpPr>
        <p:spPr>
          <a:xfrm>
            <a:off x="88368" y="926445"/>
            <a:ext cx="7383921" cy="19155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220" b="1" i="0" u="none" strike="noStrike" cap="none">
                <a:solidFill>
                  <a:srgbClr val="808080"/>
                </a:solidFill>
                <a:latin typeface="Arial"/>
                <a:ea typeface="Arial"/>
                <a:cs typeface="Arial"/>
                <a:sym typeface="Arial"/>
              </a:rPr>
              <a:t>Actual vs Budget PL Revenue Analysis, </a:t>
            </a:r>
            <a:r>
              <a:rPr lang="en-US" sz="1220" b="0" i="0" u="none" strike="noStrike" cap="none">
                <a:solidFill>
                  <a:srgbClr val="808080"/>
                </a:solidFill>
                <a:latin typeface="Arial"/>
                <a:ea typeface="Arial"/>
                <a:cs typeface="Arial"/>
                <a:sym typeface="Arial"/>
              </a:rPr>
              <a:t>YTD, $m</a:t>
            </a:r>
            <a:endParaRPr sz="1428" b="0" i="0" u="none" strike="noStrike" cap="none">
              <a:solidFill>
                <a:srgbClr val="000000"/>
              </a:solidFill>
              <a:latin typeface="Arial"/>
              <a:ea typeface="Arial"/>
              <a:cs typeface="Arial"/>
              <a:sym typeface="Arial"/>
            </a:endParaRPr>
          </a:p>
        </p:txBody>
      </p:sp>
      <p:sp>
        <p:nvSpPr>
          <p:cNvPr id="112" name="Google Shape;112;p7"/>
          <p:cNvSpPr txBox="1">
            <a:spLocks noGrp="1"/>
          </p:cNvSpPr>
          <p:nvPr>
            <p:ph type="title"/>
          </p:nvPr>
        </p:nvSpPr>
        <p:spPr>
          <a:xfrm>
            <a:off x="175202" y="234865"/>
            <a:ext cx="8793596" cy="512520"/>
          </a:xfrm>
          <a:prstGeom prst="rect">
            <a:avLst/>
          </a:prstGeom>
          <a:noFill/>
          <a:ln>
            <a:noFill/>
          </a:ln>
        </p:spPr>
        <p:txBody>
          <a:bodyPr spcFirstLastPara="1" wrap="square" lIns="0" tIns="0" rIns="0" bIns="0" anchor="t" anchorCtr="0">
            <a:noAutofit/>
          </a:bodyPr>
          <a:lstStyle/>
          <a:p>
            <a:r>
              <a:rPr lang="en-US" sz="1600" dirty="0">
                <a:solidFill>
                  <a:srgbClr val="002060"/>
                </a:solidFill>
              </a:rPr>
              <a:t>The revenue forecast for the upcoming year 2014-2015 is projected to be 51% or 383.7M  lower than the current year of 2013-2014.</a:t>
            </a:r>
            <a:endParaRPr sz="1600" dirty="0">
              <a:solidFill>
                <a:srgbClr val="002060"/>
              </a:solidFill>
            </a:endParaRPr>
          </a:p>
        </p:txBody>
      </p:sp>
      <p:sp>
        <p:nvSpPr>
          <p:cNvPr id="113" name="Google Shape;113;p7"/>
          <p:cNvSpPr/>
          <p:nvPr/>
        </p:nvSpPr>
        <p:spPr>
          <a:xfrm>
            <a:off x="5575626" y="1657047"/>
            <a:ext cx="3023733" cy="4416381"/>
          </a:xfrm>
          <a:prstGeom prst="rect">
            <a:avLst/>
          </a:prstGeom>
          <a:noFill/>
          <a:ln w="19050" cap="flat" cmpd="sng">
            <a:solidFill>
              <a:schemeClr val="accent1"/>
            </a:solidFill>
            <a:prstDash val="solid"/>
            <a:round/>
            <a:headEnd type="none" w="sm" len="sm"/>
            <a:tailEnd type="none" w="sm" len="sm"/>
          </a:ln>
        </p:spPr>
        <p:txBody>
          <a:bodyPr spcFirstLastPara="1" wrap="square" lIns="93275" tIns="46625" rIns="93275" bIns="46625" anchor="ctr" anchorCtr="0">
            <a:noAutofit/>
          </a:bodyPr>
          <a:lstStyle/>
          <a:p>
            <a:pPr marL="0" marR="0" lvl="0" indent="0" algn="ctr" rtl="0">
              <a:lnSpc>
                <a:spcPct val="100000"/>
              </a:lnSpc>
              <a:spcBef>
                <a:spcPts val="0"/>
              </a:spcBef>
              <a:spcAft>
                <a:spcPts val="0"/>
              </a:spcAft>
              <a:buNone/>
            </a:pPr>
            <a:endParaRPr sz="1632" b="0" i="0" u="none" strike="noStrike" cap="none">
              <a:solidFill>
                <a:schemeClr val="dk1"/>
              </a:solidFill>
              <a:latin typeface="Arial"/>
              <a:ea typeface="Arial"/>
              <a:cs typeface="Arial"/>
              <a:sym typeface="Arial"/>
            </a:endParaRPr>
          </a:p>
        </p:txBody>
      </p:sp>
      <p:sp>
        <p:nvSpPr>
          <p:cNvPr id="114" name="Google Shape;114;p7"/>
          <p:cNvSpPr txBox="1"/>
          <p:nvPr/>
        </p:nvSpPr>
        <p:spPr>
          <a:xfrm>
            <a:off x="5525044" y="1343019"/>
            <a:ext cx="1562449" cy="318371"/>
          </a:xfrm>
          <a:prstGeom prst="rect">
            <a:avLst/>
          </a:prstGeom>
          <a:noFill/>
          <a:ln>
            <a:noFill/>
          </a:ln>
        </p:spPr>
        <p:txBody>
          <a:bodyPr spcFirstLastPara="1" wrap="square" lIns="93275" tIns="46625" rIns="93275" bIns="46625" anchor="t" anchorCtr="0">
            <a:noAutofit/>
          </a:bodyPr>
          <a:lstStyle/>
          <a:p>
            <a:pPr marL="0" marR="0" lvl="0" indent="0" algn="l" rtl="0">
              <a:lnSpc>
                <a:spcPct val="100000"/>
              </a:lnSpc>
              <a:spcBef>
                <a:spcPts val="0"/>
              </a:spcBef>
              <a:spcAft>
                <a:spcPts val="0"/>
              </a:spcAft>
              <a:buNone/>
            </a:pPr>
            <a:r>
              <a:rPr lang="en-US" sz="1428" b="1" i="0" u="none" strike="noStrike" cap="none">
                <a:solidFill>
                  <a:schemeClr val="dk1"/>
                </a:solidFill>
                <a:latin typeface="Arial"/>
                <a:ea typeface="Arial"/>
                <a:cs typeface="Arial"/>
                <a:sym typeface="Arial"/>
              </a:rPr>
              <a:t>Key Insights</a:t>
            </a:r>
            <a:endParaRPr sz="1428" b="0" i="0" u="none" strike="noStrike" cap="none">
              <a:solidFill>
                <a:srgbClr val="000000"/>
              </a:solidFill>
              <a:latin typeface="Arial"/>
              <a:ea typeface="Arial"/>
              <a:cs typeface="Arial"/>
              <a:sym typeface="Arial"/>
            </a:endParaRPr>
          </a:p>
        </p:txBody>
      </p:sp>
      <p:sp>
        <p:nvSpPr>
          <p:cNvPr id="115" name="Google Shape;115;p7"/>
          <p:cNvSpPr txBox="1"/>
          <p:nvPr/>
        </p:nvSpPr>
        <p:spPr>
          <a:xfrm>
            <a:off x="5575626" y="1657047"/>
            <a:ext cx="3023733" cy="1663589"/>
          </a:xfrm>
          <a:prstGeom prst="rect">
            <a:avLst/>
          </a:prstGeom>
          <a:noFill/>
          <a:ln>
            <a:noFill/>
          </a:ln>
        </p:spPr>
        <p:txBody>
          <a:bodyPr spcFirstLastPara="1" wrap="square" lIns="93275" tIns="46625" rIns="93275" bIns="46625" anchor="t" anchorCtr="0">
            <a:noAutofit/>
          </a:bodyPr>
          <a:lstStyle/>
          <a:p>
            <a:pPr marL="291465" marR="0" lvl="0" indent="-291465" algn="l" rtl="0">
              <a:lnSpc>
                <a:spcPct val="100000"/>
              </a:lnSpc>
              <a:spcBef>
                <a:spcPts val="0"/>
              </a:spcBef>
              <a:spcAft>
                <a:spcPts val="0"/>
              </a:spcAft>
              <a:buClr>
                <a:schemeClr val="dk1"/>
              </a:buClr>
              <a:buSzPts val="1400"/>
              <a:buFont typeface="Noto Sans Symbols"/>
              <a:buChar char="▪"/>
            </a:pPr>
            <a:r>
              <a:rPr lang="en-US" sz="1428" dirty="0">
                <a:solidFill>
                  <a:schemeClr val="dk1"/>
                </a:solidFill>
              </a:rPr>
              <a:t>From January to April, forecasted </a:t>
            </a:r>
            <a:r>
              <a:rPr lang="en-US" sz="1428" b="0" i="0" u="none" strike="noStrike" cap="none" dirty="0">
                <a:solidFill>
                  <a:schemeClr val="dk1"/>
                </a:solidFill>
                <a:latin typeface="Arial"/>
                <a:ea typeface="Arial"/>
                <a:cs typeface="Arial"/>
                <a:sym typeface="Arial"/>
              </a:rPr>
              <a:t>revenues will be 33% of what they were in 2013-2014.</a:t>
            </a:r>
            <a:endParaRPr lang="en-US" sz="1428" b="0" i="0" u="none" strike="noStrike" cap="none" dirty="0">
              <a:solidFill>
                <a:srgbClr val="000000"/>
              </a:solidFill>
              <a:latin typeface="Arial"/>
              <a:ea typeface="Arial"/>
              <a:cs typeface="Arial"/>
            </a:endParaRPr>
          </a:p>
          <a:p>
            <a:pPr marL="291465" marR="0" lvl="0" indent="-291465" algn="l" rtl="0">
              <a:lnSpc>
                <a:spcPct val="100000"/>
              </a:lnSpc>
              <a:spcBef>
                <a:spcPts val="0"/>
              </a:spcBef>
              <a:spcAft>
                <a:spcPts val="0"/>
              </a:spcAft>
              <a:buClr>
                <a:schemeClr val="dk1"/>
              </a:buClr>
              <a:buSzPts val="1400"/>
              <a:buFont typeface="Noto Sans Symbols"/>
              <a:buChar char="▪"/>
            </a:pPr>
            <a:r>
              <a:rPr lang="en-US" sz="1428" dirty="0" err="1">
                <a:solidFill>
                  <a:schemeClr val="dk1"/>
                </a:solidFill>
              </a:rPr>
              <a:t>Kootha</a:t>
            </a:r>
            <a:r>
              <a:rPr lang="en-US" sz="1428" dirty="0">
                <a:solidFill>
                  <a:schemeClr val="dk1"/>
                </a:solidFill>
              </a:rPr>
              <a:t> revenue from January to April is forecasted to make no revenue during this time. </a:t>
            </a:r>
            <a:endParaRPr sz="1428" b="0" i="0" u="none" strike="noStrike" cap="none" dirty="0">
              <a:solidFill>
                <a:srgbClr val="000000"/>
              </a:solidFill>
              <a:latin typeface="Arial"/>
              <a:ea typeface="Arial"/>
              <a:cs typeface="Arial"/>
            </a:endParaRPr>
          </a:p>
          <a:p>
            <a:pPr marL="291465" indent="-291465">
              <a:buClr>
                <a:schemeClr val="dk1"/>
              </a:buClr>
              <a:buSzPts val="1400"/>
              <a:buFont typeface="Noto Sans Symbols"/>
              <a:buChar char="▪"/>
            </a:pPr>
            <a:r>
              <a:rPr lang="en-US" dirty="0">
                <a:solidFill>
                  <a:schemeClr val="dk1"/>
                </a:solidFill>
              </a:rPr>
              <a:t>The </a:t>
            </a:r>
            <a:r>
              <a:rPr lang="en-US" dirty="0" err="1">
                <a:solidFill>
                  <a:schemeClr val="dk1"/>
                </a:solidFill>
              </a:rPr>
              <a:t>Jutik</a:t>
            </a:r>
            <a:r>
              <a:rPr lang="en-US" dirty="0">
                <a:solidFill>
                  <a:schemeClr val="dk1"/>
                </a:solidFill>
              </a:rPr>
              <a:t> </a:t>
            </a:r>
            <a:r>
              <a:rPr lang="en-US" dirty="0"/>
              <a:t>desalination</a:t>
            </a:r>
            <a:r>
              <a:rPr lang="en-US" dirty="0">
                <a:solidFill>
                  <a:schemeClr val="dk1"/>
                </a:solidFill>
              </a:rPr>
              <a:t> unit is forecasted to make more than </a:t>
            </a:r>
            <a:r>
              <a:rPr lang="en-US" dirty="0" err="1">
                <a:solidFill>
                  <a:schemeClr val="dk1"/>
                </a:solidFill>
              </a:rPr>
              <a:t>Surjek</a:t>
            </a:r>
            <a:r>
              <a:rPr lang="en-US" dirty="0">
                <a:solidFill>
                  <a:schemeClr val="dk1"/>
                </a:solidFill>
              </a:rPr>
              <a:t> and </a:t>
            </a:r>
            <a:r>
              <a:rPr lang="en-US" dirty="0" err="1">
                <a:solidFill>
                  <a:schemeClr val="dk1"/>
                </a:solidFill>
              </a:rPr>
              <a:t>Kootha</a:t>
            </a:r>
            <a:r>
              <a:rPr lang="en-US" dirty="0">
                <a:solidFill>
                  <a:schemeClr val="dk1"/>
                </a:solidFill>
              </a:rPr>
              <a:t> combined for the year 2014-2015.</a:t>
            </a:r>
            <a:endParaRPr b="0" i="0" u="none" strike="noStrike" cap="none" dirty="0">
              <a:solidFill>
                <a:schemeClr val="dk1"/>
              </a:solidFill>
              <a:latin typeface="Arial"/>
              <a:ea typeface="Arial"/>
              <a:cs typeface="Arial"/>
            </a:endParaRPr>
          </a:p>
          <a:p>
            <a:pPr marL="291465" marR="0" lvl="0" indent="-200660" algn="l" rtl="0">
              <a:lnSpc>
                <a:spcPct val="100000"/>
              </a:lnSpc>
              <a:spcBef>
                <a:spcPts val="0"/>
              </a:spcBef>
              <a:spcAft>
                <a:spcPts val="0"/>
              </a:spcAft>
              <a:buNone/>
            </a:pPr>
            <a:endParaRPr sz="1428" b="0" i="0" u="none" strike="noStrike" cap="none" dirty="0">
              <a:solidFill>
                <a:schemeClr val="dk1"/>
              </a:solidFill>
              <a:latin typeface="Arial"/>
              <a:ea typeface="Arial"/>
              <a:cs typeface="Arial"/>
            </a:endParaRPr>
          </a:p>
        </p:txBody>
      </p:sp>
      <p:sp>
        <p:nvSpPr>
          <p:cNvPr id="116" name="Google Shape;116;p7"/>
          <p:cNvSpPr/>
          <p:nvPr/>
        </p:nvSpPr>
        <p:spPr>
          <a:xfrm>
            <a:off x="550678" y="6617660"/>
            <a:ext cx="3387578" cy="222265"/>
          </a:xfrm>
          <a:prstGeom prst="rect">
            <a:avLst/>
          </a:prstGeom>
          <a:noFill/>
          <a:ln>
            <a:noFill/>
          </a:ln>
        </p:spPr>
        <p:txBody>
          <a:bodyPr spcFirstLastPara="1" wrap="square" lIns="93275" tIns="46625" rIns="93275" bIns="46625" anchor="t" anchorCtr="0">
            <a:noAutofit/>
          </a:bodyPr>
          <a:lstStyle/>
          <a:p>
            <a:pPr marL="0" marR="0" lvl="0" indent="0" algn="l" rtl="0">
              <a:lnSpc>
                <a:spcPct val="100000"/>
              </a:lnSpc>
              <a:spcBef>
                <a:spcPts val="0"/>
              </a:spcBef>
              <a:spcAft>
                <a:spcPts val="0"/>
              </a:spcAft>
              <a:buNone/>
            </a:pPr>
            <a:r>
              <a:rPr lang="en-US" sz="816" b="1" i="0" u="none" strike="noStrike" cap="none">
                <a:solidFill>
                  <a:schemeClr val="dk1"/>
                </a:solidFill>
                <a:latin typeface="Arial"/>
                <a:ea typeface="Arial"/>
                <a:cs typeface="Arial"/>
                <a:sym typeface="Arial"/>
              </a:rPr>
              <a:t>Source: </a:t>
            </a:r>
            <a:r>
              <a:rPr lang="en-US" sz="816" b="0" i="0" u="none" strike="noStrike" cap="none">
                <a:solidFill>
                  <a:schemeClr val="dk1"/>
                </a:solidFill>
                <a:latin typeface="Arial"/>
                <a:ea typeface="Arial"/>
                <a:cs typeface="Arial"/>
                <a:sym typeface="Arial"/>
              </a:rPr>
              <a:t>Southern Water Corp Financial Records (SAP) 2013-2015</a:t>
            </a:r>
            <a:endParaRPr sz="1428" b="0" i="0" u="none" strike="noStrike" cap="none">
              <a:solidFill>
                <a:srgbClr val="000000"/>
              </a:solidFill>
              <a:latin typeface="Arial"/>
              <a:ea typeface="Arial"/>
              <a:cs typeface="Arial"/>
              <a:sym typeface="Arial"/>
            </a:endParaRPr>
          </a:p>
        </p:txBody>
      </p:sp>
      <p:pic>
        <p:nvPicPr>
          <p:cNvPr id="118" name="Google Shape;118;p7"/>
          <p:cNvPicPr preferRelativeResize="0"/>
          <p:nvPr/>
        </p:nvPicPr>
        <p:blipFill rotWithShape="1">
          <a:blip r:embed="rId3">
            <a:alphaModFix/>
          </a:blip>
          <a:srcRect/>
          <a:stretch/>
        </p:blipFill>
        <p:spPr>
          <a:xfrm>
            <a:off x="175201" y="1297062"/>
            <a:ext cx="5208223" cy="51506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p:nvPr/>
        </p:nvSpPr>
        <p:spPr>
          <a:xfrm>
            <a:off x="88369" y="1180267"/>
            <a:ext cx="8760911" cy="5351739"/>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025" tIns="45500" rIns="91025" bIns="45500" anchor="ctr" anchorCtr="0">
            <a:noAutofit/>
          </a:bodyPr>
          <a:lstStyle/>
          <a:p>
            <a:pPr marL="0" marR="0" lvl="0" indent="0" algn="ctr" rtl="0">
              <a:lnSpc>
                <a:spcPct val="100000"/>
              </a:lnSpc>
              <a:spcBef>
                <a:spcPts val="0"/>
              </a:spcBef>
              <a:spcAft>
                <a:spcPts val="0"/>
              </a:spcAft>
              <a:buNone/>
            </a:pPr>
            <a:endParaRPr sz="1118" b="0" i="0" u="none" strike="noStrike" cap="none">
              <a:solidFill>
                <a:srgbClr val="2A516C"/>
              </a:solidFill>
              <a:latin typeface="Arial"/>
              <a:ea typeface="Arial"/>
              <a:cs typeface="Arial"/>
              <a:sym typeface="Arial"/>
            </a:endParaRPr>
          </a:p>
        </p:txBody>
      </p:sp>
      <p:sp>
        <p:nvSpPr>
          <p:cNvPr id="124" name="Google Shape;124;p8"/>
          <p:cNvSpPr txBox="1"/>
          <p:nvPr/>
        </p:nvSpPr>
        <p:spPr>
          <a:xfrm>
            <a:off x="88368" y="926445"/>
            <a:ext cx="7383921" cy="19155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220" b="1" i="0" u="none" strike="noStrike" cap="none">
                <a:solidFill>
                  <a:srgbClr val="808080"/>
                </a:solidFill>
                <a:latin typeface="Arial"/>
                <a:ea typeface="Arial"/>
                <a:cs typeface="Arial"/>
                <a:sym typeface="Arial"/>
              </a:rPr>
              <a:t>Actual vs Budget PL COGS Analysis, </a:t>
            </a:r>
            <a:r>
              <a:rPr lang="en-US" sz="1220" b="0" i="0" u="none" strike="noStrike" cap="none">
                <a:solidFill>
                  <a:srgbClr val="808080"/>
                </a:solidFill>
                <a:latin typeface="Arial"/>
                <a:ea typeface="Arial"/>
                <a:cs typeface="Arial"/>
                <a:sym typeface="Arial"/>
              </a:rPr>
              <a:t>YTD, $m</a:t>
            </a:r>
            <a:endParaRPr sz="1428" b="0" i="0" u="none" strike="noStrike" cap="none">
              <a:solidFill>
                <a:srgbClr val="000000"/>
              </a:solidFill>
              <a:latin typeface="Arial"/>
              <a:ea typeface="Arial"/>
              <a:cs typeface="Arial"/>
              <a:sym typeface="Arial"/>
            </a:endParaRPr>
          </a:p>
        </p:txBody>
      </p:sp>
      <p:sp>
        <p:nvSpPr>
          <p:cNvPr id="125" name="Google Shape;125;p8"/>
          <p:cNvSpPr txBox="1">
            <a:spLocks noGrp="1"/>
          </p:cNvSpPr>
          <p:nvPr>
            <p:ph type="title"/>
          </p:nvPr>
        </p:nvSpPr>
        <p:spPr>
          <a:xfrm>
            <a:off x="175202" y="234865"/>
            <a:ext cx="8793596" cy="512520"/>
          </a:xfrm>
          <a:prstGeom prst="rect">
            <a:avLst/>
          </a:prstGeom>
          <a:noFill/>
          <a:ln>
            <a:noFill/>
          </a:ln>
        </p:spPr>
        <p:txBody>
          <a:bodyPr spcFirstLastPara="1" wrap="square" lIns="0" tIns="0" rIns="0" bIns="0" anchor="t" anchorCtr="0">
            <a:noAutofit/>
          </a:bodyPr>
          <a:lstStyle/>
          <a:p>
            <a:r>
              <a:rPr lang="en-US" sz="1600" dirty="0">
                <a:solidFill>
                  <a:srgbClr val="002060"/>
                </a:solidFill>
              </a:rPr>
              <a:t>The COGS forecast for the upcoming year 2014-2015 is projected to be 382% or 27.6M higher than the current year of 2013-2014.</a:t>
            </a:r>
            <a:endParaRPr sz="1600" dirty="0">
              <a:solidFill>
                <a:srgbClr val="002060"/>
              </a:solidFill>
            </a:endParaRPr>
          </a:p>
        </p:txBody>
      </p:sp>
      <p:sp>
        <p:nvSpPr>
          <p:cNvPr id="126" name="Google Shape;126;p8"/>
          <p:cNvSpPr/>
          <p:nvPr/>
        </p:nvSpPr>
        <p:spPr>
          <a:xfrm>
            <a:off x="5575626" y="1657047"/>
            <a:ext cx="3023733" cy="4416381"/>
          </a:xfrm>
          <a:prstGeom prst="rect">
            <a:avLst/>
          </a:prstGeom>
          <a:noFill/>
          <a:ln w="19050" cap="flat" cmpd="sng">
            <a:solidFill>
              <a:schemeClr val="accent1"/>
            </a:solidFill>
            <a:prstDash val="solid"/>
            <a:round/>
            <a:headEnd type="none" w="sm" len="sm"/>
            <a:tailEnd type="none" w="sm" len="sm"/>
          </a:ln>
        </p:spPr>
        <p:txBody>
          <a:bodyPr spcFirstLastPara="1" wrap="square" lIns="93275" tIns="46625" rIns="93275" bIns="46625" anchor="ctr" anchorCtr="0">
            <a:noAutofit/>
          </a:bodyPr>
          <a:lstStyle/>
          <a:p>
            <a:pPr marL="0" marR="0" lvl="0" indent="0" algn="ctr" rtl="0">
              <a:lnSpc>
                <a:spcPct val="100000"/>
              </a:lnSpc>
              <a:spcBef>
                <a:spcPts val="0"/>
              </a:spcBef>
              <a:spcAft>
                <a:spcPts val="0"/>
              </a:spcAft>
              <a:buNone/>
            </a:pPr>
            <a:endParaRPr sz="1632" b="0" i="0" u="none" strike="noStrike" cap="none">
              <a:solidFill>
                <a:schemeClr val="dk1"/>
              </a:solidFill>
              <a:latin typeface="Arial"/>
              <a:ea typeface="Arial"/>
              <a:cs typeface="Arial"/>
              <a:sym typeface="Arial"/>
            </a:endParaRPr>
          </a:p>
        </p:txBody>
      </p:sp>
      <p:sp>
        <p:nvSpPr>
          <p:cNvPr id="127" name="Google Shape;127;p8"/>
          <p:cNvSpPr txBox="1"/>
          <p:nvPr/>
        </p:nvSpPr>
        <p:spPr>
          <a:xfrm>
            <a:off x="5525044" y="1343019"/>
            <a:ext cx="1562449" cy="318371"/>
          </a:xfrm>
          <a:prstGeom prst="rect">
            <a:avLst/>
          </a:prstGeom>
          <a:noFill/>
          <a:ln>
            <a:noFill/>
          </a:ln>
        </p:spPr>
        <p:txBody>
          <a:bodyPr spcFirstLastPara="1" wrap="square" lIns="93275" tIns="46625" rIns="93275" bIns="46625" anchor="t" anchorCtr="0">
            <a:noAutofit/>
          </a:bodyPr>
          <a:lstStyle/>
          <a:p>
            <a:pPr marL="0" marR="0" lvl="0" indent="0" algn="l" rtl="0">
              <a:lnSpc>
                <a:spcPct val="100000"/>
              </a:lnSpc>
              <a:spcBef>
                <a:spcPts val="0"/>
              </a:spcBef>
              <a:spcAft>
                <a:spcPts val="0"/>
              </a:spcAft>
              <a:buNone/>
            </a:pPr>
            <a:r>
              <a:rPr lang="en-US" sz="1428" b="1" i="0" u="none" strike="noStrike" cap="none">
                <a:solidFill>
                  <a:schemeClr val="dk1"/>
                </a:solidFill>
                <a:latin typeface="Arial"/>
                <a:ea typeface="Arial"/>
                <a:cs typeface="Arial"/>
                <a:sym typeface="Arial"/>
              </a:rPr>
              <a:t>Key Insights</a:t>
            </a:r>
            <a:endParaRPr sz="1428" b="0" i="0" u="none" strike="noStrike" cap="none">
              <a:solidFill>
                <a:srgbClr val="000000"/>
              </a:solidFill>
              <a:latin typeface="Arial"/>
              <a:ea typeface="Arial"/>
              <a:cs typeface="Arial"/>
              <a:sym typeface="Arial"/>
            </a:endParaRPr>
          </a:p>
        </p:txBody>
      </p:sp>
      <p:sp>
        <p:nvSpPr>
          <p:cNvPr id="128" name="Google Shape;128;p8"/>
          <p:cNvSpPr txBox="1"/>
          <p:nvPr/>
        </p:nvSpPr>
        <p:spPr>
          <a:xfrm>
            <a:off x="5575626" y="1657047"/>
            <a:ext cx="3023733" cy="1663589"/>
          </a:xfrm>
          <a:prstGeom prst="rect">
            <a:avLst/>
          </a:prstGeom>
          <a:noFill/>
          <a:ln>
            <a:noFill/>
          </a:ln>
        </p:spPr>
        <p:txBody>
          <a:bodyPr spcFirstLastPara="1" wrap="square" lIns="93275" tIns="46625" rIns="93275" bIns="46625" anchor="t" anchorCtr="0">
            <a:noAutofit/>
          </a:bodyPr>
          <a:lstStyle/>
          <a:p>
            <a:pPr marL="291465" marR="0" lvl="0" indent="-291465" algn="l" rtl="0">
              <a:lnSpc>
                <a:spcPct val="100000"/>
              </a:lnSpc>
              <a:spcBef>
                <a:spcPts val="0"/>
              </a:spcBef>
              <a:spcAft>
                <a:spcPts val="0"/>
              </a:spcAft>
              <a:buClr>
                <a:schemeClr val="dk1"/>
              </a:buClr>
              <a:buSzPts val="1400"/>
              <a:buFont typeface="Noto Sans Symbols"/>
              <a:buChar char="▪"/>
            </a:pPr>
            <a:r>
              <a:rPr lang="en-US" dirty="0">
                <a:solidFill>
                  <a:schemeClr val="dk1"/>
                </a:solidFill>
              </a:rPr>
              <a:t>From December to April the forecasted COGS will be up by 474% or 17.9M.</a:t>
            </a:r>
            <a:endParaRPr lang="en-US" b="0" i="0" u="none" strike="noStrike" cap="none" dirty="0">
              <a:solidFill>
                <a:schemeClr val="dk1"/>
              </a:solidFill>
              <a:latin typeface="Arial"/>
              <a:ea typeface="Arial"/>
              <a:cs typeface="Arial"/>
            </a:endParaRPr>
          </a:p>
          <a:p>
            <a:pPr marL="291465" marR="0" lvl="0" indent="-291465" algn="l" rtl="0">
              <a:lnSpc>
                <a:spcPct val="100000"/>
              </a:lnSpc>
              <a:spcBef>
                <a:spcPts val="0"/>
              </a:spcBef>
              <a:spcAft>
                <a:spcPts val="0"/>
              </a:spcAft>
              <a:buClr>
                <a:schemeClr val="dk1"/>
              </a:buClr>
              <a:buSzPts val="1400"/>
              <a:buFont typeface="Noto Sans Symbols"/>
              <a:buChar char="▪"/>
            </a:pPr>
            <a:r>
              <a:rPr lang="en-US" dirty="0"/>
              <a:t>Plant maintenance and plant operational costs drive this value the most during December to April.</a:t>
            </a:r>
            <a:endParaRPr b="0" i="0" u="none" strike="noStrike" cap="none" dirty="0">
              <a:solidFill>
                <a:srgbClr val="000000"/>
              </a:solidFill>
              <a:latin typeface="Arial"/>
              <a:ea typeface="Arial"/>
              <a:cs typeface="Arial"/>
            </a:endParaRPr>
          </a:p>
          <a:p>
            <a:pPr marL="291465" indent="-291465">
              <a:buClr>
                <a:schemeClr val="dk1"/>
              </a:buClr>
              <a:buSzPts val="1400"/>
              <a:buFont typeface="Noto Sans Symbols"/>
              <a:buChar char="▪"/>
            </a:pPr>
            <a:r>
              <a:rPr lang="en-US" dirty="0">
                <a:solidFill>
                  <a:schemeClr val="dk1"/>
                </a:solidFill>
              </a:rPr>
              <a:t>The </a:t>
            </a:r>
            <a:r>
              <a:rPr lang="en-US" dirty="0" err="1">
                <a:solidFill>
                  <a:schemeClr val="dk1"/>
                </a:solidFill>
              </a:rPr>
              <a:t>Surjek</a:t>
            </a:r>
            <a:r>
              <a:rPr lang="en-US" dirty="0">
                <a:solidFill>
                  <a:schemeClr val="dk1"/>
                </a:solidFill>
              </a:rPr>
              <a:t> COGS account for 57% or 21.3M of the COGS for the projected year.</a:t>
            </a:r>
            <a:endParaRPr lang="en-US" b="0" i="0" u="none" strike="noStrike" cap="none" dirty="0">
              <a:solidFill>
                <a:schemeClr val="dk1"/>
              </a:solidFill>
              <a:latin typeface="Arial"/>
              <a:ea typeface="Arial"/>
              <a:cs typeface="Arial"/>
            </a:endParaRPr>
          </a:p>
          <a:p>
            <a:pPr marL="291465" marR="0" lvl="0" indent="-200660" algn="l" rtl="0">
              <a:lnSpc>
                <a:spcPct val="100000"/>
              </a:lnSpc>
              <a:spcBef>
                <a:spcPts val="0"/>
              </a:spcBef>
              <a:spcAft>
                <a:spcPts val="0"/>
              </a:spcAft>
              <a:buNone/>
            </a:pPr>
            <a:endParaRPr sz="1428" b="0" i="0" u="none" strike="noStrike" cap="none" dirty="0">
              <a:solidFill>
                <a:schemeClr val="dk1"/>
              </a:solidFill>
              <a:latin typeface="Arial"/>
              <a:ea typeface="Arial"/>
              <a:cs typeface="Arial"/>
            </a:endParaRPr>
          </a:p>
        </p:txBody>
      </p:sp>
      <p:sp>
        <p:nvSpPr>
          <p:cNvPr id="129" name="Google Shape;129;p8"/>
          <p:cNvSpPr/>
          <p:nvPr/>
        </p:nvSpPr>
        <p:spPr>
          <a:xfrm>
            <a:off x="550678" y="6617660"/>
            <a:ext cx="3387578" cy="222265"/>
          </a:xfrm>
          <a:prstGeom prst="rect">
            <a:avLst/>
          </a:prstGeom>
          <a:noFill/>
          <a:ln>
            <a:noFill/>
          </a:ln>
        </p:spPr>
        <p:txBody>
          <a:bodyPr spcFirstLastPara="1" wrap="square" lIns="93275" tIns="46625" rIns="93275" bIns="46625" anchor="t" anchorCtr="0">
            <a:noAutofit/>
          </a:bodyPr>
          <a:lstStyle/>
          <a:p>
            <a:pPr marL="0" marR="0" lvl="0" indent="0" algn="l" rtl="0">
              <a:lnSpc>
                <a:spcPct val="100000"/>
              </a:lnSpc>
              <a:spcBef>
                <a:spcPts val="0"/>
              </a:spcBef>
              <a:spcAft>
                <a:spcPts val="0"/>
              </a:spcAft>
              <a:buNone/>
            </a:pPr>
            <a:r>
              <a:rPr lang="en-US" sz="816" b="1" i="0" u="none" strike="noStrike" cap="none">
                <a:solidFill>
                  <a:schemeClr val="dk1"/>
                </a:solidFill>
                <a:latin typeface="Arial"/>
                <a:ea typeface="Arial"/>
                <a:cs typeface="Arial"/>
                <a:sym typeface="Arial"/>
              </a:rPr>
              <a:t>Source: </a:t>
            </a:r>
            <a:r>
              <a:rPr lang="en-US" sz="816" b="0" i="0" u="none" strike="noStrike" cap="none">
                <a:solidFill>
                  <a:schemeClr val="dk1"/>
                </a:solidFill>
                <a:latin typeface="Arial"/>
                <a:ea typeface="Arial"/>
                <a:cs typeface="Arial"/>
                <a:sym typeface="Arial"/>
              </a:rPr>
              <a:t>Southern Water Corp Financial Records (SAP) 2013-2015</a:t>
            </a:r>
            <a:endParaRPr sz="1428" b="0" i="0" u="none" strike="noStrike" cap="none">
              <a:solidFill>
                <a:srgbClr val="000000"/>
              </a:solidFill>
              <a:latin typeface="Arial"/>
              <a:ea typeface="Arial"/>
              <a:cs typeface="Arial"/>
              <a:sym typeface="Arial"/>
            </a:endParaRPr>
          </a:p>
        </p:txBody>
      </p:sp>
      <p:pic>
        <p:nvPicPr>
          <p:cNvPr id="131" name="Google Shape;131;p8"/>
          <p:cNvPicPr preferRelativeResize="0"/>
          <p:nvPr/>
        </p:nvPicPr>
        <p:blipFill rotWithShape="1">
          <a:blip r:embed="rId3">
            <a:alphaModFix/>
          </a:blip>
          <a:srcRect/>
          <a:stretch/>
        </p:blipFill>
        <p:spPr>
          <a:xfrm>
            <a:off x="193754" y="1343019"/>
            <a:ext cx="5169111" cy="509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p:nvPr/>
        </p:nvSpPr>
        <p:spPr>
          <a:xfrm>
            <a:off x="88369" y="1180268"/>
            <a:ext cx="8760911" cy="5351739"/>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025" tIns="45500" rIns="91025" bIns="45500" anchor="ctr" anchorCtr="0">
            <a:noAutofit/>
          </a:bodyPr>
          <a:lstStyle/>
          <a:p>
            <a:pPr marL="0" marR="0" lvl="0" indent="0" algn="ctr" rtl="0">
              <a:lnSpc>
                <a:spcPct val="100000"/>
              </a:lnSpc>
              <a:spcBef>
                <a:spcPts val="0"/>
              </a:spcBef>
              <a:spcAft>
                <a:spcPts val="0"/>
              </a:spcAft>
              <a:buNone/>
            </a:pPr>
            <a:endParaRPr sz="1118" b="0" i="0" u="none" strike="noStrike" cap="none">
              <a:solidFill>
                <a:srgbClr val="2A516C"/>
              </a:solidFill>
              <a:latin typeface="Arial"/>
              <a:ea typeface="Arial"/>
              <a:cs typeface="Arial"/>
              <a:sym typeface="Arial"/>
            </a:endParaRPr>
          </a:p>
        </p:txBody>
      </p:sp>
      <p:sp>
        <p:nvSpPr>
          <p:cNvPr id="137" name="Google Shape;137;p9"/>
          <p:cNvSpPr txBox="1"/>
          <p:nvPr/>
        </p:nvSpPr>
        <p:spPr>
          <a:xfrm>
            <a:off x="88368" y="926445"/>
            <a:ext cx="7383921" cy="19155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220" b="1" i="0" u="none" strike="noStrike" cap="none">
                <a:solidFill>
                  <a:srgbClr val="808080"/>
                </a:solidFill>
                <a:latin typeface="Arial"/>
                <a:ea typeface="Arial"/>
                <a:cs typeface="Arial"/>
                <a:sym typeface="Arial"/>
              </a:rPr>
              <a:t>Actual vs Budget PL Operational Expenses Analysis, </a:t>
            </a:r>
            <a:r>
              <a:rPr lang="en-US" sz="1220" b="0" i="0" u="none" strike="noStrike" cap="none">
                <a:solidFill>
                  <a:srgbClr val="808080"/>
                </a:solidFill>
                <a:latin typeface="Arial"/>
                <a:ea typeface="Arial"/>
                <a:cs typeface="Arial"/>
                <a:sym typeface="Arial"/>
              </a:rPr>
              <a:t>YTD, $m</a:t>
            </a:r>
            <a:endParaRPr sz="1428" b="0" i="0" u="none" strike="noStrike" cap="none">
              <a:solidFill>
                <a:srgbClr val="000000"/>
              </a:solidFill>
              <a:latin typeface="Arial"/>
              <a:ea typeface="Arial"/>
              <a:cs typeface="Arial"/>
              <a:sym typeface="Arial"/>
            </a:endParaRPr>
          </a:p>
        </p:txBody>
      </p:sp>
      <p:sp>
        <p:nvSpPr>
          <p:cNvPr id="138" name="Google Shape;138;p9"/>
          <p:cNvSpPr txBox="1">
            <a:spLocks noGrp="1"/>
          </p:cNvSpPr>
          <p:nvPr>
            <p:ph type="title"/>
          </p:nvPr>
        </p:nvSpPr>
        <p:spPr>
          <a:xfrm>
            <a:off x="175202" y="234865"/>
            <a:ext cx="8793596" cy="5125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1400"/>
              <a:buNone/>
            </a:pPr>
            <a:r>
              <a:rPr lang="en-US" sz="1632">
                <a:solidFill>
                  <a:srgbClr val="002060"/>
                </a:solidFill>
              </a:rPr>
              <a:t>The Operational forecast for the upcoming year 2014-2015 is projected to be 148% higher than the current year of 2013-2014.</a:t>
            </a:r>
            <a:endParaRPr sz="1632">
              <a:solidFill>
                <a:srgbClr val="002060"/>
              </a:solidFill>
            </a:endParaRPr>
          </a:p>
        </p:txBody>
      </p:sp>
      <p:sp>
        <p:nvSpPr>
          <p:cNvPr id="139" name="Google Shape;139;p9"/>
          <p:cNvSpPr/>
          <p:nvPr/>
        </p:nvSpPr>
        <p:spPr>
          <a:xfrm>
            <a:off x="5575626" y="1657047"/>
            <a:ext cx="3023733" cy="4416381"/>
          </a:xfrm>
          <a:prstGeom prst="rect">
            <a:avLst/>
          </a:prstGeom>
          <a:noFill/>
          <a:ln w="19050" cap="flat" cmpd="sng">
            <a:solidFill>
              <a:schemeClr val="accent1"/>
            </a:solidFill>
            <a:prstDash val="solid"/>
            <a:round/>
            <a:headEnd type="none" w="sm" len="sm"/>
            <a:tailEnd type="none" w="sm" len="sm"/>
          </a:ln>
        </p:spPr>
        <p:txBody>
          <a:bodyPr spcFirstLastPara="1" wrap="square" lIns="93275" tIns="46625" rIns="93275" bIns="46625" anchor="ctr" anchorCtr="0">
            <a:noAutofit/>
          </a:bodyPr>
          <a:lstStyle/>
          <a:p>
            <a:pPr marL="0" marR="0" lvl="0" indent="0" algn="ctr" rtl="0">
              <a:lnSpc>
                <a:spcPct val="100000"/>
              </a:lnSpc>
              <a:spcBef>
                <a:spcPts val="0"/>
              </a:spcBef>
              <a:spcAft>
                <a:spcPts val="0"/>
              </a:spcAft>
              <a:buNone/>
            </a:pPr>
            <a:endParaRPr sz="1632" b="0" i="0" u="none" strike="noStrike" cap="none">
              <a:solidFill>
                <a:schemeClr val="dk1"/>
              </a:solidFill>
              <a:latin typeface="Arial"/>
              <a:ea typeface="Arial"/>
              <a:cs typeface="Arial"/>
              <a:sym typeface="Arial"/>
            </a:endParaRPr>
          </a:p>
        </p:txBody>
      </p:sp>
      <p:sp>
        <p:nvSpPr>
          <p:cNvPr id="140" name="Google Shape;140;p9"/>
          <p:cNvSpPr txBox="1"/>
          <p:nvPr/>
        </p:nvSpPr>
        <p:spPr>
          <a:xfrm>
            <a:off x="5525044" y="1343019"/>
            <a:ext cx="1562449" cy="318371"/>
          </a:xfrm>
          <a:prstGeom prst="rect">
            <a:avLst/>
          </a:prstGeom>
          <a:noFill/>
          <a:ln>
            <a:noFill/>
          </a:ln>
        </p:spPr>
        <p:txBody>
          <a:bodyPr spcFirstLastPara="1" wrap="square" lIns="93275" tIns="46625" rIns="93275" bIns="46625" anchor="t" anchorCtr="0">
            <a:noAutofit/>
          </a:bodyPr>
          <a:lstStyle/>
          <a:p>
            <a:pPr marL="0" marR="0" lvl="0" indent="0" algn="l" rtl="0">
              <a:lnSpc>
                <a:spcPct val="100000"/>
              </a:lnSpc>
              <a:spcBef>
                <a:spcPts val="0"/>
              </a:spcBef>
              <a:spcAft>
                <a:spcPts val="0"/>
              </a:spcAft>
              <a:buNone/>
            </a:pPr>
            <a:r>
              <a:rPr lang="en-US" sz="1428" b="1" i="0" u="none" strike="noStrike" cap="none">
                <a:solidFill>
                  <a:schemeClr val="dk1"/>
                </a:solidFill>
                <a:latin typeface="Arial"/>
                <a:ea typeface="Arial"/>
                <a:cs typeface="Arial"/>
                <a:sym typeface="Arial"/>
              </a:rPr>
              <a:t>Key Insights</a:t>
            </a:r>
            <a:endParaRPr sz="1428" b="0" i="0" u="none" strike="noStrike" cap="none">
              <a:solidFill>
                <a:srgbClr val="000000"/>
              </a:solidFill>
              <a:latin typeface="Arial"/>
              <a:ea typeface="Arial"/>
              <a:cs typeface="Arial"/>
              <a:sym typeface="Arial"/>
            </a:endParaRPr>
          </a:p>
        </p:txBody>
      </p:sp>
      <p:sp>
        <p:nvSpPr>
          <p:cNvPr id="141" name="Google Shape;141;p9"/>
          <p:cNvSpPr txBox="1"/>
          <p:nvPr/>
        </p:nvSpPr>
        <p:spPr>
          <a:xfrm>
            <a:off x="5575626" y="1657047"/>
            <a:ext cx="3023733" cy="1663589"/>
          </a:xfrm>
          <a:prstGeom prst="rect">
            <a:avLst/>
          </a:prstGeom>
          <a:noFill/>
          <a:ln>
            <a:noFill/>
          </a:ln>
        </p:spPr>
        <p:txBody>
          <a:bodyPr spcFirstLastPara="1" wrap="square" lIns="93275" tIns="46625" rIns="93275" bIns="46625" anchor="t" anchorCtr="0">
            <a:noAutofit/>
          </a:bodyPr>
          <a:lstStyle/>
          <a:p>
            <a:pPr marL="291465" indent="-291465">
              <a:buClr>
                <a:schemeClr val="dk1"/>
              </a:buClr>
              <a:buSzPts val="1400"/>
              <a:buFont typeface="Noto Sans Symbols"/>
              <a:buChar char="▪"/>
            </a:pPr>
            <a:r>
              <a:rPr lang="en-US" dirty="0">
                <a:solidFill>
                  <a:schemeClr val="dk1"/>
                </a:solidFill>
              </a:rPr>
              <a:t>From December to June there is a 182% or 99.3M increase in expenses.</a:t>
            </a:r>
            <a:endParaRPr lang="en-US" b="0" i="0" u="none" strike="noStrike" cap="none" dirty="0">
              <a:solidFill>
                <a:schemeClr val="dk1"/>
              </a:solidFill>
              <a:latin typeface="Arial"/>
              <a:ea typeface="Arial"/>
              <a:cs typeface="Arial"/>
            </a:endParaRPr>
          </a:p>
          <a:p>
            <a:pPr marL="291465" indent="-291465">
              <a:buClr>
                <a:schemeClr val="dk1"/>
              </a:buClr>
              <a:buSzPts val="1400"/>
              <a:buFont typeface="Noto Sans Symbols"/>
              <a:buChar char="▪"/>
            </a:pPr>
            <a:r>
              <a:rPr lang="en-US" dirty="0"/>
              <a:t>T</a:t>
            </a:r>
            <a:r>
              <a:rPr lang="en-US" dirty="0">
                <a:solidFill>
                  <a:schemeClr val="dk1"/>
                </a:solidFill>
              </a:rPr>
              <a:t>he </a:t>
            </a:r>
            <a:r>
              <a:rPr lang="en-US" dirty="0" err="1">
                <a:solidFill>
                  <a:schemeClr val="dk1"/>
                </a:solidFill>
              </a:rPr>
              <a:t>Surjek</a:t>
            </a:r>
            <a:r>
              <a:rPr lang="en-US" dirty="0">
                <a:solidFill>
                  <a:schemeClr val="dk1"/>
                </a:solidFill>
              </a:rPr>
              <a:t> operational expenses account for 61% or 217.2M of the operational costs. </a:t>
            </a:r>
            <a:endParaRPr sz="1428" b="0" i="0" u="none" strike="noStrike" cap="none" dirty="0">
              <a:solidFill>
                <a:schemeClr val="dk1"/>
              </a:solidFill>
              <a:latin typeface="Arial"/>
              <a:ea typeface="Arial"/>
              <a:cs typeface="Arial"/>
            </a:endParaRPr>
          </a:p>
          <a:p>
            <a:pPr marL="291465" indent="-291465">
              <a:buClr>
                <a:schemeClr val="dk1"/>
              </a:buClr>
              <a:buSzPts val="1400"/>
              <a:buFont typeface="Noto Sans Symbols"/>
              <a:buChar char="▪"/>
            </a:pPr>
            <a:r>
              <a:rPr lang="en-US" dirty="0">
                <a:solidFill>
                  <a:schemeClr val="dk1"/>
                </a:solidFill>
              </a:rPr>
              <a:t>Plant outages account for 16% or 57.0M of all operational expenses.</a:t>
            </a:r>
            <a:endParaRPr b="0" i="0" u="none" strike="noStrike" cap="none" dirty="0">
              <a:solidFill>
                <a:schemeClr val="dk1"/>
              </a:solidFill>
              <a:latin typeface="Arial"/>
              <a:ea typeface="Arial"/>
              <a:cs typeface="Arial"/>
            </a:endParaRPr>
          </a:p>
          <a:p>
            <a:pPr marL="291465" marR="0" lvl="0" indent="-200660" algn="l" rtl="0">
              <a:lnSpc>
                <a:spcPct val="100000"/>
              </a:lnSpc>
              <a:spcBef>
                <a:spcPts val="0"/>
              </a:spcBef>
              <a:spcAft>
                <a:spcPts val="0"/>
              </a:spcAft>
              <a:buNone/>
            </a:pPr>
            <a:endParaRPr sz="1428" b="0" i="0" u="none" strike="noStrike" cap="none" dirty="0">
              <a:solidFill>
                <a:schemeClr val="dk1"/>
              </a:solidFill>
              <a:latin typeface="Arial"/>
              <a:ea typeface="Arial"/>
              <a:cs typeface="Arial"/>
            </a:endParaRPr>
          </a:p>
        </p:txBody>
      </p:sp>
      <p:sp>
        <p:nvSpPr>
          <p:cNvPr id="142" name="Google Shape;142;p9"/>
          <p:cNvSpPr/>
          <p:nvPr/>
        </p:nvSpPr>
        <p:spPr>
          <a:xfrm>
            <a:off x="550678" y="6617660"/>
            <a:ext cx="3387578" cy="222265"/>
          </a:xfrm>
          <a:prstGeom prst="rect">
            <a:avLst/>
          </a:prstGeom>
          <a:noFill/>
          <a:ln>
            <a:noFill/>
          </a:ln>
        </p:spPr>
        <p:txBody>
          <a:bodyPr spcFirstLastPara="1" wrap="square" lIns="93275" tIns="46625" rIns="93275" bIns="46625" anchor="t" anchorCtr="0">
            <a:noAutofit/>
          </a:bodyPr>
          <a:lstStyle/>
          <a:p>
            <a:pPr marL="0" marR="0" lvl="0" indent="0" algn="l" rtl="0">
              <a:lnSpc>
                <a:spcPct val="100000"/>
              </a:lnSpc>
              <a:spcBef>
                <a:spcPts val="0"/>
              </a:spcBef>
              <a:spcAft>
                <a:spcPts val="0"/>
              </a:spcAft>
              <a:buNone/>
            </a:pPr>
            <a:r>
              <a:rPr lang="en-US" sz="816" b="1" i="0" u="none" strike="noStrike" cap="none">
                <a:solidFill>
                  <a:schemeClr val="dk1"/>
                </a:solidFill>
                <a:latin typeface="Arial"/>
                <a:ea typeface="Arial"/>
                <a:cs typeface="Arial"/>
                <a:sym typeface="Arial"/>
              </a:rPr>
              <a:t>Source: </a:t>
            </a:r>
            <a:r>
              <a:rPr lang="en-US" sz="816" b="0" i="0" u="none" strike="noStrike" cap="none">
                <a:solidFill>
                  <a:schemeClr val="dk1"/>
                </a:solidFill>
                <a:latin typeface="Arial"/>
                <a:ea typeface="Arial"/>
                <a:cs typeface="Arial"/>
                <a:sym typeface="Arial"/>
              </a:rPr>
              <a:t>Southern Water Corp Financial Records (SAP) 2013-2015</a:t>
            </a:r>
            <a:endParaRPr sz="1428" b="0" i="0" u="none" strike="noStrike" cap="none">
              <a:solidFill>
                <a:srgbClr val="000000"/>
              </a:solidFill>
              <a:latin typeface="Arial"/>
              <a:ea typeface="Arial"/>
              <a:cs typeface="Arial"/>
              <a:sym typeface="Arial"/>
            </a:endParaRPr>
          </a:p>
        </p:txBody>
      </p:sp>
      <p:pic>
        <p:nvPicPr>
          <p:cNvPr id="144" name="Google Shape;144;p9"/>
          <p:cNvPicPr preferRelativeResize="0"/>
          <p:nvPr/>
        </p:nvPicPr>
        <p:blipFill rotWithShape="1">
          <a:blip r:embed="rId3">
            <a:alphaModFix/>
          </a:blip>
          <a:srcRect/>
          <a:stretch/>
        </p:blipFill>
        <p:spPr>
          <a:xfrm>
            <a:off x="262843" y="1343019"/>
            <a:ext cx="5099921" cy="50741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10"/>
          <p:cNvPicPr preferRelativeResize="0"/>
          <p:nvPr/>
        </p:nvPicPr>
        <p:blipFill rotWithShape="1">
          <a:blip r:embed="rId3">
            <a:alphaModFix/>
          </a:blip>
          <a:srcRect/>
          <a:stretch/>
        </p:blipFill>
        <p:spPr>
          <a:xfrm>
            <a:off x="1891" y="1621"/>
            <a:ext cx="1619" cy="1619"/>
          </a:xfrm>
          <a:prstGeom prst="rect">
            <a:avLst/>
          </a:prstGeom>
          <a:noFill/>
          <a:ln>
            <a:noFill/>
          </a:ln>
        </p:spPr>
      </p:pic>
      <p:sp>
        <p:nvSpPr>
          <p:cNvPr id="151" name="Google Shape;151;p10"/>
          <p:cNvSpPr txBox="1">
            <a:spLocks noGrp="1"/>
          </p:cNvSpPr>
          <p:nvPr>
            <p:ph type="title"/>
          </p:nvPr>
        </p:nvSpPr>
        <p:spPr>
          <a:xfrm>
            <a:off x="175204" y="234865"/>
            <a:ext cx="8793595" cy="512520"/>
          </a:xfrm>
          <a:prstGeom prst="rect">
            <a:avLst/>
          </a:prstGeom>
          <a:noFill/>
          <a:ln>
            <a:noFill/>
          </a:ln>
        </p:spPr>
        <p:txBody>
          <a:bodyPr spcFirstLastPara="1" wrap="square" lIns="0" tIns="0" rIns="0" bIns="0" anchor="t" anchorCtr="0">
            <a:noAutofit/>
          </a:bodyPr>
          <a:lstStyle/>
          <a:p>
            <a:r>
              <a:rPr lang="en-US" sz="1600" dirty="0"/>
              <a:t>The actuals and forecast variance is much greater when the plants are shut down due to pump failure from December to June. </a:t>
            </a:r>
          </a:p>
        </p:txBody>
      </p:sp>
      <p:sp>
        <p:nvSpPr>
          <p:cNvPr id="152" name="Google Shape;152;p10"/>
          <p:cNvSpPr/>
          <p:nvPr/>
        </p:nvSpPr>
        <p:spPr>
          <a:xfrm>
            <a:off x="550678" y="6617660"/>
            <a:ext cx="3387578" cy="222265"/>
          </a:xfrm>
          <a:prstGeom prst="rect">
            <a:avLst/>
          </a:prstGeom>
          <a:noFill/>
          <a:ln>
            <a:noFill/>
          </a:ln>
        </p:spPr>
        <p:txBody>
          <a:bodyPr spcFirstLastPara="1" wrap="square" lIns="93275" tIns="46625" rIns="93275" bIns="46625" anchor="t" anchorCtr="0">
            <a:noAutofit/>
          </a:bodyPr>
          <a:lstStyle/>
          <a:p>
            <a:pPr marL="0" marR="0" lvl="0" indent="0" algn="l" rtl="0">
              <a:lnSpc>
                <a:spcPct val="100000"/>
              </a:lnSpc>
              <a:spcBef>
                <a:spcPts val="0"/>
              </a:spcBef>
              <a:spcAft>
                <a:spcPts val="0"/>
              </a:spcAft>
              <a:buNone/>
            </a:pPr>
            <a:r>
              <a:rPr lang="en-US" sz="816" b="1" i="0" u="none" strike="noStrike" cap="none">
                <a:solidFill>
                  <a:schemeClr val="dk1"/>
                </a:solidFill>
                <a:latin typeface="Arial"/>
                <a:ea typeface="Arial"/>
                <a:cs typeface="Arial"/>
                <a:sym typeface="Arial"/>
              </a:rPr>
              <a:t>Source: </a:t>
            </a:r>
            <a:r>
              <a:rPr lang="en-US" sz="816" b="0" i="0" u="none" strike="noStrike" cap="none">
                <a:solidFill>
                  <a:schemeClr val="dk1"/>
                </a:solidFill>
                <a:latin typeface="Arial"/>
                <a:ea typeface="Arial"/>
                <a:cs typeface="Arial"/>
                <a:sym typeface="Arial"/>
              </a:rPr>
              <a:t>Southern Water Corp Financial Records (SAP) 2013-2015</a:t>
            </a:r>
            <a:endParaRPr sz="1428" b="0" i="0" u="none" strike="noStrike" cap="none">
              <a:solidFill>
                <a:srgbClr val="000000"/>
              </a:solidFill>
              <a:latin typeface="Arial"/>
              <a:ea typeface="Arial"/>
              <a:cs typeface="Arial"/>
              <a:sym typeface="Arial"/>
            </a:endParaRPr>
          </a:p>
        </p:txBody>
      </p:sp>
      <p:graphicFrame>
        <p:nvGraphicFramePr>
          <p:cNvPr id="6" name="Chart 5">
            <a:extLst>
              <a:ext uri="{FF2B5EF4-FFF2-40B4-BE49-F238E27FC236}">
                <a16:creationId xmlns:a16="http://schemas.microsoft.com/office/drawing/2014/main" id="{E2127903-230C-DB45-AC5C-FDE62ADDB9BB}"/>
              </a:ext>
            </a:extLst>
          </p:cNvPr>
          <p:cNvGraphicFramePr>
            <a:graphicFrameLocks/>
          </p:cNvGraphicFramePr>
          <p:nvPr>
            <p:extLst>
              <p:ext uri="{D42A27DB-BD31-4B8C-83A1-F6EECF244321}">
                <p14:modId xmlns:p14="http://schemas.microsoft.com/office/powerpoint/2010/main" val="3301937406"/>
              </p:ext>
            </p:extLst>
          </p:nvPr>
        </p:nvGraphicFramePr>
        <p:xfrm>
          <a:off x="175204" y="1112106"/>
          <a:ext cx="8647520" cy="5505553"/>
        </p:xfrm>
        <a:graphic>
          <a:graphicData uri="http://schemas.openxmlformats.org/drawingml/2006/chart">
            <c:chart xmlns:c="http://schemas.openxmlformats.org/drawingml/2006/chart" xmlns:r="http://schemas.openxmlformats.org/officeDocument/2006/relationships" r:id="rId4"/>
          </a:graphicData>
        </a:graphic>
      </p:graphicFrame>
      <p:sp>
        <p:nvSpPr>
          <p:cNvPr id="3" name="Right Brace 2">
            <a:extLst>
              <a:ext uri="{FF2B5EF4-FFF2-40B4-BE49-F238E27FC236}">
                <a16:creationId xmlns:a16="http://schemas.microsoft.com/office/drawing/2014/main" id="{7B8C3F78-B484-4649-9C14-E62B2F533E38}"/>
              </a:ext>
            </a:extLst>
          </p:cNvPr>
          <p:cNvSpPr/>
          <p:nvPr/>
        </p:nvSpPr>
        <p:spPr>
          <a:xfrm rot="16200000">
            <a:off x="2439710" y="2532548"/>
            <a:ext cx="661239" cy="2890561"/>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9" name="Right Brace 8">
            <a:extLst>
              <a:ext uri="{FF2B5EF4-FFF2-40B4-BE49-F238E27FC236}">
                <a16:creationId xmlns:a16="http://schemas.microsoft.com/office/drawing/2014/main" id="{49B2A02A-A576-4BA0-8067-B6D616FD607C}"/>
              </a:ext>
            </a:extLst>
          </p:cNvPr>
          <p:cNvSpPr/>
          <p:nvPr/>
        </p:nvSpPr>
        <p:spPr>
          <a:xfrm rot="16200000">
            <a:off x="6085975" y="-150196"/>
            <a:ext cx="897396" cy="441141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en-US" dirty="0">
              <a:highlight>
                <a:srgbClr val="00FF00"/>
              </a:highlight>
              <a:cs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629</Words>
  <Application>Microsoft Office PowerPoint</Application>
  <PresentationFormat>On-screen Show (4:3)</PresentationFormat>
  <Paragraphs>99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Noto Sans Symbols</vt:lpstr>
      <vt:lpstr>Synergy_CF_YNR002</vt:lpstr>
      <vt:lpstr>Although water market demand has increased, the outages from these plants is making the production costs and operating expenses to rise, while the revenue is decreasing based on lack of efficiency.</vt:lpstr>
      <vt:lpstr>The most efficient desalinated water plant is Jutik, which costs 15.48 $/M/L or 31% profit under the weighted market price. Kootha and Surjek need to be changed unless they go below the market price.</vt:lpstr>
      <vt:lpstr>All plants are forecasted to be more expensive and grossing 51% or 383.7M less revenue in the 2014-2015 year. SWC is expected to make 1.8% or 525.55M less than the previous year.</vt:lpstr>
      <vt:lpstr>The revenue forecast for the upcoming year 2014-2015 is projected to be 51% or 383.7M  lower than the current year of 2013-2014.</vt:lpstr>
      <vt:lpstr>The COGS forecast for the upcoming year 2014-2015 is projected to be 382% or 27.6M higher than the current year of 2013-2014.</vt:lpstr>
      <vt:lpstr>The Operational forecast for the upcoming year 2014-2015 is projected to be 148% higher than the current year of 2013-2014.</vt:lpstr>
      <vt:lpstr>The actuals and forecast variance is much greater when the plants are shut down due to pump failure from December to June.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increased market demand has increased production of desalinated water and has lowered the cost to produce for the 2013-2014 actuals based on the 2014-2015 forecast.</dc:title>
  <dc:creator>Bennett Holton</dc:creator>
  <cp:lastModifiedBy>Bennett Holton</cp:lastModifiedBy>
  <cp:revision>400</cp:revision>
  <dcterms:modified xsi:type="dcterms:W3CDTF">2020-10-22T21:57:17Z</dcterms:modified>
</cp:coreProperties>
</file>