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0" r:id="rId3"/>
    <p:sldId id="268"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32FDE-F15C-4610-B65B-26E7FCE14857}" type="datetimeFigureOut">
              <a:rPr lang="en-US" smtClean="0"/>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AD01A-E2D1-4980-BFE4-34FED70FE600}" type="slidenum">
              <a:rPr lang="en-US" smtClean="0"/>
              <a:t>‹#›</a:t>
            </a:fld>
            <a:endParaRPr lang="en-US"/>
          </a:p>
        </p:txBody>
      </p:sp>
    </p:spTree>
    <p:extLst>
      <p:ext uri="{BB962C8B-B14F-4D97-AF65-F5344CB8AC3E}">
        <p14:creationId xmlns:p14="http://schemas.microsoft.com/office/powerpoint/2010/main" val="41511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B905-9FF9-4B62-9954-2F392BFD3C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033711-6ACE-4B8C-BE37-64548FDCD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2993E8-8F93-49DC-BE9B-8173C7D770D9}"/>
              </a:ext>
            </a:extLst>
          </p:cNvPr>
          <p:cNvSpPr>
            <a:spLocks noGrp="1"/>
          </p:cNvSpPr>
          <p:nvPr>
            <p:ph type="dt" sz="half" idx="10"/>
          </p:nvPr>
        </p:nvSpPr>
        <p:spPr/>
        <p:txBody>
          <a:bodyPr/>
          <a:lstStyle/>
          <a:p>
            <a:fld id="{0E878977-0A11-44ED-9301-67F121A97240}" type="datetimeFigureOut">
              <a:rPr lang="en-US" smtClean="0"/>
              <a:t>10/22/2020</a:t>
            </a:fld>
            <a:endParaRPr lang="en-US"/>
          </a:p>
        </p:txBody>
      </p:sp>
      <p:sp>
        <p:nvSpPr>
          <p:cNvPr id="5" name="Footer Placeholder 4">
            <a:extLst>
              <a:ext uri="{FF2B5EF4-FFF2-40B4-BE49-F238E27FC236}">
                <a16:creationId xmlns:a16="http://schemas.microsoft.com/office/drawing/2014/main" id="{98F44414-C323-4D57-87BF-B9A64413E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3AEE7-82DC-4708-969A-C331E580C4F9}"/>
              </a:ext>
            </a:extLst>
          </p:cNvPr>
          <p:cNvSpPr>
            <a:spLocks noGrp="1"/>
          </p:cNvSpPr>
          <p:nvPr>
            <p:ph type="sldNum" sz="quarter" idx="12"/>
          </p:nvPr>
        </p:nvSpPr>
        <p:spPr/>
        <p:txBody>
          <a:bodyPr/>
          <a:lstStyle/>
          <a:p>
            <a:fld id="{B6249243-8665-4D37-BFE1-71BA3D63E9A1}" type="slidenum">
              <a:rPr lang="en-US" smtClean="0"/>
              <a:t>‹#›</a:t>
            </a:fld>
            <a:endParaRPr lang="en-US"/>
          </a:p>
        </p:txBody>
      </p:sp>
    </p:spTree>
    <p:extLst>
      <p:ext uri="{BB962C8B-B14F-4D97-AF65-F5344CB8AC3E}">
        <p14:creationId xmlns:p14="http://schemas.microsoft.com/office/powerpoint/2010/main" val="69685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91B2-BB36-4303-9996-C03EF2DAEA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1541E3-AC9E-4F8C-8CEE-C6C6203950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A94EC-DDAE-4757-BEAD-936E22047F13}"/>
              </a:ext>
            </a:extLst>
          </p:cNvPr>
          <p:cNvSpPr>
            <a:spLocks noGrp="1"/>
          </p:cNvSpPr>
          <p:nvPr>
            <p:ph type="dt" sz="half" idx="10"/>
          </p:nvPr>
        </p:nvSpPr>
        <p:spPr/>
        <p:txBody>
          <a:bodyPr/>
          <a:lstStyle/>
          <a:p>
            <a:fld id="{0E878977-0A11-44ED-9301-67F121A97240}" type="datetimeFigureOut">
              <a:rPr lang="en-US" smtClean="0"/>
              <a:t>10/22/2020</a:t>
            </a:fld>
            <a:endParaRPr lang="en-US"/>
          </a:p>
        </p:txBody>
      </p:sp>
      <p:sp>
        <p:nvSpPr>
          <p:cNvPr id="5" name="Footer Placeholder 4">
            <a:extLst>
              <a:ext uri="{FF2B5EF4-FFF2-40B4-BE49-F238E27FC236}">
                <a16:creationId xmlns:a16="http://schemas.microsoft.com/office/drawing/2014/main" id="{C1730408-C1FF-4CB0-AD21-13A43C1B2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16CB2-3907-45B2-9E70-1B5273A0FBBF}"/>
              </a:ext>
            </a:extLst>
          </p:cNvPr>
          <p:cNvSpPr>
            <a:spLocks noGrp="1"/>
          </p:cNvSpPr>
          <p:nvPr>
            <p:ph type="sldNum" sz="quarter" idx="12"/>
          </p:nvPr>
        </p:nvSpPr>
        <p:spPr/>
        <p:txBody>
          <a:bodyPr/>
          <a:lstStyle/>
          <a:p>
            <a:fld id="{B6249243-8665-4D37-BFE1-71BA3D63E9A1}" type="slidenum">
              <a:rPr lang="en-US" smtClean="0"/>
              <a:t>‹#›</a:t>
            </a:fld>
            <a:endParaRPr lang="en-US"/>
          </a:p>
        </p:txBody>
      </p:sp>
    </p:spTree>
    <p:extLst>
      <p:ext uri="{BB962C8B-B14F-4D97-AF65-F5344CB8AC3E}">
        <p14:creationId xmlns:p14="http://schemas.microsoft.com/office/powerpoint/2010/main" val="291348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70F96-A721-485A-BE43-7CE66343D2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20022B-957B-463F-9B82-31AA8323AE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07812-8E80-4949-9DCC-2672184F0EFB}"/>
              </a:ext>
            </a:extLst>
          </p:cNvPr>
          <p:cNvSpPr>
            <a:spLocks noGrp="1"/>
          </p:cNvSpPr>
          <p:nvPr>
            <p:ph type="dt" sz="half" idx="10"/>
          </p:nvPr>
        </p:nvSpPr>
        <p:spPr/>
        <p:txBody>
          <a:bodyPr/>
          <a:lstStyle/>
          <a:p>
            <a:fld id="{0E878977-0A11-44ED-9301-67F121A97240}" type="datetimeFigureOut">
              <a:rPr lang="en-US" smtClean="0"/>
              <a:t>10/22/2020</a:t>
            </a:fld>
            <a:endParaRPr lang="en-US"/>
          </a:p>
        </p:txBody>
      </p:sp>
      <p:sp>
        <p:nvSpPr>
          <p:cNvPr id="5" name="Footer Placeholder 4">
            <a:extLst>
              <a:ext uri="{FF2B5EF4-FFF2-40B4-BE49-F238E27FC236}">
                <a16:creationId xmlns:a16="http://schemas.microsoft.com/office/drawing/2014/main" id="{CCE41C5F-209F-4A82-9D38-5D3E106D6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845D7-2495-4623-B2F3-25D2DB224C44}"/>
              </a:ext>
            </a:extLst>
          </p:cNvPr>
          <p:cNvSpPr>
            <a:spLocks noGrp="1"/>
          </p:cNvSpPr>
          <p:nvPr>
            <p:ph type="sldNum" sz="quarter" idx="12"/>
          </p:nvPr>
        </p:nvSpPr>
        <p:spPr/>
        <p:txBody>
          <a:bodyPr/>
          <a:lstStyle/>
          <a:p>
            <a:fld id="{B6249243-8665-4D37-BFE1-71BA3D63E9A1}" type="slidenum">
              <a:rPr lang="en-US" smtClean="0"/>
              <a:t>‹#›</a:t>
            </a:fld>
            <a:endParaRPr lang="en-US"/>
          </a:p>
        </p:txBody>
      </p:sp>
    </p:spTree>
    <p:extLst>
      <p:ext uri="{BB962C8B-B14F-4D97-AF65-F5344CB8AC3E}">
        <p14:creationId xmlns:p14="http://schemas.microsoft.com/office/powerpoint/2010/main" val="113085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932E-9FBD-4268-AD32-98121FBDA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0A7E6-1F53-4883-BF76-86F757700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FD8C2-64DA-4440-BA26-6EE7DAE2B249}"/>
              </a:ext>
            </a:extLst>
          </p:cNvPr>
          <p:cNvSpPr>
            <a:spLocks noGrp="1"/>
          </p:cNvSpPr>
          <p:nvPr>
            <p:ph type="dt" sz="half" idx="10"/>
          </p:nvPr>
        </p:nvSpPr>
        <p:spPr/>
        <p:txBody>
          <a:bodyPr/>
          <a:lstStyle/>
          <a:p>
            <a:fld id="{0E878977-0A11-44ED-9301-67F121A97240}" type="datetimeFigureOut">
              <a:rPr lang="en-US" smtClean="0"/>
              <a:t>10/22/2020</a:t>
            </a:fld>
            <a:endParaRPr lang="en-US"/>
          </a:p>
        </p:txBody>
      </p:sp>
      <p:sp>
        <p:nvSpPr>
          <p:cNvPr id="5" name="Footer Placeholder 4">
            <a:extLst>
              <a:ext uri="{FF2B5EF4-FFF2-40B4-BE49-F238E27FC236}">
                <a16:creationId xmlns:a16="http://schemas.microsoft.com/office/drawing/2014/main" id="{FB4429E4-4F73-40C5-A4B6-C0CE85DE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9CBD2-DB5F-41B6-8890-099C94EAEB75}"/>
              </a:ext>
            </a:extLst>
          </p:cNvPr>
          <p:cNvSpPr>
            <a:spLocks noGrp="1"/>
          </p:cNvSpPr>
          <p:nvPr>
            <p:ph type="sldNum" sz="quarter" idx="12"/>
          </p:nvPr>
        </p:nvSpPr>
        <p:spPr/>
        <p:txBody>
          <a:bodyPr/>
          <a:lstStyle/>
          <a:p>
            <a:fld id="{B6249243-8665-4D37-BFE1-71BA3D63E9A1}" type="slidenum">
              <a:rPr lang="en-US" smtClean="0"/>
              <a:t>‹#›</a:t>
            </a:fld>
            <a:endParaRPr lang="en-US"/>
          </a:p>
        </p:txBody>
      </p:sp>
    </p:spTree>
    <p:extLst>
      <p:ext uri="{BB962C8B-B14F-4D97-AF65-F5344CB8AC3E}">
        <p14:creationId xmlns:p14="http://schemas.microsoft.com/office/powerpoint/2010/main" val="248460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483C-A3A6-4389-8433-B508467671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542B95-7959-45E2-8912-907CD94E9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DE9F3A-F964-4B94-A5F1-A418BEDB1AE9}"/>
              </a:ext>
            </a:extLst>
          </p:cNvPr>
          <p:cNvSpPr>
            <a:spLocks noGrp="1"/>
          </p:cNvSpPr>
          <p:nvPr>
            <p:ph type="dt" sz="half" idx="10"/>
          </p:nvPr>
        </p:nvSpPr>
        <p:spPr/>
        <p:txBody>
          <a:bodyPr/>
          <a:lstStyle/>
          <a:p>
            <a:fld id="{0E878977-0A11-44ED-9301-67F121A97240}" type="datetimeFigureOut">
              <a:rPr lang="en-US" smtClean="0"/>
              <a:t>10/22/2020</a:t>
            </a:fld>
            <a:endParaRPr lang="en-US"/>
          </a:p>
        </p:txBody>
      </p:sp>
      <p:sp>
        <p:nvSpPr>
          <p:cNvPr id="5" name="Footer Placeholder 4">
            <a:extLst>
              <a:ext uri="{FF2B5EF4-FFF2-40B4-BE49-F238E27FC236}">
                <a16:creationId xmlns:a16="http://schemas.microsoft.com/office/drawing/2014/main" id="{45D25418-DDC2-45BA-A1AB-C66AD942D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538D2-7E4E-4558-8A35-A5B1BFEBFE47}"/>
              </a:ext>
            </a:extLst>
          </p:cNvPr>
          <p:cNvSpPr>
            <a:spLocks noGrp="1"/>
          </p:cNvSpPr>
          <p:nvPr>
            <p:ph type="sldNum" sz="quarter" idx="12"/>
          </p:nvPr>
        </p:nvSpPr>
        <p:spPr/>
        <p:txBody>
          <a:bodyPr/>
          <a:lstStyle/>
          <a:p>
            <a:fld id="{B6249243-8665-4D37-BFE1-71BA3D63E9A1}" type="slidenum">
              <a:rPr lang="en-US" smtClean="0"/>
              <a:t>‹#›</a:t>
            </a:fld>
            <a:endParaRPr lang="en-US"/>
          </a:p>
        </p:txBody>
      </p:sp>
    </p:spTree>
    <p:extLst>
      <p:ext uri="{BB962C8B-B14F-4D97-AF65-F5344CB8AC3E}">
        <p14:creationId xmlns:p14="http://schemas.microsoft.com/office/powerpoint/2010/main" val="2389162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21F7-A2D0-4255-8E4E-A568D74570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6876F0-9C91-40E1-B5D5-5171DC81CA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C52E8A-7DD0-4F49-87DA-06D12A773B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17A2E4-5211-47B5-B992-11E738E486D1}"/>
              </a:ext>
            </a:extLst>
          </p:cNvPr>
          <p:cNvSpPr>
            <a:spLocks noGrp="1"/>
          </p:cNvSpPr>
          <p:nvPr>
            <p:ph type="dt" sz="half" idx="10"/>
          </p:nvPr>
        </p:nvSpPr>
        <p:spPr/>
        <p:txBody>
          <a:bodyPr/>
          <a:lstStyle/>
          <a:p>
            <a:fld id="{0E878977-0A11-44ED-9301-67F121A97240}" type="datetimeFigureOut">
              <a:rPr lang="en-US" smtClean="0"/>
              <a:t>10/22/2020</a:t>
            </a:fld>
            <a:endParaRPr lang="en-US"/>
          </a:p>
        </p:txBody>
      </p:sp>
      <p:sp>
        <p:nvSpPr>
          <p:cNvPr id="6" name="Footer Placeholder 5">
            <a:extLst>
              <a:ext uri="{FF2B5EF4-FFF2-40B4-BE49-F238E27FC236}">
                <a16:creationId xmlns:a16="http://schemas.microsoft.com/office/drawing/2014/main" id="{D26C2936-9EF0-454A-BD3F-74B691F28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1B060-2709-44B9-B0C3-EC0EE975F532}"/>
              </a:ext>
            </a:extLst>
          </p:cNvPr>
          <p:cNvSpPr>
            <a:spLocks noGrp="1"/>
          </p:cNvSpPr>
          <p:nvPr>
            <p:ph type="sldNum" sz="quarter" idx="12"/>
          </p:nvPr>
        </p:nvSpPr>
        <p:spPr/>
        <p:txBody>
          <a:bodyPr/>
          <a:lstStyle/>
          <a:p>
            <a:fld id="{B6249243-8665-4D37-BFE1-71BA3D63E9A1}" type="slidenum">
              <a:rPr lang="en-US" smtClean="0"/>
              <a:t>‹#›</a:t>
            </a:fld>
            <a:endParaRPr lang="en-US"/>
          </a:p>
        </p:txBody>
      </p:sp>
    </p:spTree>
    <p:extLst>
      <p:ext uri="{BB962C8B-B14F-4D97-AF65-F5344CB8AC3E}">
        <p14:creationId xmlns:p14="http://schemas.microsoft.com/office/powerpoint/2010/main" val="367391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DD07-EDC5-403F-8AFF-B993E484AC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2DCD8-8C17-4EBE-9B5E-D440737858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BA1A6B-CFEC-4C18-88A2-16009B5DAF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C90D31-DEFA-4773-A5E1-1F933A5FBE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17887-4C18-42BE-832A-7C0F404E99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C10314-05A7-422A-BA70-E4A04567AA42}"/>
              </a:ext>
            </a:extLst>
          </p:cNvPr>
          <p:cNvSpPr>
            <a:spLocks noGrp="1"/>
          </p:cNvSpPr>
          <p:nvPr>
            <p:ph type="dt" sz="half" idx="10"/>
          </p:nvPr>
        </p:nvSpPr>
        <p:spPr/>
        <p:txBody>
          <a:bodyPr/>
          <a:lstStyle/>
          <a:p>
            <a:fld id="{0E878977-0A11-44ED-9301-67F121A97240}" type="datetimeFigureOut">
              <a:rPr lang="en-US" smtClean="0"/>
              <a:t>10/22/2020</a:t>
            </a:fld>
            <a:endParaRPr lang="en-US"/>
          </a:p>
        </p:txBody>
      </p:sp>
      <p:sp>
        <p:nvSpPr>
          <p:cNvPr id="8" name="Footer Placeholder 7">
            <a:extLst>
              <a:ext uri="{FF2B5EF4-FFF2-40B4-BE49-F238E27FC236}">
                <a16:creationId xmlns:a16="http://schemas.microsoft.com/office/drawing/2014/main" id="{2B4706B3-D063-45DC-93BF-1015FEDEE2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971F38-1F61-42CA-82B1-351A9C3BA049}"/>
              </a:ext>
            </a:extLst>
          </p:cNvPr>
          <p:cNvSpPr>
            <a:spLocks noGrp="1"/>
          </p:cNvSpPr>
          <p:nvPr>
            <p:ph type="sldNum" sz="quarter" idx="12"/>
          </p:nvPr>
        </p:nvSpPr>
        <p:spPr/>
        <p:txBody>
          <a:bodyPr/>
          <a:lstStyle/>
          <a:p>
            <a:fld id="{B6249243-8665-4D37-BFE1-71BA3D63E9A1}" type="slidenum">
              <a:rPr lang="en-US" smtClean="0"/>
              <a:t>‹#›</a:t>
            </a:fld>
            <a:endParaRPr lang="en-US"/>
          </a:p>
        </p:txBody>
      </p:sp>
    </p:spTree>
    <p:extLst>
      <p:ext uri="{BB962C8B-B14F-4D97-AF65-F5344CB8AC3E}">
        <p14:creationId xmlns:p14="http://schemas.microsoft.com/office/powerpoint/2010/main" val="255522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EF0D-DE48-44FA-8803-D1F033B9A9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311E1C-7ED0-49D1-9252-996CBE554EEA}"/>
              </a:ext>
            </a:extLst>
          </p:cNvPr>
          <p:cNvSpPr>
            <a:spLocks noGrp="1"/>
          </p:cNvSpPr>
          <p:nvPr>
            <p:ph type="dt" sz="half" idx="10"/>
          </p:nvPr>
        </p:nvSpPr>
        <p:spPr/>
        <p:txBody>
          <a:bodyPr/>
          <a:lstStyle/>
          <a:p>
            <a:fld id="{0E878977-0A11-44ED-9301-67F121A97240}" type="datetimeFigureOut">
              <a:rPr lang="en-US" smtClean="0"/>
              <a:t>10/22/2020</a:t>
            </a:fld>
            <a:endParaRPr lang="en-US"/>
          </a:p>
        </p:txBody>
      </p:sp>
      <p:sp>
        <p:nvSpPr>
          <p:cNvPr id="4" name="Footer Placeholder 3">
            <a:extLst>
              <a:ext uri="{FF2B5EF4-FFF2-40B4-BE49-F238E27FC236}">
                <a16:creationId xmlns:a16="http://schemas.microsoft.com/office/drawing/2014/main" id="{FBB6FC49-168E-4843-90BD-C706293425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267194-6804-4E6C-907C-947DEAE898B5}"/>
              </a:ext>
            </a:extLst>
          </p:cNvPr>
          <p:cNvSpPr>
            <a:spLocks noGrp="1"/>
          </p:cNvSpPr>
          <p:nvPr>
            <p:ph type="sldNum" sz="quarter" idx="12"/>
          </p:nvPr>
        </p:nvSpPr>
        <p:spPr/>
        <p:txBody>
          <a:bodyPr/>
          <a:lstStyle/>
          <a:p>
            <a:fld id="{B6249243-8665-4D37-BFE1-71BA3D63E9A1}" type="slidenum">
              <a:rPr lang="en-US" smtClean="0"/>
              <a:t>‹#›</a:t>
            </a:fld>
            <a:endParaRPr lang="en-US"/>
          </a:p>
        </p:txBody>
      </p:sp>
    </p:spTree>
    <p:extLst>
      <p:ext uri="{BB962C8B-B14F-4D97-AF65-F5344CB8AC3E}">
        <p14:creationId xmlns:p14="http://schemas.microsoft.com/office/powerpoint/2010/main" val="103704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7E8FBD-7A43-4258-83B8-396DA81EC708}"/>
              </a:ext>
            </a:extLst>
          </p:cNvPr>
          <p:cNvSpPr>
            <a:spLocks noGrp="1"/>
          </p:cNvSpPr>
          <p:nvPr>
            <p:ph type="dt" sz="half" idx="10"/>
          </p:nvPr>
        </p:nvSpPr>
        <p:spPr/>
        <p:txBody>
          <a:bodyPr/>
          <a:lstStyle/>
          <a:p>
            <a:fld id="{0E878977-0A11-44ED-9301-67F121A97240}" type="datetimeFigureOut">
              <a:rPr lang="en-US" smtClean="0"/>
              <a:t>10/22/2020</a:t>
            </a:fld>
            <a:endParaRPr lang="en-US"/>
          </a:p>
        </p:txBody>
      </p:sp>
      <p:sp>
        <p:nvSpPr>
          <p:cNvPr id="3" name="Footer Placeholder 2">
            <a:extLst>
              <a:ext uri="{FF2B5EF4-FFF2-40B4-BE49-F238E27FC236}">
                <a16:creationId xmlns:a16="http://schemas.microsoft.com/office/drawing/2014/main" id="{BD046A48-F499-46F6-BB1C-621DC833CD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EC5D13-FD56-4CF6-9B71-0EA02737DCD7}"/>
              </a:ext>
            </a:extLst>
          </p:cNvPr>
          <p:cNvSpPr>
            <a:spLocks noGrp="1"/>
          </p:cNvSpPr>
          <p:nvPr>
            <p:ph type="sldNum" sz="quarter" idx="12"/>
          </p:nvPr>
        </p:nvSpPr>
        <p:spPr/>
        <p:txBody>
          <a:bodyPr/>
          <a:lstStyle/>
          <a:p>
            <a:fld id="{B6249243-8665-4D37-BFE1-71BA3D63E9A1}" type="slidenum">
              <a:rPr lang="en-US" smtClean="0"/>
              <a:t>‹#›</a:t>
            </a:fld>
            <a:endParaRPr lang="en-US"/>
          </a:p>
        </p:txBody>
      </p:sp>
    </p:spTree>
    <p:extLst>
      <p:ext uri="{BB962C8B-B14F-4D97-AF65-F5344CB8AC3E}">
        <p14:creationId xmlns:p14="http://schemas.microsoft.com/office/powerpoint/2010/main" val="288758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EAC3-617A-476D-9DD7-799C1B993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8D58C2-237F-4A7C-9643-D165B1BF5D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44D98C-F062-4BF0-B467-A4D39CEAB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056F7-F424-4069-B654-5D640AB62918}"/>
              </a:ext>
            </a:extLst>
          </p:cNvPr>
          <p:cNvSpPr>
            <a:spLocks noGrp="1"/>
          </p:cNvSpPr>
          <p:nvPr>
            <p:ph type="dt" sz="half" idx="10"/>
          </p:nvPr>
        </p:nvSpPr>
        <p:spPr/>
        <p:txBody>
          <a:bodyPr/>
          <a:lstStyle/>
          <a:p>
            <a:fld id="{0E878977-0A11-44ED-9301-67F121A97240}" type="datetimeFigureOut">
              <a:rPr lang="en-US" smtClean="0"/>
              <a:t>10/22/2020</a:t>
            </a:fld>
            <a:endParaRPr lang="en-US"/>
          </a:p>
        </p:txBody>
      </p:sp>
      <p:sp>
        <p:nvSpPr>
          <p:cNvPr id="6" name="Footer Placeholder 5">
            <a:extLst>
              <a:ext uri="{FF2B5EF4-FFF2-40B4-BE49-F238E27FC236}">
                <a16:creationId xmlns:a16="http://schemas.microsoft.com/office/drawing/2014/main" id="{57ECFD0A-7913-4D3A-BA77-30A469B1B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8F489-1EE1-4105-B591-A2F4899991C3}"/>
              </a:ext>
            </a:extLst>
          </p:cNvPr>
          <p:cNvSpPr>
            <a:spLocks noGrp="1"/>
          </p:cNvSpPr>
          <p:nvPr>
            <p:ph type="sldNum" sz="quarter" idx="12"/>
          </p:nvPr>
        </p:nvSpPr>
        <p:spPr/>
        <p:txBody>
          <a:bodyPr/>
          <a:lstStyle/>
          <a:p>
            <a:fld id="{B6249243-8665-4D37-BFE1-71BA3D63E9A1}" type="slidenum">
              <a:rPr lang="en-US" smtClean="0"/>
              <a:t>‹#›</a:t>
            </a:fld>
            <a:endParaRPr lang="en-US"/>
          </a:p>
        </p:txBody>
      </p:sp>
    </p:spTree>
    <p:extLst>
      <p:ext uri="{BB962C8B-B14F-4D97-AF65-F5344CB8AC3E}">
        <p14:creationId xmlns:p14="http://schemas.microsoft.com/office/powerpoint/2010/main" val="202270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468F-F152-4C3E-93CB-09F8D0174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6BC7D-0F15-4856-A401-C05E88B3A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D6A0F5-0062-4B02-BEB6-55AF22B45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52F80-08DF-4FEF-842A-0978A75296BD}"/>
              </a:ext>
            </a:extLst>
          </p:cNvPr>
          <p:cNvSpPr>
            <a:spLocks noGrp="1"/>
          </p:cNvSpPr>
          <p:nvPr>
            <p:ph type="dt" sz="half" idx="10"/>
          </p:nvPr>
        </p:nvSpPr>
        <p:spPr/>
        <p:txBody>
          <a:bodyPr/>
          <a:lstStyle/>
          <a:p>
            <a:fld id="{0E878977-0A11-44ED-9301-67F121A97240}" type="datetimeFigureOut">
              <a:rPr lang="en-US" smtClean="0"/>
              <a:t>10/22/2020</a:t>
            </a:fld>
            <a:endParaRPr lang="en-US"/>
          </a:p>
        </p:txBody>
      </p:sp>
      <p:sp>
        <p:nvSpPr>
          <p:cNvPr id="6" name="Footer Placeholder 5">
            <a:extLst>
              <a:ext uri="{FF2B5EF4-FFF2-40B4-BE49-F238E27FC236}">
                <a16:creationId xmlns:a16="http://schemas.microsoft.com/office/drawing/2014/main" id="{EBAF8F55-DEFA-402F-BF7C-877BE3D76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C0DB7-C5E7-4D21-988A-17E625E34407}"/>
              </a:ext>
            </a:extLst>
          </p:cNvPr>
          <p:cNvSpPr>
            <a:spLocks noGrp="1"/>
          </p:cNvSpPr>
          <p:nvPr>
            <p:ph type="sldNum" sz="quarter" idx="12"/>
          </p:nvPr>
        </p:nvSpPr>
        <p:spPr/>
        <p:txBody>
          <a:bodyPr/>
          <a:lstStyle/>
          <a:p>
            <a:fld id="{B6249243-8665-4D37-BFE1-71BA3D63E9A1}" type="slidenum">
              <a:rPr lang="en-US" smtClean="0"/>
              <a:t>‹#›</a:t>
            </a:fld>
            <a:endParaRPr lang="en-US"/>
          </a:p>
        </p:txBody>
      </p:sp>
    </p:spTree>
    <p:extLst>
      <p:ext uri="{BB962C8B-B14F-4D97-AF65-F5344CB8AC3E}">
        <p14:creationId xmlns:p14="http://schemas.microsoft.com/office/powerpoint/2010/main" val="164717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EF710-106A-4D34-BF48-B908E33842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E4226E-6517-446D-BF5A-5F57C72A33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B6938-BCE6-4A32-B951-1326D37A3A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78977-0A11-44ED-9301-67F121A97240}" type="datetimeFigureOut">
              <a:rPr lang="en-US" smtClean="0"/>
              <a:t>10/22/2020</a:t>
            </a:fld>
            <a:endParaRPr lang="en-US"/>
          </a:p>
        </p:txBody>
      </p:sp>
      <p:sp>
        <p:nvSpPr>
          <p:cNvPr id="5" name="Footer Placeholder 4">
            <a:extLst>
              <a:ext uri="{FF2B5EF4-FFF2-40B4-BE49-F238E27FC236}">
                <a16:creationId xmlns:a16="http://schemas.microsoft.com/office/drawing/2014/main" id="{16384798-92AB-4F9C-B2B1-8135252D7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A26D56-183B-4DAB-BBB7-D73EAD906D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49243-8665-4D37-BFE1-71BA3D63E9A1}" type="slidenum">
              <a:rPr lang="en-US" smtClean="0"/>
              <a:t>‹#›</a:t>
            </a:fld>
            <a:endParaRPr lang="en-US"/>
          </a:p>
        </p:txBody>
      </p:sp>
    </p:spTree>
    <p:extLst>
      <p:ext uri="{BB962C8B-B14F-4D97-AF65-F5344CB8AC3E}">
        <p14:creationId xmlns:p14="http://schemas.microsoft.com/office/powerpoint/2010/main" val="3126790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randviewresearch.com/industry-analysis/video-game-market#:~:text=The%20global%20video%20game%20market,12.9%25%20from%202020%20to%202027.&amp;text=The%20rising%20inclination%20from%20physical,on%20hardware%20compatibility%20and%20efficienc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swimming&#10;&#10;Description automatically generated">
            <a:extLst>
              <a:ext uri="{FF2B5EF4-FFF2-40B4-BE49-F238E27FC236}">
                <a16:creationId xmlns:a16="http://schemas.microsoft.com/office/drawing/2014/main" id="{AE1C544F-3869-4E47-B1AC-7445EBBFB609}"/>
              </a:ext>
            </a:extLst>
          </p:cNvPr>
          <p:cNvPicPr>
            <a:picLocks noChangeAspect="1"/>
          </p:cNvPicPr>
          <p:nvPr/>
        </p:nvPicPr>
        <p:blipFill rotWithShape="1">
          <a:blip r:embed="rId2">
            <a:extLst>
              <a:ext uri="{28A0092B-C50C-407E-A947-70E740481C1C}">
                <a14:useLocalDpi xmlns:a14="http://schemas.microsoft.com/office/drawing/2010/main" val="0"/>
              </a:ext>
            </a:extLst>
          </a:blip>
          <a:srcRect r="21020"/>
          <a:stretch/>
        </p:blipFill>
        <p:spPr>
          <a:xfrm>
            <a:off x="2562726" y="1"/>
            <a:ext cx="9629274" cy="6857999"/>
          </a:xfrm>
          <a:prstGeom prst="rect">
            <a:avLst/>
          </a:prstGeom>
        </p:spPr>
      </p:pic>
      <p:sp>
        <p:nvSpPr>
          <p:cNvPr id="10" name="Freeform: Shape 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351B56-D337-4FBB-8F88-134BC44AA5F8}"/>
              </a:ext>
            </a:extLst>
          </p:cNvPr>
          <p:cNvSpPr>
            <a:spLocks noGrp="1"/>
          </p:cNvSpPr>
          <p:nvPr>
            <p:ph type="ctrTitle"/>
          </p:nvPr>
        </p:nvSpPr>
        <p:spPr>
          <a:xfrm>
            <a:off x="804672" y="342006"/>
            <a:ext cx="3879232" cy="2248122"/>
          </a:xfrm>
        </p:spPr>
        <p:txBody>
          <a:bodyPr anchor="b">
            <a:normAutofit fontScale="90000"/>
          </a:bodyPr>
          <a:lstStyle/>
          <a:p>
            <a:pPr algn="l"/>
            <a:r>
              <a:rPr lang="en-US" sz="5400" dirty="0"/>
              <a:t>Video Game Sales Analysis: Technical</a:t>
            </a:r>
          </a:p>
        </p:txBody>
      </p:sp>
      <p:sp>
        <p:nvSpPr>
          <p:cNvPr id="3" name="Subtitle 2">
            <a:extLst>
              <a:ext uri="{FF2B5EF4-FFF2-40B4-BE49-F238E27FC236}">
                <a16:creationId xmlns:a16="http://schemas.microsoft.com/office/drawing/2014/main" id="{E51644AF-0872-4E24-A596-98D207E605E5}"/>
              </a:ext>
            </a:extLst>
          </p:cNvPr>
          <p:cNvSpPr>
            <a:spLocks noGrp="1"/>
          </p:cNvSpPr>
          <p:nvPr>
            <p:ph type="subTitle" idx="1"/>
          </p:nvPr>
        </p:nvSpPr>
        <p:spPr>
          <a:xfrm>
            <a:off x="804672" y="2726652"/>
            <a:ext cx="3205463" cy="1155525"/>
          </a:xfrm>
        </p:spPr>
        <p:txBody>
          <a:bodyPr anchor="t">
            <a:normAutofit/>
          </a:bodyPr>
          <a:lstStyle/>
          <a:p>
            <a:pPr algn="l"/>
            <a:r>
              <a:rPr lang="en-US" sz="2000" dirty="0"/>
              <a:t>Date: 9/27/20</a:t>
            </a:r>
          </a:p>
          <a:p>
            <a:pPr algn="l"/>
            <a:r>
              <a:rPr lang="en-US" sz="2000" dirty="0"/>
              <a:t>By: Bennett Holton</a:t>
            </a:r>
          </a:p>
        </p:txBody>
      </p:sp>
    </p:spTree>
    <p:extLst>
      <p:ext uri="{BB962C8B-B14F-4D97-AF65-F5344CB8AC3E}">
        <p14:creationId xmlns:p14="http://schemas.microsoft.com/office/powerpoint/2010/main" val="27801192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AC24FEB2-66F1-40B3-A94C-3975FFBDE893}"/>
              </a:ext>
            </a:extLst>
          </p:cNvPr>
          <p:cNvSpPr>
            <a:spLocks noGrp="1"/>
          </p:cNvSpPr>
          <p:nvPr>
            <p:ph idx="1"/>
          </p:nvPr>
        </p:nvSpPr>
        <p:spPr>
          <a:xfrm>
            <a:off x="8502649" y="3358608"/>
            <a:ext cx="3045883" cy="2831273"/>
          </a:xfrm>
        </p:spPr>
        <p:txBody>
          <a:bodyPr>
            <a:normAutofit/>
          </a:bodyPr>
          <a:lstStyle/>
          <a:p>
            <a:pPr marL="0" indent="0">
              <a:buNone/>
            </a:pPr>
            <a:r>
              <a:rPr lang="en-US" sz="1800" dirty="0">
                <a:solidFill>
                  <a:schemeClr val="bg1"/>
                </a:solidFill>
                <a:effectLst/>
                <a:latin typeface="Tableau Light"/>
              </a:rPr>
              <a:t>Video game </a:t>
            </a:r>
            <a:r>
              <a:rPr lang="en-US" sz="1800" dirty="0">
                <a:solidFill>
                  <a:schemeClr val="bg1"/>
                </a:solidFill>
                <a:latin typeface="Tableau Light"/>
              </a:rPr>
              <a:t>s</a:t>
            </a:r>
            <a:r>
              <a:rPr lang="en-US" sz="1800" dirty="0">
                <a:solidFill>
                  <a:schemeClr val="bg1"/>
                </a:solidFill>
                <a:effectLst/>
                <a:latin typeface="Tableau Light"/>
              </a:rPr>
              <a:t>ales </a:t>
            </a:r>
            <a:r>
              <a:rPr lang="en-US" sz="1800" dirty="0">
                <a:solidFill>
                  <a:schemeClr val="bg1"/>
                </a:solidFill>
                <a:latin typeface="Tableau Light"/>
              </a:rPr>
              <a:t>o</a:t>
            </a:r>
            <a:r>
              <a:rPr lang="en-US" sz="1800" dirty="0">
                <a:solidFill>
                  <a:schemeClr val="bg1"/>
                </a:solidFill>
                <a:effectLst/>
                <a:latin typeface="Tableau Light"/>
              </a:rPr>
              <a:t>ver a 20-year </a:t>
            </a:r>
            <a:r>
              <a:rPr lang="en-US" sz="1800" dirty="0">
                <a:solidFill>
                  <a:schemeClr val="bg1"/>
                </a:solidFill>
                <a:latin typeface="Tableau Light"/>
              </a:rPr>
              <a:t>p</a:t>
            </a:r>
            <a:r>
              <a:rPr lang="en-US" sz="1800" dirty="0">
                <a:solidFill>
                  <a:schemeClr val="bg1"/>
                </a:solidFill>
                <a:effectLst/>
                <a:latin typeface="Tableau Light"/>
              </a:rPr>
              <a:t>eriod </a:t>
            </a:r>
            <a:r>
              <a:rPr lang="en-US" sz="1800" dirty="0">
                <a:solidFill>
                  <a:schemeClr val="bg1"/>
                </a:solidFill>
                <a:latin typeface="Tableau Light"/>
              </a:rPr>
              <a:t>p</a:t>
            </a:r>
            <a:r>
              <a:rPr lang="en-US" sz="1800" dirty="0">
                <a:solidFill>
                  <a:schemeClr val="bg1"/>
                </a:solidFill>
                <a:effectLst/>
                <a:latin typeface="Tableau Light"/>
              </a:rPr>
              <a:t>rovide </a:t>
            </a:r>
            <a:r>
              <a:rPr lang="en-US" sz="1800" dirty="0">
                <a:solidFill>
                  <a:schemeClr val="bg1"/>
                </a:solidFill>
                <a:latin typeface="Tableau Light"/>
              </a:rPr>
              <a:t>p</a:t>
            </a:r>
            <a:r>
              <a:rPr lang="en-US" sz="1800" dirty="0">
                <a:solidFill>
                  <a:schemeClr val="bg1"/>
                </a:solidFill>
                <a:effectLst/>
                <a:latin typeface="Tableau Light"/>
              </a:rPr>
              <a:t>revious </a:t>
            </a:r>
            <a:r>
              <a:rPr lang="en-US" sz="1800" dirty="0">
                <a:solidFill>
                  <a:schemeClr val="bg1"/>
                </a:solidFill>
                <a:latin typeface="Tableau Light"/>
              </a:rPr>
              <a:t>s</a:t>
            </a:r>
            <a:r>
              <a:rPr lang="en-US" sz="1800" dirty="0">
                <a:solidFill>
                  <a:schemeClr val="bg1"/>
                </a:solidFill>
                <a:effectLst/>
                <a:latin typeface="Tableau Light"/>
              </a:rPr>
              <a:t>uccessful </a:t>
            </a:r>
            <a:r>
              <a:rPr lang="en-US" sz="1800" dirty="0">
                <a:solidFill>
                  <a:schemeClr val="bg1"/>
                </a:solidFill>
                <a:latin typeface="Tableau Light"/>
              </a:rPr>
              <a:t>v</a:t>
            </a:r>
            <a:r>
              <a:rPr lang="en-US" sz="1800" dirty="0">
                <a:solidFill>
                  <a:schemeClr val="bg1"/>
                </a:solidFill>
                <a:effectLst/>
                <a:latin typeface="Tableau Light"/>
              </a:rPr>
              <a:t>ideo </a:t>
            </a:r>
            <a:r>
              <a:rPr lang="en-US" sz="1800" dirty="0">
                <a:solidFill>
                  <a:schemeClr val="bg1"/>
                </a:solidFill>
                <a:latin typeface="Tableau Light"/>
              </a:rPr>
              <a:t>g</a:t>
            </a:r>
            <a:r>
              <a:rPr lang="en-US" sz="1800" dirty="0">
                <a:solidFill>
                  <a:schemeClr val="bg1"/>
                </a:solidFill>
                <a:effectLst/>
                <a:latin typeface="Tableau Light"/>
              </a:rPr>
              <a:t>ame </a:t>
            </a:r>
            <a:r>
              <a:rPr lang="en-US" sz="1800" dirty="0">
                <a:solidFill>
                  <a:schemeClr val="bg1"/>
                </a:solidFill>
                <a:latin typeface="Tableau Light"/>
              </a:rPr>
              <a:t>f</a:t>
            </a:r>
            <a:r>
              <a:rPr lang="en-US" sz="1800" dirty="0">
                <a:solidFill>
                  <a:schemeClr val="bg1"/>
                </a:solidFill>
                <a:effectLst/>
                <a:latin typeface="Tableau Light"/>
              </a:rPr>
              <a:t>actors such as genre, rating, platform, region, and publishers to predict </a:t>
            </a:r>
            <a:r>
              <a:rPr lang="en-US" sz="1800" dirty="0">
                <a:solidFill>
                  <a:schemeClr val="bg1"/>
                </a:solidFill>
                <a:latin typeface="Tableau Light"/>
              </a:rPr>
              <a:t>f</a:t>
            </a:r>
            <a:r>
              <a:rPr lang="en-US" sz="1800" dirty="0">
                <a:solidFill>
                  <a:schemeClr val="bg1"/>
                </a:solidFill>
                <a:effectLst/>
                <a:latin typeface="Tableau Light"/>
              </a:rPr>
              <a:t>uture </a:t>
            </a:r>
            <a:r>
              <a:rPr lang="en-US" sz="1800" dirty="0">
                <a:solidFill>
                  <a:schemeClr val="bg1"/>
                </a:solidFill>
                <a:latin typeface="Tableau Light"/>
              </a:rPr>
              <a:t>v</a:t>
            </a:r>
            <a:r>
              <a:rPr lang="en-US" sz="1800" dirty="0">
                <a:solidFill>
                  <a:schemeClr val="bg1"/>
                </a:solidFill>
                <a:effectLst/>
                <a:latin typeface="Tableau Light"/>
              </a:rPr>
              <a:t>ideo </a:t>
            </a:r>
            <a:r>
              <a:rPr lang="en-US" sz="1800" dirty="0">
                <a:solidFill>
                  <a:schemeClr val="bg1"/>
                </a:solidFill>
                <a:latin typeface="Tableau Light"/>
              </a:rPr>
              <a:t>g</a:t>
            </a:r>
            <a:r>
              <a:rPr lang="en-US" sz="1800" dirty="0">
                <a:solidFill>
                  <a:schemeClr val="bg1"/>
                </a:solidFill>
                <a:effectLst/>
                <a:latin typeface="Tableau Light"/>
              </a:rPr>
              <a:t>ame profits. </a:t>
            </a:r>
            <a:endParaRPr lang="en-US" sz="1800" dirty="0">
              <a:solidFill>
                <a:schemeClr val="bg1"/>
              </a:solidFill>
            </a:endParaRPr>
          </a:p>
        </p:txBody>
      </p:sp>
      <p:sp>
        <p:nvSpPr>
          <p:cNvPr id="13" name="TextBox 12">
            <a:extLst>
              <a:ext uri="{FF2B5EF4-FFF2-40B4-BE49-F238E27FC236}">
                <a16:creationId xmlns:a16="http://schemas.microsoft.com/office/drawing/2014/main" id="{6F5D3652-E057-4F84-A160-C5AA6BADD47A}"/>
              </a:ext>
            </a:extLst>
          </p:cNvPr>
          <p:cNvSpPr txBox="1"/>
          <p:nvPr/>
        </p:nvSpPr>
        <p:spPr>
          <a:xfrm>
            <a:off x="30138" y="3428999"/>
            <a:ext cx="8247261" cy="34778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Technical insights:</a:t>
            </a:r>
          </a:p>
          <a:p>
            <a:pPr marL="342900" marR="0" lvl="0" indent="-342900" algn="l" defTabSz="914400" rtl="0" eaLnBrk="1" fontAlgn="auto" latinLnBrk="0" hangingPunct="1">
              <a:lnSpc>
                <a:spcPct val="100000"/>
              </a:lnSpc>
              <a:spcBef>
                <a:spcPts val="0"/>
              </a:spcBef>
              <a:spcAft>
                <a:spcPts val="600"/>
              </a:spcAft>
              <a:buClrTx/>
              <a:buSzTx/>
              <a:buFontTx/>
              <a:buAutoNum type="arabicPeriod"/>
              <a:tabLst/>
              <a:defRPr/>
            </a:pP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This graph is not to be analyzed by the projected growth of sales over years, but rather previous sales variables. Past records show trends indicative of a correlation to sale factors. </a:t>
            </a:r>
          </a:p>
          <a:p>
            <a:pPr marL="342900" marR="0" lvl="0" indent="-342900" algn="l" defTabSz="914400" rtl="0" eaLnBrk="1" fontAlgn="auto" latinLnBrk="0" hangingPunct="1">
              <a:lnSpc>
                <a:spcPct val="100000"/>
              </a:lnSpc>
              <a:spcBef>
                <a:spcPts val="0"/>
              </a:spcBef>
              <a:spcAft>
                <a:spcPts val="600"/>
              </a:spcAft>
              <a:buClrTx/>
              <a:buSzTx/>
              <a:buFontTx/>
              <a:buAutoNum type="arabicPeriod"/>
              <a:tabLst/>
              <a:defRPr/>
            </a:pP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Estimation of increased profit comes from projected sales research from </a:t>
            </a: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hlinkClick r:id="rId2">
                  <a:extLst>
                    <a:ext uri="{A12FA001-AC4F-418D-AE19-62706E023703}">
                      <ahyp:hlinkClr xmlns:ahyp="http://schemas.microsoft.com/office/drawing/2018/hyperlinkcolor" val="tx"/>
                    </a:ext>
                  </a:extLst>
                </a:hlinkClick>
              </a:rPr>
              <a:t>Grand View Research</a:t>
            </a: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 which estimates Compound Annual Growth Rate (CAGR) of 12.9% from 2020 to 2027.</a:t>
            </a:r>
            <a:endParaRPr lang="en-US" sz="15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Key insights: </a:t>
            </a:r>
          </a:p>
          <a:p>
            <a:pPr marL="342900" marR="0" lvl="0" indent="-342900" algn="l" defTabSz="914400" rtl="0" eaLnBrk="1" fontAlgn="auto" latinLnBrk="0" hangingPunct="1">
              <a:lnSpc>
                <a:spcPct val="100000"/>
              </a:lnSpc>
              <a:spcBef>
                <a:spcPts val="0"/>
              </a:spcBef>
              <a:spcAft>
                <a:spcPts val="600"/>
              </a:spcAft>
              <a:buClrTx/>
              <a:buSzTx/>
              <a:buFontTx/>
              <a:buAutoNum type="arabicPeriod"/>
              <a:tabLst/>
              <a:defRPr/>
            </a:pP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lang="en-US" sz="1500" dirty="0">
                <a:solidFill>
                  <a:prstClr val="black"/>
                </a:solidFill>
                <a:latin typeface="Calibri" panose="020F0502020204030204"/>
              </a:rPr>
              <a:t>new game must be an action</a:t>
            </a: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 or sport genre due to a 35% global market share.</a:t>
            </a:r>
            <a:endParaRPr lang="en-US" sz="1500"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600"/>
              </a:spcAft>
              <a:buClrTx/>
              <a:buSzTx/>
              <a:buFontTx/>
              <a:buAutoNum type="arabicPeriod"/>
              <a:tabLst/>
              <a:defRPr/>
            </a:pP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Platforms that add a new element to the industry like VR can increase company sales as shown previously by 105%.</a:t>
            </a:r>
          </a:p>
          <a:p>
            <a:pPr marL="342900" marR="0" lvl="0" indent="-342900" algn="l" defTabSz="914400" rtl="0" eaLnBrk="1" fontAlgn="auto" latinLnBrk="0" hangingPunct="1">
              <a:lnSpc>
                <a:spcPct val="100000"/>
              </a:lnSpc>
              <a:spcBef>
                <a:spcPts val="0"/>
              </a:spcBef>
              <a:spcAft>
                <a:spcPts val="600"/>
              </a:spcAft>
              <a:buClrTx/>
              <a:buSzTx/>
              <a:buFontTx/>
              <a:buAutoNum type="arabicPeriod"/>
              <a:tabLst/>
              <a:defRPr/>
            </a:pPr>
            <a:r>
              <a:rPr lang="en-US" sz="1500" dirty="0">
                <a:solidFill>
                  <a:prstClr val="black"/>
                </a:solidFill>
                <a:latin typeface="Calibri" panose="020F0502020204030204"/>
              </a:rPr>
              <a:t>Video game needs to be </a:t>
            </a: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E for everyone </a:t>
            </a:r>
            <a:r>
              <a:rPr lang="en-US" sz="1500" dirty="0">
                <a:solidFill>
                  <a:prstClr val="black"/>
                </a:solidFill>
                <a:latin typeface="Calibri" panose="020F0502020204030204"/>
              </a:rPr>
              <a:t>because they </a:t>
            </a: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generate 40% of the market share. </a:t>
            </a:r>
          </a:p>
          <a:p>
            <a:pPr marL="342900" marR="0" lvl="0" indent="-342900" algn="l" defTabSz="914400" rtl="0" eaLnBrk="1" fontAlgn="auto" latinLnBrk="0" hangingPunct="1">
              <a:lnSpc>
                <a:spcPct val="100000"/>
              </a:lnSpc>
              <a:spcBef>
                <a:spcPts val="0"/>
              </a:spcBef>
              <a:spcAft>
                <a:spcPts val="600"/>
              </a:spcAft>
              <a:buClrTx/>
              <a:buSzTx/>
              <a:buFontTx/>
              <a:buAutoNum type="arabicPeriod"/>
              <a:tabLst/>
              <a:defRPr/>
            </a:pPr>
            <a:r>
              <a:rPr lang="en-US" sz="1500" dirty="0">
                <a:solidFill>
                  <a:prstClr val="black"/>
                </a:solidFill>
                <a:latin typeface="Calibri" panose="020F0502020204030204"/>
              </a:rPr>
              <a:t>The company need to partner with </a:t>
            </a: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Nintendo who generates 38% more revenue in sales.</a:t>
            </a:r>
          </a:p>
          <a:p>
            <a:pPr marL="342900" marR="0" lvl="0" indent="-342900" algn="l" defTabSz="914400" rtl="0" eaLnBrk="1" fontAlgn="auto" latinLnBrk="0" hangingPunct="1">
              <a:lnSpc>
                <a:spcPct val="100000"/>
              </a:lnSpc>
              <a:spcBef>
                <a:spcPts val="0"/>
              </a:spcBef>
              <a:spcAft>
                <a:spcPts val="600"/>
              </a:spcAft>
              <a:buClrTx/>
              <a:buSzTx/>
              <a:buFontTx/>
              <a:buAutoNum type="arabicPeriod"/>
              <a:tabLst/>
              <a:defRPr/>
            </a:pP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Game must be targeted to North America and Europe due to a 77% market share. </a:t>
            </a:r>
          </a:p>
        </p:txBody>
      </p:sp>
      <p:pic>
        <p:nvPicPr>
          <p:cNvPr id="16" name="Picture 15">
            <a:extLst>
              <a:ext uri="{FF2B5EF4-FFF2-40B4-BE49-F238E27FC236}">
                <a16:creationId xmlns:a16="http://schemas.microsoft.com/office/drawing/2014/main" id="{9A253223-3156-4C51-A7F2-5DD93C570A6B}"/>
              </a:ext>
            </a:extLst>
          </p:cNvPr>
          <p:cNvPicPr>
            <a:picLocks noChangeAspect="1"/>
          </p:cNvPicPr>
          <p:nvPr/>
        </p:nvPicPr>
        <p:blipFill>
          <a:blip r:embed="rId3"/>
          <a:stretch>
            <a:fillRect/>
          </a:stretch>
        </p:blipFill>
        <p:spPr>
          <a:xfrm>
            <a:off x="-6099" y="553606"/>
            <a:ext cx="8060341" cy="2805002"/>
          </a:xfrm>
          <a:prstGeom prst="rect">
            <a:avLst/>
          </a:prstGeom>
        </p:spPr>
      </p:pic>
      <p:sp>
        <p:nvSpPr>
          <p:cNvPr id="34" name="Rectangle 33">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A34498-AFDC-4196-BC4B-52A372C0CE9D}"/>
              </a:ext>
            </a:extLst>
          </p:cNvPr>
          <p:cNvSpPr>
            <a:spLocks noGrp="1"/>
          </p:cNvSpPr>
          <p:nvPr>
            <p:ph type="title"/>
          </p:nvPr>
        </p:nvSpPr>
        <p:spPr>
          <a:xfrm>
            <a:off x="8602011" y="2150807"/>
            <a:ext cx="3117850" cy="2556385"/>
          </a:xfrm>
        </p:spPr>
        <p:txBody>
          <a:bodyPr anchor="b">
            <a:normAutofit/>
          </a:bodyPr>
          <a:lstStyle/>
          <a:p>
            <a:pPr marL="0" marR="0" lvl="0" indent="0" algn="ctr" defTabSz="914400" rtl="0" eaLnBrk="1" fontAlgn="auto" latinLnBrk="0" hangingPunct="1">
              <a:spcBef>
                <a:spcPts val="0"/>
              </a:spcBef>
              <a:spcAft>
                <a:spcPts val="0"/>
              </a:spcAft>
              <a:tabLst/>
              <a:defRPr/>
            </a:pPr>
            <a:r>
              <a:rPr kumimoji="0" lang="en-US" sz="1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Arial"/>
              </a:rPr>
              <a:t>HYPOTHESIS:</a:t>
            </a:r>
            <a:br>
              <a:rPr kumimoji="0" lang="en-US" sz="1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Arial"/>
              </a:rPr>
            </a:br>
            <a:br>
              <a:rPr kumimoji="0" lang="en-US" sz="1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Arial"/>
              </a:rPr>
            </a:br>
            <a:r>
              <a:rPr kumimoji="0" lang="en-US" sz="1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Arial"/>
              </a:rPr>
              <a:t>In the year 2021,</a:t>
            </a:r>
            <a:r>
              <a:rPr lang="en-US" sz="1800" kern="0" dirty="0">
                <a:solidFill>
                  <a:schemeClr val="bg1"/>
                </a:solidFill>
                <a:latin typeface="Times New Roman" panose="02020603050405020304" pitchFamily="18" charset="0"/>
                <a:cs typeface="Times New Roman" panose="02020603050405020304" pitchFamily="18" charset="0"/>
                <a:sym typeface="Arial"/>
              </a:rPr>
              <a:t> </a:t>
            </a:r>
            <a:r>
              <a:rPr kumimoji="0" lang="en-US" sz="18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Arial"/>
              </a:rPr>
              <a:t>video game profits will increase by 10% if the development team creates a game that has similarities to the style of previous top grossing games?</a:t>
            </a:r>
            <a:br>
              <a:rPr kumimoji="0" lang="en-US" sz="19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Arial"/>
              </a:rPr>
            </a:br>
            <a:endParaRPr lang="en-US" sz="1900" dirty="0">
              <a:solidFill>
                <a:schemeClr val="bg1"/>
              </a:solidFill>
            </a:endParaRPr>
          </a:p>
        </p:txBody>
      </p:sp>
      <p:sp>
        <p:nvSpPr>
          <p:cNvPr id="10" name="TextBox 9">
            <a:extLst>
              <a:ext uri="{FF2B5EF4-FFF2-40B4-BE49-F238E27FC236}">
                <a16:creationId xmlns:a16="http://schemas.microsoft.com/office/drawing/2014/main" id="{651CDB0B-DE33-4DE9-8A8E-431D4F9A59C4}"/>
              </a:ext>
            </a:extLst>
          </p:cNvPr>
          <p:cNvSpPr txBox="1"/>
          <p:nvPr/>
        </p:nvSpPr>
        <p:spPr>
          <a:xfrm>
            <a:off x="30138" y="25498"/>
            <a:ext cx="8060340" cy="5078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latin typeface="Tableau Light"/>
                <a:ea typeface="+mn-ea"/>
                <a:cs typeface="+mn-cs"/>
              </a:rPr>
              <a:t>Video game sales over a 20-year period provide previous successful video game factors such as genre, rating, platform, region, and publishers to predict future video game profits. </a:t>
            </a:r>
            <a:endPar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03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AC24FEB2-66F1-40B3-A94C-3975FFBDE893}"/>
              </a:ext>
            </a:extLst>
          </p:cNvPr>
          <p:cNvSpPr>
            <a:spLocks noGrp="1"/>
          </p:cNvSpPr>
          <p:nvPr>
            <p:ph idx="1"/>
          </p:nvPr>
        </p:nvSpPr>
        <p:spPr>
          <a:xfrm>
            <a:off x="8502649" y="3358608"/>
            <a:ext cx="3045883" cy="2831273"/>
          </a:xfrm>
        </p:spPr>
        <p:txBody>
          <a:bodyPr>
            <a:normAutofit/>
          </a:bodyPr>
          <a:lstStyle/>
          <a:p>
            <a:pPr marL="0" indent="0">
              <a:buNone/>
            </a:pPr>
            <a:r>
              <a:rPr lang="en-US" sz="1800" dirty="0">
                <a:solidFill>
                  <a:schemeClr val="bg1"/>
                </a:solidFill>
                <a:effectLst/>
                <a:latin typeface="Tableau Light"/>
              </a:rPr>
              <a:t>Video game </a:t>
            </a:r>
            <a:r>
              <a:rPr lang="en-US" sz="1800" dirty="0">
                <a:solidFill>
                  <a:schemeClr val="bg1"/>
                </a:solidFill>
                <a:latin typeface="Tableau Light"/>
              </a:rPr>
              <a:t>s</a:t>
            </a:r>
            <a:r>
              <a:rPr lang="en-US" sz="1800" dirty="0">
                <a:solidFill>
                  <a:schemeClr val="bg1"/>
                </a:solidFill>
                <a:effectLst/>
                <a:latin typeface="Tableau Light"/>
              </a:rPr>
              <a:t>ales </a:t>
            </a:r>
            <a:r>
              <a:rPr lang="en-US" sz="1800" dirty="0">
                <a:solidFill>
                  <a:schemeClr val="bg1"/>
                </a:solidFill>
                <a:latin typeface="Tableau Light"/>
              </a:rPr>
              <a:t>o</a:t>
            </a:r>
            <a:r>
              <a:rPr lang="en-US" sz="1800" dirty="0">
                <a:solidFill>
                  <a:schemeClr val="bg1"/>
                </a:solidFill>
                <a:effectLst/>
                <a:latin typeface="Tableau Light"/>
              </a:rPr>
              <a:t>ver a 20-year </a:t>
            </a:r>
            <a:r>
              <a:rPr lang="en-US" sz="1800" dirty="0">
                <a:solidFill>
                  <a:schemeClr val="bg1"/>
                </a:solidFill>
                <a:latin typeface="Tableau Light"/>
              </a:rPr>
              <a:t>p</a:t>
            </a:r>
            <a:r>
              <a:rPr lang="en-US" sz="1800" dirty="0">
                <a:solidFill>
                  <a:schemeClr val="bg1"/>
                </a:solidFill>
                <a:effectLst/>
                <a:latin typeface="Tableau Light"/>
              </a:rPr>
              <a:t>eriod </a:t>
            </a:r>
            <a:r>
              <a:rPr lang="en-US" sz="1800" dirty="0">
                <a:solidFill>
                  <a:schemeClr val="bg1"/>
                </a:solidFill>
                <a:latin typeface="Tableau Light"/>
              </a:rPr>
              <a:t>p</a:t>
            </a:r>
            <a:r>
              <a:rPr lang="en-US" sz="1800" dirty="0">
                <a:solidFill>
                  <a:schemeClr val="bg1"/>
                </a:solidFill>
                <a:effectLst/>
                <a:latin typeface="Tableau Light"/>
              </a:rPr>
              <a:t>rovide </a:t>
            </a:r>
            <a:r>
              <a:rPr lang="en-US" sz="1800" dirty="0">
                <a:solidFill>
                  <a:schemeClr val="bg1"/>
                </a:solidFill>
                <a:latin typeface="Tableau Light"/>
              </a:rPr>
              <a:t>p</a:t>
            </a:r>
            <a:r>
              <a:rPr lang="en-US" sz="1800" dirty="0">
                <a:solidFill>
                  <a:schemeClr val="bg1"/>
                </a:solidFill>
                <a:effectLst/>
                <a:latin typeface="Tableau Light"/>
              </a:rPr>
              <a:t>revious </a:t>
            </a:r>
            <a:r>
              <a:rPr lang="en-US" sz="1800" dirty="0">
                <a:solidFill>
                  <a:schemeClr val="bg1"/>
                </a:solidFill>
                <a:latin typeface="Tableau Light"/>
              </a:rPr>
              <a:t>s</a:t>
            </a:r>
            <a:r>
              <a:rPr lang="en-US" sz="1800" dirty="0">
                <a:solidFill>
                  <a:schemeClr val="bg1"/>
                </a:solidFill>
                <a:effectLst/>
                <a:latin typeface="Tableau Light"/>
              </a:rPr>
              <a:t>uccessful </a:t>
            </a:r>
            <a:r>
              <a:rPr lang="en-US" sz="1800" dirty="0">
                <a:solidFill>
                  <a:schemeClr val="bg1"/>
                </a:solidFill>
                <a:latin typeface="Tableau Light"/>
              </a:rPr>
              <a:t>v</a:t>
            </a:r>
            <a:r>
              <a:rPr lang="en-US" sz="1800" dirty="0">
                <a:solidFill>
                  <a:schemeClr val="bg1"/>
                </a:solidFill>
                <a:effectLst/>
                <a:latin typeface="Tableau Light"/>
              </a:rPr>
              <a:t>ideo </a:t>
            </a:r>
            <a:r>
              <a:rPr lang="en-US" sz="1800" dirty="0">
                <a:solidFill>
                  <a:schemeClr val="bg1"/>
                </a:solidFill>
                <a:latin typeface="Tableau Light"/>
              </a:rPr>
              <a:t>g</a:t>
            </a:r>
            <a:r>
              <a:rPr lang="en-US" sz="1800" dirty="0">
                <a:solidFill>
                  <a:schemeClr val="bg1"/>
                </a:solidFill>
                <a:effectLst/>
                <a:latin typeface="Tableau Light"/>
              </a:rPr>
              <a:t>ame </a:t>
            </a:r>
            <a:r>
              <a:rPr lang="en-US" sz="1800" dirty="0">
                <a:solidFill>
                  <a:schemeClr val="bg1"/>
                </a:solidFill>
                <a:latin typeface="Tableau Light"/>
              </a:rPr>
              <a:t>f</a:t>
            </a:r>
            <a:r>
              <a:rPr lang="en-US" sz="1800" dirty="0">
                <a:solidFill>
                  <a:schemeClr val="bg1"/>
                </a:solidFill>
                <a:effectLst/>
                <a:latin typeface="Tableau Light"/>
              </a:rPr>
              <a:t>actors such as genre, rating, platform, region, and publishers to predict </a:t>
            </a:r>
            <a:r>
              <a:rPr lang="en-US" sz="1800" dirty="0">
                <a:solidFill>
                  <a:schemeClr val="bg1"/>
                </a:solidFill>
                <a:latin typeface="Tableau Light"/>
              </a:rPr>
              <a:t>f</a:t>
            </a:r>
            <a:r>
              <a:rPr lang="en-US" sz="1800" dirty="0">
                <a:solidFill>
                  <a:schemeClr val="bg1"/>
                </a:solidFill>
                <a:effectLst/>
                <a:latin typeface="Tableau Light"/>
              </a:rPr>
              <a:t>uture </a:t>
            </a:r>
            <a:r>
              <a:rPr lang="en-US" sz="1800" dirty="0">
                <a:solidFill>
                  <a:schemeClr val="bg1"/>
                </a:solidFill>
                <a:latin typeface="Tableau Light"/>
              </a:rPr>
              <a:t>v</a:t>
            </a:r>
            <a:r>
              <a:rPr lang="en-US" sz="1800" dirty="0">
                <a:solidFill>
                  <a:schemeClr val="bg1"/>
                </a:solidFill>
                <a:effectLst/>
                <a:latin typeface="Tableau Light"/>
              </a:rPr>
              <a:t>ideo </a:t>
            </a:r>
            <a:r>
              <a:rPr lang="en-US" sz="1800" dirty="0">
                <a:solidFill>
                  <a:schemeClr val="bg1"/>
                </a:solidFill>
                <a:latin typeface="Tableau Light"/>
              </a:rPr>
              <a:t>g</a:t>
            </a:r>
            <a:r>
              <a:rPr lang="en-US" sz="1800" dirty="0">
                <a:solidFill>
                  <a:schemeClr val="bg1"/>
                </a:solidFill>
                <a:effectLst/>
                <a:latin typeface="Tableau Light"/>
              </a:rPr>
              <a:t>ame profits. </a:t>
            </a:r>
            <a:endParaRPr lang="en-US" sz="1800" dirty="0">
              <a:solidFill>
                <a:schemeClr val="bg1"/>
              </a:solidFill>
            </a:endParaRPr>
          </a:p>
        </p:txBody>
      </p:sp>
      <p:sp>
        <p:nvSpPr>
          <p:cNvPr id="34" name="Rectangle 33">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EF92A6F-D298-4D4B-A430-3FDAC5116DAD}"/>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913DDE8B-E885-472E-93E9-D4B92156476C}"/>
              </a:ext>
            </a:extLst>
          </p:cNvPr>
          <p:cNvPicPr>
            <a:picLocks noChangeAspect="1"/>
          </p:cNvPicPr>
          <p:nvPr/>
        </p:nvPicPr>
        <p:blipFill>
          <a:blip r:embed="rId2"/>
          <a:stretch>
            <a:fillRect/>
          </a:stretch>
        </p:blipFill>
        <p:spPr>
          <a:xfrm>
            <a:off x="0" y="0"/>
            <a:ext cx="8126824" cy="6858000"/>
          </a:xfrm>
          <a:prstGeom prst="rect">
            <a:avLst/>
          </a:prstGeom>
        </p:spPr>
      </p:pic>
      <p:sp>
        <p:nvSpPr>
          <p:cNvPr id="7" name="TextBox 6">
            <a:extLst>
              <a:ext uri="{FF2B5EF4-FFF2-40B4-BE49-F238E27FC236}">
                <a16:creationId xmlns:a16="http://schemas.microsoft.com/office/drawing/2014/main" id="{F1B5C15E-B925-4F00-BBA6-DF013897FCA0}"/>
              </a:ext>
            </a:extLst>
          </p:cNvPr>
          <p:cNvSpPr txBox="1"/>
          <p:nvPr/>
        </p:nvSpPr>
        <p:spPr>
          <a:xfrm>
            <a:off x="8123775" y="197345"/>
            <a:ext cx="4065176" cy="4708981"/>
          </a:xfrm>
          <a:prstGeom prst="rect">
            <a:avLst/>
          </a:prstGeom>
          <a:noFill/>
        </p:spPr>
        <p:txBody>
          <a:bodyPr wrap="square" rtlCol="0">
            <a:spAutoFit/>
          </a:bodyPr>
          <a:lstStyle/>
          <a:p>
            <a:pPr algn="ctr"/>
            <a:r>
              <a:rPr lang="en-US" sz="1500" dirty="0">
                <a:solidFill>
                  <a:schemeClr val="bg1"/>
                </a:solidFill>
              </a:rPr>
              <a:t>Background knowledge</a:t>
            </a:r>
          </a:p>
          <a:p>
            <a:endParaRPr lang="en-US" sz="1500" dirty="0">
              <a:solidFill>
                <a:schemeClr val="bg1"/>
              </a:solidFill>
            </a:endParaRPr>
          </a:p>
          <a:p>
            <a:r>
              <a:rPr lang="en-US" sz="1500" dirty="0">
                <a:solidFill>
                  <a:schemeClr val="bg1"/>
                </a:solidFill>
              </a:rPr>
              <a:t>The boxplots show the sales variations between each region.</a:t>
            </a:r>
          </a:p>
          <a:p>
            <a:endParaRPr lang="en-US" sz="1500" dirty="0">
              <a:solidFill>
                <a:schemeClr val="bg1"/>
              </a:solidFill>
            </a:endParaRPr>
          </a:p>
          <a:p>
            <a:pPr algn="ctr"/>
            <a:r>
              <a:rPr lang="en-US" sz="1500" dirty="0">
                <a:solidFill>
                  <a:schemeClr val="bg1"/>
                </a:solidFill>
              </a:rPr>
              <a:t>Technical insights:</a:t>
            </a:r>
          </a:p>
          <a:p>
            <a:pPr algn="ctr"/>
            <a:endParaRPr lang="en-US" sz="1500" dirty="0">
              <a:solidFill>
                <a:schemeClr val="bg1"/>
              </a:solidFill>
            </a:endParaRPr>
          </a:p>
          <a:p>
            <a:pPr marL="342900" indent="-342900">
              <a:buAutoNum type="arabicPeriod"/>
            </a:pPr>
            <a:r>
              <a:rPr lang="en-US" sz="1500" dirty="0">
                <a:solidFill>
                  <a:schemeClr val="bg1"/>
                </a:solidFill>
              </a:rPr>
              <a:t>These plots show a significant amount of outliers beyond the IQR. </a:t>
            </a:r>
          </a:p>
          <a:p>
            <a:pPr marL="342900" indent="-342900">
              <a:buAutoNum type="arabicPeriod"/>
            </a:pPr>
            <a:endParaRPr lang="en-US" sz="1500" dirty="0">
              <a:solidFill>
                <a:schemeClr val="bg1"/>
              </a:solidFill>
            </a:endParaRPr>
          </a:p>
          <a:p>
            <a:pPr marL="342900" indent="-342900">
              <a:buAutoNum type="arabicPeriod"/>
            </a:pPr>
            <a:r>
              <a:rPr lang="en-US" sz="1500" dirty="0">
                <a:solidFill>
                  <a:schemeClr val="bg1"/>
                </a:solidFill>
              </a:rPr>
              <a:t>Outliers in this dataset are to be expected and contain useful information because the top performing outliers are needed to show why the sales were so high, which is what our hypothesis is trying to prove. </a:t>
            </a:r>
          </a:p>
          <a:p>
            <a:pPr marL="342900" indent="-342900">
              <a:buAutoNum type="arabicPeriod"/>
            </a:pPr>
            <a:endParaRPr lang="en-US" sz="1500" dirty="0">
              <a:solidFill>
                <a:schemeClr val="bg1"/>
              </a:solidFill>
            </a:endParaRPr>
          </a:p>
          <a:p>
            <a:pPr marL="342900" indent="-342900">
              <a:buAutoNum type="arabicPeriod"/>
            </a:pPr>
            <a:r>
              <a:rPr lang="en-US" sz="1500" dirty="0">
                <a:solidFill>
                  <a:schemeClr val="bg1"/>
                </a:solidFill>
              </a:rPr>
              <a:t> The average of sales in the dataset are under .06, which is represented as $60,000 USD. This means the median of the games are  under performers.</a:t>
            </a:r>
          </a:p>
        </p:txBody>
      </p:sp>
    </p:spTree>
    <p:extLst>
      <p:ext uri="{BB962C8B-B14F-4D97-AF65-F5344CB8AC3E}">
        <p14:creationId xmlns:p14="http://schemas.microsoft.com/office/powerpoint/2010/main" val="371089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AC24FEB2-66F1-40B3-A94C-3975FFBDE893}"/>
              </a:ext>
            </a:extLst>
          </p:cNvPr>
          <p:cNvSpPr>
            <a:spLocks noGrp="1"/>
          </p:cNvSpPr>
          <p:nvPr>
            <p:ph idx="1"/>
          </p:nvPr>
        </p:nvSpPr>
        <p:spPr>
          <a:xfrm>
            <a:off x="8502649" y="3358608"/>
            <a:ext cx="3045883" cy="2831273"/>
          </a:xfrm>
        </p:spPr>
        <p:txBody>
          <a:bodyPr>
            <a:normAutofit/>
          </a:bodyPr>
          <a:lstStyle/>
          <a:p>
            <a:pPr marL="0" indent="0">
              <a:buNone/>
            </a:pPr>
            <a:r>
              <a:rPr lang="en-US" sz="1800" dirty="0">
                <a:solidFill>
                  <a:schemeClr val="bg1"/>
                </a:solidFill>
                <a:effectLst/>
                <a:latin typeface="Tableau Light"/>
              </a:rPr>
              <a:t>Video game </a:t>
            </a:r>
            <a:r>
              <a:rPr lang="en-US" sz="1800" dirty="0">
                <a:solidFill>
                  <a:schemeClr val="bg1"/>
                </a:solidFill>
                <a:latin typeface="Tableau Light"/>
              </a:rPr>
              <a:t>s</a:t>
            </a:r>
            <a:r>
              <a:rPr lang="en-US" sz="1800" dirty="0">
                <a:solidFill>
                  <a:schemeClr val="bg1"/>
                </a:solidFill>
                <a:effectLst/>
                <a:latin typeface="Tableau Light"/>
              </a:rPr>
              <a:t>ales </a:t>
            </a:r>
            <a:r>
              <a:rPr lang="en-US" sz="1800" dirty="0">
                <a:solidFill>
                  <a:schemeClr val="bg1"/>
                </a:solidFill>
                <a:latin typeface="Tableau Light"/>
              </a:rPr>
              <a:t>o</a:t>
            </a:r>
            <a:r>
              <a:rPr lang="en-US" sz="1800" dirty="0">
                <a:solidFill>
                  <a:schemeClr val="bg1"/>
                </a:solidFill>
                <a:effectLst/>
                <a:latin typeface="Tableau Light"/>
              </a:rPr>
              <a:t>ver a 20-year </a:t>
            </a:r>
            <a:r>
              <a:rPr lang="en-US" sz="1800" dirty="0">
                <a:solidFill>
                  <a:schemeClr val="bg1"/>
                </a:solidFill>
                <a:latin typeface="Tableau Light"/>
              </a:rPr>
              <a:t>p</a:t>
            </a:r>
            <a:r>
              <a:rPr lang="en-US" sz="1800" dirty="0">
                <a:solidFill>
                  <a:schemeClr val="bg1"/>
                </a:solidFill>
                <a:effectLst/>
                <a:latin typeface="Tableau Light"/>
              </a:rPr>
              <a:t>eriod </a:t>
            </a:r>
            <a:r>
              <a:rPr lang="en-US" sz="1800" dirty="0">
                <a:solidFill>
                  <a:schemeClr val="bg1"/>
                </a:solidFill>
                <a:latin typeface="Tableau Light"/>
              </a:rPr>
              <a:t>p</a:t>
            </a:r>
            <a:r>
              <a:rPr lang="en-US" sz="1800" dirty="0">
                <a:solidFill>
                  <a:schemeClr val="bg1"/>
                </a:solidFill>
                <a:effectLst/>
                <a:latin typeface="Tableau Light"/>
              </a:rPr>
              <a:t>rovide </a:t>
            </a:r>
            <a:r>
              <a:rPr lang="en-US" sz="1800" dirty="0">
                <a:solidFill>
                  <a:schemeClr val="bg1"/>
                </a:solidFill>
                <a:latin typeface="Tableau Light"/>
              </a:rPr>
              <a:t>p</a:t>
            </a:r>
            <a:r>
              <a:rPr lang="en-US" sz="1800" dirty="0">
                <a:solidFill>
                  <a:schemeClr val="bg1"/>
                </a:solidFill>
                <a:effectLst/>
                <a:latin typeface="Tableau Light"/>
              </a:rPr>
              <a:t>revious </a:t>
            </a:r>
            <a:r>
              <a:rPr lang="en-US" sz="1800" dirty="0">
                <a:solidFill>
                  <a:schemeClr val="bg1"/>
                </a:solidFill>
                <a:latin typeface="Tableau Light"/>
              </a:rPr>
              <a:t>s</a:t>
            </a:r>
            <a:r>
              <a:rPr lang="en-US" sz="1800" dirty="0">
                <a:solidFill>
                  <a:schemeClr val="bg1"/>
                </a:solidFill>
                <a:effectLst/>
                <a:latin typeface="Tableau Light"/>
              </a:rPr>
              <a:t>uccessful </a:t>
            </a:r>
            <a:r>
              <a:rPr lang="en-US" sz="1800" dirty="0">
                <a:solidFill>
                  <a:schemeClr val="bg1"/>
                </a:solidFill>
                <a:latin typeface="Tableau Light"/>
              </a:rPr>
              <a:t>v</a:t>
            </a:r>
            <a:r>
              <a:rPr lang="en-US" sz="1800" dirty="0">
                <a:solidFill>
                  <a:schemeClr val="bg1"/>
                </a:solidFill>
                <a:effectLst/>
                <a:latin typeface="Tableau Light"/>
              </a:rPr>
              <a:t>ideo </a:t>
            </a:r>
            <a:r>
              <a:rPr lang="en-US" sz="1800" dirty="0">
                <a:solidFill>
                  <a:schemeClr val="bg1"/>
                </a:solidFill>
                <a:latin typeface="Tableau Light"/>
              </a:rPr>
              <a:t>g</a:t>
            </a:r>
            <a:r>
              <a:rPr lang="en-US" sz="1800" dirty="0">
                <a:solidFill>
                  <a:schemeClr val="bg1"/>
                </a:solidFill>
                <a:effectLst/>
                <a:latin typeface="Tableau Light"/>
              </a:rPr>
              <a:t>ame </a:t>
            </a:r>
            <a:r>
              <a:rPr lang="en-US" sz="1800" dirty="0">
                <a:solidFill>
                  <a:schemeClr val="bg1"/>
                </a:solidFill>
                <a:latin typeface="Tableau Light"/>
              </a:rPr>
              <a:t>f</a:t>
            </a:r>
            <a:r>
              <a:rPr lang="en-US" sz="1800" dirty="0">
                <a:solidFill>
                  <a:schemeClr val="bg1"/>
                </a:solidFill>
                <a:effectLst/>
                <a:latin typeface="Tableau Light"/>
              </a:rPr>
              <a:t>actors such as genre, rating, platform, region, and publishers to predict </a:t>
            </a:r>
            <a:r>
              <a:rPr lang="en-US" sz="1800" dirty="0">
                <a:solidFill>
                  <a:schemeClr val="bg1"/>
                </a:solidFill>
                <a:latin typeface="Tableau Light"/>
              </a:rPr>
              <a:t>f</a:t>
            </a:r>
            <a:r>
              <a:rPr lang="en-US" sz="1800" dirty="0">
                <a:solidFill>
                  <a:schemeClr val="bg1"/>
                </a:solidFill>
                <a:effectLst/>
                <a:latin typeface="Tableau Light"/>
              </a:rPr>
              <a:t>uture </a:t>
            </a:r>
            <a:r>
              <a:rPr lang="en-US" sz="1800" dirty="0">
                <a:solidFill>
                  <a:schemeClr val="bg1"/>
                </a:solidFill>
                <a:latin typeface="Tableau Light"/>
              </a:rPr>
              <a:t>v</a:t>
            </a:r>
            <a:r>
              <a:rPr lang="en-US" sz="1800" dirty="0">
                <a:solidFill>
                  <a:schemeClr val="bg1"/>
                </a:solidFill>
                <a:effectLst/>
                <a:latin typeface="Tableau Light"/>
              </a:rPr>
              <a:t>ideo </a:t>
            </a:r>
            <a:r>
              <a:rPr lang="en-US" sz="1800" dirty="0">
                <a:solidFill>
                  <a:schemeClr val="bg1"/>
                </a:solidFill>
                <a:latin typeface="Tableau Light"/>
              </a:rPr>
              <a:t>g</a:t>
            </a:r>
            <a:r>
              <a:rPr lang="en-US" sz="1800" dirty="0">
                <a:solidFill>
                  <a:schemeClr val="bg1"/>
                </a:solidFill>
                <a:effectLst/>
                <a:latin typeface="Tableau Light"/>
              </a:rPr>
              <a:t>ame profits. </a:t>
            </a:r>
            <a:endParaRPr lang="en-US" sz="1800" dirty="0">
              <a:solidFill>
                <a:schemeClr val="bg1"/>
              </a:solidFill>
            </a:endParaRPr>
          </a:p>
        </p:txBody>
      </p:sp>
      <p:sp>
        <p:nvSpPr>
          <p:cNvPr id="34" name="Rectangle 33">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2D14D2A-16EF-4A5D-966F-F100247C9D62}"/>
              </a:ext>
            </a:extLst>
          </p:cNvPr>
          <p:cNvSpPr>
            <a:spLocks noGrp="1"/>
          </p:cNvSpPr>
          <p:nvPr>
            <p:ph type="title"/>
          </p:nvPr>
        </p:nvSpPr>
        <p:spPr/>
        <p:txBody>
          <a:bodyPr/>
          <a:lstStyle/>
          <a:p>
            <a:endParaRPr lang="en-US" dirty="0"/>
          </a:p>
        </p:txBody>
      </p:sp>
      <p:pic>
        <p:nvPicPr>
          <p:cNvPr id="8" name="Picture 7" descr="Chart, bar chart, histogram&#10;&#10;Description automatically generated">
            <a:extLst>
              <a:ext uri="{FF2B5EF4-FFF2-40B4-BE49-F238E27FC236}">
                <a16:creationId xmlns:a16="http://schemas.microsoft.com/office/drawing/2014/main" id="{6BF0D8D9-ED23-421D-B183-148389615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4" y="3790950"/>
            <a:ext cx="8132923" cy="3067050"/>
          </a:xfrm>
          <a:prstGeom prst="rect">
            <a:avLst/>
          </a:prstGeom>
        </p:spPr>
      </p:pic>
      <p:pic>
        <p:nvPicPr>
          <p:cNvPr id="15" name="Picture 14" descr="Chart, pie chart&#10;&#10;Description automatically generated">
            <a:extLst>
              <a:ext uri="{FF2B5EF4-FFF2-40B4-BE49-F238E27FC236}">
                <a16:creationId xmlns:a16="http://schemas.microsoft.com/office/drawing/2014/main" id="{8F4A90A7-6821-4801-9914-9099E3655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047" y="365125"/>
            <a:ext cx="5708340" cy="3425825"/>
          </a:xfrm>
          <a:prstGeom prst="rect">
            <a:avLst/>
          </a:prstGeom>
        </p:spPr>
      </p:pic>
      <p:sp>
        <p:nvSpPr>
          <p:cNvPr id="17" name="TextBox 16">
            <a:extLst>
              <a:ext uri="{FF2B5EF4-FFF2-40B4-BE49-F238E27FC236}">
                <a16:creationId xmlns:a16="http://schemas.microsoft.com/office/drawing/2014/main" id="{2EAC20D1-1DF5-4A4B-98FB-CAF0AAA93398}"/>
              </a:ext>
            </a:extLst>
          </p:cNvPr>
          <p:cNvSpPr txBox="1"/>
          <p:nvPr/>
        </p:nvSpPr>
        <p:spPr>
          <a:xfrm>
            <a:off x="8359377" y="365125"/>
            <a:ext cx="3600569" cy="6401753"/>
          </a:xfrm>
          <a:prstGeom prst="rect">
            <a:avLst/>
          </a:prstGeom>
          <a:noFill/>
        </p:spPr>
        <p:txBody>
          <a:bodyPr wrap="square" rtlCol="0">
            <a:spAutoFit/>
          </a:bodyPr>
          <a:lstStyle/>
          <a:p>
            <a:pPr algn="ctr"/>
            <a:r>
              <a:rPr lang="en-US" sz="1500" dirty="0">
                <a:solidFill>
                  <a:schemeClr val="bg1"/>
                </a:solidFill>
              </a:rPr>
              <a:t>Background Knowledge</a:t>
            </a:r>
          </a:p>
          <a:p>
            <a:pPr algn="ctr"/>
            <a:endParaRPr lang="en-US" sz="1500" dirty="0">
              <a:solidFill>
                <a:schemeClr val="bg1"/>
              </a:solidFill>
            </a:endParaRPr>
          </a:p>
          <a:p>
            <a:r>
              <a:rPr lang="en-US" sz="1500" dirty="0">
                <a:solidFill>
                  <a:schemeClr val="bg1"/>
                </a:solidFill>
              </a:rPr>
              <a:t>The distribution of the data is mainly in a 20-year window from 1996 to 2016 due to the gaps in the data.  This is where the main insights come from in the dataset. </a:t>
            </a:r>
            <a:r>
              <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rPr>
              <a:t>Westernized markets need to be the focus </a:t>
            </a:r>
            <a:r>
              <a:rPr lang="en-US" sz="1500" dirty="0">
                <a:solidFill>
                  <a:prstClr val="white"/>
                </a:solidFill>
                <a:latin typeface="Calibri" panose="020F0502020204030204"/>
              </a:rPr>
              <a:t>of </a:t>
            </a:r>
            <a:r>
              <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rPr>
              <a:t>sales for the company and should be the target market for the next video game. Three key insights show that the westernized countries make up the largest percentage.</a:t>
            </a:r>
            <a:endParaRPr lang="en-US" sz="1500" dirty="0">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Key insights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p>
            <a:pPr marL="342900" indent="-342900">
              <a:buAutoNum type="arabicPeriod"/>
            </a:pPr>
            <a:r>
              <a:rPr lang="en-US" sz="1400" dirty="0">
                <a:solidFill>
                  <a:schemeClr val="bg1"/>
                </a:solidFill>
              </a:rPr>
              <a:t>The total market share in this dataset makes up 8.91 billion USD in sales which is also translated as "Global Sales".</a:t>
            </a:r>
          </a:p>
          <a:p>
            <a:pPr marL="342900" indent="-342900">
              <a:buAutoNum type="arabicPeriod"/>
            </a:pPr>
            <a:endParaRPr lang="en-US" sz="1400" dirty="0">
              <a:solidFill>
                <a:schemeClr val="bg1"/>
              </a:solidFill>
            </a:endParaRPr>
          </a:p>
          <a:p>
            <a:pPr marL="342900" indent="-342900">
              <a:buAutoNum type="arabicPeriod"/>
            </a:pPr>
            <a:r>
              <a:rPr lang="en-US" sz="1400" dirty="0">
                <a:solidFill>
                  <a:schemeClr val="bg1"/>
                </a:solidFill>
              </a:rPr>
              <a:t>Region of sales that should be targeted the most are North America and European sales which make up 76.6% of sales.</a:t>
            </a:r>
          </a:p>
          <a:p>
            <a:pPr marL="342900" indent="-342900">
              <a:buAutoNum type="arabicPeriod"/>
            </a:pPr>
            <a:endParaRPr lang="en-US" sz="1400" dirty="0">
              <a:solidFill>
                <a:schemeClr val="bg1"/>
              </a:solidFill>
            </a:endParaRPr>
          </a:p>
          <a:p>
            <a:pPr marL="342900" indent="-342900">
              <a:buAutoNum type="arabicPeriod"/>
            </a:pPr>
            <a:r>
              <a:rPr lang="en-US" sz="1400" dirty="0">
                <a:solidFill>
                  <a:schemeClr val="bg1"/>
                </a:solidFill>
              </a:rPr>
              <a:t>Due to the COVID-19 outbreak, North America is heavily effected, and the next developed game can increase video game sales by 35% (GameDaily.biz)</a:t>
            </a:r>
          </a:p>
          <a:p>
            <a:pPr marL="342900" indent="-342900">
              <a:buAutoNum type="arabicPeriod"/>
            </a:pPr>
            <a:endParaRPr lang="en-US" sz="1400" dirty="0">
              <a:solidFill>
                <a:schemeClr val="bg1"/>
              </a:solidFill>
            </a:endParaRPr>
          </a:p>
        </p:txBody>
      </p:sp>
    </p:spTree>
    <p:extLst>
      <p:ext uri="{BB962C8B-B14F-4D97-AF65-F5344CB8AC3E}">
        <p14:creationId xmlns:p14="http://schemas.microsoft.com/office/powerpoint/2010/main" val="185316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AC24FEB2-66F1-40B3-A94C-3975FFBDE893}"/>
              </a:ext>
            </a:extLst>
          </p:cNvPr>
          <p:cNvSpPr>
            <a:spLocks noGrp="1"/>
          </p:cNvSpPr>
          <p:nvPr>
            <p:ph idx="1"/>
          </p:nvPr>
        </p:nvSpPr>
        <p:spPr>
          <a:xfrm>
            <a:off x="8502649" y="3358608"/>
            <a:ext cx="3045883" cy="2831273"/>
          </a:xfrm>
        </p:spPr>
        <p:txBody>
          <a:bodyPr>
            <a:normAutofit/>
          </a:bodyPr>
          <a:lstStyle/>
          <a:p>
            <a:pPr marL="0" indent="0">
              <a:buNone/>
            </a:pPr>
            <a:r>
              <a:rPr lang="en-US" sz="1800">
                <a:solidFill>
                  <a:schemeClr val="bg1"/>
                </a:solidFill>
                <a:effectLst/>
                <a:latin typeface="Tableau Light"/>
              </a:rPr>
              <a:t>Video game </a:t>
            </a:r>
            <a:r>
              <a:rPr lang="en-US" sz="1800">
                <a:solidFill>
                  <a:schemeClr val="bg1"/>
                </a:solidFill>
                <a:latin typeface="Tableau Light"/>
              </a:rPr>
              <a:t>s</a:t>
            </a:r>
            <a:r>
              <a:rPr lang="en-US" sz="1800">
                <a:solidFill>
                  <a:schemeClr val="bg1"/>
                </a:solidFill>
                <a:effectLst/>
                <a:latin typeface="Tableau Light"/>
              </a:rPr>
              <a:t>ales </a:t>
            </a:r>
            <a:r>
              <a:rPr lang="en-US" sz="1800">
                <a:solidFill>
                  <a:schemeClr val="bg1"/>
                </a:solidFill>
                <a:latin typeface="Tableau Light"/>
              </a:rPr>
              <a:t>o</a:t>
            </a:r>
            <a:r>
              <a:rPr lang="en-US" sz="1800">
                <a:solidFill>
                  <a:schemeClr val="bg1"/>
                </a:solidFill>
                <a:effectLst/>
                <a:latin typeface="Tableau Light"/>
              </a:rPr>
              <a:t>ver a 20-year </a:t>
            </a:r>
            <a:r>
              <a:rPr lang="en-US" sz="1800">
                <a:solidFill>
                  <a:schemeClr val="bg1"/>
                </a:solidFill>
                <a:latin typeface="Tableau Light"/>
              </a:rPr>
              <a:t>p</a:t>
            </a:r>
            <a:r>
              <a:rPr lang="en-US" sz="1800">
                <a:solidFill>
                  <a:schemeClr val="bg1"/>
                </a:solidFill>
                <a:effectLst/>
                <a:latin typeface="Tableau Light"/>
              </a:rPr>
              <a:t>eriod </a:t>
            </a:r>
            <a:r>
              <a:rPr lang="en-US" sz="1800">
                <a:solidFill>
                  <a:schemeClr val="bg1"/>
                </a:solidFill>
                <a:latin typeface="Tableau Light"/>
              </a:rPr>
              <a:t>p</a:t>
            </a:r>
            <a:r>
              <a:rPr lang="en-US" sz="1800">
                <a:solidFill>
                  <a:schemeClr val="bg1"/>
                </a:solidFill>
                <a:effectLst/>
                <a:latin typeface="Tableau Light"/>
              </a:rPr>
              <a:t>rovide </a:t>
            </a:r>
            <a:r>
              <a:rPr lang="en-US" sz="1800">
                <a:solidFill>
                  <a:schemeClr val="bg1"/>
                </a:solidFill>
                <a:latin typeface="Tableau Light"/>
              </a:rPr>
              <a:t>p</a:t>
            </a:r>
            <a:r>
              <a:rPr lang="en-US" sz="1800">
                <a:solidFill>
                  <a:schemeClr val="bg1"/>
                </a:solidFill>
                <a:effectLst/>
                <a:latin typeface="Tableau Light"/>
              </a:rPr>
              <a:t>revious </a:t>
            </a:r>
            <a:r>
              <a:rPr lang="en-US" sz="1800">
                <a:solidFill>
                  <a:schemeClr val="bg1"/>
                </a:solidFill>
                <a:latin typeface="Tableau Light"/>
              </a:rPr>
              <a:t>s</a:t>
            </a:r>
            <a:r>
              <a:rPr lang="en-US" sz="1800">
                <a:solidFill>
                  <a:schemeClr val="bg1"/>
                </a:solidFill>
                <a:effectLst/>
                <a:latin typeface="Tableau Light"/>
              </a:rPr>
              <a:t>uccessful </a:t>
            </a:r>
            <a:r>
              <a:rPr lang="en-US" sz="1800">
                <a:solidFill>
                  <a:schemeClr val="bg1"/>
                </a:solidFill>
                <a:latin typeface="Tableau Light"/>
              </a:rPr>
              <a:t>v</a:t>
            </a:r>
            <a:r>
              <a:rPr lang="en-US" sz="1800">
                <a:solidFill>
                  <a:schemeClr val="bg1"/>
                </a:solidFill>
                <a:effectLst/>
                <a:latin typeface="Tableau Light"/>
              </a:rPr>
              <a:t>ideo </a:t>
            </a:r>
            <a:r>
              <a:rPr lang="en-US" sz="1800">
                <a:solidFill>
                  <a:schemeClr val="bg1"/>
                </a:solidFill>
                <a:latin typeface="Tableau Light"/>
              </a:rPr>
              <a:t>g</a:t>
            </a:r>
            <a:r>
              <a:rPr lang="en-US" sz="1800">
                <a:solidFill>
                  <a:schemeClr val="bg1"/>
                </a:solidFill>
                <a:effectLst/>
                <a:latin typeface="Tableau Light"/>
              </a:rPr>
              <a:t>ame </a:t>
            </a:r>
            <a:r>
              <a:rPr lang="en-US" sz="1800">
                <a:solidFill>
                  <a:schemeClr val="bg1"/>
                </a:solidFill>
                <a:latin typeface="Tableau Light"/>
              </a:rPr>
              <a:t>f</a:t>
            </a:r>
            <a:r>
              <a:rPr lang="en-US" sz="1800">
                <a:solidFill>
                  <a:schemeClr val="bg1"/>
                </a:solidFill>
                <a:effectLst/>
                <a:latin typeface="Tableau Light"/>
              </a:rPr>
              <a:t>actors such as genre, rating, platform, region, and publishers to predict </a:t>
            </a:r>
            <a:r>
              <a:rPr lang="en-US" sz="1800">
                <a:solidFill>
                  <a:schemeClr val="bg1"/>
                </a:solidFill>
                <a:latin typeface="Tableau Light"/>
              </a:rPr>
              <a:t>f</a:t>
            </a:r>
            <a:r>
              <a:rPr lang="en-US" sz="1800">
                <a:solidFill>
                  <a:schemeClr val="bg1"/>
                </a:solidFill>
                <a:effectLst/>
                <a:latin typeface="Tableau Light"/>
              </a:rPr>
              <a:t>uture </a:t>
            </a:r>
            <a:r>
              <a:rPr lang="en-US" sz="1800">
                <a:solidFill>
                  <a:schemeClr val="bg1"/>
                </a:solidFill>
                <a:latin typeface="Tableau Light"/>
              </a:rPr>
              <a:t>v</a:t>
            </a:r>
            <a:r>
              <a:rPr lang="en-US" sz="1800">
                <a:solidFill>
                  <a:schemeClr val="bg1"/>
                </a:solidFill>
                <a:effectLst/>
                <a:latin typeface="Tableau Light"/>
              </a:rPr>
              <a:t>ideo </a:t>
            </a:r>
            <a:r>
              <a:rPr lang="en-US" sz="1800">
                <a:solidFill>
                  <a:schemeClr val="bg1"/>
                </a:solidFill>
                <a:latin typeface="Tableau Light"/>
              </a:rPr>
              <a:t>g</a:t>
            </a:r>
            <a:r>
              <a:rPr lang="en-US" sz="1800">
                <a:solidFill>
                  <a:schemeClr val="bg1"/>
                </a:solidFill>
                <a:effectLst/>
                <a:latin typeface="Tableau Light"/>
              </a:rPr>
              <a:t>ame profits. </a:t>
            </a:r>
            <a:endParaRPr lang="en-US" sz="1800">
              <a:solidFill>
                <a:schemeClr val="bg1"/>
              </a:solidFill>
            </a:endParaRPr>
          </a:p>
        </p:txBody>
      </p:sp>
      <p:sp>
        <p:nvSpPr>
          <p:cNvPr id="34" name="Rectangle 33">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2D14D2A-16EF-4A5D-966F-F100247C9D62}"/>
              </a:ext>
            </a:extLst>
          </p:cNvPr>
          <p:cNvSpPr>
            <a:spLocks noGrp="1"/>
          </p:cNvSpPr>
          <p:nvPr>
            <p:ph type="title"/>
          </p:nvPr>
        </p:nvSpPr>
        <p:spPr/>
        <p:txBody>
          <a:bodyPr/>
          <a:lstStyle/>
          <a:p>
            <a:endParaRPr lang="en-US" dirty="0"/>
          </a:p>
        </p:txBody>
      </p:sp>
      <p:pic>
        <p:nvPicPr>
          <p:cNvPr id="3" name="Picture 2" descr="Chart, bar chart&#10;&#10;Description automatically generated">
            <a:extLst>
              <a:ext uri="{FF2B5EF4-FFF2-40B4-BE49-F238E27FC236}">
                <a16:creationId xmlns:a16="http://schemas.microsoft.com/office/drawing/2014/main" id="{B1830382-DB70-425B-BAAC-7F6E28A95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 y="0"/>
            <a:ext cx="8129874" cy="6857999"/>
          </a:xfrm>
          <a:prstGeom prst="rect">
            <a:avLst/>
          </a:prstGeom>
        </p:spPr>
      </p:pic>
      <p:sp>
        <p:nvSpPr>
          <p:cNvPr id="5" name="TextBox 4">
            <a:extLst>
              <a:ext uri="{FF2B5EF4-FFF2-40B4-BE49-F238E27FC236}">
                <a16:creationId xmlns:a16="http://schemas.microsoft.com/office/drawing/2014/main" id="{77B3895D-DAB8-4275-A6A7-766302C72FB9}"/>
              </a:ext>
            </a:extLst>
          </p:cNvPr>
          <p:cNvSpPr txBox="1"/>
          <p:nvPr/>
        </p:nvSpPr>
        <p:spPr>
          <a:xfrm>
            <a:off x="8252237" y="382011"/>
            <a:ext cx="3817398" cy="6324808"/>
          </a:xfrm>
          <a:prstGeom prst="rect">
            <a:avLst/>
          </a:prstGeom>
          <a:noFill/>
        </p:spPr>
        <p:txBody>
          <a:bodyPr wrap="square" rtlCol="0">
            <a:spAutoFit/>
          </a:bodyPr>
          <a:lstStyle/>
          <a:p>
            <a:pPr algn="ctr"/>
            <a:r>
              <a:rPr lang="en-US" sz="1500" dirty="0">
                <a:solidFill>
                  <a:schemeClr val="bg1"/>
                </a:solidFill>
              </a:rPr>
              <a:t>Background Knowledge</a:t>
            </a:r>
          </a:p>
          <a:p>
            <a:endParaRPr lang="en-US" sz="1500" dirty="0">
              <a:solidFill>
                <a:schemeClr val="bg1"/>
              </a:solidFill>
            </a:endParaRPr>
          </a:p>
          <a:p>
            <a:r>
              <a:rPr lang="en-US" sz="1500" dirty="0">
                <a:solidFill>
                  <a:schemeClr val="bg1"/>
                </a:solidFill>
              </a:rPr>
              <a:t>The company should partnership with Nintendo or Take-Two to develop the next video game based on past success. </a:t>
            </a:r>
          </a:p>
          <a:p>
            <a:r>
              <a:rPr lang="en-US" sz="1500" dirty="0">
                <a:solidFill>
                  <a:schemeClr val="bg1"/>
                </a:solidFill>
              </a:rPr>
              <a:t>Three key insights show that there is no correlation of profits to the volume of games produced.</a:t>
            </a:r>
          </a:p>
          <a:p>
            <a:pPr algn="ctr"/>
            <a:endParaRPr lang="en-US" sz="1500" dirty="0">
              <a:solidFill>
                <a:schemeClr val="bg1"/>
              </a:solidFill>
            </a:endParaRPr>
          </a:p>
          <a:p>
            <a:pPr algn="ctr"/>
            <a:r>
              <a:rPr lang="en-US" sz="1500" dirty="0">
                <a:solidFill>
                  <a:schemeClr val="bg1"/>
                </a:solidFill>
              </a:rPr>
              <a:t>Key insights</a:t>
            </a:r>
          </a:p>
          <a:p>
            <a:pPr algn="ctr"/>
            <a:endParaRPr lang="en-US" sz="1500" dirty="0">
              <a:solidFill>
                <a:schemeClr val="bg1"/>
              </a:solidFill>
            </a:endParaRPr>
          </a:p>
          <a:p>
            <a:pPr marL="342900" indent="-342900">
              <a:buAutoNum type="arabicPeriod"/>
            </a:pPr>
            <a:r>
              <a:rPr lang="en-US" sz="1500" dirty="0">
                <a:solidFill>
                  <a:schemeClr val="bg1"/>
                </a:solidFill>
              </a:rPr>
              <a:t>Nintendo can generate the company 38% more revenue than the second-best publisher because they make quality games and do not mass produce the quantity.</a:t>
            </a:r>
          </a:p>
          <a:p>
            <a:pPr marL="342900" indent="-342900">
              <a:buAutoNum type="arabicPeriod"/>
            </a:pPr>
            <a:endParaRPr lang="en-US" sz="1500" dirty="0">
              <a:solidFill>
                <a:schemeClr val="bg1"/>
              </a:solidFill>
            </a:endParaRPr>
          </a:p>
          <a:p>
            <a:pPr marL="342900" indent="-342900">
              <a:buAutoNum type="arabicPeriod"/>
            </a:pPr>
            <a:r>
              <a:rPr lang="en-US" sz="1500" dirty="0">
                <a:solidFill>
                  <a:schemeClr val="bg1"/>
                </a:solidFill>
              </a:rPr>
              <a:t>Take Two can generate the company 37% more revenue than Namco Bandai Games, even though Namco Bandai Games has 55% more games produced.</a:t>
            </a:r>
          </a:p>
          <a:p>
            <a:pPr marL="342900" indent="-342900">
              <a:buAutoNum type="arabicPeriod"/>
            </a:pPr>
            <a:endParaRPr lang="en-US" sz="1500" dirty="0">
              <a:solidFill>
                <a:schemeClr val="bg1"/>
              </a:solidFill>
            </a:endParaRPr>
          </a:p>
          <a:p>
            <a:pPr marL="342900" indent="-342900">
              <a:buAutoNum type="arabicPeriod"/>
            </a:pPr>
            <a:r>
              <a:rPr lang="en-US" sz="1500" dirty="0">
                <a:solidFill>
                  <a:schemeClr val="bg1"/>
                </a:solidFill>
              </a:rPr>
              <a:t>The next video game publisher the company partners with should be one like Nintendo that makes 1.9 million per game or Take-Two Interactive that makes .95 million per game (2 highest).</a:t>
            </a:r>
          </a:p>
        </p:txBody>
      </p:sp>
    </p:spTree>
    <p:extLst>
      <p:ext uri="{BB962C8B-B14F-4D97-AF65-F5344CB8AC3E}">
        <p14:creationId xmlns:p14="http://schemas.microsoft.com/office/powerpoint/2010/main" val="45104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AC24FEB2-66F1-40B3-A94C-3975FFBDE893}"/>
              </a:ext>
            </a:extLst>
          </p:cNvPr>
          <p:cNvSpPr>
            <a:spLocks noGrp="1"/>
          </p:cNvSpPr>
          <p:nvPr>
            <p:ph idx="1"/>
          </p:nvPr>
        </p:nvSpPr>
        <p:spPr>
          <a:xfrm>
            <a:off x="8502649" y="3358608"/>
            <a:ext cx="3045883" cy="2831273"/>
          </a:xfrm>
        </p:spPr>
        <p:txBody>
          <a:bodyPr>
            <a:normAutofit/>
          </a:bodyPr>
          <a:lstStyle/>
          <a:p>
            <a:pPr marL="0" indent="0">
              <a:buNone/>
            </a:pPr>
            <a:r>
              <a:rPr lang="en-US" sz="1800">
                <a:solidFill>
                  <a:schemeClr val="bg1"/>
                </a:solidFill>
                <a:effectLst/>
                <a:latin typeface="Tableau Light"/>
              </a:rPr>
              <a:t>Video game </a:t>
            </a:r>
            <a:r>
              <a:rPr lang="en-US" sz="1800">
                <a:solidFill>
                  <a:schemeClr val="bg1"/>
                </a:solidFill>
                <a:latin typeface="Tableau Light"/>
              </a:rPr>
              <a:t>s</a:t>
            </a:r>
            <a:r>
              <a:rPr lang="en-US" sz="1800">
                <a:solidFill>
                  <a:schemeClr val="bg1"/>
                </a:solidFill>
                <a:effectLst/>
                <a:latin typeface="Tableau Light"/>
              </a:rPr>
              <a:t>ales </a:t>
            </a:r>
            <a:r>
              <a:rPr lang="en-US" sz="1800">
                <a:solidFill>
                  <a:schemeClr val="bg1"/>
                </a:solidFill>
                <a:latin typeface="Tableau Light"/>
              </a:rPr>
              <a:t>o</a:t>
            </a:r>
            <a:r>
              <a:rPr lang="en-US" sz="1800">
                <a:solidFill>
                  <a:schemeClr val="bg1"/>
                </a:solidFill>
                <a:effectLst/>
                <a:latin typeface="Tableau Light"/>
              </a:rPr>
              <a:t>ver a 20-year </a:t>
            </a:r>
            <a:r>
              <a:rPr lang="en-US" sz="1800">
                <a:solidFill>
                  <a:schemeClr val="bg1"/>
                </a:solidFill>
                <a:latin typeface="Tableau Light"/>
              </a:rPr>
              <a:t>p</a:t>
            </a:r>
            <a:r>
              <a:rPr lang="en-US" sz="1800">
                <a:solidFill>
                  <a:schemeClr val="bg1"/>
                </a:solidFill>
                <a:effectLst/>
                <a:latin typeface="Tableau Light"/>
              </a:rPr>
              <a:t>eriod </a:t>
            </a:r>
            <a:r>
              <a:rPr lang="en-US" sz="1800">
                <a:solidFill>
                  <a:schemeClr val="bg1"/>
                </a:solidFill>
                <a:latin typeface="Tableau Light"/>
              </a:rPr>
              <a:t>p</a:t>
            </a:r>
            <a:r>
              <a:rPr lang="en-US" sz="1800">
                <a:solidFill>
                  <a:schemeClr val="bg1"/>
                </a:solidFill>
                <a:effectLst/>
                <a:latin typeface="Tableau Light"/>
              </a:rPr>
              <a:t>rovide </a:t>
            </a:r>
            <a:r>
              <a:rPr lang="en-US" sz="1800">
                <a:solidFill>
                  <a:schemeClr val="bg1"/>
                </a:solidFill>
                <a:latin typeface="Tableau Light"/>
              </a:rPr>
              <a:t>p</a:t>
            </a:r>
            <a:r>
              <a:rPr lang="en-US" sz="1800">
                <a:solidFill>
                  <a:schemeClr val="bg1"/>
                </a:solidFill>
                <a:effectLst/>
                <a:latin typeface="Tableau Light"/>
              </a:rPr>
              <a:t>revious </a:t>
            </a:r>
            <a:r>
              <a:rPr lang="en-US" sz="1800">
                <a:solidFill>
                  <a:schemeClr val="bg1"/>
                </a:solidFill>
                <a:latin typeface="Tableau Light"/>
              </a:rPr>
              <a:t>s</a:t>
            </a:r>
            <a:r>
              <a:rPr lang="en-US" sz="1800">
                <a:solidFill>
                  <a:schemeClr val="bg1"/>
                </a:solidFill>
                <a:effectLst/>
                <a:latin typeface="Tableau Light"/>
              </a:rPr>
              <a:t>uccessful </a:t>
            </a:r>
            <a:r>
              <a:rPr lang="en-US" sz="1800">
                <a:solidFill>
                  <a:schemeClr val="bg1"/>
                </a:solidFill>
                <a:latin typeface="Tableau Light"/>
              </a:rPr>
              <a:t>v</a:t>
            </a:r>
            <a:r>
              <a:rPr lang="en-US" sz="1800">
                <a:solidFill>
                  <a:schemeClr val="bg1"/>
                </a:solidFill>
                <a:effectLst/>
                <a:latin typeface="Tableau Light"/>
              </a:rPr>
              <a:t>ideo </a:t>
            </a:r>
            <a:r>
              <a:rPr lang="en-US" sz="1800">
                <a:solidFill>
                  <a:schemeClr val="bg1"/>
                </a:solidFill>
                <a:latin typeface="Tableau Light"/>
              </a:rPr>
              <a:t>g</a:t>
            </a:r>
            <a:r>
              <a:rPr lang="en-US" sz="1800">
                <a:solidFill>
                  <a:schemeClr val="bg1"/>
                </a:solidFill>
                <a:effectLst/>
                <a:latin typeface="Tableau Light"/>
              </a:rPr>
              <a:t>ame </a:t>
            </a:r>
            <a:r>
              <a:rPr lang="en-US" sz="1800">
                <a:solidFill>
                  <a:schemeClr val="bg1"/>
                </a:solidFill>
                <a:latin typeface="Tableau Light"/>
              </a:rPr>
              <a:t>f</a:t>
            </a:r>
            <a:r>
              <a:rPr lang="en-US" sz="1800">
                <a:solidFill>
                  <a:schemeClr val="bg1"/>
                </a:solidFill>
                <a:effectLst/>
                <a:latin typeface="Tableau Light"/>
              </a:rPr>
              <a:t>actors such as genre, rating, platform, region, and publishers to predict </a:t>
            </a:r>
            <a:r>
              <a:rPr lang="en-US" sz="1800">
                <a:solidFill>
                  <a:schemeClr val="bg1"/>
                </a:solidFill>
                <a:latin typeface="Tableau Light"/>
              </a:rPr>
              <a:t>f</a:t>
            </a:r>
            <a:r>
              <a:rPr lang="en-US" sz="1800">
                <a:solidFill>
                  <a:schemeClr val="bg1"/>
                </a:solidFill>
                <a:effectLst/>
                <a:latin typeface="Tableau Light"/>
              </a:rPr>
              <a:t>uture </a:t>
            </a:r>
            <a:r>
              <a:rPr lang="en-US" sz="1800">
                <a:solidFill>
                  <a:schemeClr val="bg1"/>
                </a:solidFill>
                <a:latin typeface="Tableau Light"/>
              </a:rPr>
              <a:t>v</a:t>
            </a:r>
            <a:r>
              <a:rPr lang="en-US" sz="1800">
                <a:solidFill>
                  <a:schemeClr val="bg1"/>
                </a:solidFill>
                <a:effectLst/>
                <a:latin typeface="Tableau Light"/>
              </a:rPr>
              <a:t>ideo </a:t>
            </a:r>
            <a:r>
              <a:rPr lang="en-US" sz="1800">
                <a:solidFill>
                  <a:schemeClr val="bg1"/>
                </a:solidFill>
                <a:latin typeface="Tableau Light"/>
              </a:rPr>
              <a:t>g</a:t>
            </a:r>
            <a:r>
              <a:rPr lang="en-US" sz="1800">
                <a:solidFill>
                  <a:schemeClr val="bg1"/>
                </a:solidFill>
                <a:effectLst/>
                <a:latin typeface="Tableau Light"/>
              </a:rPr>
              <a:t>ame profits. </a:t>
            </a:r>
            <a:endParaRPr lang="en-US" sz="1800">
              <a:solidFill>
                <a:schemeClr val="bg1"/>
              </a:solidFill>
            </a:endParaRPr>
          </a:p>
        </p:txBody>
      </p:sp>
      <p:sp>
        <p:nvSpPr>
          <p:cNvPr id="34" name="Rectangle 33">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2D14D2A-16EF-4A5D-966F-F100247C9D62}"/>
              </a:ext>
            </a:extLst>
          </p:cNvPr>
          <p:cNvSpPr>
            <a:spLocks noGrp="1"/>
          </p:cNvSpPr>
          <p:nvPr>
            <p:ph type="title"/>
          </p:nvPr>
        </p:nvSpPr>
        <p:spPr/>
        <p:txBody>
          <a:bodyPr/>
          <a:lstStyle/>
          <a:p>
            <a:endParaRPr lang="en-US" dirty="0"/>
          </a:p>
        </p:txBody>
      </p:sp>
      <p:pic>
        <p:nvPicPr>
          <p:cNvPr id="3" name="Picture 2" descr="Chart&#10;&#10;Description automatically generated">
            <a:extLst>
              <a:ext uri="{FF2B5EF4-FFF2-40B4-BE49-F238E27FC236}">
                <a16:creationId xmlns:a16="http://schemas.microsoft.com/office/drawing/2014/main" id="{872CB489-2691-4315-8E5F-9E76F3521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8126824" cy="6857999"/>
          </a:xfrm>
          <a:prstGeom prst="rect">
            <a:avLst/>
          </a:prstGeom>
        </p:spPr>
      </p:pic>
      <p:sp>
        <p:nvSpPr>
          <p:cNvPr id="5" name="TextBox 4">
            <a:extLst>
              <a:ext uri="{FF2B5EF4-FFF2-40B4-BE49-F238E27FC236}">
                <a16:creationId xmlns:a16="http://schemas.microsoft.com/office/drawing/2014/main" id="{B6E46DD7-1224-4D98-BD7B-F27E848A7E2B}"/>
              </a:ext>
            </a:extLst>
          </p:cNvPr>
          <p:cNvSpPr txBox="1"/>
          <p:nvPr/>
        </p:nvSpPr>
        <p:spPr>
          <a:xfrm>
            <a:off x="8255936" y="668119"/>
            <a:ext cx="3810000" cy="5401479"/>
          </a:xfrm>
          <a:prstGeom prst="rect">
            <a:avLst/>
          </a:prstGeom>
          <a:noFill/>
        </p:spPr>
        <p:txBody>
          <a:bodyPr wrap="square" rtlCol="0">
            <a:spAutoFit/>
          </a:bodyPr>
          <a:lstStyle/>
          <a:p>
            <a:pPr algn="ctr"/>
            <a:r>
              <a:rPr lang="en-US" sz="1500" dirty="0">
                <a:solidFill>
                  <a:schemeClr val="bg1"/>
                </a:solidFill>
              </a:rPr>
              <a:t>Background</a:t>
            </a:r>
          </a:p>
          <a:p>
            <a:pPr algn="ctr"/>
            <a:endParaRPr lang="en-US" sz="1500" dirty="0">
              <a:solidFill>
                <a:schemeClr val="bg1"/>
              </a:solidFill>
            </a:endParaRPr>
          </a:p>
          <a:p>
            <a:r>
              <a:rPr lang="en-US" sz="1500" dirty="0">
                <a:solidFill>
                  <a:schemeClr val="bg1"/>
                </a:solidFill>
              </a:rPr>
              <a:t>The next game the company produces should have a large target market like E for everyone. </a:t>
            </a:r>
          </a:p>
          <a:p>
            <a:r>
              <a:rPr lang="en-US" sz="1500" dirty="0">
                <a:solidFill>
                  <a:schemeClr val="bg1"/>
                </a:solidFill>
              </a:rPr>
              <a:t>Three key insights that show the segmentation market is focused towards kids and adults.</a:t>
            </a:r>
          </a:p>
          <a:p>
            <a:endParaRPr lang="en-US" sz="1500" dirty="0">
              <a:solidFill>
                <a:schemeClr val="bg1"/>
              </a:solidFill>
            </a:endParaRPr>
          </a:p>
          <a:p>
            <a:pPr algn="ctr"/>
            <a:r>
              <a:rPr lang="en-US" sz="1500" dirty="0">
                <a:solidFill>
                  <a:schemeClr val="bg1"/>
                </a:solidFill>
              </a:rPr>
              <a:t>Key insights</a:t>
            </a:r>
          </a:p>
          <a:p>
            <a:pPr algn="ctr"/>
            <a:endParaRPr lang="en-US" sz="1500" dirty="0">
              <a:solidFill>
                <a:schemeClr val="bg1"/>
              </a:solidFill>
            </a:endParaRPr>
          </a:p>
          <a:p>
            <a:pPr marL="342900" indent="-342900">
              <a:buAutoNum type="arabicPeriod"/>
            </a:pPr>
            <a:r>
              <a:rPr lang="en-US" sz="1500" dirty="0">
                <a:solidFill>
                  <a:schemeClr val="bg1"/>
                </a:solidFill>
              </a:rPr>
              <a:t>E for Everyone games are kid and adult friendly and have a market share of 40%, thus the company should focus on E for everyone development of the next game. </a:t>
            </a:r>
          </a:p>
          <a:p>
            <a:pPr marL="342900" indent="-342900">
              <a:buAutoNum type="arabicPeriod"/>
            </a:pPr>
            <a:endParaRPr lang="en-US" sz="1500" dirty="0">
              <a:solidFill>
                <a:schemeClr val="bg1"/>
              </a:solidFill>
            </a:endParaRPr>
          </a:p>
          <a:p>
            <a:pPr marL="342900" indent="-342900">
              <a:buAutoNum type="arabicPeriod"/>
            </a:pPr>
            <a:r>
              <a:rPr lang="en-US" sz="1500" dirty="0">
                <a:solidFill>
                  <a:schemeClr val="bg1"/>
                </a:solidFill>
              </a:rPr>
              <a:t>E10+ games should be avoided by the development team because they sell at a market share of 7%.</a:t>
            </a:r>
          </a:p>
          <a:p>
            <a:pPr marL="342900" indent="-342900">
              <a:buAutoNum type="arabicPeriod"/>
            </a:pPr>
            <a:endParaRPr lang="en-US" sz="1500" dirty="0">
              <a:solidFill>
                <a:schemeClr val="bg1"/>
              </a:solidFill>
            </a:endParaRPr>
          </a:p>
          <a:p>
            <a:pPr marL="342900" indent="-342900">
              <a:buAutoNum type="arabicPeriod"/>
            </a:pPr>
            <a:r>
              <a:rPr lang="en-US" sz="1500" dirty="0">
                <a:solidFill>
                  <a:schemeClr val="bg1"/>
                </a:solidFill>
              </a:rPr>
              <a:t>Mature and Teen games can be investigated in development, but the market share is lower by 16%, therefore they should not be the number one choice. </a:t>
            </a:r>
          </a:p>
        </p:txBody>
      </p:sp>
    </p:spTree>
    <p:extLst>
      <p:ext uri="{BB962C8B-B14F-4D97-AF65-F5344CB8AC3E}">
        <p14:creationId xmlns:p14="http://schemas.microsoft.com/office/powerpoint/2010/main" val="597297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AC24FEB2-66F1-40B3-A94C-3975FFBDE893}"/>
              </a:ext>
            </a:extLst>
          </p:cNvPr>
          <p:cNvSpPr>
            <a:spLocks noGrp="1"/>
          </p:cNvSpPr>
          <p:nvPr>
            <p:ph idx="1"/>
          </p:nvPr>
        </p:nvSpPr>
        <p:spPr>
          <a:xfrm>
            <a:off x="8502649" y="3358608"/>
            <a:ext cx="3045883" cy="2831273"/>
          </a:xfrm>
        </p:spPr>
        <p:txBody>
          <a:bodyPr>
            <a:normAutofit/>
          </a:bodyPr>
          <a:lstStyle/>
          <a:p>
            <a:pPr marL="0" indent="0">
              <a:buNone/>
            </a:pPr>
            <a:r>
              <a:rPr lang="en-US" sz="1800" dirty="0">
                <a:solidFill>
                  <a:schemeClr val="bg1"/>
                </a:solidFill>
                <a:effectLst/>
                <a:latin typeface="Tableau Light"/>
              </a:rPr>
              <a:t>Video game </a:t>
            </a:r>
            <a:r>
              <a:rPr lang="en-US" sz="1800" dirty="0">
                <a:solidFill>
                  <a:schemeClr val="bg1"/>
                </a:solidFill>
                <a:latin typeface="Tableau Light"/>
              </a:rPr>
              <a:t>s</a:t>
            </a:r>
            <a:r>
              <a:rPr lang="en-US" sz="1800" dirty="0">
                <a:solidFill>
                  <a:schemeClr val="bg1"/>
                </a:solidFill>
                <a:effectLst/>
                <a:latin typeface="Tableau Light"/>
              </a:rPr>
              <a:t>ales </a:t>
            </a:r>
            <a:r>
              <a:rPr lang="en-US" sz="1800" dirty="0">
                <a:solidFill>
                  <a:schemeClr val="bg1"/>
                </a:solidFill>
                <a:latin typeface="Tableau Light"/>
              </a:rPr>
              <a:t>o</a:t>
            </a:r>
            <a:r>
              <a:rPr lang="en-US" sz="1800" dirty="0">
                <a:solidFill>
                  <a:schemeClr val="bg1"/>
                </a:solidFill>
                <a:effectLst/>
                <a:latin typeface="Tableau Light"/>
              </a:rPr>
              <a:t>ver a 20-year </a:t>
            </a:r>
            <a:r>
              <a:rPr lang="en-US" sz="1800" dirty="0">
                <a:solidFill>
                  <a:schemeClr val="bg1"/>
                </a:solidFill>
                <a:latin typeface="Tableau Light"/>
              </a:rPr>
              <a:t>p</a:t>
            </a:r>
            <a:r>
              <a:rPr lang="en-US" sz="1800" dirty="0">
                <a:solidFill>
                  <a:schemeClr val="bg1"/>
                </a:solidFill>
                <a:effectLst/>
                <a:latin typeface="Tableau Light"/>
              </a:rPr>
              <a:t>eriod </a:t>
            </a:r>
            <a:r>
              <a:rPr lang="en-US" sz="1800" dirty="0">
                <a:solidFill>
                  <a:schemeClr val="bg1"/>
                </a:solidFill>
                <a:latin typeface="Tableau Light"/>
              </a:rPr>
              <a:t>p</a:t>
            </a:r>
            <a:r>
              <a:rPr lang="en-US" sz="1800" dirty="0">
                <a:solidFill>
                  <a:schemeClr val="bg1"/>
                </a:solidFill>
                <a:effectLst/>
                <a:latin typeface="Tableau Light"/>
              </a:rPr>
              <a:t>rovide </a:t>
            </a:r>
            <a:r>
              <a:rPr lang="en-US" sz="1800" dirty="0">
                <a:solidFill>
                  <a:schemeClr val="bg1"/>
                </a:solidFill>
                <a:latin typeface="Tableau Light"/>
              </a:rPr>
              <a:t>p</a:t>
            </a:r>
            <a:r>
              <a:rPr lang="en-US" sz="1800" dirty="0">
                <a:solidFill>
                  <a:schemeClr val="bg1"/>
                </a:solidFill>
                <a:effectLst/>
                <a:latin typeface="Tableau Light"/>
              </a:rPr>
              <a:t>revious </a:t>
            </a:r>
            <a:r>
              <a:rPr lang="en-US" sz="1800" dirty="0">
                <a:solidFill>
                  <a:schemeClr val="bg1"/>
                </a:solidFill>
                <a:latin typeface="Tableau Light"/>
              </a:rPr>
              <a:t>s</a:t>
            </a:r>
            <a:r>
              <a:rPr lang="en-US" sz="1800" dirty="0">
                <a:solidFill>
                  <a:schemeClr val="bg1"/>
                </a:solidFill>
                <a:effectLst/>
                <a:latin typeface="Tableau Light"/>
              </a:rPr>
              <a:t>uccessful </a:t>
            </a:r>
            <a:r>
              <a:rPr lang="en-US" sz="1800" dirty="0">
                <a:solidFill>
                  <a:schemeClr val="bg1"/>
                </a:solidFill>
                <a:latin typeface="Tableau Light"/>
              </a:rPr>
              <a:t>v</a:t>
            </a:r>
            <a:r>
              <a:rPr lang="en-US" sz="1800" dirty="0">
                <a:solidFill>
                  <a:schemeClr val="bg1"/>
                </a:solidFill>
                <a:effectLst/>
                <a:latin typeface="Tableau Light"/>
              </a:rPr>
              <a:t>ideo </a:t>
            </a:r>
            <a:r>
              <a:rPr lang="en-US" sz="1800" dirty="0">
                <a:solidFill>
                  <a:schemeClr val="bg1"/>
                </a:solidFill>
                <a:latin typeface="Tableau Light"/>
              </a:rPr>
              <a:t>g</a:t>
            </a:r>
            <a:r>
              <a:rPr lang="en-US" sz="1800" dirty="0">
                <a:solidFill>
                  <a:schemeClr val="bg1"/>
                </a:solidFill>
                <a:effectLst/>
                <a:latin typeface="Tableau Light"/>
              </a:rPr>
              <a:t>ame </a:t>
            </a:r>
            <a:r>
              <a:rPr lang="en-US" sz="1800" dirty="0">
                <a:solidFill>
                  <a:schemeClr val="bg1"/>
                </a:solidFill>
                <a:latin typeface="Tableau Light"/>
              </a:rPr>
              <a:t>f</a:t>
            </a:r>
            <a:r>
              <a:rPr lang="en-US" sz="1800" dirty="0">
                <a:solidFill>
                  <a:schemeClr val="bg1"/>
                </a:solidFill>
                <a:effectLst/>
                <a:latin typeface="Tableau Light"/>
              </a:rPr>
              <a:t>actors such as genre, rating, platform, region, and publishers to predict </a:t>
            </a:r>
            <a:r>
              <a:rPr lang="en-US" sz="1800" dirty="0">
                <a:solidFill>
                  <a:schemeClr val="bg1"/>
                </a:solidFill>
                <a:latin typeface="Tableau Light"/>
              </a:rPr>
              <a:t>f</a:t>
            </a:r>
            <a:r>
              <a:rPr lang="en-US" sz="1800" dirty="0">
                <a:solidFill>
                  <a:schemeClr val="bg1"/>
                </a:solidFill>
                <a:effectLst/>
                <a:latin typeface="Tableau Light"/>
              </a:rPr>
              <a:t>uture </a:t>
            </a:r>
            <a:r>
              <a:rPr lang="en-US" sz="1800" dirty="0">
                <a:solidFill>
                  <a:schemeClr val="bg1"/>
                </a:solidFill>
                <a:latin typeface="Tableau Light"/>
              </a:rPr>
              <a:t>v</a:t>
            </a:r>
            <a:r>
              <a:rPr lang="en-US" sz="1800" dirty="0">
                <a:solidFill>
                  <a:schemeClr val="bg1"/>
                </a:solidFill>
                <a:effectLst/>
                <a:latin typeface="Tableau Light"/>
              </a:rPr>
              <a:t>ideo </a:t>
            </a:r>
            <a:r>
              <a:rPr lang="en-US" sz="1800" dirty="0">
                <a:solidFill>
                  <a:schemeClr val="bg1"/>
                </a:solidFill>
                <a:latin typeface="Tableau Light"/>
              </a:rPr>
              <a:t>g</a:t>
            </a:r>
            <a:r>
              <a:rPr lang="en-US" sz="1800" dirty="0">
                <a:solidFill>
                  <a:schemeClr val="bg1"/>
                </a:solidFill>
                <a:effectLst/>
                <a:latin typeface="Tableau Light"/>
              </a:rPr>
              <a:t>ame profits. </a:t>
            </a:r>
            <a:endParaRPr lang="en-US" sz="1800" dirty="0">
              <a:solidFill>
                <a:schemeClr val="bg1"/>
              </a:solidFill>
            </a:endParaRPr>
          </a:p>
        </p:txBody>
      </p:sp>
      <p:sp>
        <p:nvSpPr>
          <p:cNvPr id="34" name="Rectangle 33">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2D14D2A-16EF-4A5D-966F-F100247C9D62}"/>
              </a:ext>
            </a:extLst>
          </p:cNvPr>
          <p:cNvSpPr>
            <a:spLocks noGrp="1"/>
          </p:cNvSpPr>
          <p:nvPr>
            <p:ph type="title"/>
          </p:nvPr>
        </p:nvSpPr>
        <p:spPr/>
        <p:txBody>
          <a:bodyPr/>
          <a:lstStyle/>
          <a:p>
            <a:endParaRPr lang="en-US" dirty="0"/>
          </a:p>
        </p:txBody>
      </p:sp>
      <p:pic>
        <p:nvPicPr>
          <p:cNvPr id="3" name="Picture 2" descr="Chart, bar chart&#10;&#10;Description automatically generated">
            <a:extLst>
              <a:ext uri="{FF2B5EF4-FFF2-40B4-BE49-F238E27FC236}">
                <a16:creationId xmlns:a16="http://schemas.microsoft.com/office/drawing/2014/main" id="{28B21EC1-3004-4965-8239-DE76F16CE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 y="3429000"/>
            <a:ext cx="8129873" cy="3429000"/>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9CBD8EA3-E0A5-43F0-8099-1FE93EDBC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 y="0"/>
            <a:ext cx="8129874" cy="3358608"/>
          </a:xfrm>
          <a:prstGeom prst="rect">
            <a:avLst/>
          </a:prstGeom>
        </p:spPr>
      </p:pic>
      <p:sp>
        <p:nvSpPr>
          <p:cNvPr id="7" name="TextBox 6">
            <a:extLst>
              <a:ext uri="{FF2B5EF4-FFF2-40B4-BE49-F238E27FC236}">
                <a16:creationId xmlns:a16="http://schemas.microsoft.com/office/drawing/2014/main" id="{F835434D-255B-4085-ACFE-0AF169A24C8E}"/>
              </a:ext>
            </a:extLst>
          </p:cNvPr>
          <p:cNvSpPr txBox="1"/>
          <p:nvPr/>
        </p:nvSpPr>
        <p:spPr>
          <a:xfrm>
            <a:off x="8346423" y="58846"/>
            <a:ext cx="3629025" cy="6786473"/>
          </a:xfrm>
          <a:prstGeom prst="rect">
            <a:avLst/>
          </a:prstGeom>
          <a:noFill/>
        </p:spPr>
        <p:txBody>
          <a:bodyPr wrap="square" rtlCol="0">
            <a:spAutoFit/>
          </a:bodyPr>
          <a:lstStyle/>
          <a:p>
            <a:pPr algn="ctr"/>
            <a:r>
              <a:rPr lang="en-US" sz="1500" dirty="0">
                <a:solidFill>
                  <a:schemeClr val="bg1"/>
                </a:solidFill>
              </a:rPr>
              <a:t>Background</a:t>
            </a:r>
          </a:p>
          <a:p>
            <a:pPr algn="ctr"/>
            <a:endParaRPr lang="en-US" sz="1500" dirty="0">
              <a:solidFill>
                <a:schemeClr val="bg1"/>
              </a:solidFill>
            </a:endParaRPr>
          </a:p>
          <a:p>
            <a:r>
              <a:rPr lang="en-US" sz="1500" dirty="0">
                <a:solidFill>
                  <a:schemeClr val="bg1"/>
                </a:solidFill>
              </a:rPr>
              <a:t>New video game entertainment systems tend to sell the best due to their new capabilities and the development team should focus on virtual reality as that is a new capability as of late. </a:t>
            </a:r>
          </a:p>
          <a:p>
            <a:r>
              <a:rPr lang="en-US" sz="1500" dirty="0">
                <a:solidFill>
                  <a:schemeClr val="bg1"/>
                </a:solidFill>
              </a:rPr>
              <a:t>Three key insights that show novelty next generation video game consoles outperforming others.</a:t>
            </a:r>
          </a:p>
          <a:p>
            <a:pPr algn="ctr"/>
            <a:r>
              <a:rPr lang="en-US" sz="1500" dirty="0">
                <a:solidFill>
                  <a:schemeClr val="bg1"/>
                </a:solidFill>
              </a:rPr>
              <a:t>Key insights</a:t>
            </a:r>
          </a:p>
          <a:p>
            <a:pPr algn="ctr"/>
            <a:endParaRPr lang="en-US" sz="1500" dirty="0">
              <a:solidFill>
                <a:schemeClr val="bg1"/>
              </a:solidFill>
            </a:endParaRPr>
          </a:p>
          <a:p>
            <a:pPr marL="342900" indent="-342900">
              <a:buAutoNum type="arabicPeriod"/>
            </a:pPr>
            <a:r>
              <a:rPr lang="en-US" sz="1500" dirty="0">
                <a:solidFill>
                  <a:schemeClr val="bg1"/>
                </a:solidFill>
              </a:rPr>
              <a:t>The PS2 had a video game market share of 14% of all video games in the dataset, due to the new functionality of a home theatre system built into the console.</a:t>
            </a:r>
          </a:p>
          <a:p>
            <a:pPr marL="342900" indent="-342900">
              <a:buAutoNum type="arabicPeriod"/>
            </a:pPr>
            <a:endParaRPr lang="en-US" sz="1500" dirty="0">
              <a:solidFill>
                <a:schemeClr val="bg1"/>
              </a:solidFill>
            </a:endParaRPr>
          </a:p>
          <a:p>
            <a:pPr marL="342900" indent="-342900">
              <a:buAutoNum type="arabicPeriod"/>
            </a:pPr>
            <a:r>
              <a:rPr lang="en-US" sz="1500" dirty="0">
                <a:solidFill>
                  <a:schemeClr val="bg1"/>
                </a:solidFill>
              </a:rPr>
              <a:t>The Wii is one of the first interactive consoles that is a novelty and 50% of the top 10 grossing games are by the Wii, thus meaning that new interactive consoles do well in game sales. </a:t>
            </a:r>
          </a:p>
          <a:p>
            <a:pPr marL="342900" indent="-342900">
              <a:buAutoNum type="arabicPeriod"/>
            </a:pPr>
            <a:endParaRPr lang="en-US" sz="1500" dirty="0">
              <a:solidFill>
                <a:schemeClr val="bg1"/>
              </a:solidFill>
            </a:endParaRPr>
          </a:p>
          <a:p>
            <a:pPr marL="342900" indent="-342900">
              <a:buAutoNum type="arabicPeriod"/>
            </a:pPr>
            <a:r>
              <a:rPr lang="en-US" sz="1500" dirty="0">
                <a:solidFill>
                  <a:schemeClr val="bg1"/>
                </a:solidFill>
              </a:rPr>
              <a:t>The Xbox 360 and PS3 are similar consoles that provided games with multiplayer capability with an expanded video game market resulting in a market share of 22% combined. </a:t>
            </a:r>
          </a:p>
        </p:txBody>
      </p:sp>
    </p:spTree>
    <p:extLst>
      <p:ext uri="{BB962C8B-B14F-4D97-AF65-F5344CB8AC3E}">
        <p14:creationId xmlns:p14="http://schemas.microsoft.com/office/powerpoint/2010/main" val="338516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AC24FEB2-66F1-40B3-A94C-3975FFBDE893}"/>
              </a:ext>
            </a:extLst>
          </p:cNvPr>
          <p:cNvSpPr>
            <a:spLocks noGrp="1"/>
          </p:cNvSpPr>
          <p:nvPr>
            <p:ph idx="1"/>
          </p:nvPr>
        </p:nvSpPr>
        <p:spPr>
          <a:xfrm>
            <a:off x="8502649" y="3358608"/>
            <a:ext cx="3045883" cy="2831273"/>
          </a:xfrm>
        </p:spPr>
        <p:txBody>
          <a:bodyPr>
            <a:normAutofit/>
          </a:bodyPr>
          <a:lstStyle/>
          <a:p>
            <a:pPr marL="0" indent="0">
              <a:buNone/>
            </a:pPr>
            <a:r>
              <a:rPr lang="en-US" sz="1800" dirty="0">
                <a:solidFill>
                  <a:schemeClr val="bg1"/>
                </a:solidFill>
                <a:effectLst/>
                <a:latin typeface="Tableau Light"/>
              </a:rPr>
              <a:t>Video game </a:t>
            </a:r>
            <a:r>
              <a:rPr lang="en-US" sz="1800" dirty="0">
                <a:solidFill>
                  <a:schemeClr val="bg1"/>
                </a:solidFill>
                <a:latin typeface="Tableau Light"/>
              </a:rPr>
              <a:t>s</a:t>
            </a:r>
            <a:r>
              <a:rPr lang="en-US" sz="1800" dirty="0">
                <a:solidFill>
                  <a:schemeClr val="bg1"/>
                </a:solidFill>
                <a:effectLst/>
                <a:latin typeface="Tableau Light"/>
              </a:rPr>
              <a:t>ales </a:t>
            </a:r>
            <a:r>
              <a:rPr lang="en-US" sz="1800" dirty="0">
                <a:solidFill>
                  <a:schemeClr val="bg1"/>
                </a:solidFill>
                <a:latin typeface="Tableau Light"/>
              </a:rPr>
              <a:t>o</a:t>
            </a:r>
            <a:r>
              <a:rPr lang="en-US" sz="1800" dirty="0">
                <a:solidFill>
                  <a:schemeClr val="bg1"/>
                </a:solidFill>
                <a:effectLst/>
                <a:latin typeface="Tableau Light"/>
              </a:rPr>
              <a:t>ver a 20-year </a:t>
            </a:r>
            <a:r>
              <a:rPr lang="en-US" sz="1800" dirty="0">
                <a:solidFill>
                  <a:schemeClr val="bg1"/>
                </a:solidFill>
                <a:latin typeface="Tableau Light"/>
              </a:rPr>
              <a:t>p</a:t>
            </a:r>
            <a:r>
              <a:rPr lang="en-US" sz="1800" dirty="0">
                <a:solidFill>
                  <a:schemeClr val="bg1"/>
                </a:solidFill>
                <a:effectLst/>
                <a:latin typeface="Tableau Light"/>
              </a:rPr>
              <a:t>eriod </a:t>
            </a:r>
            <a:r>
              <a:rPr lang="en-US" sz="1800" dirty="0">
                <a:solidFill>
                  <a:schemeClr val="bg1"/>
                </a:solidFill>
                <a:latin typeface="Tableau Light"/>
              </a:rPr>
              <a:t>p</a:t>
            </a:r>
            <a:r>
              <a:rPr lang="en-US" sz="1800" dirty="0">
                <a:solidFill>
                  <a:schemeClr val="bg1"/>
                </a:solidFill>
                <a:effectLst/>
                <a:latin typeface="Tableau Light"/>
              </a:rPr>
              <a:t>rovide </a:t>
            </a:r>
            <a:r>
              <a:rPr lang="en-US" sz="1800" dirty="0">
                <a:solidFill>
                  <a:schemeClr val="bg1"/>
                </a:solidFill>
                <a:latin typeface="Tableau Light"/>
              </a:rPr>
              <a:t>p</a:t>
            </a:r>
            <a:r>
              <a:rPr lang="en-US" sz="1800" dirty="0">
                <a:solidFill>
                  <a:schemeClr val="bg1"/>
                </a:solidFill>
                <a:effectLst/>
                <a:latin typeface="Tableau Light"/>
              </a:rPr>
              <a:t>revious </a:t>
            </a:r>
            <a:r>
              <a:rPr lang="en-US" sz="1800" dirty="0">
                <a:solidFill>
                  <a:schemeClr val="bg1"/>
                </a:solidFill>
                <a:latin typeface="Tableau Light"/>
              </a:rPr>
              <a:t>s</a:t>
            </a:r>
            <a:r>
              <a:rPr lang="en-US" sz="1800" dirty="0">
                <a:solidFill>
                  <a:schemeClr val="bg1"/>
                </a:solidFill>
                <a:effectLst/>
                <a:latin typeface="Tableau Light"/>
              </a:rPr>
              <a:t>uccessful </a:t>
            </a:r>
            <a:r>
              <a:rPr lang="en-US" sz="1800" dirty="0">
                <a:solidFill>
                  <a:schemeClr val="bg1"/>
                </a:solidFill>
                <a:latin typeface="Tableau Light"/>
              </a:rPr>
              <a:t>v</a:t>
            </a:r>
            <a:r>
              <a:rPr lang="en-US" sz="1800" dirty="0">
                <a:solidFill>
                  <a:schemeClr val="bg1"/>
                </a:solidFill>
                <a:effectLst/>
                <a:latin typeface="Tableau Light"/>
              </a:rPr>
              <a:t>ideo </a:t>
            </a:r>
            <a:r>
              <a:rPr lang="en-US" sz="1800" dirty="0">
                <a:solidFill>
                  <a:schemeClr val="bg1"/>
                </a:solidFill>
                <a:latin typeface="Tableau Light"/>
              </a:rPr>
              <a:t>g</a:t>
            </a:r>
            <a:r>
              <a:rPr lang="en-US" sz="1800" dirty="0">
                <a:solidFill>
                  <a:schemeClr val="bg1"/>
                </a:solidFill>
                <a:effectLst/>
                <a:latin typeface="Tableau Light"/>
              </a:rPr>
              <a:t>ame </a:t>
            </a:r>
            <a:r>
              <a:rPr lang="en-US" sz="1800" dirty="0">
                <a:solidFill>
                  <a:schemeClr val="bg1"/>
                </a:solidFill>
                <a:latin typeface="Tableau Light"/>
              </a:rPr>
              <a:t>f</a:t>
            </a:r>
            <a:r>
              <a:rPr lang="en-US" sz="1800" dirty="0">
                <a:solidFill>
                  <a:schemeClr val="bg1"/>
                </a:solidFill>
                <a:effectLst/>
                <a:latin typeface="Tableau Light"/>
              </a:rPr>
              <a:t>actors such as genre, rating, platform, region, and publishers to predict </a:t>
            </a:r>
            <a:r>
              <a:rPr lang="en-US" sz="1800" dirty="0">
                <a:solidFill>
                  <a:schemeClr val="bg1"/>
                </a:solidFill>
                <a:latin typeface="Tableau Light"/>
              </a:rPr>
              <a:t>f</a:t>
            </a:r>
            <a:r>
              <a:rPr lang="en-US" sz="1800" dirty="0">
                <a:solidFill>
                  <a:schemeClr val="bg1"/>
                </a:solidFill>
                <a:effectLst/>
                <a:latin typeface="Tableau Light"/>
              </a:rPr>
              <a:t>uture </a:t>
            </a:r>
            <a:r>
              <a:rPr lang="en-US" sz="1800" dirty="0">
                <a:solidFill>
                  <a:schemeClr val="bg1"/>
                </a:solidFill>
                <a:latin typeface="Tableau Light"/>
              </a:rPr>
              <a:t>v</a:t>
            </a:r>
            <a:r>
              <a:rPr lang="en-US" sz="1800" dirty="0">
                <a:solidFill>
                  <a:schemeClr val="bg1"/>
                </a:solidFill>
                <a:effectLst/>
                <a:latin typeface="Tableau Light"/>
              </a:rPr>
              <a:t>ideo </a:t>
            </a:r>
            <a:r>
              <a:rPr lang="en-US" sz="1800" dirty="0">
                <a:solidFill>
                  <a:schemeClr val="bg1"/>
                </a:solidFill>
                <a:latin typeface="Tableau Light"/>
              </a:rPr>
              <a:t>g</a:t>
            </a:r>
            <a:r>
              <a:rPr lang="en-US" sz="1800" dirty="0">
                <a:solidFill>
                  <a:schemeClr val="bg1"/>
                </a:solidFill>
                <a:effectLst/>
                <a:latin typeface="Tableau Light"/>
              </a:rPr>
              <a:t>ame profits. </a:t>
            </a:r>
            <a:endParaRPr lang="en-US" sz="1800" dirty="0">
              <a:solidFill>
                <a:schemeClr val="bg1"/>
              </a:solidFill>
            </a:endParaRPr>
          </a:p>
        </p:txBody>
      </p:sp>
      <p:sp>
        <p:nvSpPr>
          <p:cNvPr id="34" name="Rectangle 33">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2D14D2A-16EF-4A5D-966F-F100247C9D62}"/>
              </a:ext>
            </a:extLst>
          </p:cNvPr>
          <p:cNvSpPr>
            <a:spLocks noGrp="1"/>
          </p:cNvSpPr>
          <p:nvPr>
            <p:ph type="title"/>
          </p:nvPr>
        </p:nvSpPr>
        <p:spPr/>
        <p:txBody>
          <a:bodyPr/>
          <a:lstStyle/>
          <a:p>
            <a:endParaRPr lang="en-US"/>
          </a:p>
        </p:txBody>
      </p:sp>
      <p:pic>
        <p:nvPicPr>
          <p:cNvPr id="3" name="Picture 2" descr="Chart&#10;&#10;Description automatically generated">
            <a:extLst>
              <a:ext uri="{FF2B5EF4-FFF2-40B4-BE49-F238E27FC236}">
                <a16:creationId xmlns:a16="http://schemas.microsoft.com/office/drawing/2014/main" id="{BDB9D8EE-D778-4F02-A34B-9D0F0A811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 y="0"/>
            <a:ext cx="8132923" cy="6858000"/>
          </a:xfrm>
          <a:prstGeom prst="rect">
            <a:avLst/>
          </a:prstGeom>
        </p:spPr>
      </p:pic>
      <p:sp>
        <p:nvSpPr>
          <p:cNvPr id="5" name="TextBox 4">
            <a:extLst>
              <a:ext uri="{FF2B5EF4-FFF2-40B4-BE49-F238E27FC236}">
                <a16:creationId xmlns:a16="http://schemas.microsoft.com/office/drawing/2014/main" id="{C64113B9-05DD-47F6-A717-CC0F499A5590}"/>
              </a:ext>
            </a:extLst>
          </p:cNvPr>
          <p:cNvSpPr txBox="1"/>
          <p:nvPr/>
        </p:nvSpPr>
        <p:spPr>
          <a:xfrm>
            <a:off x="8340137" y="-79653"/>
            <a:ext cx="3638550" cy="7017306"/>
          </a:xfrm>
          <a:prstGeom prst="rect">
            <a:avLst/>
          </a:prstGeom>
          <a:noFill/>
        </p:spPr>
        <p:txBody>
          <a:bodyPr wrap="square" rtlCol="0">
            <a:spAutoFit/>
          </a:bodyPr>
          <a:lstStyle/>
          <a:p>
            <a:pPr algn="ctr"/>
            <a:r>
              <a:rPr lang="en-US" sz="1500" dirty="0">
                <a:solidFill>
                  <a:schemeClr val="bg1"/>
                </a:solidFill>
              </a:rPr>
              <a:t>Background</a:t>
            </a:r>
          </a:p>
          <a:p>
            <a:r>
              <a:rPr lang="en-US" sz="1500" dirty="0">
                <a:solidFill>
                  <a:schemeClr val="bg1"/>
                </a:solidFill>
              </a:rPr>
              <a:t>Production of the next video game should be action or sports, due to the market share being significantly higher than the others. Three key insights that show action and sporting games should be the target genre.</a:t>
            </a:r>
          </a:p>
          <a:p>
            <a:pPr algn="ctr"/>
            <a:r>
              <a:rPr lang="en-US" sz="1500" dirty="0">
                <a:solidFill>
                  <a:schemeClr val="bg1"/>
                </a:solidFill>
              </a:rPr>
              <a:t>Key insights</a:t>
            </a:r>
          </a:p>
          <a:p>
            <a:pPr marL="342900" indent="-342900">
              <a:buAutoNum type="arabicPeriod"/>
            </a:pPr>
            <a:r>
              <a:rPr lang="en-US" sz="1500" dirty="0">
                <a:solidFill>
                  <a:schemeClr val="bg1"/>
                </a:solidFill>
              </a:rPr>
              <a:t>The genre that makes up most of the data set is action with 20% of the market share and the North American, European, and other sales reflect this with 20%, 22%, and 24% of sales respectively; and average of 20% overall exactly.</a:t>
            </a:r>
          </a:p>
          <a:p>
            <a:pPr marL="342900" indent="-342900">
              <a:buAutoNum type="arabicPeriod"/>
            </a:pPr>
            <a:r>
              <a:rPr lang="en-US" sz="1500" dirty="0">
                <a:solidFill>
                  <a:schemeClr val="bg1"/>
                </a:solidFill>
              </a:rPr>
              <a:t>The second highest majority of the data set is sports with 14% of the market share and the North American, European, and other sales reflect this with 16%, 16%, and 17% of the sales respectively; and average of 15% overall exactly.</a:t>
            </a:r>
          </a:p>
          <a:p>
            <a:pPr marL="342900" indent="-342900">
              <a:buAutoNum type="arabicPeriod"/>
            </a:pPr>
            <a:r>
              <a:rPr lang="en-US" sz="1500" dirty="0">
                <a:solidFill>
                  <a:schemeClr val="bg1"/>
                </a:solidFill>
              </a:rPr>
              <a:t>The reason action and sport genres have a low overall average is due to Japan grossing the most sales from role-playing games. The total market share in Japan for role playing games is 28% in this data set, with action and sport genres ranked 2nd (13%) and 3rd (11%) respectively.</a:t>
            </a:r>
          </a:p>
        </p:txBody>
      </p:sp>
    </p:spTree>
    <p:extLst>
      <p:ext uri="{BB962C8B-B14F-4D97-AF65-F5344CB8AC3E}">
        <p14:creationId xmlns:p14="http://schemas.microsoft.com/office/powerpoint/2010/main" val="3302542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AC24FEB2-66F1-40B3-A94C-3975FFBDE893}"/>
              </a:ext>
            </a:extLst>
          </p:cNvPr>
          <p:cNvSpPr>
            <a:spLocks noGrp="1"/>
          </p:cNvSpPr>
          <p:nvPr>
            <p:ph idx="1"/>
          </p:nvPr>
        </p:nvSpPr>
        <p:spPr>
          <a:xfrm>
            <a:off x="8502649" y="3358608"/>
            <a:ext cx="3045883" cy="2831273"/>
          </a:xfrm>
        </p:spPr>
        <p:txBody>
          <a:bodyPr>
            <a:normAutofit/>
          </a:bodyPr>
          <a:lstStyle/>
          <a:p>
            <a:pPr marL="0" indent="0">
              <a:buNone/>
            </a:pPr>
            <a:r>
              <a:rPr lang="en-US" sz="1800" dirty="0">
                <a:solidFill>
                  <a:schemeClr val="bg1"/>
                </a:solidFill>
                <a:effectLst/>
                <a:latin typeface="Tableau Light"/>
              </a:rPr>
              <a:t>Video game </a:t>
            </a:r>
            <a:r>
              <a:rPr lang="en-US" sz="1800" dirty="0">
                <a:solidFill>
                  <a:schemeClr val="bg1"/>
                </a:solidFill>
                <a:latin typeface="Tableau Light"/>
              </a:rPr>
              <a:t>s</a:t>
            </a:r>
            <a:r>
              <a:rPr lang="en-US" sz="1800" dirty="0">
                <a:solidFill>
                  <a:schemeClr val="bg1"/>
                </a:solidFill>
                <a:effectLst/>
                <a:latin typeface="Tableau Light"/>
              </a:rPr>
              <a:t>ales </a:t>
            </a:r>
            <a:r>
              <a:rPr lang="en-US" sz="1800" dirty="0">
                <a:solidFill>
                  <a:schemeClr val="bg1"/>
                </a:solidFill>
                <a:latin typeface="Tableau Light"/>
              </a:rPr>
              <a:t>o</a:t>
            </a:r>
            <a:r>
              <a:rPr lang="en-US" sz="1800" dirty="0">
                <a:solidFill>
                  <a:schemeClr val="bg1"/>
                </a:solidFill>
                <a:effectLst/>
                <a:latin typeface="Tableau Light"/>
              </a:rPr>
              <a:t>ver a 20-year </a:t>
            </a:r>
            <a:r>
              <a:rPr lang="en-US" sz="1800" dirty="0">
                <a:solidFill>
                  <a:schemeClr val="bg1"/>
                </a:solidFill>
                <a:latin typeface="Tableau Light"/>
              </a:rPr>
              <a:t>p</a:t>
            </a:r>
            <a:r>
              <a:rPr lang="en-US" sz="1800" dirty="0">
                <a:solidFill>
                  <a:schemeClr val="bg1"/>
                </a:solidFill>
                <a:effectLst/>
                <a:latin typeface="Tableau Light"/>
              </a:rPr>
              <a:t>eriod </a:t>
            </a:r>
            <a:r>
              <a:rPr lang="en-US" sz="1800" dirty="0">
                <a:solidFill>
                  <a:schemeClr val="bg1"/>
                </a:solidFill>
                <a:latin typeface="Tableau Light"/>
              </a:rPr>
              <a:t>p</a:t>
            </a:r>
            <a:r>
              <a:rPr lang="en-US" sz="1800" dirty="0">
                <a:solidFill>
                  <a:schemeClr val="bg1"/>
                </a:solidFill>
                <a:effectLst/>
                <a:latin typeface="Tableau Light"/>
              </a:rPr>
              <a:t>rovide </a:t>
            </a:r>
            <a:r>
              <a:rPr lang="en-US" sz="1800" dirty="0">
                <a:solidFill>
                  <a:schemeClr val="bg1"/>
                </a:solidFill>
                <a:latin typeface="Tableau Light"/>
              </a:rPr>
              <a:t>p</a:t>
            </a:r>
            <a:r>
              <a:rPr lang="en-US" sz="1800" dirty="0">
                <a:solidFill>
                  <a:schemeClr val="bg1"/>
                </a:solidFill>
                <a:effectLst/>
                <a:latin typeface="Tableau Light"/>
              </a:rPr>
              <a:t>revious </a:t>
            </a:r>
            <a:r>
              <a:rPr lang="en-US" sz="1800" dirty="0">
                <a:solidFill>
                  <a:schemeClr val="bg1"/>
                </a:solidFill>
                <a:latin typeface="Tableau Light"/>
              </a:rPr>
              <a:t>s</a:t>
            </a:r>
            <a:r>
              <a:rPr lang="en-US" sz="1800" dirty="0">
                <a:solidFill>
                  <a:schemeClr val="bg1"/>
                </a:solidFill>
                <a:effectLst/>
                <a:latin typeface="Tableau Light"/>
              </a:rPr>
              <a:t>uccessful </a:t>
            </a:r>
            <a:r>
              <a:rPr lang="en-US" sz="1800" dirty="0">
                <a:solidFill>
                  <a:schemeClr val="bg1"/>
                </a:solidFill>
                <a:latin typeface="Tableau Light"/>
              </a:rPr>
              <a:t>v</a:t>
            </a:r>
            <a:r>
              <a:rPr lang="en-US" sz="1800" dirty="0">
                <a:solidFill>
                  <a:schemeClr val="bg1"/>
                </a:solidFill>
                <a:effectLst/>
                <a:latin typeface="Tableau Light"/>
              </a:rPr>
              <a:t>ideo </a:t>
            </a:r>
            <a:r>
              <a:rPr lang="en-US" sz="1800" dirty="0">
                <a:solidFill>
                  <a:schemeClr val="bg1"/>
                </a:solidFill>
                <a:latin typeface="Tableau Light"/>
              </a:rPr>
              <a:t>g</a:t>
            </a:r>
            <a:r>
              <a:rPr lang="en-US" sz="1800" dirty="0">
                <a:solidFill>
                  <a:schemeClr val="bg1"/>
                </a:solidFill>
                <a:effectLst/>
                <a:latin typeface="Tableau Light"/>
              </a:rPr>
              <a:t>ame </a:t>
            </a:r>
            <a:r>
              <a:rPr lang="en-US" sz="1800" dirty="0">
                <a:solidFill>
                  <a:schemeClr val="bg1"/>
                </a:solidFill>
                <a:latin typeface="Tableau Light"/>
              </a:rPr>
              <a:t>f</a:t>
            </a:r>
            <a:r>
              <a:rPr lang="en-US" sz="1800" dirty="0">
                <a:solidFill>
                  <a:schemeClr val="bg1"/>
                </a:solidFill>
                <a:effectLst/>
                <a:latin typeface="Tableau Light"/>
              </a:rPr>
              <a:t>actors such as genre, rating, platform, region, and publishers to predict </a:t>
            </a:r>
            <a:r>
              <a:rPr lang="en-US" sz="1800" dirty="0">
                <a:solidFill>
                  <a:schemeClr val="bg1"/>
                </a:solidFill>
                <a:latin typeface="Tableau Light"/>
              </a:rPr>
              <a:t>f</a:t>
            </a:r>
            <a:r>
              <a:rPr lang="en-US" sz="1800" dirty="0">
                <a:solidFill>
                  <a:schemeClr val="bg1"/>
                </a:solidFill>
                <a:effectLst/>
                <a:latin typeface="Tableau Light"/>
              </a:rPr>
              <a:t>uture </a:t>
            </a:r>
            <a:r>
              <a:rPr lang="en-US" sz="1800" dirty="0">
                <a:solidFill>
                  <a:schemeClr val="bg1"/>
                </a:solidFill>
                <a:latin typeface="Tableau Light"/>
              </a:rPr>
              <a:t>v</a:t>
            </a:r>
            <a:r>
              <a:rPr lang="en-US" sz="1800" dirty="0">
                <a:solidFill>
                  <a:schemeClr val="bg1"/>
                </a:solidFill>
                <a:effectLst/>
                <a:latin typeface="Tableau Light"/>
              </a:rPr>
              <a:t>ideo </a:t>
            </a:r>
            <a:r>
              <a:rPr lang="en-US" sz="1800" dirty="0">
                <a:solidFill>
                  <a:schemeClr val="bg1"/>
                </a:solidFill>
                <a:latin typeface="Tableau Light"/>
              </a:rPr>
              <a:t>g</a:t>
            </a:r>
            <a:r>
              <a:rPr lang="en-US" sz="1800" dirty="0">
                <a:solidFill>
                  <a:schemeClr val="bg1"/>
                </a:solidFill>
                <a:effectLst/>
                <a:latin typeface="Tableau Light"/>
              </a:rPr>
              <a:t>ame profits. </a:t>
            </a:r>
            <a:endParaRPr lang="en-US" sz="1800" dirty="0">
              <a:solidFill>
                <a:schemeClr val="bg1"/>
              </a:solidFill>
            </a:endParaRPr>
          </a:p>
        </p:txBody>
      </p:sp>
      <p:sp>
        <p:nvSpPr>
          <p:cNvPr id="34" name="Rectangle 33">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2D14D2A-16EF-4A5D-966F-F100247C9D62}"/>
              </a:ext>
            </a:extLst>
          </p:cNvPr>
          <p:cNvSpPr>
            <a:spLocks noGrp="1"/>
          </p:cNvSpPr>
          <p:nvPr>
            <p:ph type="title"/>
          </p:nvPr>
        </p:nvSpPr>
        <p:spPr>
          <a:xfrm>
            <a:off x="0" y="139253"/>
            <a:ext cx="8126824" cy="1325563"/>
          </a:xfrm>
        </p:spPr>
        <p:txBody>
          <a:bodyPr>
            <a:normAutofit/>
          </a:bodyPr>
          <a:lstStyle/>
          <a:p>
            <a:pPr algn="ctr"/>
            <a:r>
              <a:rPr lang="en-US" sz="1800" dirty="0"/>
              <a:t>These factors will help drive sales in 2021 above 10%:</a:t>
            </a:r>
          </a:p>
        </p:txBody>
      </p:sp>
      <p:sp>
        <p:nvSpPr>
          <p:cNvPr id="2" name="TextBox 1">
            <a:extLst>
              <a:ext uri="{FF2B5EF4-FFF2-40B4-BE49-F238E27FC236}">
                <a16:creationId xmlns:a16="http://schemas.microsoft.com/office/drawing/2014/main" id="{525DE5E0-D119-4599-A6CB-C88402258D35}"/>
              </a:ext>
            </a:extLst>
          </p:cNvPr>
          <p:cNvSpPr txBox="1"/>
          <p:nvPr/>
        </p:nvSpPr>
        <p:spPr>
          <a:xfrm>
            <a:off x="838200" y="1464816"/>
            <a:ext cx="6583532" cy="3831818"/>
          </a:xfrm>
          <a:prstGeom prst="rect">
            <a:avLst/>
          </a:prstGeom>
          <a:noFill/>
        </p:spPr>
        <p:txBody>
          <a:bodyPr wrap="square" rtlCol="0">
            <a:spAutoFit/>
          </a:bodyPr>
          <a:lstStyle/>
          <a:p>
            <a:pPr marL="342900" indent="-342900">
              <a:buAutoNum type="arabicPeriod"/>
            </a:pPr>
            <a:r>
              <a:rPr lang="en-US" sz="1500" dirty="0"/>
              <a:t>Target the European and North American markets especially with the Covid-19 factors due to a 76.7% market share.</a:t>
            </a:r>
          </a:p>
          <a:p>
            <a:pPr marL="342900" indent="-342900">
              <a:buAutoNum type="arabicPeriod"/>
            </a:pPr>
            <a:endParaRPr lang="en-US" sz="1500" dirty="0"/>
          </a:p>
          <a:p>
            <a:pPr marL="342900" indent="-342900">
              <a:buAutoNum type="arabicPeriod"/>
            </a:pPr>
            <a:r>
              <a:rPr lang="en-US" sz="1500" dirty="0"/>
              <a:t>Partner with Nintendo or Take-Two to make the next top seller, which gross 2 million and 1 million per game, respectively. </a:t>
            </a:r>
          </a:p>
          <a:p>
            <a:pPr marL="342900" indent="-342900">
              <a:buAutoNum type="arabicPeriod"/>
            </a:pPr>
            <a:endParaRPr lang="en-US" sz="1500" dirty="0"/>
          </a:p>
          <a:p>
            <a:pPr marL="342900" indent="-342900">
              <a:buAutoNum type="arabicPeriod"/>
            </a:pPr>
            <a:r>
              <a:rPr lang="en-US" sz="1500" dirty="0"/>
              <a:t>Create a game that is E for everyone should be priority with a 40% market share.</a:t>
            </a:r>
          </a:p>
          <a:p>
            <a:pPr marL="342900" indent="-342900">
              <a:buAutoNum type="arabicPeriod"/>
            </a:pPr>
            <a:endParaRPr lang="en-US" sz="1500" dirty="0"/>
          </a:p>
          <a:p>
            <a:pPr marL="342900" indent="-342900">
              <a:buAutoNum type="arabicPeriod"/>
            </a:pPr>
            <a:r>
              <a:rPr lang="en-US" sz="1500" dirty="0"/>
              <a:t>Create a new game that on a revolutionary platform like Wii Sports which is 105% more revenue than any other game due to its interactive capabilities not seen before in gaming. </a:t>
            </a:r>
          </a:p>
          <a:p>
            <a:pPr marL="342900" indent="-342900">
              <a:buAutoNum type="arabicPeriod"/>
            </a:pPr>
            <a:endParaRPr lang="en-US" sz="1500" dirty="0"/>
          </a:p>
          <a:p>
            <a:pPr marL="342900" indent="-342900">
              <a:buAutoNum type="arabicPeriod"/>
            </a:pPr>
            <a:r>
              <a:rPr lang="en-US" sz="1500" dirty="0"/>
              <a:t>Create a game that is either an action or sports genre because their market share is 20% and 15% respectively. </a:t>
            </a:r>
          </a:p>
          <a:p>
            <a:pPr marL="342900" indent="-342900">
              <a:buAutoNum type="arabicPeriod"/>
            </a:pPr>
            <a:endParaRPr lang="en-US" dirty="0"/>
          </a:p>
        </p:txBody>
      </p:sp>
    </p:spTree>
    <p:extLst>
      <p:ext uri="{BB962C8B-B14F-4D97-AF65-F5344CB8AC3E}">
        <p14:creationId xmlns:p14="http://schemas.microsoft.com/office/powerpoint/2010/main" val="1017262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1478</Words>
  <Application>Microsoft Office PowerPoint</Application>
  <PresentationFormat>Widescreen</PresentationFormat>
  <Paragraphs>95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Tableau Light</vt:lpstr>
      <vt:lpstr>Times New Roman</vt:lpstr>
      <vt:lpstr>Office Theme</vt:lpstr>
      <vt:lpstr>Video Game Sales Analysis: Technical</vt:lpstr>
      <vt:lpstr>HYPOTHESIS:  In the year 2021, video game profits will increase by 10% if the development team creates a game that has similarities to the style of previous top grossing games? </vt:lpstr>
      <vt:lpstr>PowerPoint Presentation</vt:lpstr>
      <vt:lpstr>PowerPoint Presentation</vt:lpstr>
      <vt:lpstr>PowerPoint Presentation</vt:lpstr>
      <vt:lpstr>PowerPoint Presentation</vt:lpstr>
      <vt:lpstr>PowerPoint Presentation</vt:lpstr>
      <vt:lpstr>PowerPoint Presentation</vt:lpstr>
      <vt:lpstr>These factors will help drive sales in 2021 above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 Analysis: Non-Technical</dc:title>
  <dc:creator>Bennett Holton</dc:creator>
  <cp:lastModifiedBy>Bennett Holton</cp:lastModifiedBy>
  <cp:revision>19</cp:revision>
  <dcterms:created xsi:type="dcterms:W3CDTF">2020-09-27T06:30:40Z</dcterms:created>
  <dcterms:modified xsi:type="dcterms:W3CDTF">2020-10-22T18:04:01Z</dcterms:modified>
</cp:coreProperties>
</file>