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1089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D5B5B0-5304-447B-98EE-B6954E90C9A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F"/>
    <a:srgbClr val="A4C2F4"/>
    <a:srgbClr val="95C5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A98B7E-556C-4A03-9BA9-544ECAD5A4A6}" v="273" dt="2025-05-04T17:11:53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720" y="6584530"/>
            <a:ext cx="26426160" cy="14007253"/>
          </a:xfrm>
        </p:spPr>
        <p:txBody>
          <a:bodyPr anchor="b"/>
          <a:lstStyle>
            <a:lvl1pPr algn="ctr"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6200" y="21131956"/>
            <a:ext cx="23317200" cy="9713804"/>
          </a:xfrm>
        </p:spPr>
        <p:txBody>
          <a:bodyPr/>
          <a:lstStyle>
            <a:lvl1pPr marL="0" indent="0" algn="ctr">
              <a:buNone/>
              <a:defRPr sz="8160"/>
            </a:lvl1pPr>
            <a:lvl2pPr marL="1554480" indent="0" algn="ctr">
              <a:buNone/>
              <a:defRPr sz="6800"/>
            </a:lvl2pPr>
            <a:lvl3pPr marL="3108960" indent="0" algn="ctr">
              <a:buNone/>
              <a:defRPr sz="6120"/>
            </a:lvl3pPr>
            <a:lvl4pPr marL="4663440" indent="0" algn="ctr">
              <a:buNone/>
              <a:defRPr sz="5440"/>
            </a:lvl4pPr>
            <a:lvl5pPr marL="6217920" indent="0" algn="ctr">
              <a:buNone/>
              <a:defRPr sz="5440"/>
            </a:lvl5pPr>
            <a:lvl6pPr marL="7772400" indent="0" algn="ctr">
              <a:buNone/>
              <a:defRPr sz="5440"/>
            </a:lvl6pPr>
            <a:lvl7pPr marL="9326880" indent="0" algn="ctr">
              <a:buNone/>
              <a:defRPr sz="5440"/>
            </a:lvl7pPr>
            <a:lvl8pPr marL="10881360" indent="0" algn="ctr">
              <a:buNone/>
              <a:defRPr sz="5440"/>
            </a:lvl8pPr>
            <a:lvl9pPr marL="12435840" indent="0" algn="ctr">
              <a:buNone/>
              <a:defRPr sz="544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1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8497" y="2142067"/>
            <a:ext cx="6703695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7412" y="2142067"/>
            <a:ext cx="19722465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9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37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1219" y="10030472"/>
            <a:ext cx="26814780" cy="16736057"/>
          </a:xfrm>
        </p:spPr>
        <p:txBody>
          <a:bodyPr anchor="b"/>
          <a:lstStyle>
            <a:lvl1pPr>
              <a:defRPr sz="20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219" y="26924858"/>
            <a:ext cx="26814780" cy="8801097"/>
          </a:xfrm>
        </p:spPr>
        <p:txBody>
          <a:bodyPr/>
          <a:lstStyle>
            <a:lvl1pPr marL="0" indent="0">
              <a:buNone/>
              <a:defRPr sz="8160">
                <a:solidFill>
                  <a:schemeClr val="tx1">
                    <a:tint val="82000"/>
                  </a:schemeClr>
                </a:solidFill>
              </a:defRPr>
            </a:lvl1pPr>
            <a:lvl2pPr marL="1554480" indent="0">
              <a:buNone/>
              <a:defRPr sz="6800">
                <a:solidFill>
                  <a:schemeClr val="tx1">
                    <a:tint val="82000"/>
                  </a:schemeClr>
                </a:solidFill>
              </a:defRPr>
            </a:lvl2pPr>
            <a:lvl3pPr marL="3108960" indent="0">
              <a:buNone/>
              <a:defRPr sz="6120">
                <a:solidFill>
                  <a:schemeClr val="tx1">
                    <a:tint val="82000"/>
                  </a:schemeClr>
                </a:solidFill>
              </a:defRPr>
            </a:lvl3pPr>
            <a:lvl4pPr marL="46634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4pPr>
            <a:lvl5pPr marL="621792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5pPr>
            <a:lvl6pPr marL="777240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6pPr>
            <a:lvl7pPr marL="932688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7pPr>
            <a:lvl8pPr marL="1088136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8pPr>
            <a:lvl9pPr marL="12435840" indent="0">
              <a:buNone/>
              <a:defRPr sz="5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1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4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9110" y="10710333"/>
            <a:ext cx="132130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77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59" y="2142076"/>
            <a:ext cx="2681478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463" y="9862823"/>
            <a:ext cx="13152356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463" y="14696440"/>
            <a:ext cx="1315235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9112" y="9862823"/>
            <a:ext cx="13217129" cy="4833617"/>
          </a:xfrm>
        </p:spPr>
        <p:txBody>
          <a:bodyPr anchor="b"/>
          <a:lstStyle>
            <a:lvl1pPr marL="0" indent="0">
              <a:buNone/>
              <a:defRPr sz="8160" b="1"/>
            </a:lvl1pPr>
            <a:lvl2pPr marL="1554480" indent="0">
              <a:buNone/>
              <a:defRPr sz="6800" b="1"/>
            </a:lvl2pPr>
            <a:lvl3pPr marL="3108960" indent="0">
              <a:buNone/>
              <a:defRPr sz="6120" b="1"/>
            </a:lvl3pPr>
            <a:lvl4pPr marL="4663440" indent="0">
              <a:buNone/>
              <a:defRPr sz="5440" b="1"/>
            </a:lvl4pPr>
            <a:lvl5pPr marL="6217920" indent="0">
              <a:buNone/>
              <a:defRPr sz="5440" b="1"/>
            </a:lvl5pPr>
            <a:lvl6pPr marL="7772400" indent="0">
              <a:buNone/>
              <a:defRPr sz="5440" b="1"/>
            </a:lvl6pPr>
            <a:lvl7pPr marL="9326880" indent="0">
              <a:buNone/>
              <a:defRPr sz="5440" b="1"/>
            </a:lvl7pPr>
            <a:lvl8pPr marL="10881360" indent="0">
              <a:buNone/>
              <a:defRPr sz="5440" b="1"/>
            </a:lvl8pPr>
            <a:lvl9pPr marL="12435840" indent="0">
              <a:buNone/>
              <a:defRPr sz="5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9112" y="14696440"/>
            <a:ext cx="13217129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96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3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58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7129" y="5792902"/>
            <a:ext cx="15739110" cy="28591933"/>
          </a:xfrm>
        </p:spPr>
        <p:txBody>
          <a:bodyPr/>
          <a:lstStyle>
            <a:lvl1pPr>
              <a:defRPr sz="10880"/>
            </a:lvl1pPr>
            <a:lvl2pPr>
              <a:defRPr sz="9520"/>
            </a:lvl2pPr>
            <a:lvl3pPr>
              <a:defRPr sz="8160"/>
            </a:lvl3pPr>
            <a:lvl4pPr>
              <a:defRPr sz="6800"/>
            </a:lvl4pPr>
            <a:lvl5pPr>
              <a:defRPr sz="6800"/>
            </a:lvl5pPr>
            <a:lvl6pPr>
              <a:defRPr sz="6800"/>
            </a:lvl6pPr>
            <a:lvl7pPr>
              <a:defRPr sz="6800"/>
            </a:lvl7pPr>
            <a:lvl8pPr>
              <a:defRPr sz="6800"/>
            </a:lvl8pPr>
            <a:lvl9pPr>
              <a:defRPr sz="6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8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460" y="2682240"/>
            <a:ext cx="10027205" cy="9387840"/>
          </a:xfrm>
        </p:spPr>
        <p:txBody>
          <a:bodyPr anchor="b"/>
          <a:lstStyle>
            <a:lvl1pPr>
              <a:defRPr sz="1088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7129" y="5792902"/>
            <a:ext cx="15739110" cy="28591933"/>
          </a:xfrm>
        </p:spPr>
        <p:txBody>
          <a:bodyPr anchor="t"/>
          <a:lstStyle>
            <a:lvl1pPr marL="0" indent="0">
              <a:buNone/>
              <a:defRPr sz="10880"/>
            </a:lvl1pPr>
            <a:lvl2pPr marL="1554480" indent="0">
              <a:buNone/>
              <a:defRPr sz="9520"/>
            </a:lvl2pPr>
            <a:lvl3pPr marL="3108960" indent="0">
              <a:buNone/>
              <a:defRPr sz="8160"/>
            </a:lvl3pPr>
            <a:lvl4pPr marL="4663440" indent="0">
              <a:buNone/>
              <a:defRPr sz="6800"/>
            </a:lvl4pPr>
            <a:lvl5pPr marL="6217920" indent="0">
              <a:buNone/>
              <a:defRPr sz="6800"/>
            </a:lvl5pPr>
            <a:lvl6pPr marL="7772400" indent="0">
              <a:buNone/>
              <a:defRPr sz="6800"/>
            </a:lvl6pPr>
            <a:lvl7pPr marL="9326880" indent="0">
              <a:buNone/>
              <a:defRPr sz="6800"/>
            </a:lvl7pPr>
            <a:lvl8pPr marL="10881360" indent="0">
              <a:buNone/>
              <a:defRPr sz="6800"/>
            </a:lvl8pPr>
            <a:lvl9pPr marL="12435840" indent="0">
              <a:buNone/>
              <a:defRPr sz="68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460" y="12070080"/>
            <a:ext cx="10027205" cy="22361316"/>
          </a:xfrm>
        </p:spPr>
        <p:txBody>
          <a:bodyPr/>
          <a:lstStyle>
            <a:lvl1pPr marL="0" indent="0">
              <a:buNone/>
              <a:defRPr sz="5440"/>
            </a:lvl1pPr>
            <a:lvl2pPr marL="1554480" indent="0">
              <a:buNone/>
              <a:defRPr sz="4760"/>
            </a:lvl2pPr>
            <a:lvl3pPr marL="3108960" indent="0">
              <a:buNone/>
              <a:defRPr sz="4080"/>
            </a:lvl3pPr>
            <a:lvl4pPr marL="4663440" indent="0">
              <a:buNone/>
              <a:defRPr sz="3400"/>
            </a:lvl4pPr>
            <a:lvl5pPr marL="6217920" indent="0">
              <a:buNone/>
              <a:defRPr sz="3400"/>
            </a:lvl5pPr>
            <a:lvl6pPr marL="7772400" indent="0">
              <a:buNone/>
              <a:defRPr sz="3400"/>
            </a:lvl6pPr>
            <a:lvl7pPr marL="9326880" indent="0">
              <a:buNone/>
              <a:defRPr sz="3400"/>
            </a:lvl7pPr>
            <a:lvl8pPr marL="10881360" indent="0">
              <a:buNone/>
              <a:defRPr sz="3400"/>
            </a:lvl8pPr>
            <a:lvl9pPr marL="12435840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3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7410" y="2142076"/>
            <a:ext cx="268147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7410" y="10710333"/>
            <a:ext cx="268147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741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8430" y="37290595"/>
            <a:ext cx="104927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7030" y="37290595"/>
            <a:ext cx="69951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108960" rtl="0" eaLnBrk="1" latinLnBrk="0" hangingPunct="1">
        <a:lnSpc>
          <a:spcPct val="90000"/>
        </a:lnSpc>
        <a:spcBef>
          <a:spcPct val="0"/>
        </a:spcBef>
        <a:buNone/>
        <a:defRPr sz="14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240" indent="-777240" algn="l" defTabSz="3108960" rtl="0" eaLnBrk="1" latinLnBrk="0" hangingPunct="1">
        <a:lnSpc>
          <a:spcPct val="90000"/>
        </a:lnSpc>
        <a:spcBef>
          <a:spcPts val="3400"/>
        </a:spcBef>
        <a:buFont typeface="Arial" panose="020B0604020202020204" pitchFamily="34" charset="0"/>
        <a:buChar char="•"/>
        <a:defRPr sz="9520" kern="1200">
          <a:solidFill>
            <a:schemeClr val="tx1"/>
          </a:solidFill>
          <a:latin typeface="+mn-lt"/>
          <a:ea typeface="+mn-ea"/>
          <a:cs typeface="+mn-cs"/>
        </a:defRPr>
      </a:lvl1pPr>
      <a:lvl2pPr marL="23317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8160" kern="1200">
          <a:solidFill>
            <a:schemeClr val="tx1"/>
          </a:solidFill>
          <a:latin typeface="+mn-lt"/>
          <a:ea typeface="+mn-ea"/>
          <a:cs typeface="+mn-cs"/>
        </a:defRPr>
      </a:lvl2pPr>
      <a:lvl3pPr marL="38862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800" kern="1200">
          <a:solidFill>
            <a:schemeClr val="tx1"/>
          </a:solidFill>
          <a:latin typeface="+mn-lt"/>
          <a:ea typeface="+mn-ea"/>
          <a:cs typeface="+mn-cs"/>
        </a:defRPr>
      </a:lvl3pPr>
      <a:lvl4pPr marL="54406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99516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854964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1010412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165860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3213080" indent="-777240" algn="l" defTabSz="3108960" rtl="0" eaLnBrk="1" latinLnBrk="0" hangingPunct="1">
        <a:lnSpc>
          <a:spcPct val="90000"/>
        </a:lnSpc>
        <a:spcBef>
          <a:spcPts val="1700"/>
        </a:spcBef>
        <a:buFont typeface="Arial" panose="020B0604020202020204" pitchFamily="34" charset="0"/>
        <a:buChar char="•"/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1pPr>
      <a:lvl2pPr marL="15544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2pPr>
      <a:lvl3pPr marL="31089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4pPr>
      <a:lvl5pPr marL="621792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5pPr>
      <a:lvl6pPr marL="777240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6pPr>
      <a:lvl7pPr marL="932688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7pPr>
      <a:lvl8pPr marL="1088136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algn="l" defTabSz="3108960" rtl="0" eaLnBrk="1" latinLnBrk="0" hangingPunct="1">
        <a:defRPr sz="6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C2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4527BD-CD8F-EEE0-37D5-060E4A79EFBA}"/>
              </a:ext>
            </a:extLst>
          </p:cNvPr>
          <p:cNvSpPr txBox="1"/>
          <p:nvPr/>
        </p:nvSpPr>
        <p:spPr>
          <a:xfrm>
            <a:off x="3291840" y="914400"/>
            <a:ext cx="24505920" cy="1280160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600" b="1" dirty="0">
                <a:latin typeface="Merriweather"/>
              </a:rPr>
              <a:t>Signs of Migrating Icy Worlds in the Radius Valley</a:t>
            </a:r>
            <a:endParaRPr lang="en-US" dirty="0"/>
          </a:p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E64BD-76E7-4EE7-A3A4-0DC4FA19109C}"/>
              </a:ext>
            </a:extLst>
          </p:cNvPr>
          <p:cNvSpPr txBox="1"/>
          <p:nvPr/>
        </p:nvSpPr>
        <p:spPr>
          <a:xfrm>
            <a:off x="9158315" y="2194560"/>
            <a:ext cx="12772969" cy="707886"/>
          </a:xfrm>
          <a:prstGeom prst="rect">
            <a:avLst/>
          </a:prstGeom>
          <a:solidFill>
            <a:srgbClr val="E1EBFF"/>
          </a:solidFill>
          <a:ln w="12700"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dirty="0">
                <a:latin typeface="Roboto"/>
                <a:ea typeface="Roboto"/>
                <a:cs typeface="Roboto"/>
              </a:rPr>
              <a:t>Bennett Skinner</a:t>
            </a:r>
            <a:r>
              <a:rPr lang="en-US" sz="4000" dirty="0">
                <a:latin typeface="Roboto"/>
                <a:ea typeface="Roboto"/>
                <a:cs typeface="Roboto"/>
              </a:rPr>
              <a:t>, Ralph Pudritz, and Ryan Cloutier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CDCBA-BC6C-891A-F292-A7AAE1839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0911"/>
            <a:ext cx="2743200" cy="144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92860EF-20E2-35F8-E82B-3041DC4F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9199" y="412788"/>
            <a:ext cx="228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2163E-62B8-A613-5763-A020839A270B}"/>
              </a:ext>
            </a:extLst>
          </p:cNvPr>
          <p:cNvSpPr txBox="1"/>
          <p:nvPr/>
        </p:nvSpPr>
        <p:spPr>
          <a:xfrm>
            <a:off x="27294839" y="3460788"/>
            <a:ext cx="3474720" cy="477054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ctr" rtl="0"/>
            <a:r>
              <a:rPr lang="en-US" sz="2500" b="0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skinnb1@mcmaster.ca</a:t>
            </a:r>
            <a:endParaRPr lang="en-US" sz="250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1CA15C-A299-609F-6201-B1810D86591E}"/>
              </a:ext>
            </a:extLst>
          </p:cNvPr>
          <p:cNvSpPr txBox="1"/>
          <p:nvPr/>
        </p:nvSpPr>
        <p:spPr>
          <a:xfrm>
            <a:off x="11248592" y="25410945"/>
            <a:ext cx="859241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Synthetic Radius Valley</a:t>
            </a:r>
            <a:endParaRPr lang="en-US" sz="6200" dirty="0">
              <a:effectLst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C7FB8D0-6A0B-2612-0D26-0FC9DD5022A3}"/>
              </a:ext>
            </a:extLst>
          </p:cNvPr>
          <p:cNvSpPr txBox="1"/>
          <p:nvPr/>
        </p:nvSpPr>
        <p:spPr>
          <a:xfrm>
            <a:off x="15488945" y="33018984"/>
            <a:ext cx="1223764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Acknowledgements &amp; References</a:t>
            </a:r>
            <a:endParaRPr lang="en-US" sz="6200" dirty="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2993303-47A3-C36B-A225-EA061E60AD05}"/>
              </a:ext>
            </a:extLst>
          </p:cNvPr>
          <p:cNvGrpSpPr/>
          <p:nvPr/>
        </p:nvGrpSpPr>
        <p:grpSpPr>
          <a:xfrm>
            <a:off x="13129448" y="34092742"/>
            <a:ext cx="16989895" cy="5852160"/>
            <a:chOff x="12644321" y="34092742"/>
            <a:chExt cx="16989895" cy="585216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862322-9D08-636E-254C-DFABA15D7727}"/>
                </a:ext>
              </a:extLst>
            </p:cNvPr>
            <p:cNvSpPr txBox="1"/>
            <p:nvPr/>
          </p:nvSpPr>
          <p:spPr>
            <a:xfrm>
              <a:off x="18478536" y="34092742"/>
              <a:ext cx="11155680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Fulton, B. J., Petigura, E. A., Howard, A. W., Isaacson, H., Marcy, G. W., Cargile, P. A., Hebb, L., Weiss, L. M., Johnson, J. A., Morton, T. D.,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Sinukoff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E., Crossfield, I. J. M., and Hirsch, L. A. (2017). The California-Kepler Survey. III. A Gap in the Radius Distribution of Small Planets. , 154(3):109.</a:t>
              </a:r>
              <a:b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Lopez, E. D. and Rice, K. (2018). How formation time-scales affect the period dependence of the transition between rocky super-Earths and gaseous sub-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Neptunesand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implications for 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η</a:t>
              </a:r>
              <a:r>
                <a:rPr lang="el-GR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⊕</a:t>
              </a:r>
              <a: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l-GR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l-GR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Gupta, A. and Schlichting, H. E. (2019). Sculpting the valley in the radius distribution of small exoplanets as a by-product of planet formation: the core-powered mass-loss mechanism.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Cloutier, R. and Menou, K. (2020). Evolution of the Radius Valley around Low-mass Stars from Kepler and K2.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Burn,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Mishra, L., Haldemann, J., Venturini,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Emsenhuber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Henning, T. (2024). A radius valley between migrated steam worlds and evaporated rocky cores.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 and Pudritz, R. E. (2022). Combined effects of disc winds and turbulence-driven accretion on planet populations.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Alessi, M., Pudritz, R. E., and Cridland, A. J. (2020b). Formation of planetary populations - II. Effects of initial disc size and radial dust drift.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Soubiran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F. (2019). A New Equation of State for Dense Hydrogen-Helium Mixtures.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Chabrier, G. and Debras, F. (2021). A New Equation of State for Dense Hydrogen-Helium Mixtures. II. Taking into Account Hydrogen-Helium Interactions.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Howard, S. and Guillot, T. (2023). Accounting for non-ideal mixing effects in the hydrogen-helium equation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Haldemann, J., Alibert,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Mordasini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and Benz, W. (2020). AQUA: a collection of H2O equations of state for planetary models.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Stixrude, L. and Lithgow-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Bertelloni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 (2024). Thermodynamics of mantle minerals - III: the role of iron.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Connolly, J. A. D. (2009). The geodynamic equation of state: What and how.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Sakai,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Dekura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H., and Hirao, N. (2016). Experimental and theoretical thermal equations of state of MgSiO</a:t>
              </a:r>
              <a:r>
                <a:rPr lang="en-US" sz="1000" b="0" i="0" u="none" strike="noStrike" baseline="-25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post-perovskite at multi-megabar pressures.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Fischer, R. A., Campbell, A. J., Shofner, G. A., Lord, O. T., Dera, P.,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Prakapenka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</a:t>
              </a:r>
              <a:r>
                <a:rPr lang="en-US" sz="10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V. B. (2011). Equation of state and phase diagram of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FeO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Musella, R.,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Mazevet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and Guyot, F. (2019). Physical properties of MgO at deep planetary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Melosh, H. J. (2007). A hydrocode equation of state for SiO2.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19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Faik,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Tauschwitz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Iosilevskiy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I. (2018). The equation of state package FEOS for high energy density matter.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20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Stewart, S., Davies, E., Duncan, M., Lock, S., Root, S., Townsend, J., Kraus, R., Caracas, R., and Jacobsen, S. (2020). The shock physics of giant impacts: Key requirements for the equations of state.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Ichikawa, H. and Tsuchiya, T. (2020). Ab Initio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Thermoelasticity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of Liquid Iron-Nickel-Light Element Alloys.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22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Kuwayama, Y.,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Morard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G., Nakajima, Y., Hirose, K., Baron, A. Q. R., Kawaguchi, S. I., Tsuchiya, T., Ishikawa, D., Hirao, N.,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Ohishi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Y. (2020). Equation of State of Liquid Iron under Extreme Conditions.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23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Hakim, K.,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Rivoldini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Van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Hoolst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Cottenier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S.,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Jaeken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Chust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T., and Steinle-Neumann, G. (2018). A new ab initio equation of state of hcp-Fe and its implication on the interior structure and mass-radius relations of rocky super-Earths.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24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Fei, Y., Murphy, C., Shibazaki, Y., Shahar, A., and Huang, H. (2016). Thermal equation of state of hcp-iron: Constraint on the density deficit of Earth’s solid inner core.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25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Dorogokupets, P. I.,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Dymshits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 M.,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Litasov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D., and Sokolova, T. S. (2017). Thermodynamics and Equations of State of Iron to 350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GPa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and 6000 K.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26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Guillot, T. (2010). On the radiative equilibrium of irradiated planetary atmospheres.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27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 and Guillot, T. (2014). A non-grey analytical model for irradiated atmospheres. I. Derivation.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28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Parmentier, V., Guillot, T., Fortney, J. J., and Marley, M. S. (2015). A non-grey analytical model for irradiated atmospheres. II. Analytical vs. numerical solutions.</a:t>
              </a:r>
              <a:b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29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Freedman, R. S., Lustig-Yaeger, J., Fortney, J. J., Lupu, R. E., Marley, M. S., and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Lodders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K. (2014). Gaseous Mean Opacities for Giant Planet and Ultracool Dwarf Atmospheres over a Range of Metallicities and Temperatures.</a:t>
              </a:r>
            </a:p>
            <a:p>
              <a:pPr rtl="0">
                <a:buNone/>
              </a:pPr>
              <a:r>
                <a:rPr lang="en-US" sz="1000" baseline="30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30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Cantiello, M., Arras, P.,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Brown, E. F., Dotter, A., </a:t>
              </a:r>
              <a:r>
                <a:rPr lang="en-US" sz="1000" dirty="0" err="1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Mankovich</a:t>
              </a:r>
              <a: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C., Montgomery, M. H., Stello, D., Timmes, F. X., and Townsend, R. (2013). Modules for Experiments in Stellar Astrophysics (MESA): Planets, Oscillations, Rotation, and Massive Stars.</a:t>
              </a:r>
              <a:br>
                <a:rPr lang="en-US" sz="10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1000" b="0" i="0" u="none" strike="noStrike" baseline="30000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31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Paxton, B.,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Smolec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R., Schwab, J.,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Gautschy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Bildsten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L., Cantiello, M., Dotter, A., Farmer, R., Goldberg, J. A., Jermyn, A. S., Kanbur, S. M., Marchant, P., </a:t>
              </a:r>
              <a:r>
                <a:rPr lang="en-US" sz="1000" b="0" i="0" u="none" strike="noStrike" dirty="0" err="1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Thoul</a:t>
              </a: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, A., Townsend, R. H. D., Wolf, W. M., Zhang, M., and Timmes, F. X. (2019). Modules for Experiments in Stellar Astrophysics (MESA): Pulsating Variable Stars, Rotation, Convective Boundaries, and Energy Conservation.</a:t>
              </a:r>
              <a:endParaRPr lang="en-US" sz="10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5B2FB54-7E04-BA0E-4BC8-C13629E03CD4}"/>
                </a:ext>
              </a:extLst>
            </p:cNvPr>
            <p:cNvSpPr txBox="1"/>
            <p:nvPr/>
          </p:nvSpPr>
          <p:spPr>
            <a:xfrm>
              <a:off x="12644321" y="34092742"/>
              <a:ext cx="5666468" cy="5852160"/>
            </a:xfrm>
            <a:prstGeom prst="rect">
              <a:avLst/>
            </a:prstGeom>
            <a:solidFill>
              <a:srgbClr val="E1EBFF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rtl="0" fontAlgn="base"/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like to thank Matthew Alessi for providing code used in MPPSM; Komal Bali and Caroline Dorn for providing tabulated MR relationships from their interior structure model; and Jonas Haldemann for insights about water equations of state.</a:t>
              </a:r>
              <a:b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</a:br>
              <a:r>
                <a:rPr lang="en-US" sz="2600" dirty="0">
                  <a:solidFill>
                    <a:srgbClr val="000000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would also like to thank the creators of the BICEPS model, </a:t>
              </a:r>
              <a:r>
                <a:rPr lang="en-US" sz="2600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Jonas Haldemann, Caroline Dorn, Julia Venturini, Yann Alibert, and Willy Benz, for coagulating many of the EOS we use in our model.</a:t>
              </a:r>
              <a:endParaRPr lang="en-US" sz="26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93DC16A-4A0A-5132-31FF-CF2ECB38C961}"/>
              </a:ext>
            </a:extLst>
          </p:cNvPr>
          <p:cNvSpPr txBox="1"/>
          <p:nvPr/>
        </p:nvSpPr>
        <p:spPr>
          <a:xfrm>
            <a:off x="2807208" y="26462761"/>
            <a:ext cx="11155680" cy="2933379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Calculated radii of MPPSM planets w/ new interior structure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radius valley replicated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without H/He-rich planets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Peak radii approximated but relative occurrence incorrect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Water worlds could be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secondary 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FGK sub-Neptune source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Updated interior structure model </a:t>
            </a:r>
            <a:r>
              <a:rPr lang="en-US" sz="3000" i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required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radius valley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W/o winds, no radius valley b/c less migration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766FF-39C9-2716-B13A-74685DB06338}"/>
              </a:ext>
            </a:extLst>
          </p:cNvPr>
          <p:cNvSpPr txBox="1"/>
          <p:nvPr/>
        </p:nvSpPr>
        <p:spPr>
          <a:xfrm>
            <a:off x="4042396" y="35615880"/>
            <a:ext cx="45608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dirty="0">
                <a:solidFill>
                  <a:srgbClr val="000000"/>
                </a:solidFill>
                <a:latin typeface="Roboto" panose="02000000000000000000" pitchFamily="2" charset="0"/>
              </a:rPr>
              <a:t>Future Work</a:t>
            </a:r>
            <a:endParaRPr lang="en-US" sz="6200" dirty="0">
              <a:effectLst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53889114-3858-8788-38C6-A82A15B47D5D}"/>
              </a:ext>
            </a:extLst>
          </p:cNvPr>
          <p:cNvSpPr txBox="1"/>
          <p:nvPr/>
        </p:nvSpPr>
        <p:spPr>
          <a:xfrm>
            <a:off x="909580" y="36682680"/>
            <a:ext cx="11155680" cy="326222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Incorporate metals in H/He envelope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Non-radiogenic heating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 active-dead zone boundary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Create and run MPPSM for M dwarf stars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Statistically quantify synthetic-observational discrepancy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improved interior structure to MPPSM advances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Pebble accretion, new wind prescription, N-body, etc.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37" name="Picture 1036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2EFFAA6-39D3-05DC-A33A-F0927D5080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558" y="29643570"/>
            <a:ext cx="8400484" cy="598932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8B52C1-B5FC-AA95-F9A1-1757DF745A06}"/>
              </a:ext>
            </a:extLst>
          </p:cNvPr>
          <p:cNvCxnSpPr/>
          <p:nvPr/>
        </p:nvCxnSpPr>
        <p:spPr>
          <a:xfrm>
            <a:off x="5955030" y="30388560"/>
            <a:ext cx="2971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90ADB3-4559-1F91-2774-8EC262BE4749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862711" y="29786272"/>
            <a:ext cx="2270227" cy="5990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E8BA3-437C-DBC2-5B9D-517A08476BDF}"/>
              </a:ext>
            </a:extLst>
          </p:cNvPr>
          <p:cNvSpPr txBox="1"/>
          <p:nvPr/>
        </p:nvSpPr>
        <p:spPr>
          <a:xfrm>
            <a:off x="260443" y="29586217"/>
            <a:ext cx="36022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too hot, too water-rich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9A8F9E6-D949-C863-B4DB-7C9075BB04E0}"/>
              </a:ext>
            </a:extLst>
          </p:cNvPr>
          <p:cNvCxnSpPr>
            <a:cxnSpLocks/>
          </p:cNvCxnSpPr>
          <p:nvPr/>
        </p:nvCxnSpPr>
        <p:spPr>
          <a:xfrm>
            <a:off x="9852412" y="30388560"/>
            <a:ext cx="0" cy="385572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2E01D2-0C4B-0A2D-668C-6DECC649E4CD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9852412" y="29786272"/>
            <a:ext cx="2444630" cy="104407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8B8190-5B97-EF0F-8B73-4759A4C7696A}"/>
              </a:ext>
            </a:extLst>
          </p:cNvPr>
          <p:cNvSpPr txBox="1"/>
          <p:nvPr/>
        </p:nvSpPr>
        <p:spPr>
          <a:xfrm>
            <a:off x="12297042" y="29586217"/>
            <a:ext cx="4079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H/He-enveloped planets dominate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35845-F245-ABB1-93EE-20E7F590586E}"/>
              </a:ext>
            </a:extLst>
          </p:cNvPr>
          <p:cNvSpPr txBox="1"/>
          <p:nvPr/>
        </p:nvSpPr>
        <p:spPr>
          <a:xfrm>
            <a:off x="17586647" y="3794760"/>
            <a:ext cx="1024190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Planet Population Synthesis</a:t>
            </a:r>
            <a:endParaRPr lang="en-US" sz="6200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B090A-DCD8-D8B0-C426-954105D694DB}"/>
              </a:ext>
            </a:extLst>
          </p:cNvPr>
          <p:cNvSpPr txBox="1"/>
          <p:nvPr/>
        </p:nvSpPr>
        <p:spPr>
          <a:xfrm>
            <a:off x="5870735" y="3794760"/>
            <a:ext cx="5022529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Radius Valley</a:t>
            </a:r>
            <a:endParaRPr lang="en-US" sz="6200" dirty="0"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3E39D-4AE7-7B11-4CC1-E98921166C0F}"/>
              </a:ext>
            </a:extLst>
          </p:cNvPr>
          <p:cNvSpPr txBox="1"/>
          <p:nvPr/>
        </p:nvSpPr>
        <p:spPr>
          <a:xfrm>
            <a:off x="2807208" y="4814018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of planetary radii is bimodal – “Radius Valley”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~1.3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super-Earth peak and ~2.4 R</a:t>
            </a:r>
            <a:r>
              <a:rPr lang="en-US" sz="3000" baseline="-25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ꚛ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sub-Neptune peak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Super-Earth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consistent w/ Earth-like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consistent w/ H/He OR water envelope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Sub-Neptune composition depends on valley formation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Atmospheric mass loss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H/He-rich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Water-rich formation  water-rich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FGK slope w/ instellation </a:t>
            </a: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consistent w/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envelope mass loss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2,3</a:t>
            </a:r>
            <a:endParaRPr lang="en-US" sz="3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 slope different v. FGK stars</a:t>
            </a:r>
            <a:r>
              <a:rPr lang="en-US" sz="3000" b="0" i="0" u="none" strike="noStrike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possible water-rich formation</a:t>
            </a: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Arial" panose="020B0604020202020204" pitchFamily="34" charset="0"/>
              </a:rPr>
              <a:t>Both mechanisms could contribute</a:t>
            </a:r>
            <a:r>
              <a:rPr lang="en-US" sz="3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  <a:endParaRPr lang="en-US" sz="30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BCEBA4-2B49-F103-0AA7-8122C955C370}"/>
              </a:ext>
            </a:extLst>
          </p:cNvPr>
          <p:cNvSpPr txBox="1"/>
          <p:nvPr/>
        </p:nvSpPr>
        <p:spPr>
          <a:xfrm>
            <a:off x="3634541" y="14862848"/>
            <a:ext cx="949490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Interior Structure Updates</a:t>
            </a:r>
            <a:endParaRPr lang="en-US" sz="620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621BD-D622-A47A-CCDD-134B05837E17}"/>
              </a:ext>
            </a:extLst>
          </p:cNvPr>
          <p:cNvSpPr txBox="1"/>
          <p:nvPr/>
        </p:nvSpPr>
        <p:spPr>
          <a:xfrm>
            <a:off x="18033083" y="14842746"/>
            <a:ext cx="934903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b="1" i="0" u="none" strike="noStrike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New Mass-Radius Curves</a:t>
            </a:r>
            <a:endParaRPr lang="en-US" sz="6200">
              <a:effectLst/>
            </a:endParaRP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E1FD143-C2B3-6A92-9EE8-CE38992B5034}"/>
              </a:ext>
            </a:extLst>
          </p:cNvPr>
          <p:cNvGrpSpPr/>
          <p:nvPr/>
        </p:nvGrpSpPr>
        <p:grpSpPr>
          <a:xfrm>
            <a:off x="1608838" y="9733985"/>
            <a:ext cx="13546313" cy="4961581"/>
            <a:chOff x="1349819" y="8607665"/>
            <a:chExt cx="13546313" cy="4961581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049180-6A80-79C5-63CC-65134059558B}"/>
                </a:ext>
              </a:extLst>
            </p:cNvPr>
            <p:cNvCxnSpPr>
              <a:cxnSpLocks/>
            </p:cNvCxnSpPr>
            <p:nvPr/>
          </p:nvCxnSpPr>
          <p:spPr>
            <a:xfrm>
              <a:off x="4626864" y="11091672"/>
              <a:ext cx="6400800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9" name="Group 1028">
              <a:extLst>
                <a:ext uri="{FF2B5EF4-FFF2-40B4-BE49-F238E27FC236}">
                  <a16:creationId xmlns:a16="http://schemas.microsoft.com/office/drawing/2014/main" id="{F234E06B-E726-7F0D-CF20-03B215D169F4}"/>
                </a:ext>
              </a:extLst>
            </p:cNvPr>
            <p:cNvGrpSpPr/>
            <p:nvPr/>
          </p:nvGrpSpPr>
          <p:grpSpPr>
            <a:xfrm>
              <a:off x="1349819" y="11076351"/>
              <a:ext cx="13546313" cy="2492895"/>
              <a:chOff x="1380780" y="10977970"/>
              <a:chExt cx="13546313" cy="2492895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0853E43-5BE9-042B-42ED-CAA1CE83BAA4}"/>
                  </a:ext>
                </a:extLst>
              </p:cNvPr>
              <p:cNvSpPr/>
              <p:nvPr/>
            </p:nvSpPr>
            <p:spPr>
              <a:xfrm>
                <a:off x="8158604" y="11471443"/>
                <a:ext cx="1999422" cy="1999422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tx2">
                    <a:lumMod val="90000"/>
                    <a:lumOff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F1F7472-FB68-4FD1-A440-1E4D6C079BBE}"/>
                  </a:ext>
                </a:extLst>
              </p:cNvPr>
              <p:cNvSpPr/>
              <p:nvPr/>
            </p:nvSpPr>
            <p:spPr>
              <a:xfrm>
                <a:off x="8491841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72BC73B-1CBB-C825-650F-21AC66EC8F33}"/>
                  </a:ext>
                </a:extLst>
              </p:cNvPr>
              <p:cNvSpPr/>
              <p:nvPr/>
            </p:nvSpPr>
            <p:spPr>
              <a:xfrm>
                <a:off x="8825078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DD6FD29-45AB-7423-2545-EF88EB07EEC4}"/>
                  </a:ext>
                </a:extLst>
              </p:cNvPr>
              <p:cNvSpPr/>
              <p:nvPr/>
            </p:nvSpPr>
            <p:spPr>
              <a:xfrm>
                <a:off x="6072155" y="11804680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2421D21-9B54-FA87-7CE1-4C34977556A6}"/>
                  </a:ext>
                </a:extLst>
              </p:cNvPr>
              <p:cNvSpPr/>
              <p:nvPr/>
            </p:nvSpPr>
            <p:spPr>
              <a:xfrm>
                <a:off x="6405391" y="12137917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F8663B1-A7D7-5397-417D-B4CD982291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4229" y="11555217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FC2B87B-B0DA-2030-2CED-F1DDEF8FEF22}"/>
                  </a:ext>
                </a:extLst>
              </p:cNvPr>
              <p:cNvSpPr txBox="1"/>
              <p:nvPr/>
            </p:nvSpPr>
            <p:spPr>
              <a:xfrm>
                <a:off x="6259362" y="10977970"/>
                <a:ext cx="320040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Water-Rich Formation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E0E1FA5-5DA4-EEF3-102D-B81CB19318B1}"/>
                  </a:ext>
                </a:extLst>
              </p:cNvPr>
              <p:cNvSpPr txBox="1"/>
              <p:nvPr/>
            </p:nvSpPr>
            <p:spPr>
              <a:xfrm>
                <a:off x="1380780" y="12232627"/>
                <a:ext cx="4232249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i="1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inside</a:t>
                </a:r>
                <a:r>
                  <a:rPr lang="en-US" sz="250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554438F-47F9-96A5-1C4B-11A2B76D02EF}"/>
                  </a:ext>
                </a:extLst>
              </p:cNvPr>
              <p:cNvSpPr txBox="1"/>
              <p:nvPr/>
            </p:nvSpPr>
            <p:spPr>
              <a:xfrm>
                <a:off x="10491263" y="12232627"/>
                <a:ext cx="4435830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Formed mostly </a:t>
                </a:r>
                <a:r>
                  <a:rPr lang="en-US" sz="2500" b="0" i="1" u="none" strike="noStrike" dirty="0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out</a:t>
                </a:r>
                <a:r>
                  <a:rPr lang="en-US" sz="2500" i="1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side</a:t>
                </a:r>
                <a:r>
                  <a:rPr lang="en-US" sz="2500" dirty="0"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iceline</a:t>
                </a:r>
                <a:endParaRPr lang="en-US" sz="25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FA3BA7D1-FC01-9943-EF4E-DFF45D778BFD}"/>
                </a:ext>
              </a:extLst>
            </p:cNvPr>
            <p:cNvGrpSpPr/>
            <p:nvPr/>
          </p:nvGrpSpPr>
          <p:grpSpPr>
            <a:xfrm>
              <a:off x="2438400" y="8607665"/>
              <a:ext cx="11771789" cy="2494717"/>
              <a:chOff x="2438400" y="8565970"/>
              <a:chExt cx="11771789" cy="2494717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237A4FD-AE17-7A77-202B-8EE0D8768237}"/>
                  </a:ext>
                </a:extLst>
              </p:cNvPr>
              <p:cNvSpPr/>
              <p:nvPr/>
            </p:nvSpPr>
            <p:spPr>
              <a:xfrm>
                <a:off x="8122976" y="8565970"/>
                <a:ext cx="1999422" cy="1999422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D153393-4036-7B5F-4858-69BCE20F3682}"/>
                  </a:ext>
                </a:extLst>
              </p:cNvPr>
              <p:cNvSpPr/>
              <p:nvPr/>
            </p:nvSpPr>
            <p:spPr>
              <a:xfrm>
                <a:off x="8456213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D239364-F382-5783-C195-A8C571F4EE00}"/>
                  </a:ext>
                </a:extLst>
              </p:cNvPr>
              <p:cNvSpPr/>
              <p:nvPr/>
            </p:nvSpPr>
            <p:spPr>
              <a:xfrm>
                <a:off x="8789450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5E0D1C1-820B-DB3E-685F-A108532EE224}"/>
                  </a:ext>
                </a:extLst>
              </p:cNvPr>
              <p:cNvSpPr/>
              <p:nvPr/>
            </p:nvSpPr>
            <p:spPr>
              <a:xfrm>
                <a:off x="6036527" y="8899207"/>
                <a:ext cx="1332948" cy="1332948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87F2556-5C9B-6209-7900-2F015BE14B5A}"/>
                  </a:ext>
                </a:extLst>
              </p:cNvPr>
              <p:cNvSpPr/>
              <p:nvPr/>
            </p:nvSpPr>
            <p:spPr>
              <a:xfrm>
                <a:off x="6369763" y="9232444"/>
                <a:ext cx="666474" cy="666474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0391EC1-1D10-DC87-76A2-FFA278AF2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8601" y="8649744"/>
                <a:ext cx="0" cy="183187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2B0B964-AC09-A9A0-B355-9601A4DF0733}"/>
                  </a:ext>
                </a:extLst>
              </p:cNvPr>
              <p:cNvSpPr txBox="1"/>
              <p:nvPr/>
            </p:nvSpPr>
            <p:spPr>
              <a:xfrm>
                <a:off x="6063809" y="10583633"/>
                <a:ext cx="352958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Atmospheric Mass Loss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8905DE-9CA7-A821-EB43-503AAEDB404E}"/>
                  </a:ext>
                </a:extLst>
              </p:cNvPr>
              <p:cNvSpPr txBox="1"/>
              <p:nvPr/>
            </p:nvSpPr>
            <p:spPr>
              <a:xfrm>
                <a:off x="2438400" y="9327154"/>
                <a:ext cx="313900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lost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88571AD-08B9-02A3-4D2C-62037B205ED4}"/>
                  </a:ext>
                </a:extLst>
              </p:cNvPr>
              <p:cNvSpPr txBox="1"/>
              <p:nvPr/>
            </p:nvSpPr>
            <p:spPr>
              <a:xfrm>
                <a:off x="10455635" y="9327154"/>
                <a:ext cx="3754554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00" b="0" i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Has </a:t>
                </a:r>
                <a:r>
                  <a:rPr lang="en-US" sz="2500" b="0" i="1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retained</a:t>
                </a:r>
                <a:r>
                  <a:rPr lang="en-US" sz="2500" b="0" u="none" strike="noStrike">
                    <a:effectLst/>
                    <a:latin typeface="Roboto" panose="02000000000000000000" pitchFamily="2" charset="0"/>
                    <a:ea typeface="Roboto" panose="02000000000000000000" pitchFamily="2" charset="0"/>
                    <a:cs typeface="Roboto" panose="02000000000000000000" pitchFamily="2" charset="0"/>
                  </a:rPr>
                  <a:t> atmosphere</a:t>
                </a:r>
                <a:endParaRPr lang="en-US" sz="250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1032" name="TextBox 1031">
            <a:extLst>
              <a:ext uri="{FF2B5EF4-FFF2-40B4-BE49-F238E27FC236}">
                <a16:creationId xmlns:a16="http://schemas.microsoft.com/office/drawing/2014/main" id="{1B68BC7F-E9B5-97CD-3178-99C17341426D}"/>
              </a:ext>
            </a:extLst>
          </p:cNvPr>
          <p:cNvSpPr txBox="1"/>
          <p:nvPr/>
        </p:nvSpPr>
        <p:spPr>
          <a:xfrm>
            <a:off x="17129760" y="4814017"/>
            <a:ext cx="11155680" cy="4752685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Simulate planet formation, create synthetic population</a:t>
            </a: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McMaster Planet Population Synthesis Model (MPPSM)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Planetesimal accretion in disk around sunlike star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lang="en-US" sz="300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 lunar-mass embryo/disk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b="0" i="0" u="none" strike="noStrike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Power-law disk evolved via turbulent viscosity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Disk wind-driven advection and mass loss</a:t>
            </a:r>
            <a:endParaRPr lang="en-US" sz="3000" b="0" i="0" u="none" strike="noStrike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Planets form in planet traps where disk conditions change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Ice Line: Water </a:t>
            </a:r>
            <a:r>
              <a:rPr lang="en-US" sz="3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vapour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condensed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Heat Transition: Heat via viscous dissipation  irradiation</a:t>
            </a:r>
          </a:p>
          <a:p>
            <a:pPr lvl="2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Dead-Active Zone: MRI inactive 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Wingdings" panose="05000000000000000000" pitchFamily="2" charset="2"/>
              </a:rPr>
              <a:t> MRI active</a:t>
            </a:r>
          </a:p>
        </p:txBody>
      </p:sp>
      <p:pic>
        <p:nvPicPr>
          <p:cNvPr id="56" name="Picture 55" descr="A graph of different types of heat&#10;&#10;AI-generated content may be incorrect.">
            <a:extLst>
              <a:ext uri="{FF2B5EF4-FFF2-40B4-BE49-F238E27FC236}">
                <a16:creationId xmlns:a16="http://schemas.microsoft.com/office/drawing/2014/main" id="{F3BA8568-4D48-155D-F5BA-0A32D2DE8B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297" y="9616631"/>
            <a:ext cx="6820605" cy="517618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7EDF93F-AD70-2206-7BAF-7F90EE6CE875}"/>
              </a:ext>
            </a:extLst>
          </p:cNvPr>
          <p:cNvSpPr txBox="1"/>
          <p:nvPr/>
        </p:nvSpPr>
        <p:spPr>
          <a:xfrm>
            <a:off x="2807208" y="15930400"/>
            <a:ext cx="11155680" cy="5137802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planetary radii from MPPSM output parameters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Now use most modern Equations of State (EOS)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Experimental measurements of </a:t>
            </a:r>
            <a:r>
              <a:rPr lang="el-GR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ρ</a:t>
            </a:r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using diamond anvils</a:t>
            </a:r>
            <a:r>
              <a:rPr lang="en-US" sz="3000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22</a:t>
            </a:r>
            <a:endParaRPr lang="en-US" sz="3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Apply Density Functional Theory (DFT) to high pressures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More advanced model</a:t>
            </a: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Mantle composition via Gibbs free energy minimization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Non-grey irradiated atmosphere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26-29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effects (including melting) within mantle,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8-25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FeS</a:t>
            </a: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the core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21,23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Prescription for rotation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30-31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231775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Transit radii calculated to compare to observations</a:t>
            </a:r>
            <a:r>
              <a:rPr lang="en-US" sz="3000" baseline="30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26</a:t>
            </a:r>
            <a:endParaRPr lang="en-US" sz="30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E54F85-0115-A6F5-7534-02E92E198C41}"/>
              </a:ext>
            </a:extLst>
          </p:cNvPr>
          <p:cNvSpPr txBox="1"/>
          <p:nvPr/>
        </p:nvSpPr>
        <p:spPr>
          <a:xfrm>
            <a:off x="17126712" y="15909288"/>
            <a:ext cx="11155680" cy="1046440"/>
          </a:xfrm>
          <a:prstGeom prst="rect">
            <a:avLst/>
          </a:prstGeom>
          <a:solidFill>
            <a:srgbClr val="E1EB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Radii calculated for varying masses, compositions</a:t>
            </a:r>
          </a:p>
          <a:p>
            <a:pPr marL="457200" indent="-457200" rtl="0" fontAlgn="base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mass-radius curves old EOS or not made for high 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836392A3-5930-C6C1-B3F8-F512E6A84913}"/>
              </a:ext>
            </a:extLst>
          </p:cNvPr>
          <p:cNvSpPr txBox="1"/>
          <p:nvPr/>
        </p:nvSpPr>
        <p:spPr>
          <a:xfrm>
            <a:off x="26108999" y="11807610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Alessi &amp; Pudritz (2022) Fig. 7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959D8896-6A98-F87E-E961-BE1BA1D99C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7013" y="21263829"/>
            <a:ext cx="5474981" cy="4146812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6B0323-2BC7-5AD7-ACB8-263459A2BE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048" y="21263829"/>
            <a:ext cx="5474981" cy="41468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F49E38-74C7-3B1C-44F7-D266BFBF106B}"/>
              </a:ext>
            </a:extLst>
          </p:cNvPr>
          <p:cNvSpPr txBox="1"/>
          <p:nvPr/>
        </p:nvSpPr>
        <p:spPr>
          <a:xfrm>
            <a:off x="1688902" y="31976742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19AF42-7F36-1249-0598-28AECE06DB6E}"/>
              </a:ext>
            </a:extLst>
          </p:cNvPr>
          <p:cNvSpPr txBox="1"/>
          <p:nvPr/>
        </p:nvSpPr>
        <p:spPr>
          <a:xfrm>
            <a:off x="20097288" y="9817759"/>
            <a:ext cx="2996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MPPSM Planet Time Series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936AB27-639B-0EA5-8238-2812DB66E7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56679" y="17077615"/>
            <a:ext cx="10695744" cy="8355761"/>
          </a:xfrm>
          <a:prstGeom prst="rect">
            <a:avLst/>
          </a:prstGeom>
        </p:spPr>
      </p:pic>
      <p:pic>
        <p:nvPicPr>
          <p:cNvPr id="24" name="Picture 23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42ED396E-D406-3A89-0A64-43FE6F9B0E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456" y="26505082"/>
            <a:ext cx="8400484" cy="598932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3CB07C-D27D-CA11-B417-A254C0806121}"/>
              </a:ext>
            </a:extLst>
          </p:cNvPr>
          <p:cNvCxnSpPr>
            <a:cxnSpLocks/>
          </p:cNvCxnSpPr>
          <p:nvPr/>
        </p:nvCxnSpPr>
        <p:spPr>
          <a:xfrm>
            <a:off x="21778406" y="30830350"/>
            <a:ext cx="2464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3195D-ECA7-1160-C4E4-801745DE248C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23010864" y="26477764"/>
            <a:ext cx="3163236" cy="43340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734236-576A-6381-B4BF-8261A7D9EAE1}"/>
              </a:ext>
            </a:extLst>
          </p:cNvPr>
          <p:cNvSpPr txBox="1"/>
          <p:nvPr/>
        </p:nvSpPr>
        <p:spPr>
          <a:xfrm>
            <a:off x="25497472" y="26077654"/>
            <a:ext cx="13532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 broad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13EAA493-C358-8AA4-6859-C12FF4894CA3}"/>
              </a:ext>
            </a:extLst>
          </p:cNvPr>
          <p:cNvCxnSpPr>
            <a:cxnSpLocks/>
            <a:stCxn id="24" idx="1"/>
            <a:endCxn id="1037" idx="3"/>
          </p:cNvCxnSpPr>
          <p:nvPr/>
        </p:nvCxnSpPr>
        <p:spPr>
          <a:xfrm flipH="1">
            <a:off x="12297042" y="29499742"/>
            <a:ext cx="6210414" cy="3138488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C8624CAA-F1A8-E19A-E58E-F0CB39289F85}"/>
              </a:ext>
            </a:extLst>
          </p:cNvPr>
          <p:cNvSpPr txBox="1"/>
          <p:nvPr/>
        </p:nvSpPr>
        <p:spPr>
          <a:xfrm rot="20038979">
            <a:off x="12710779" y="31160144"/>
            <a:ext cx="55563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Update Interior Structure Model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94983E84-1B67-43F4-8B69-66B8F838159A}"/>
              </a:ext>
            </a:extLst>
          </p:cNvPr>
          <p:cNvSpPr txBox="1"/>
          <p:nvPr/>
        </p:nvSpPr>
        <p:spPr>
          <a:xfrm>
            <a:off x="8510662" y="2909561"/>
            <a:ext cx="1406827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RESULTS NOT FINAL AND </a:t>
            </a:r>
            <a:r>
              <a:rPr lang="en-US" sz="35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en-US" sz="3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CHANGE BEFORE PUBLICATION!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72F2557B-E942-9E54-18B8-9411B136243F}"/>
              </a:ext>
            </a:extLst>
          </p:cNvPr>
          <p:cNvSpPr txBox="1"/>
          <p:nvPr/>
        </p:nvSpPr>
        <p:spPr>
          <a:xfrm>
            <a:off x="26907940" y="29072974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Observations from</a:t>
            </a:r>
          </a:p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Fulton et al. (2017)</a:t>
            </a:r>
            <a:r>
              <a:rPr lang="en-US" baseline="30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2" name="Picture 21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EED838C-7C71-FFA1-F40B-083F94BCC24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2321998"/>
            <a:ext cx="2011680" cy="201168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81240CC-EE4C-7958-5631-64646048ADC6}"/>
              </a:ext>
            </a:extLst>
          </p:cNvPr>
          <p:cNvSpPr txBox="1"/>
          <p:nvPr/>
        </p:nvSpPr>
        <p:spPr>
          <a:xfrm>
            <a:off x="2804395" y="3004672"/>
            <a:ext cx="30196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https://tinyurl.com/Bennett-Skinner-PLANETSEDGE25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1803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Merriweather</vt:lpstr>
      <vt:lpstr>Roboto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Bennett Skinner</cp:lastModifiedBy>
  <cp:revision>5</cp:revision>
  <dcterms:created xsi:type="dcterms:W3CDTF">2025-05-01T17:51:20Z</dcterms:created>
  <dcterms:modified xsi:type="dcterms:W3CDTF">2025-05-04T23:37:23Z</dcterms:modified>
</cp:coreProperties>
</file>