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notesSlides/notesSlide1.xml" ContentType="application/vnd.openxmlformats-officedocument.presentationml.notesSlide+xml"/>
  <Override PartName="/ppt/charts/chart2.xml" ContentType="application/vnd.openxmlformats-officedocument.drawingml.chart+xml"/>
  <Override PartName="/ppt/notesSlides/notesSlide2.xml" ContentType="application/vnd.openxmlformats-officedocument.presentationml.notesSlide+xml"/>
  <Override PartName="/ppt/charts/chart3.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1" r:id="rId1"/>
  </p:sldMasterIdLst>
  <p:notesMasterIdLst>
    <p:notesMasterId r:id="rId22"/>
  </p:notesMasterIdLst>
  <p:sldIdLst>
    <p:sldId id="256" r:id="rId2"/>
    <p:sldId id="257" r:id="rId3"/>
    <p:sldId id="268" r:id="rId4"/>
    <p:sldId id="269" r:id="rId5"/>
    <p:sldId id="258" r:id="rId6"/>
    <p:sldId id="274" r:id="rId7"/>
    <p:sldId id="259" r:id="rId8"/>
    <p:sldId id="260" r:id="rId9"/>
    <p:sldId id="271" r:id="rId10"/>
    <p:sldId id="275" r:id="rId11"/>
    <p:sldId id="264" r:id="rId12"/>
    <p:sldId id="261" r:id="rId13"/>
    <p:sldId id="262" r:id="rId14"/>
    <p:sldId id="265" r:id="rId15"/>
    <p:sldId id="263" r:id="rId16"/>
    <p:sldId id="266" r:id="rId17"/>
    <p:sldId id="267" r:id="rId18"/>
    <p:sldId id="273" r:id="rId19"/>
    <p:sldId id="270" r:id="rId20"/>
    <p:sldId id="272" r:id="rId21"/>
  </p:sldIdLst>
  <p:sldSz cx="9144000" cy="6858000" type="screen4x3"/>
  <p:notesSz cx="6858000" cy="9144000"/>
  <p:custDataLst>
    <p:tags r:id="rId2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10E3C0F-10F8-4CFB-AFAC-61D71B12D2E2}">
          <p14:sldIdLst>
            <p14:sldId id="256"/>
            <p14:sldId id="257"/>
            <p14:sldId id="268"/>
            <p14:sldId id="269"/>
            <p14:sldId id="258"/>
            <p14:sldId id="274"/>
            <p14:sldId id="259"/>
            <p14:sldId id="260"/>
            <p14:sldId id="271"/>
            <p14:sldId id="275"/>
            <p14:sldId id="264"/>
            <p14:sldId id="261"/>
            <p14:sldId id="262"/>
            <p14:sldId id="265"/>
            <p14:sldId id="263"/>
            <p14:sldId id="266"/>
            <p14:sldId id="267"/>
            <p14:sldId id="273"/>
            <p14:sldId id="270"/>
            <p14:sldId id="272"/>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112" autoAdjust="0"/>
    <p:restoredTop sz="94660"/>
  </p:normalViewPr>
  <p:slideViewPr>
    <p:cSldViewPr>
      <p:cViewPr varScale="1">
        <p:scale>
          <a:sx n="87" d="100"/>
          <a:sy n="87" d="100"/>
        </p:scale>
        <p:origin x="1614"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dirty="0"/>
              <a:t>Current </a:t>
            </a:r>
            <a:r>
              <a:rPr lang="en-US" dirty="0" smtClean="0"/>
              <a:t>percentage of water clean</a:t>
            </a:r>
            <a:r>
              <a:rPr lang="en-US" baseline="0" dirty="0" smtClean="0"/>
              <a:t> enough to drink</a:t>
            </a:r>
            <a:endParaRPr lang="en-US" dirty="0"/>
          </a:p>
        </c:rich>
      </c:tx>
      <c:layout/>
      <c:overlay val="0"/>
    </c:title>
    <c:autoTitleDeleted val="0"/>
    <c:plotArea>
      <c:layout>
        <c:manualLayout>
          <c:layoutTarget val="inner"/>
          <c:xMode val="edge"/>
          <c:yMode val="edge"/>
          <c:x val="0.13819844033918838"/>
          <c:y val="0.26643392002470279"/>
          <c:w val="0.53419341813042598"/>
          <c:h val="0.53796973907673307"/>
        </c:manualLayout>
      </c:layout>
      <c:barChart>
        <c:barDir val="col"/>
        <c:grouping val="clustered"/>
        <c:varyColors val="0"/>
        <c:ser>
          <c:idx val="0"/>
          <c:order val="0"/>
          <c:tx>
            <c:strRef>
              <c:f>Sheet1!$B$1</c:f>
              <c:strCache>
                <c:ptCount val="1"/>
                <c:pt idx="0">
                  <c:v>Current percentage of clean drinking water</c:v>
                </c:pt>
              </c:strCache>
            </c:strRef>
          </c:tx>
          <c:invertIfNegative val="0"/>
          <c:cat>
            <c:strRef>
              <c:f>Sheet1!$A$2:$A$5</c:f>
              <c:strCache>
                <c:ptCount val="4"/>
                <c:pt idx="0">
                  <c:v>Rural</c:v>
                </c:pt>
                <c:pt idx="1">
                  <c:v>Urban</c:v>
                </c:pt>
                <c:pt idx="2">
                  <c:v>Average</c:v>
                </c:pt>
                <c:pt idx="3">
                  <c:v>Ideal</c:v>
                </c:pt>
              </c:strCache>
            </c:strRef>
          </c:cat>
          <c:val>
            <c:numRef>
              <c:f>Sheet1!$B$2:$B$5</c:f>
              <c:numCache>
                <c:formatCode>0.00%</c:formatCode>
                <c:ptCount val="4"/>
                <c:pt idx="0">
                  <c:v>7.2999999999999995E-2</c:v>
                </c:pt>
                <c:pt idx="1">
                  <c:v>0.158</c:v>
                </c:pt>
                <c:pt idx="2">
                  <c:v>8.8999999999999996E-2</c:v>
                </c:pt>
                <c:pt idx="3" formatCode="0%">
                  <c:v>0.9</c:v>
                </c:pt>
              </c:numCache>
            </c:numRef>
          </c:val>
        </c:ser>
        <c:dLbls>
          <c:showLegendKey val="0"/>
          <c:showVal val="0"/>
          <c:showCatName val="0"/>
          <c:showSerName val="0"/>
          <c:showPercent val="0"/>
          <c:showBubbleSize val="0"/>
        </c:dLbls>
        <c:gapWidth val="150"/>
        <c:axId val="1498496432"/>
        <c:axId val="1498496976"/>
      </c:barChart>
      <c:catAx>
        <c:axId val="1498496432"/>
        <c:scaling>
          <c:orientation val="minMax"/>
        </c:scaling>
        <c:delete val="0"/>
        <c:axPos val="b"/>
        <c:numFmt formatCode="General" sourceLinked="0"/>
        <c:majorTickMark val="out"/>
        <c:minorTickMark val="none"/>
        <c:tickLblPos val="nextTo"/>
        <c:crossAx val="1498496976"/>
        <c:crosses val="autoZero"/>
        <c:auto val="1"/>
        <c:lblAlgn val="ctr"/>
        <c:lblOffset val="100"/>
        <c:noMultiLvlLbl val="0"/>
      </c:catAx>
      <c:valAx>
        <c:axId val="1498496976"/>
        <c:scaling>
          <c:orientation val="minMax"/>
        </c:scaling>
        <c:delete val="0"/>
        <c:axPos val="l"/>
        <c:majorGridlines/>
        <c:numFmt formatCode="0.00%" sourceLinked="1"/>
        <c:majorTickMark val="out"/>
        <c:minorTickMark val="none"/>
        <c:tickLblPos val="nextTo"/>
        <c:crossAx val="1498496432"/>
        <c:crosses val="autoZero"/>
        <c:crossBetween val="between"/>
      </c:valAx>
    </c:plotArea>
    <c:legend>
      <c:legendPos val="r"/>
      <c:layout/>
      <c:overlay val="0"/>
    </c:legend>
    <c:plotVisOnly val="1"/>
    <c:dispBlanksAs val="gap"/>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Sheet1!$B$1</c:f>
              <c:strCache>
                <c:ptCount val="1"/>
                <c:pt idx="0">
                  <c:v>Series 1</c:v>
                </c:pt>
              </c:strCache>
            </c:strRef>
          </c:tx>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ser>
        <c:ser>
          <c:idx val="1"/>
          <c:order val="1"/>
          <c:tx>
            <c:strRef>
              <c:f>Sheet1!$C$1</c:f>
              <c:strCache>
                <c:ptCount val="1"/>
                <c:pt idx="0">
                  <c:v>Series 2</c:v>
                </c:pt>
              </c:strCache>
            </c:strRef>
          </c:tx>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ser>
        <c:ser>
          <c:idx val="2"/>
          <c:order val="2"/>
          <c:tx>
            <c:strRef>
              <c:f>Sheet1!$D$1</c:f>
              <c:strCache>
                <c:ptCount val="1"/>
                <c:pt idx="0">
                  <c:v>Series 3</c:v>
                </c:pt>
              </c:strCache>
            </c:strRef>
          </c:tx>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ser>
        <c:dLbls>
          <c:showLegendKey val="0"/>
          <c:showVal val="0"/>
          <c:showCatName val="0"/>
          <c:showSerName val="0"/>
          <c:showPercent val="0"/>
          <c:showBubbleSize val="0"/>
        </c:dLbls>
        <c:gapWidth val="150"/>
        <c:axId val="1316544416"/>
        <c:axId val="1316542784"/>
      </c:barChart>
      <c:catAx>
        <c:axId val="1316544416"/>
        <c:scaling>
          <c:orientation val="minMax"/>
        </c:scaling>
        <c:delete val="0"/>
        <c:axPos val="b"/>
        <c:numFmt formatCode="General" sourceLinked="0"/>
        <c:majorTickMark val="out"/>
        <c:minorTickMark val="none"/>
        <c:tickLblPos val="nextTo"/>
        <c:crossAx val="1316542784"/>
        <c:crosses val="autoZero"/>
        <c:auto val="1"/>
        <c:lblAlgn val="ctr"/>
        <c:lblOffset val="100"/>
        <c:noMultiLvlLbl val="0"/>
      </c:catAx>
      <c:valAx>
        <c:axId val="1316542784"/>
        <c:scaling>
          <c:orientation val="minMax"/>
        </c:scaling>
        <c:delete val="0"/>
        <c:axPos val="l"/>
        <c:majorGridlines/>
        <c:numFmt formatCode="General" sourceLinked="1"/>
        <c:majorTickMark val="out"/>
        <c:minorTickMark val="none"/>
        <c:tickLblPos val="nextTo"/>
        <c:crossAx val="1316544416"/>
        <c:crosses val="autoZero"/>
        <c:crossBetween val="between"/>
      </c:valAx>
    </c:plotArea>
    <c:legend>
      <c:legendPos val="r"/>
      <c:layout/>
      <c:overlay val="0"/>
    </c:legend>
    <c:plotVisOnly val="1"/>
    <c:dispBlanksAs val="gap"/>
    <c:showDLblsOverMax val="0"/>
  </c:chart>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title>
    <c:autoTitleDeleted val="0"/>
    <c:view3D>
      <c:rotX val="15"/>
      <c:rotY val="20"/>
      <c:rAngAx val="1"/>
    </c:view3D>
    <c:floor>
      <c:thickness val="0"/>
    </c:floor>
    <c:sideWall>
      <c:thickness val="0"/>
    </c:sideWall>
    <c:backWall>
      <c:thickness val="0"/>
    </c:backWall>
    <c:plotArea>
      <c:layout/>
      <c:bar3DChart>
        <c:barDir val="col"/>
        <c:grouping val="clustered"/>
        <c:varyColors val="0"/>
        <c:ser>
          <c:idx val="0"/>
          <c:order val="0"/>
          <c:tx>
            <c:strRef>
              <c:f>Sheet1!$B$1</c:f>
              <c:strCache>
                <c:ptCount val="1"/>
                <c:pt idx="0">
                  <c:v>Access to pure water</c:v>
                </c:pt>
              </c:strCache>
            </c:strRef>
          </c:tx>
          <c:invertIfNegative val="0"/>
          <c:cat>
            <c:strRef>
              <c:f>Sheet1!$A$2:$A$3</c:f>
              <c:strCache>
                <c:ptCount val="2"/>
                <c:pt idx="0">
                  <c:v>Before</c:v>
                </c:pt>
                <c:pt idx="1">
                  <c:v>After</c:v>
                </c:pt>
              </c:strCache>
            </c:strRef>
          </c:cat>
          <c:val>
            <c:numRef>
              <c:f>Sheet1!$B$2:$B$3</c:f>
              <c:numCache>
                <c:formatCode>0%</c:formatCode>
                <c:ptCount val="2"/>
                <c:pt idx="0">
                  <c:v>0.5</c:v>
                </c:pt>
                <c:pt idx="1">
                  <c:v>0.9</c:v>
                </c:pt>
              </c:numCache>
            </c:numRef>
          </c:val>
        </c:ser>
        <c:dLbls>
          <c:showLegendKey val="0"/>
          <c:showVal val="0"/>
          <c:showCatName val="0"/>
          <c:showSerName val="0"/>
          <c:showPercent val="0"/>
          <c:showBubbleSize val="0"/>
        </c:dLbls>
        <c:gapWidth val="150"/>
        <c:shape val="cylinder"/>
        <c:axId val="1626121008"/>
        <c:axId val="1626113392"/>
        <c:axId val="0"/>
      </c:bar3DChart>
      <c:catAx>
        <c:axId val="1626121008"/>
        <c:scaling>
          <c:orientation val="minMax"/>
        </c:scaling>
        <c:delete val="0"/>
        <c:axPos val="b"/>
        <c:numFmt formatCode="General" sourceLinked="0"/>
        <c:majorTickMark val="out"/>
        <c:minorTickMark val="none"/>
        <c:tickLblPos val="nextTo"/>
        <c:crossAx val="1626113392"/>
        <c:crosses val="autoZero"/>
        <c:auto val="1"/>
        <c:lblAlgn val="ctr"/>
        <c:lblOffset val="100"/>
        <c:noMultiLvlLbl val="0"/>
      </c:catAx>
      <c:valAx>
        <c:axId val="1626113392"/>
        <c:scaling>
          <c:orientation val="minMax"/>
        </c:scaling>
        <c:delete val="0"/>
        <c:axPos val="l"/>
        <c:majorGridlines/>
        <c:numFmt formatCode="0%" sourceLinked="1"/>
        <c:majorTickMark val="out"/>
        <c:minorTickMark val="none"/>
        <c:tickLblPos val="nextTo"/>
        <c:crossAx val="1626121008"/>
        <c:crosses val="autoZero"/>
        <c:crossBetween val="between"/>
      </c:valAx>
    </c:plotArea>
    <c:legend>
      <c:legendPos val="r"/>
      <c:layout/>
      <c:overlay val="0"/>
    </c:legend>
    <c:plotVisOnly val="1"/>
    <c:dispBlanksAs val="gap"/>
    <c:showDLblsOverMax val="0"/>
  </c:chart>
  <c:txPr>
    <a:bodyPr/>
    <a:lstStyle/>
    <a:p>
      <a:pPr>
        <a:defRPr sz="1800"/>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91C2438-AB1E-4744-AB89-E11BB152238C}" type="datetimeFigureOut">
              <a:rPr lang="en-US" smtClean="0"/>
              <a:pPr/>
              <a:t>4/29/2014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BC84619-D4C6-4E7E-84B4-66B7B83F9B54}" type="slidenum">
              <a:rPr lang="en-US" smtClean="0"/>
              <a:pPr/>
              <a:t>‹#›</a:t>
            </a:fld>
            <a:endParaRPr lang="en-US"/>
          </a:p>
        </p:txBody>
      </p:sp>
    </p:spTree>
    <p:extLst>
      <p:ext uri="{BB962C8B-B14F-4D97-AF65-F5344CB8AC3E}">
        <p14:creationId xmlns:p14="http://schemas.microsoft.com/office/powerpoint/2010/main" val="35414925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BC84619-D4C6-4E7E-84B4-66B7B83F9B54}" type="slidenum">
              <a:rPr lang="en-US" smtClean="0"/>
              <a:pPr/>
              <a:t>16</a:t>
            </a:fld>
            <a:endParaRPr lang="en-US"/>
          </a:p>
        </p:txBody>
      </p:sp>
    </p:spTree>
    <p:extLst>
      <p:ext uri="{BB962C8B-B14F-4D97-AF65-F5344CB8AC3E}">
        <p14:creationId xmlns:p14="http://schemas.microsoft.com/office/powerpoint/2010/main" val="20276203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BC84619-D4C6-4E7E-84B4-66B7B83F9B54}" type="slidenum">
              <a:rPr lang="en-US" smtClean="0"/>
              <a:pPr/>
              <a:t>19</a:t>
            </a:fld>
            <a:endParaRPr lang="en-US"/>
          </a:p>
        </p:txBody>
      </p:sp>
    </p:spTree>
    <p:extLst>
      <p:ext uri="{BB962C8B-B14F-4D97-AF65-F5344CB8AC3E}">
        <p14:creationId xmlns:p14="http://schemas.microsoft.com/office/powerpoint/2010/main" val="300136293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Droplets-S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p:nvPr>
        </p:nvSpPr>
        <p:spPr>
          <a:xfrm>
            <a:off x="1313259" y="1300786"/>
            <a:ext cx="6517482" cy="2509213"/>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313259" y="3886201"/>
            <a:ext cx="6517482"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D30B827-8D4D-4793-90D5-90574DDDD4D1}" type="datetimeFigureOut">
              <a:rPr lang="en-US" smtClean="0"/>
              <a:pPr/>
              <a:t>4/29/2014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49C379-7F64-4191-8773-D614B3DF93FF}" type="slidenum">
              <a:rPr lang="en-US" smtClean="0"/>
              <a:pPr/>
              <a:t>‹#›</a:t>
            </a:fld>
            <a:endParaRPr lang="en-US"/>
          </a:p>
        </p:txBody>
      </p:sp>
    </p:spTree>
    <p:extLst>
      <p:ext uri="{BB962C8B-B14F-4D97-AF65-F5344CB8AC3E}">
        <p14:creationId xmlns:p14="http://schemas.microsoft.com/office/powerpoint/2010/main" val="18330837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46" y="4289374"/>
            <a:ext cx="7773324" cy="81161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88558" y="698261"/>
            <a:ext cx="7366899"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331" y="5108728"/>
            <a:ext cx="7773339"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D30B827-8D4D-4793-90D5-90574DDDD4D1}" type="datetimeFigureOut">
              <a:rPr lang="en-US" smtClean="0"/>
              <a:pPr/>
              <a:t>4/29/2014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49C379-7F64-4191-8773-D614B3DF93FF}" type="slidenum">
              <a:rPr lang="en-US" smtClean="0"/>
              <a:pPr/>
              <a:t>‹#›</a:t>
            </a:fld>
            <a:endParaRPr lang="en-US"/>
          </a:p>
        </p:txBody>
      </p:sp>
    </p:spTree>
    <p:extLst>
      <p:ext uri="{BB962C8B-B14F-4D97-AF65-F5344CB8AC3E}">
        <p14:creationId xmlns:p14="http://schemas.microsoft.com/office/powerpoint/2010/main" val="26351967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609600"/>
            <a:ext cx="7773339" cy="3427245"/>
          </a:xfrm>
        </p:spPr>
        <p:txBody>
          <a:bodyPr anchor="ctr"/>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5331" y="4204821"/>
            <a:ext cx="7773339"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D30B827-8D4D-4793-90D5-90574DDDD4D1}" type="datetimeFigureOut">
              <a:rPr lang="en-US" smtClean="0"/>
              <a:pPr/>
              <a:t>4/29/2014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49C379-7F64-4191-8773-D614B3DF93FF}" type="slidenum">
              <a:rPr lang="en-US" smtClean="0"/>
              <a:pPr/>
              <a:t>‹#›</a:t>
            </a:fld>
            <a:endParaRPr lang="en-US"/>
          </a:p>
        </p:txBody>
      </p:sp>
    </p:spTree>
    <p:extLst>
      <p:ext uri="{BB962C8B-B14F-4D97-AF65-F5344CB8AC3E}">
        <p14:creationId xmlns:p14="http://schemas.microsoft.com/office/powerpoint/2010/main" val="24239765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3" name="Picture 12"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1084659" y="872588"/>
            <a:ext cx="6977064" cy="2729915"/>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290484" y="3610032"/>
            <a:ext cx="6564224"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685331" y="4372797"/>
            <a:ext cx="7773339"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D30B827-8D4D-4793-90D5-90574DDDD4D1}" type="datetimeFigureOut">
              <a:rPr lang="en-US" smtClean="0"/>
              <a:pPr/>
              <a:t>4/29/2014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49C379-7F64-4191-8773-D614B3DF93FF}" type="slidenum">
              <a:rPr lang="en-US" smtClean="0"/>
              <a:pPr/>
              <a:t>‹#›</a:t>
            </a:fld>
            <a:endParaRPr lang="en-US"/>
          </a:p>
        </p:txBody>
      </p:sp>
      <p:sp>
        <p:nvSpPr>
          <p:cNvPr id="11" name="TextBox 10"/>
          <p:cNvSpPr txBox="1"/>
          <p:nvPr/>
        </p:nvSpPr>
        <p:spPr>
          <a:xfrm>
            <a:off x="737626" y="887859"/>
            <a:ext cx="546888"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7850130" y="3120015"/>
            <a:ext cx="553641"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8524443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2138722"/>
            <a:ext cx="7773339" cy="2511835"/>
          </a:xfrm>
        </p:spPr>
        <p:txBody>
          <a:bodyPr anchor="b"/>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5331" y="4662335"/>
            <a:ext cx="777333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D30B827-8D4D-4793-90D5-90574DDDD4D1}" type="datetimeFigureOut">
              <a:rPr lang="en-US" smtClean="0"/>
              <a:pPr/>
              <a:t>4/29/2014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49C379-7F64-4191-8773-D614B3DF93FF}" type="slidenum">
              <a:rPr lang="en-US" smtClean="0"/>
              <a:pPr/>
              <a:t>‹#›</a:t>
            </a:fld>
            <a:endParaRPr lang="en-US"/>
          </a:p>
        </p:txBody>
      </p:sp>
    </p:spTree>
    <p:extLst>
      <p:ext uri="{BB962C8B-B14F-4D97-AF65-F5344CB8AC3E}">
        <p14:creationId xmlns:p14="http://schemas.microsoft.com/office/powerpoint/2010/main" val="21001941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4" name="Picture 13"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5" name="Title 1"/>
          <p:cNvSpPr>
            <a:spLocks noGrp="1"/>
          </p:cNvSpPr>
          <p:nvPr>
            <p:ph type="title"/>
          </p:nvPr>
        </p:nvSpPr>
        <p:spPr>
          <a:xfrm>
            <a:off x="685331" y="609600"/>
            <a:ext cx="7773339" cy="1605094"/>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85331" y="2367093"/>
            <a:ext cx="2474232" cy="576262"/>
          </a:xfrm>
        </p:spPr>
        <p:txBody>
          <a:bodyPr anchor="b">
            <a:noAutofit/>
          </a:bodyPr>
          <a:lstStyle>
            <a:lvl1pPr marL="0" indent="0" algn="ctr">
              <a:lnSpc>
                <a:spcPct val="7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5331" y="2943356"/>
            <a:ext cx="2474232"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3339292" y="2367093"/>
            <a:ext cx="2468641" cy="576262"/>
          </a:xfrm>
        </p:spPr>
        <p:txBody>
          <a:bodyPr anchor="b">
            <a:noAutofit/>
          </a:bodyPr>
          <a:lstStyle>
            <a:lvl1pPr marL="0" indent="0" algn="ctr">
              <a:lnSpc>
                <a:spcPct val="7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3331012" y="2943356"/>
            <a:ext cx="2477513"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5979974" y="2367093"/>
            <a:ext cx="2478696" cy="576262"/>
          </a:xfrm>
        </p:spPr>
        <p:txBody>
          <a:bodyPr anchor="b">
            <a:noAutofit/>
          </a:bodyPr>
          <a:lstStyle>
            <a:lvl1pPr marL="0" indent="0" algn="ctr">
              <a:lnSpc>
                <a:spcPct val="7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5979974" y="2943356"/>
            <a:ext cx="247869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3D30B827-8D4D-4793-90D5-90574DDDD4D1}" type="datetimeFigureOut">
              <a:rPr lang="en-US" smtClean="0"/>
              <a:pPr/>
              <a:t>4/29/2014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349C379-7F64-4191-8773-D614B3DF93FF}" type="slidenum">
              <a:rPr lang="en-US" smtClean="0"/>
              <a:pPr/>
              <a:t>‹#›</a:t>
            </a:fld>
            <a:endParaRPr lang="en-US"/>
          </a:p>
        </p:txBody>
      </p:sp>
    </p:spTree>
    <p:extLst>
      <p:ext uri="{BB962C8B-B14F-4D97-AF65-F5344CB8AC3E}">
        <p14:creationId xmlns:p14="http://schemas.microsoft.com/office/powerpoint/2010/main" val="25432556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7" name="Picture 16"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0" name="Title 1"/>
          <p:cNvSpPr>
            <a:spLocks noGrp="1"/>
          </p:cNvSpPr>
          <p:nvPr>
            <p:ph type="title"/>
          </p:nvPr>
        </p:nvSpPr>
        <p:spPr>
          <a:xfrm>
            <a:off x="685331" y="610772"/>
            <a:ext cx="7773339" cy="160392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5331" y="4204820"/>
            <a:ext cx="2472307" cy="576262"/>
          </a:xfrm>
        </p:spPr>
        <p:txBody>
          <a:bodyPr anchor="b">
            <a:noAutofit/>
          </a:bodyPr>
          <a:lstStyle>
            <a:lvl1pPr marL="0" indent="0" algn="ctr">
              <a:lnSpc>
                <a:spcPct val="7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5331" y="2367093"/>
            <a:ext cx="2472307"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5331" y="4781082"/>
            <a:ext cx="2472307"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3332069" y="4204820"/>
            <a:ext cx="2476371" cy="576262"/>
          </a:xfrm>
        </p:spPr>
        <p:txBody>
          <a:bodyPr anchor="b">
            <a:noAutofit/>
          </a:bodyPr>
          <a:lstStyle>
            <a:lvl1pPr marL="0" indent="0" algn="ctr">
              <a:lnSpc>
                <a:spcPct val="7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3331011" y="2367093"/>
            <a:ext cx="2477514"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3331011" y="4781081"/>
            <a:ext cx="2477514"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5979974" y="4204820"/>
            <a:ext cx="2475511" cy="576262"/>
          </a:xfrm>
        </p:spPr>
        <p:txBody>
          <a:bodyPr anchor="b">
            <a:noAutofit/>
          </a:bodyPr>
          <a:lstStyle>
            <a:lvl1pPr marL="0" indent="0" algn="ctr">
              <a:lnSpc>
                <a:spcPct val="7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5979974" y="2367093"/>
            <a:ext cx="2478696"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5979880" y="4781079"/>
            <a:ext cx="2478790"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3D30B827-8D4D-4793-90D5-90574DDDD4D1}" type="datetimeFigureOut">
              <a:rPr lang="en-US" smtClean="0"/>
              <a:pPr/>
              <a:t>4/29/2014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349C379-7F64-4191-8773-D614B3DF93FF}" type="slidenum">
              <a:rPr lang="en-US" smtClean="0"/>
              <a:pPr/>
              <a:t>‹#›</a:t>
            </a:fld>
            <a:endParaRPr lang="en-US"/>
          </a:p>
        </p:txBody>
      </p:sp>
    </p:spTree>
    <p:extLst>
      <p:ext uri="{BB962C8B-B14F-4D97-AF65-F5344CB8AC3E}">
        <p14:creationId xmlns:p14="http://schemas.microsoft.com/office/powerpoint/2010/main" val="32849782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685331" y="2367094"/>
            <a:ext cx="7773339" cy="342410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D30B827-8D4D-4793-90D5-90574DDDD4D1}" type="datetimeFigureOut">
              <a:rPr lang="en-US" smtClean="0"/>
              <a:pPr/>
              <a:t>4/29/2014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49C379-7F64-4191-8773-D614B3DF93FF}" type="slidenum">
              <a:rPr lang="en-US" smtClean="0"/>
              <a:pPr/>
              <a:t>‹#›</a:t>
            </a:fld>
            <a:endParaRPr lang="en-US"/>
          </a:p>
        </p:txBody>
      </p:sp>
    </p:spTree>
    <p:extLst>
      <p:ext uri="{BB962C8B-B14F-4D97-AF65-F5344CB8AC3E}">
        <p14:creationId xmlns:p14="http://schemas.microsoft.com/office/powerpoint/2010/main" val="29939553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10" name="Picture 9"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Vertical Title 1"/>
          <p:cNvSpPr>
            <a:spLocks noGrp="1"/>
          </p:cNvSpPr>
          <p:nvPr>
            <p:ph type="title" orient="vert"/>
          </p:nvPr>
        </p:nvSpPr>
        <p:spPr>
          <a:xfrm>
            <a:off x="6543675" y="609602"/>
            <a:ext cx="1914995" cy="518159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685331" y="609602"/>
            <a:ext cx="5744043" cy="518159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D30B827-8D4D-4793-90D5-90574DDDD4D1}" type="datetimeFigureOut">
              <a:rPr lang="en-US" smtClean="0"/>
              <a:pPr/>
              <a:t>4/29/2014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49C379-7F64-4191-8773-D614B3DF93FF}" type="slidenum">
              <a:rPr lang="en-US" smtClean="0"/>
              <a:pPr/>
              <a:t>‹#›</a:t>
            </a:fld>
            <a:endParaRPr lang="en-US"/>
          </a:p>
        </p:txBody>
      </p:sp>
    </p:spTree>
    <p:extLst>
      <p:ext uri="{BB962C8B-B14F-4D97-AF65-F5344CB8AC3E}">
        <p14:creationId xmlns:p14="http://schemas.microsoft.com/office/powerpoint/2010/main" val="42658175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685330" y="2367093"/>
            <a:ext cx="7772870"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D30B827-8D4D-4793-90D5-90574DDDD4D1}" type="datetimeFigureOut">
              <a:rPr lang="en-US" smtClean="0"/>
              <a:pPr/>
              <a:t>4/29/2014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49C379-7F64-4191-8773-D614B3DF93FF}" type="slidenum">
              <a:rPr lang="en-US" smtClean="0"/>
              <a:pPr/>
              <a:t>‹#›</a:t>
            </a:fld>
            <a:endParaRPr lang="en-US"/>
          </a:p>
        </p:txBody>
      </p:sp>
    </p:spTree>
    <p:extLst>
      <p:ext uri="{BB962C8B-B14F-4D97-AF65-F5344CB8AC3E}">
        <p14:creationId xmlns:p14="http://schemas.microsoft.com/office/powerpoint/2010/main" val="33884615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Picture 7"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828564"/>
            <a:ext cx="7763814" cy="2736819"/>
          </a:xfrm>
        </p:spPr>
        <p:txBody>
          <a:bodyPr anchor="b">
            <a:normAutofit/>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685331" y="3657458"/>
            <a:ext cx="7763814"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D30B827-8D4D-4793-90D5-90574DDDD4D1}" type="datetimeFigureOut">
              <a:rPr lang="en-US" smtClean="0"/>
              <a:pPr/>
              <a:t>4/29/2014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49C379-7F64-4191-8773-D614B3DF93FF}" type="slidenum">
              <a:rPr lang="en-US" smtClean="0"/>
              <a:pPr/>
              <a:t>‹#›</a:t>
            </a:fld>
            <a:endParaRPr lang="en-US"/>
          </a:p>
        </p:txBody>
      </p:sp>
    </p:spTree>
    <p:extLst>
      <p:ext uri="{BB962C8B-B14F-4D97-AF65-F5344CB8AC3E}">
        <p14:creationId xmlns:p14="http://schemas.microsoft.com/office/powerpoint/2010/main" val="40161091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4" name="Title 1"/>
          <p:cNvSpPr>
            <a:spLocks noGrp="1"/>
          </p:cNvSpPr>
          <p:nvPr>
            <p:ph type="title"/>
          </p:nvPr>
        </p:nvSpPr>
        <p:spPr>
          <a:xfrm>
            <a:off x="685332" y="618518"/>
            <a:ext cx="7773338" cy="1596177"/>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685330" y="2367093"/>
            <a:ext cx="3829520"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4629150" y="2367093"/>
            <a:ext cx="3829050"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D30B827-8D4D-4793-90D5-90574DDDD4D1}" type="datetimeFigureOut">
              <a:rPr lang="en-US" smtClean="0"/>
              <a:pPr/>
              <a:t>4/29/2014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49C379-7F64-4191-8773-D614B3DF93FF}" type="slidenum">
              <a:rPr lang="en-US" smtClean="0"/>
              <a:pPr/>
              <a:t>‹#›</a:t>
            </a:fld>
            <a:endParaRPr lang="en-US"/>
          </a:p>
        </p:txBody>
      </p:sp>
    </p:spTree>
    <p:extLst>
      <p:ext uri="{BB962C8B-B14F-4D97-AF65-F5344CB8AC3E}">
        <p14:creationId xmlns:p14="http://schemas.microsoft.com/office/powerpoint/2010/main" val="33056396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1" name="Picture 10"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4" name="Title 1"/>
          <p:cNvSpPr>
            <a:spLocks noGrp="1"/>
          </p:cNvSpPr>
          <p:nvPr>
            <p:ph type="title"/>
          </p:nvPr>
        </p:nvSpPr>
        <p:spPr>
          <a:xfrm>
            <a:off x="685332" y="618518"/>
            <a:ext cx="7773338" cy="159617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59746" y="2371018"/>
            <a:ext cx="3655106" cy="679994"/>
          </a:xfrm>
        </p:spPr>
        <p:txBody>
          <a:bodyPr anchor="b">
            <a:noAutofit/>
          </a:bodyPr>
          <a:lstStyle>
            <a:lvl1pPr marL="0" indent="0">
              <a:lnSpc>
                <a:spcPct val="7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Content Placeholder 3"/>
          <p:cNvSpPr>
            <a:spLocks noGrp="1"/>
          </p:cNvSpPr>
          <p:nvPr>
            <p:ph sz="quarter" idx="13"/>
          </p:nvPr>
        </p:nvSpPr>
        <p:spPr>
          <a:xfrm>
            <a:off x="685331" y="3051013"/>
            <a:ext cx="3829520"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97317" y="2371018"/>
            <a:ext cx="3661353" cy="679994"/>
          </a:xfrm>
        </p:spPr>
        <p:txBody>
          <a:bodyPr anchor="b">
            <a:noAutofit/>
          </a:bodyPr>
          <a:lstStyle>
            <a:lvl1pPr marL="0" indent="0">
              <a:lnSpc>
                <a:spcPct val="7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3" name="Content Placeholder 5"/>
          <p:cNvSpPr>
            <a:spLocks noGrp="1"/>
          </p:cNvSpPr>
          <p:nvPr>
            <p:ph sz="quarter" idx="14"/>
          </p:nvPr>
        </p:nvSpPr>
        <p:spPr>
          <a:xfrm>
            <a:off x="4629150" y="3051013"/>
            <a:ext cx="3829051"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D30B827-8D4D-4793-90D5-90574DDDD4D1}" type="datetimeFigureOut">
              <a:rPr lang="en-US" smtClean="0"/>
              <a:pPr/>
              <a:t>4/29/2014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349C379-7F64-4191-8773-D614B3DF93FF}" type="slidenum">
              <a:rPr lang="en-US" smtClean="0"/>
              <a:pPr/>
              <a:t>‹#›</a:t>
            </a:fld>
            <a:endParaRPr lang="en-US"/>
          </a:p>
        </p:txBody>
      </p:sp>
    </p:spTree>
    <p:extLst>
      <p:ext uri="{BB962C8B-B14F-4D97-AF65-F5344CB8AC3E}">
        <p14:creationId xmlns:p14="http://schemas.microsoft.com/office/powerpoint/2010/main" val="3799956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7" name="Picture 6"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D30B827-8D4D-4793-90D5-90574DDDD4D1}" type="datetimeFigureOut">
              <a:rPr lang="en-US" smtClean="0"/>
              <a:pPr/>
              <a:t>4/29/2014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349C379-7F64-4191-8773-D614B3DF93FF}" type="slidenum">
              <a:rPr lang="en-US" smtClean="0"/>
              <a:pPr/>
              <a:t>‹#›</a:t>
            </a:fld>
            <a:endParaRPr lang="en-US"/>
          </a:p>
        </p:txBody>
      </p:sp>
    </p:spTree>
    <p:extLst>
      <p:ext uri="{BB962C8B-B14F-4D97-AF65-F5344CB8AC3E}">
        <p14:creationId xmlns:p14="http://schemas.microsoft.com/office/powerpoint/2010/main" val="10568094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6" name="Picture 5"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Date Placeholder 1"/>
          <p:cNvSpPr>
            <a:spLocks noGrp="1"/>
          </p:cNvSpPr>
          <p:nvPr>
            <p:ph type="dt" sz="half" idx="10"/>
          </p:nvPr>
        </p:nvSpPr>
        <p:spPr/>
        <p:txBody>
          <a:bodyPr/>
          <a:lstStyle/>
          <a:p>
            <a:fld id="{3D30B827-8D4D-4793-90D5-90574DDDD4D1}" type="datetimeFigureOut">
              <a:rPr lang="en-US" smtClean="0"/>
              <a:pPr/>
              <a:t>4/29/2014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349C379-7F64-4191-8773-D614B3DF93FF}" type="slidenum">
              <a:rPr lang="en-US" smtClean="0"/>
              <a:pPr/>
              <a:t>‹#›</a:t>
            </a:fld>
            <a:endParaRPr lang="en-US"/>
          </a:p>
        </p:txBody>
      </p:sp>
    </p:spTree>
    <p:extLst>
      <p:ext uri="{BB962C8B-B14F-4D97-AF65-F5344CB8AC3E}">
        <p14:creationId xmlns:p14="http://schemas.microsoft.com/office/powerpoint/2010/main" val="2748093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609600"/>
            <a:ext cx="2951766" cy="2023252"/>
          </a:xfrm>
        </p:spPr>
        <p:txBody>
          <a:bodyPr anchor="b"/>
          <a:lstStyle>
            <a:lvl1pPr algn="ctr">
              <a:defRPr sz="3200"/>
            </a:lvl1pPr>
          </a:lstStyle>
          <a:p>
            <a:r>
              <a:rPr lang="en-US" smtClean="0"/>
              <a:t>Click to edit Master title style</a:t>
            </a:r>
            <a:endParaRPr lang="en-US" dirty="0"/>
          </a:p>
        </p:txBody>
      </p:sp>
      <p:sp>
        <p:nvSpPr>
          <p:cNvPr id="10" name="Content Placeholder 2"/>
          <p:cNvSpPr>
            <a:spLocks noGrp="1"/>
          </p:cNvSpPr>
          <p:nvPr>
            <p:ph sz="quarter" idx="13"/>
          </p:nvPr>
        </p:nvSpPr>
        <p:spPr>
          <a:xfrm>
            <a:off x="3808547" y="609601"/>
            <a:ext cx="4650122" cy="51815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331" y="2632852"/>
            <a:ext cx="2951767"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D30B827-8D4D-4793-90D5-90574DDDD4D1}" type="datetimeFigureOut">
              <a:rPr lang="en-US" smtClean="0"/>
              <a:pPr/>
              <a:t>4/29/2014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49C379-7F64-4191-8773-D614B3DF93FF}" type="slidenum">
              <a:rPr lang="en-US" smtClean="0"/>
              <a:pPr/>
              <a:t>‹#›</a:t>
            </a:fld>
            <a:endParaRPr lang="en-US"/>
          </a:p>
        </p:txBody>
      </p:sp>
    </p:spTree>
    <p:extLst>
      <p:ext uri="{BB962C8B-B14F-4D97-AF65-F5344CB8AC3E}">
        <p14:creationId xmlns:p14="http://schemas.microsoft.com/office/powerpoint/2010/main" val="23511078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2" y="609600"/>
            <a:ext cx="4129618" cy="2023254"/>
          </a:xfrm>
        </p:spPr>
        <p:txBody>
          <a:bodyPr anchor="b"/>
          <a:lstStyle>
            <a:lvl1pPr algn="ct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004270" y="609601"/>
            <a:ext cx="3005851"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346" y="2632853"/>
            <a:ext cx="4129604"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D30B827-8D4D-4793-90D5-90574DDDD4D1}" type="datetimeFigureOut">
              <a:rPr lang="en-US" smtClean="0"/>
              <a:pPr/>
              <a:t>4/29/2014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49C379-7F64-4191-8773-D614B3DF93FF}" type="slidenum">
              <a:rPr lang="en-US" smtClean="0"/>
              <a:pPr/>
              <a:t>‹#›</a:t>
            </a:fld>
            <a:endParaRPr lang="en-US"/>
          </a:p>
        </p:txBody>
      </p:sp>
    </p:spTree>
    <p:extLst>
      <p:ext uri="{BB962C8B-B14F-4D97-AF65-F5344CB8AC3E}">
        <p14:creationId xmlns:p14="http://schemas.microsoft.com/office/powerpoint/2010/main" val="17837395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1" y="-1"/>
            <a:ext cx="9144002"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685332" y="618518"/>
            <a:ext cx="7773338" cy="159617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331" y="2367094"/>
            <a:ext cx="7773339" cy="342410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759053" y="5883276"/>
            <a:ext cx="2057400" cy="365125"/>
          </a:xfrm>
          <a:prstGeom prst="rect">
            <a:avLst/>
          </a:prstGeom>
        </p:spPr>
        <p:txBody>
          <a:bodyPr vert="horz" lIns="91440" tIns="45720" rIns="91440" bIns="45720" rtlCol="0" anchor="ctr"/>
          <a:lstStyle>
            <a:lvl1pPr algn="r">
              <a:defRPr sz="1000">
                <a:solidFill>
                  <a:schemeClr val="tx1"/>
                </a:solidFill>
              </a:defRPr>
            </a:lvl1pPr>
          </a:lstStyle>
          <a:p>
            <a:fld id="{3D30B827-8D4D-4793-90D5-90574DDDD4D1}" type="datetimeFigureOut">
              <a:rPr lang="en-US" smtClean="0"/>
              <a:pPr/>
              <a:t>4/29/2014</a:t>
            </a:fld>
            <a:endParaRPr lang="en-US"/>
          </a:p>
        </p:txBody>
      </p:sp>
      <p:sp>
        <p:nvSpPr>
          <p:cNvPr id="5" name="Footer Placeholder 4"/>
          <p:cNvSpPr>
            <a:spLocks noGrp="1"/>
          </p:cNvSpPr>
          <p:nvPr>
            <p:ph type="ftr" sz="quarter" idx="3"/>
          </p:nvPr>
        </p:nvSpPr>
        <p:spPr>
          <a:xfrm>
            <a:off x="685331" y="5883276"/>
            <a:ext cx="5004665"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7885509" y="5883276"/>
            <a:ext cx="573161" cy="365125"/>
          </a:xfrm>
          <a:prstGeom prst="rect">
            <a:avLst/>
          </a:prstGeom>
        </p:spPr>
        <p:txBody>
          <a:bodyPr vert="horz" lIns="91440" tIns="45720" rIns="91440" bIns="45720" rtlCol="0" anchor="ctr"/>
          <a:lstStyle>
            <a:lvl1pPr algn="r">
              <a:defRPr sz="1000">
                <a:solidFill>
                  <a:schemeClr val="tx1"/>
                </a:solidFill>
              </a:defRPr>
            </a:lvl1pPr>
          </a:lstStyle>
          <a:p>
            <a:fld id="{1349C379-7F64-4191-8773-D614B3DF93FF}" type="slidenum">
              <a:rPr lang="en-US" smtClean="0"/>
              <a:pPr/>
              <a:t>‹#›</a:t>
            </a:fld>
            <a:endParaRPr lang="en-US"/>
          </a:p>
        </p:txBody>
      </p:sp>
    </p:spTree>
    <p:extLst>
      <p:ext uri="{BB962C8B-B14F-4D97-AF65-F5344CB8AC3E}">
        <p14:creationId xmlns:p14="http://schemas.microsoft.com/office/powerpoint/2010/main" val="579125951"/>
      </p:ext>
    </p:extLst>
  </p:cSld>
  <p:clrMap bg1="lt1" tx1="dk1" bg2="lt2" tx2="dk2" accent1="accent1" accent2="accent2" accent3="accent3" accent4="accent4" accent5="accent5" accent6="accent6" hlink="hlink" folHlink="folHlink"/>
  <p:sldLayoutIdLst>
    <p:sldLayoutId id="2147483892" r:id="rId1"/>
    <p:sldLayoutId id="2147483893" r:id="rId2"/>
    <p:sldLayoutId id="2147483894" r:id="rId3"/>
    <p:sldLayoutId id="2147483895" r:id="rId4"/>
    <p:sldLayoutId id="2147483896" r:id="rId5"/>
    <p:sldLayoutId id="2147483897" r:id="rId6"/>
    <p:sldLayoutId id="2147483898" r:id="rId7"/>
    <p:sldLayoutId id="2147483899" r:id="rId8"/>
    <p:sldLayoutId id="2147483900" r:id="rId9"/>
    <p:sldLayoutId id="2147483901" r:id="rId10"/>
    <p:sldLayoutId id="2147483902" r:id="rId11"/>
    <p:sldLayoutId id="2147483903" r:id="rId12"/>
    <p:sldLayoutId id="2147483904" r:id="rId13"/>
    <p:sldLayoutId id="2147483905" r:id="rId14"/>
    <p:sldLayoutId id="2147483906" r:id="rId15"/>
    <p:sldLayoutId id="2147483907" r:id="rId16"/>
    <p:sldLayoutId id="2147483908"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www.cia.gov/library/publications/the-world-factbook/geos/od.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I101 Group Project</a:t>
            </a:r>
            <a:endParaRPr lang="en-US" sz="3200" dirty="0"/>
          </a:p>
        </p:txBody>
      </p:sp>
      <p:sp>
        <p:nvSpPr>
          <p:cNvPr id="4" name="Content Placeholder 3"/>
          <p:cNvSpPr>
            <a:spLocks noGrp="1"/>
          </p:cNvSpPr>
          <p:nvPr>
            <p:ph sz="quarter" idx="13"/>
          </p:nvPr>
        </p:nvSpPr>
        <p:spPr>
          <a:xfrm>
            <a:off x="3808546" y="609601"/>
            <a:ext cx="5030654" cy="5714999"/>
          </a:xfrm>
        </p:spPr>
        <p:txBody>
          <a:bodyPr>
            <a:normAutofit fontScale="92500" lnSpcReduction="20000"/>
          </a:bodyPr>
          <a:lstStyle/>
          <a:p>
            <a:pPr marL="0" indent="0" algn="ctr">
              <a:lnSpc>
                <a:spcPct val="250000"/>
              </a:lnSpc>
              <a:buNone/>
            </a:pPr>
            <a:r>
              <a:rPr lang="en-US" sz="2000" dirty="0" smtClean="0"/>
              <a:t>Topic</a:t>
            </a:r>
            <a:endParaRPr lang="en-US" sz="2000" dirty="0" smtClean="0"/>
          </a:p>
          <a:p>
            <a:pPr marL="0" indent="0">
              <a:lnSpc>
                <a:spcPct val="250000"/>
              </a:lnSpc>
              <a:buNone/>
            </a:pPr>
            <a:r>
              <a:rPr lang="en-US" sz="2000" dirty="0" smtClean="0"/>
              <a:t>Water Crisis in Sudan and South Sudan</a:t>
            </a:r>
          </a:p>
          <a:p>
            <a:pPr marL="0" indent="0">
              <a:lnSpc>
                <a:spcPct val="250000"/>
              </a:lnSpc>
              <a:buNone/>
            </a:pPr>
            <a:r>
              <a:rPr lang="en-US" sz="2000" dirty="0"/>
              <a:t>	</a:t>
            </a:r>
            <a:r>
              <a:rPr lang="en-US" sz="2000" dirty="0" smtClean="0"/>
              <a:t>-Shortage</a:t>
            </a:r>
          </a:p>
          <a:p>
            <a:pPr marL="0" indent="0">
              <a:lnSpc>
                <a:spcPct val="250000"/>
              </a:lnSpc>
              <a:buNone/>
            </a:pPr>
            <a:r>
              <a:rPr lang="en-US" sz="2000" dirty="0"/>
              <a:t>	</a:t>
            </a:r>
            <a:r>
              <a:rPr lang="en-US" sz="2000" dirty="0" smtClean="0"/>
              <a:t>-Purity</a:t>
            </a:r>
          </a:p>
          <a:p>
            <a:pPr marL="0" indent="0">
              <a:lnSpc>
                <a:spcPct val="250000"/>
              </a:lnSpc>
              <a:buNone/>
            </a:pPr>
            <a:r>
              <a:rPr lang="en-US" sz="2000" dirty="0"/>
              <a:t>	</a:t>
            </a:r>
            <a:r>
              <a:rPr lang="en-US" sz="2000" dirty="0" smtClean="0"/>
              <a:t>-Climate</a:t>
            </a:r>
          </a:p>
          <a:p>
            <a:pPr marL="0" indent="0">
              <a:lnSpc>
                <a:spcPct val="250000"/>
              </a:lnSpc>
              <a:buNone/>
            </a:pPr>
            <a:r>
              <a:rPr lang="en-US" sz="2000" dirty="0"/>
              <a:t>	</a:t>
            </a:r>
            <a:r>
              <a:rPr lang="en-US" sz="2000" dirty="0" smtClean="0"/>
              <a:t>-Tension</a:t>
            </a:r>
          </a:p>
          <a:p>
            <a:pPr marL="0" indent="0">
              <a:lnSpc>
                <a:spcPct val="250000"/>
              </a:lnSpc>
              <a:buNone/>
            </a:pPr>
            <a:r>
              <a:rPr lang="en-US" sz="2000" dirty="0"/>
              <a:t>	</a:t>
            </a:r>
            <a:r>
              <a:rPr lang="en-US" sz="2000" dirty="0" smtClean="0"/>
              <a:t>-Money</a:t>
            </a:r>
          </a:p>
        </p:txBody>
      </p:sp>
      <p:sp>
        <p:nvSpPr>
          <p:cNvPr id="5" name="Text Placeholder 4"/>
          <p:cNvSpPr>
            <a:spLocks noGrp="1"/>
          </p:cNvSpPr>
          <p:nvPr>
            <p:ph type="body" sz="half" idx="2"/>
          </p:nvPr>
        </p:nvSpPr>
        <p:spPr>
          <a:xfrm>
            <a:off x="228598" y="2632852"/>
            <a:ext cx="3657601" cy="4072748"/>
          </a:xfrm>
        </p:spPr>
        <p:txBody>
          <a:bodyPr>
            <a:noAutofit/>
          </a:bodyPr>
          <a:lstStyle/>
          <a:p>
            <a:pPr algn="ctr">
              <a:lnSpc>
                <a:spcPct val="200000"/>
              </a:lnSpc>
              <a:spcBef>
                <a:spcPts val="0"/>
              </a:spcBef>
            </a:pPr>
            <a:r>
              <a:rPr lang="en-US" b="1" u="sng" dirty="0" smtClean="0"/>
              <a:t>I101. Spring 2014</a:t>
            </a:r>
          </a:p>
          <a:p>
            <a:pPr>
              <a:lnSpc>
                <a:spcPct val="200000"/>
              </a:lnSpc>
              <a:spcBef>
                <a:spcPts val="0"/>
              </a:spcBef>
            </a:pPr>
            <a:r>
              <a:rPr lang="en-US" u="sng" dirty="0" smtClean="0"/>
              <a:t>Group Members</a:t>
            </a:r>
          </a:p>
          <a:p>
            <a:pPr>
              <a:lnSpc>
                <a:spcPct val="200000"/>
              </a:lnSpc>
              <a:spcBef>
                <a:spcPts val="0"/>
              </a:spcBef>
              <a:buFont typeface="Arial" panose="020B0604020202020204" pitchFamily="34" charset="0"/>
              <a:buChar char="•"/>
            </a:pPr>
            <a:r>
              <a:rPr lang="en-US" dirty="0" err="1" smtClean="0"/>
              <a:t>Ahjin</a:t>
            </a:r>
            <a:r>
              <a:rPr lang="en-US" dirty="0" smtClean="0"/>
              <a:t> Kim</a:t>
            </a:r>
          </a:p>
          <a:p>
            <a:pPr>
              <a:lnSpc>
                <a:spcPct val="200000"/>
              </a:lnSpc>
              <a:spcBef>
                <a:spcPts val="0"/>
              </a:spcBef>
              <a:buFont typeface="Arial" panose="020B0604020202020204" pitchFamily="34" charset="0"/>
              <a:buChar char="•"/>
            </a:pPr>
            <a:r>
              <a:rPr lang="en-US" dirty="0" smtClean="0"/>
              <a:t>Bennett </a:t>
            </a:r>
            <a:r>
              <a:rPr lang="en-US" dirty="0" err="1" smtClean="0"/>
              <a:t>Dierkman</a:t>
            </a:r>
            <a:endParaRPr lang="en-US" dirty="0" smtClean="0"/>
          </a:p>
          <a:p>
            <a:pPr>
              <a:lnSpc>
                <a:spcPct val="200000"/>
              </a:lnSpc>
              <a:spcBef>
                <a:spcPts val="0"/>
              </a:spcBef>
              <a:buFont typeface="Arial" panose="020B0604020202020204" pitchFamily="34" charset="0"/>
              <a:buChar char="•"/>
            </a:pPr>
            <a:r>
              <a:rPr lang="en-US" dirty="0" smtClean="0"/>
              <a:t>Conner Stevens</a:t>
            </a:r>
          </a:p>
          <a:p>
            <a:pPr>
              <a:lnSpc>
                <a:spcPct val="200000"/>
              </a:lnSpc>
              <a:spcBef>
                <a:spcPts val="0"/>
              </a:spcBef>
              <a:buFont typeface="Arial" panose="020B0604020202020204" pitchFamily="34" charset="0"/>
              <a:buChar char="•"/>
            </a:pPr>
            <a:r>
              <a:rPr lang="en-US" dirty="0" err="1" smtClean="0"/>
              <a:t>Enguunee</a:t>
            </a:r>
            <a:r>
              <a:rPr lang="en-US" dirty="0" smtClean="0"/>
              <a:t> </a:t>
            </a:r>
            <a:r>
              <a:rPr lang="en-US" dirty="0" err="1" smtClean="0"/>
              <a:t>byambadorj</a:t>
            </a:r>
            <a:endParaRPr lang="en-US" dirty="0" smtClean="0"/>
          </a:p>
          <a:p>
            <a:pPr>
              <a:lnSpc>
                <a:spcPct val="200000"/>
              </a:lnSpc>
              <a:spcBef>
                <a:spcPts val="0"/>
              </a:spcBef>
              <a:buFont typeface="Arial" panose="020B0604020202020204" pitchFamily="34" charset="0"/>
              <a:buChar char="•"/>
            </a:pPr>
            <a:r>
              <a:rPr lang="en-US" dirty="0" smtClean="0"/>
              <a:t>Erik Townsman</a:t>
            </a:r>
          </a:p>
        </p:txBody>
      </p:sp>
    </p:spTree>
    <p:extLst>
      <p:ext uri="{BB962C8B-B14F-4D97-AF65-F5344CB8AC3E}">
        <p14:creationId xmlns:p14="http://schemas.microsoft.com/office/powerpoint/2010/main" val="20851024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Visualization</a:t>
            </a:r>
            <a:endParaRPr lang="en-US" dirty="0"/>
          </a:p>
        </p:txBody>
      </p:sp>
      <p:pic>
        <p:nvPicPr>
          <p:cNvPr id="1026" name="Picture 2" descr="https://lh4.googleusercontent.com/BO3Y-4u2BFOvorV2JmovEzOZi3ET2bqwrcUvhiEovetIjaEwok9d-5apn79uto2pV0cLY-nQfTbiM8OTj-9Iu7fptoWTLZlhYNQARDG0zpVYSQKe_VBgKdTA5DQoAhFenw"/>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228600" y="2214695"/>
            <a:ext cx="5166094" cy="35052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5394694" y="2580574"/>
            <a:ext cx="3886668" cy="3139321"/>
          </a:xfrm>
          <a:prstGeom prst="rect">
            <a:avLst/>
          </a:prstGeom>
          <a:noFill/>
        </p:spPr>
        <p:txBody>
          <a:bodyPr wrap="square" rtlCol="0">
            <a:spAutoFit/>
          </a:bodyPr>
          <a:lstStyle/>
          <a:p>
            <a:pPr marL="285750" indent="-285750">
              <a:buFont typeface="Arial" panose="020B0604020202020204" pitchFamily="34" charset="0"/>
              <a:buChar char="•"/>
            </a:pPr>
            <a:r>
              <a:rPr lang="en-US" dirty="0"/>
              <a:t>45.8% of the population in South Sudan is between the ages of 0 and 14</a:t>
            </a:r>
            <a:r>
              <a:rPr lang="en-US" dirty="0" smtClean="0"/>
              <a:t>,</a:t>
            </a:r>
            <a:r>
              <a:rPr lang="en-US" dirty="0"/>
              <a:t> which puts the main population at high risk for getting infected with various food and waterborne diseases</a:t>
            </a:r>
            <a:r>
              <a:rPr lang="en-US" dirty="0" smtClean="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a:t>
            </a:r>
            <a:r>
              <a:rPr lang="en-US" dirty="0" smtClean="0"/>
              <a:t>ges </a:t>
            </a:r>
            <a:r>
              <a:rPr lang="en-US" dirty="0"/>
              <a:t>of 15-24 makeup 19.9% of the population, 25-54 makeup 29.1% and 55-64 year olds makeup 2.1% of the total population.</a:t>
            </a:r>
            <a:endParaRPr lang="en-US" dirty="0"/>
          </a:p>
        </p:txBody>
      </p:sp>
    </p:spTree>
    <p:extLst>
      <p:ext uri="{BB962C8B-B14F-4D97-AF65-F5344CB8AC3E}">
        <p14:creationId xmlns:p14="http://schemas.microsoft.com/office/powerpoint/2010/main" val="25158726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Solution</a:t>
            </a:r>
            <a:endParaRPr lang="en-US" dirty="0"/>
          </a:p>
        </p:txBody>
      </p:sp>
      <p:sp>
        <p:nvSpPr>
          <p:cNvPr id="3" name="Content Placeholder 2"/>
          <p:cNvSpPr>
            <a:spLocks noGrp="1"/>
          </p:cNvSpPr>
          <p:nvPr>
            <p:ph sz="quarter" idx="13"/>
          </p:nvPr>
        </p:nvSpPr>
        <p:spPr/>
        <p:txBody>
          <a:bodyPr/>
          <a:lstStyle/>
          <a:p>
            <a:pPr marL="0" indent="0">
              <a:buNone/>
            </a:pPr>
            <a:r>
              <a:rPr lang="en-US" dirty="0" smtClean="0"/>
              <a:t>A piping system that transports water to wells and spigots closer to or inside </a:t>
            </a:r>
            <a:r>
              <a:rPr lang="en-US" dirty="0" err="1" smtClean="0"/>
              <a:t>Abyei</a:t>
            </a:r>
            <a:r>
              <a:rPr lang="en-US" dirty="0" smtClean="0"/>
              <a:t> and other villages with difficulty obtaining water, as well as purifying the water in the transportation </a:t>
            </a:r>
            <a:r>
              <a:rPr lang="en-US" dirty="0" smtClean="0"/>
              <a:t>process.</a:t>
            </a:r>
          </a:p>
          <a:p>
            <a:pPr marL="0" indent="0">
              <a:buNone/>
            </a:pPr>
            <a:r>
              <a:rPr lang="en-US" dirty="0"/>
              <a:t>The water purifying irrigation system will reach different cities through underground pipe like structures that are designed to be built with purifying fibers among other agents that trap pathogens.</a:t>
            </a:r>
            <a:endParaRPr lang="en-US" dirty="0"/>
          </a:p>
        </p:txBody>
      </p:sp>
    </p:spTree>
    <p:extLst>
      <p:ext uri="{BB962C8B-B14F-4D97-AF65-F5344CB8AC3E}">
        <p14:creationId xmlns:p14="http://schemas.microsoft.com/office/powerpoint/2010/main" val="418084446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Geographical map</a:t>
            </a:r>
            <a:endParaRPr lang="en-US" dirty="0"/>
          </a:p>
        </p:txBody>
      </p:sp>
      <p:pic>
        <p:nvPicPr>
          <p:cNvPr id="4" name="Content Placeholder 3"/>
          <p:cNvPicPr>
            <a:picLocks noGrp="1" noChangeAspect="1"/>
          </p:cNvPicPr>
          <p:nvPr>
            <p:ph sz="quarter" idx="13"/>
          </p:nvPr>
        </p:nvPicPr>
        <p:blipFill>
          <a:blip r:embed="rId2" cstate="print">
            <a:extLst>
              <a:ext uri="{28A0092B-C50C-407E-A947-70E740481C1C}">
                <a14:useLocalDpi xmlns:a14="http://schemas.microsoft.com/office/drawing/2010/main" val="0"/>
              </a:ext>
            </a:extLst>
          </a:blip>
          <a:stretch>
            <a:fillRect/>
          </a:stretch>
        </p:blipFill>
        <p:spPr>
          <a:xfrm>
            <a:off x="1556627" y="2366963"/>
            <a:ext cx="6030745" cy="3424237"/>
          </a:xfrm>
        </p:spPr>
      </p:pic>
    </p:spTree>
    <p:extLst>
      <p:ext uri="{BB962C8B-B14F-4D97-AF65-F5344CB8AC3E}">
        <p14:creationId xmlns:p14="http://schemas.microsoft.com/office/powerpoint/2010/main" val="236015774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Geographical map </a:t>
            </a:r>
            <a:endParaRPr lang="en-US" dirty="0"/>
          </a:p>
        </p:txBody>
      </p:sp>
      <p:pic>
        <p:nvPicPr>
          <p:cNvPr id="4" name="Content Placeholder 3"/>
          <p:cNvPicPr>
            <a:picLocks noGrp="1" noChangeAspect="1"/>
          </p:cNvPicPr>
          <p:nvPr>
            <p:ph sz="quarter" idx="13"/>
          </p:nvPr>
        </p:nvPicPr>
        <p:blipFill>
          <a:blip r:embed="rId2" cstate="print">
            <a:extLst>
              <a:ext uri="{28A0092B-C50C-407E-A947-70E740481C1C}">
                <a14:useLocalDpi xmlns:a14="http://schemas.microsoft.com/office/drawing/2010/main" val="0"/>
              </a:ext>
            </a:extLst>
          </a:blip>
          <a:stretch>
            <a:fillRect/>
          </a:stretch>
        </p:blipFill>
        <p:spPr>
          <a:xfrm>
            <a:off x="2667001" y="1828800"/>
            <a:ext cx="3810000" cy="4434052"/>
          </a:xfrm>
        </p:spPr>
      </p:pic>
    </p:spTree>
    <p:extLst>
      <p:ext uri="{BB962C8B-B14F-4D97-AF65-F5344CB8AC3E}">
        <p14:creationId xmlns:p14="http://schemas.microsoft.com/office/powerpoint/2010/main" val="350345613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7731" y="342172"/>
            <a:ext cx="7773338" cy="1596177"/>
          </a:xfrm>
        </p:spPr>
        <p:txBody>
          <a:bodyPr>
            <a:normAutofit/>
          </a:bodyPr>
          <a:lstStyle/>
          <a:p>
            <a:r>
              <a:rPr lang="en-US" dirty="0" smtClean="0"/>
              <a:t>Simple diagram of Drip Irrigation system</a:t>
            </a:r>
            <a:endParaRPr lang="en-US" dirty="0"/>
          </a:p>
        </p:txBody>
      </p:sp>
      <p:pic>
        <p:nvPicPr>
          <p:cNvPr id="4" name="Content Placeholder 3"/>
          <p:cNvPicPr>
            <a:picLocks noGrp="1" noChangeAspect="1"/>
          </p:cNvPicPr>
          <p:nvPr>
            <p:ph sz="quarter" idx="13"/>
          </p:nvPr>
        </p:nvPicPr>
        <p:blipFill>
          <a:blip r:embed="rId2" cstate="print">
            <a:extLst>
              <a:ext uri="{28A0092B-C50C-407E-A947-70E740481C1C}">
                <a14:useLocalDpi xmlns:a14="http://schemas.microsoft.com/office/drawing/2010/main" val="0"/>
              </a:ext>
            </a:extLst>
          </a:blip>
          <a:stretch>
            <a:fillRect/>
          </a:stretch>
        </p:blipFill>
        <p:spPr>
          <a:xfrm>
            <a:off x="452064" y="1781583"/>
            <a:ext cx="5081158" cy="2959774"/>
          </a:xfrm>
        </p:spPr>
      </p:pic>
      <p:sp>
        <p:nvSpPr>
          <p:cNvPr id="5" name="TextBox 4"/>
          <p:cNvSpPr txBox="1"/>
          <p:nvPr/>
        </p:nvSpPr>
        <p:spPr>
          <a:xfrm>
            <a:off x="0" y="5301734"/>
            <a:ext cx="2590800" cy="369332"/>
          </a:xfrm>
          <a:prstGeom prst="rect">
            <a:avLst/>
          </a:prstGeom>
          <a:noFill/>
        </p:spPr>
        <p:txBody>
          <a:bodyPr wrap="square" rtlCol="0">
            <a:spAutoFit/>
          </a:bodyPr>
          <a:lstStyle/>
          <a:p>
            <a:r>
              <a:rPr lang="en-US" dirty="0" smtClean="0"/>
              <a:t>Water comes up here</a:t>
            </a:r>
            <a:endParaRPr lang="en-US" dirty="0"/>
          </a:p>
        </p:txBody>
      </p:sp>
      <p:sp>
        <p:nvSpPr>
          <p:cNvPr id="8" name="Up Arrow 7"/>
          <p:cNvSpPr/>
          <p:nvPr/>
        </p:nvSpPr>
        <p:spPr>
          <a:xfrm>
            <a:off x="495300" y="4428078"/>
            <a:ext cx="381000" cy="6858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Up Arrow 8"/>
          <p:cNvSpPr/>
          <p:nvPr/>
        </p:nvSpPr>
        <p:spPr>
          <a:xfrm>
            <a:off x="5380822" y="4411946"/>
            <a:ext cx="152400" cy="12192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4724400" y="5693100"/>
            <a:ext cx="2438400" cy="369332"/>
          </a:xfrm>
          <a:prstGeom prst="rect">
            <a:avLst/>
          </a:prstGeom>
          <a:noFill/>
        </p:spPr>
        <p:txBody>
          <a:bodyPr wrap="square" rtlCol="0">
            <a:spAutoFit/>
          </a:bodyPr>
          <a:lstStyle/>
          <a:p>
            <a:r>
              <a:rPr lang="en-US" dirty="0" smtClean="0"/>
              <a:t>Water comes out here</a:t>
            </a:r>
            <a:endParaRPr lang="en-US" dirty="0"/>
          </a:p>
        </p:txBody>
      </p:sp>
      <p:sp>
        <p:nvSpPr>
          <p:cNvPr id="11" name="TextBox 10"/>
          <p:cNvSpPr txBox="1"/>
          <p:nvPr/>
        </p:nvSpPr>
        <p:spPr>
          <a:xfrm>
            <a:off x="5943600" y="1600200"/>
            <a:ext cx="3048000" cy="3139321"/>
          </a:xfrm>
          <a:prstGeom prst="rect">
            <a:avLst/>
          </a:prstGeom>
          <a:noFill/>
        </p:spPr>
        <p:txBody>
          <a:bodyPr wrap="square" rtlCol="0">
            <a:spAutoFit/>
          </a:bodyPr>
          <a:lstStyle/>
          <a:p>
            <a:r>
              <a:rPr lang="en-US" dirty="0" smtClean="0"/>
              <a:t>For our solution, we plan to have a similar system for our spigots. Each spigot would be connected to a monitor that  would display the current level of purity in the water being received, as well as a modifiable reception level. This would allow citizens to change the level of reception to fit their specific needs.</a:t>
            </a:r>
            <a:endParaRPr lang="en-US" dirty="0"/>
          </a:p>
        </p:txBody>
      </p:sp>
    </p:spTree>
    <p:extLst>
      <p:ext uri="{BB962C8B-B14F-4D97-AF65-F5344CB8AC3E}">
        <p14:creationId xmlns:p14="http://schemas.microsoft.com/office/powerpoint/2010/main" val="93015349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7773338" cy="1596177"/>
          </a:xfrm>
        </p:spPr>
        <p:txBody>
          <a:bodyPr/>
          <a:lstStyle/>
          <a:p>
            <a:r>
              <a:rPr lang="en-US" dirty="0" smtClean="0"/>
              <a:t>Data Set</a:t>
            </a:r>
            <a:endParaRPr lang="en-US" dirty="0"/>
          </a:p>
        </p:txBody>
      </p:sp>
      <p:pic>
        <p:nvPicPr>
          <p:cNvPr id="4" name="Picture 3" descr="https://lh3.googleusercontent.com/ITZd0Qbj5gmLCjHpBJlY1woQtDKpVG0TScQmcFCmm-gyov-mBarDVhXeaUsK--Y5YGWDQYJQUlNJsgaAuopGkExxsG--bTacPjAOhmVLxpmbuy3xeSScqAsquumSyejhQA"/>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90761" y="1371600"/>
            <a:ext cx="4486275" cy="5257800"/>
          </a:xfrm>
          <a:prstGeom prst="rect">
            <a:avLst/>
          </a:prstGeom>
          <a:noFill/>
          <a:ln>
            <a:noFill/>
          </a:ln>
        </p:spPr>
      </p:pic>
    </p:spTree>
    <p:extLst>
      <p:ext uri="{BB962C8B-B14F-4D97-AF65-F5344CB8AC3E}">
        <p14:creationId xmlns:p14="http://schemas.microsoft.com/office/powerpoint/2010/main" val="35472177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Solution cont</a:t>
            </a:r>
            <a:r>
              <a:rPr lang="en-US" dirty="0"/>
              <a:t>.</a:t>
            </a:r>
          </a:p>
        </p:txBody>
      </p:sp>
      <p:sp>
        <p:nvSpPr>
          <p:cNvPr id="3" name="Content Placeholder 2"/>
          <p:cNvSpPr>
            <a:spLocks noGrp="1"/>
          </p:cNvSpPr>
          <p:nvPr>
            <p:ph sz="quarter" idx="13"/>
          </p:nvPr>
        </p:nvSpPr>
        <p:spPr>
          <a:xfrm>
            <a:off x="304800" y="1752600"/>
            <a:ext cx="8420336" cy="4648200"/>
          </a:xfrm>
        </p:spPr>
        <p:txBody>
          <a:bodyPr>
            <a:normAutofit fontScale="92500"/>
          </a:bodyPr>
          <a:lstStyle/>
          <a:p>
            <a:r>
              <a:rPr lang="en-US" dirty="0" smtClean="0"/>
              <a:t>Our proposal is to modify a drip irrigation system and make a massive underground system that links the problem areas with access to water</a:t>
            </a:r>
            <a:r>
              <a:rPr lang="en-US" dirty="0" smtClean="0"/>
              <a:t>.</a:t>
            </a:r>
          </a:p>
          <a:p>
            <a:r>
              <a:rPr lang="en-US" dirty="0" smtClean="0"/>
              <a:t>Each </a:t>
            </a:r>
            <a:r>
              <a:rPr lang="en-US" dirty="0" smtClean="0"/>
              <a:t>of these pipes will have a filtration system in them to purify the water while it is being transported and filter out the harmful chemicals. </a:t>
            </a:r>
            <a:endParaRPr lang="en-US" dirty="0" smtClean="0"/>
          </a:p>
          <a:p>
            <a:r>
              <a:rPr lang="en-US" dirty="0" smtClean="0"/>
              <a:t>In </a:t>
            </a:r>
            <a:r>
              <a:rPr lang="en-US" dirty="0" smtClean="0"/>
              <a:t>addition, each outlet will have a monitor hooked up so that the villages receiving water can modify the amount they are receiving depending upon the amount they need at that time. These monitors will also display the level of harmful chemicals in the water coming out of the spigot so that the villages will be notified when there is something wrong with the water they are receiving </a:t>
            </a:r>
            <a:endParaRPr lang="en-US" dirty="0"/>
          </a:p>
        </p:txBody>
      </p:sp>
    </p:spTree>
    <p:extLst>
      <p:ext uri="{BB962C8B-B14F-4D97-AF65-F5344CB8AC3E}">
        <p14:creationId xmlns:p14="http://schemas.microsoft.com/office/powerpoint/2010/main" val="31787498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3060" y="176665"/>
            <a:ext cx="7773338" cy="1596177"/>
          </a:xfrm>
        </p:spPr>
        <p:txBody>
          <a:bodyPr>
            <a:normAutofit/>
          </a:bodyPr>
          <a:lstStyle/>
          <a:p>
            <a:r>
              <a:rPr lang="en-US" dirty="0" smtClean="0"/>
              <a:t>Map of Water Transport system</a:t>
            </a:r>
            <a:br>
              <a:rPr lang="en-US" dirty="0" smtClean="0"/>
            </a:br>
            <a:r>
              <a:rPr lang="en-US" dirty="0" smtClean="0"/>
              <a:t>(detailed South Sudan)</a:t>
            </a:r>
            <a:endParaRPr lang="en-US" dirty="0"/>
          </a:p>
        </p:txBody>
      </p:sp>
      <p:graphicFrame>
        <p:nvGraphicFramePr>
          <p:cNvPr id="30" name="Content Placeholder 29"/>
          <p:cNvGraphicFramePr>
            <a:graphicFrameLocks noGrp="1"/>
          </p:cNvGraphicFramePr>
          <p:nvPr>
            <p:ph sz="quarter" idx="13"/>
          </p:nvPr>
        </p:nvGraphicFramePr>
        <p:xfrm>
          <a:off x="4800600" y="4262438"/>
          <a:ext cx="3657600" cy="1274762"/>
        </p:xfrm>
        <a:graphic>
          <a:graphicData uri="http://schemas.openxmlformats.org/drawingml/2006/chart">
            <c:chart xmlns:c="http://schemas.openxmlformats.org/drawingml/2006/chart" xmlns:r="http://schemas.openxmlformats.org/officeDocument/2006/relationships" r:id="rId2"/>
          </a:graphicData>
        </a:graphic>
      </p:graphicFrame>
      <p:pic>
        <p:nvPicPr>
          <p:cNvPr id="4"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5300" y="1854223"/>
            <a:ext cx="7971098" cy="4525963"/>
          </a:xfrm>
          <a:prstGeom prst="rect">
            <a:avLst/>
          </a:prstGeom>
          <a:ln>
            <a:solidFill>
              <a:srgbClr val="FF0000"/>
            </a:solidFill>
          </a:ln>
        </p:spPr>
      </p:pic>
      <p:cxnSp>
        <p:nvCxnSpPr>
          <p:cNvPr id="8" name="Elbow Connector 7"/>
          <p:cNvCxnSpPr/>
          <p:nvPr/>
        </p:nvCxnSpPr>
        <p:spPr>
          <a:xfrm rot="16200000" flipH="1">
            <a:off x="4419600" y="4262019"/>
            <a:ext cx="457200" cy="457200"/>
          </a:xfrm>
          <a:prstGeom prst="bentConnector3">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419600" y="4490618"/>
            <a:ext cx="0" cy="30998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H="1">
            <a:off x="4876800" y="4572000"/>
            <a:ext cx="8382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a:off x="3505200" y="4490618"/>
            <a:ext cx="9144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V="1">
            <a:off x="3962400" y="4490618"/>
            <a:ext cx="0" cy="30998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3505200" y="4490618"/>
            <a:ext cx="0" cy="99578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a:off x="3505200" y="4800600"/>
            <a:ext cx="4572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3962400" y="4800600"/>
            <a:ext cx="9144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4876800" y="4719219"/>
            <a:ext cx="0" cy="8138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5105400" y="4572000"/>
            <a:ext cx="0" cy="6096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3505200" y="5105400"/>
            <a:ext cx="16002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V="1">
            <a:off x="4267200" y="4262018"/>
            <a:ext cx="0" cy="38359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35" name="Oval 34"/>
          <p:cNvSpPr/>
          <p:nvPr/>
        </p:nvSpPr>
        <p:spPr>
          <a:xfrm>
            <a:off x="3418643" y="4427067"/>
            <a:ext cx="152400" cy="127101"/>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3494843" y="5486400"/>
            <a:ext cx="76200" cy="45719"/>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4191000" y="4606397"/>
            <a:ext cx="152400" cy="1143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3418643" y="4876800"/>
            <a:ext cx="114300" cy="111709"/>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a:off x="4267200" y="4262018"/>
            <a:ext cx="152400" cy="8138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5715000" y="4554168"/>
            <a:ext cx="76200" cy="109379"/>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5029200" y="5105400"/>
            <a:ext cx="152400" cy="1524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4267200" y="5105400"/>
            <a:ext cx="152400" cy="1524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4724400" y="4453813"/>
            <a:ext cx="152400" cy="15258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p:cNvSpPr/>
          <p:nvPr/>
        </p:nvSpPr>
        <p:spPr>
          <a:xfrm>
            <a:off x="990600" y="1509538"/>
            <a:ext cx="228600" cy="2286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p:cNvSpPr txBox="1"/>
          <p:nvPr/>
        </p:nvSpPr>
        <p:spPr>
          <a:xfrm>
            <a:off x="679790" y="1416312"/>
            <a:ext cx="2133600" cy="369332"/>
          </a:xfrm>
          <a:prstGeom prst="rect">
            <a:avLst/>
          </a:prstGeom>
          <a:noFill/>
        </p:spPr>
        <p:txBody>
          <a:bodyPr wrap="square" rtlCol="0">
            <a:spAutoFit/>
          </a:bodyPr>
          <a:lstStyle/>
          <a:p>
            <a:r>
              <a:rPr lang="en-US" dirty="0" smtClean="0"/>
              <a:t>        -Water Spigots</a:t>
            </a:r>
            <a:endParaRPr lang="en-US" dirty="0"/>
          </a:p>
        </p:txBody>
      </p:sp>
      <p:cxnSp>
        <p:nvCxnSpPr>
          <p:cNvPr id="48" name="Straight Connector 47"/>
          <p:cNvCxnSpPr/>
          <p:nvPr/>
        </p:nvCxnSpPr>
        <p:spPr>
          <a:xfrm>
            <a:off x="3018593" y="1628264"/>
            <a:ext cx="4572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3429000" y="1439172"/>
            <a:ext cx="1447800" cy="369332"/>
          </a:xfrm>
          <a:prstGeom prst="rect">
            <a:avLst/>
          </a:prstGeom>
          <a:noFill/>
        </p:spPr>
        <p:txBody>
          <a:bodyPr wrap="square" rtlCol="0">
            <a:spAutoFit/>
          </a:bodyPr>
          <a:lstStyle/>
          <a:p>
            <a:r>
              <a:rPr lang="en-US" dirty="0" smtClean="0"/>
              <a:t>Pipelines</a:t>
            </a:r>
            <a:endParaRPr lang="en-US" dirty="0"/>
          </a:p>
        </p:txBody>
      </p:sp>
    </p:spTree>
    <p:extLst>
      <p:ext uri="{BB962C8B-B14F-4D97-AF65-F5344CB8AC3E}">
        <p14:creationId xmlns:p14="http://schemas.microsoft.com/office/powerpoint/2010/main" val="39819248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304800"/>
            <a:ext cx="7239470" cy="1300295"/>
          </a:xfrm>
        </p:spPr>
        <p:txBody>
          <a:bodyPr>
            <a:normAutofit fontScale="90000"/>
          </a:bodyPr>
          <a:lstStyle/>
          <a:p>
            <a:r>
              <a:rPr lang="en-US" dirty="0" smtClean="0"/>
              <a:t>Map of Water Transport system</a:t>
            </a:r>
            <a:br>
              <a:rPr lang="en-US" dirty="0" smtClean="0"/>
            </a:br>
            <a:r>
              <a:rPr lang="en-US" dirty="0" smtClean="0"/>
              <a:t>(general, South Sudan and Sudan)</a:t>
            </a:r>
            <a:endParaRPr lang="en-US" dirty="0"/>
          </a:p>
        </p:txBody>
      </p:sp>
      <p:pic>
        <p:nvPicPr>
          <p:cNvPr id="1026" name="Picture 2" descr="Untitled.png"/>
          <p:cNvPicPr>
            <a:picLocks noChangeAspect="1" noChangeArrowheads="1"/>
          </p:cNvPicPr>
          <p:nvPr/>
        </p:nvPicPr>
        <p:blipFill>
          <a:blip r:embed="rId2" cstate="print"/>
          <a:srcRect/>
          <a:stretch>
            <a:fillRect/>
          </a:stretch>
        </p:blipFill>
        <p:spPr bwMode="auto">
          <a:xfrm>
            <a:off x="2133600" y="1447800"/>
            <a:ext cx="4665142" cy="5258464"/>
          </a:xfrm>
          <a:prstGeom prst="rect">
            <a:avLst/>
          </a:prstGeom>
          <a:noFill/>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Visualization </a:t>
            </a:r>
            <a:endParaRPr lang="en-US" dirty="0"/>
          </a:p>
        </p:txBody>
      </p:sp>
      <p:graphicFrame>
        <p:nvGraphicFramePr>
          <p:cNvPr id="4" name="Content Placeholder 3"/>
          <p:cNvGraphicFramePr>
            <a:graphicFrameLocks noGrp="1"/>
          </p:cNvGraphicFramePr>
          <p:nvPr>
            <p:ph sz="quarter" idx="13"/>
            <p:extLst>
              <p:ext uri="{D42A27DB-BD31-4B8C-83A1-F6EECF244321}">
                <p14:modId xmlns:p14="http://schemas.microsoft.com/office/powerpoint/2010/main" val="1420863089"/>
              </p:ext>
            </p:extLst>
          </p:nvPr>
        </p:nvGraphicFramePr>
        <p:xfrm>
          <a:off x="1066801" y="1905000"/>
          <a:ext cx="7010400" cy="2362201"/>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p:cNvSpPr txBox="1"/>
          <p:nvPr/>
        </p:nvSpPr>
        <p:spPr>
          <a:xfrm>
            <a:off x="1066800" y="4419600"/>
            <a:ext cx="7315200" cy="1754326"/>
          </a:xfrm>
          <a:prstGeom prst="rect">
            <a:avLst/>
          </a:prstGeom>
          <a:noFill/>
        </p:spPr>
        <p:txBody>
          <a:bodyPr wrap="square" rtlCol="0">
            <a:spAutoFit/>
          </a:bodyPr>
          <a:lstStyle/>
          <a:p>
            <a:r>
              <a:rPr lang="en-US" dirty="0" smtClean="0"/>
              <a:t>This chart represents the overall population’s access to pure drinking water. Before our solution is implemented, the level of overall access is about 50%, afterwards it is moved up to about 90%. Although 100% would be ideal, it is not a realistic assumption. Our solution would make it much easier for the general population of South Sudan to access water, so much so that we set the level of access at 90%.</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Initial Problem</a:t>
            </a:r>
            <a:endParaRPr lang="en-US" dirty="0"/>
          </a:p>
        </p:txBody>
      </p:sp>
      <p:sp>
        <p:nvSpPr>
          <p:cNvPr id="6" name="Content Placeholder 5"/>
          <p:cNvSpPr>
            <a:spLocks noGrp="1"/>
          </p:cNvSpPr>
          <p:nvPr>
            <p:ph sz="quarter" idx="13"/>
          </p:nvPr>
        </p:nvSpPr>
        <p:spPr>
          <a:xfrm>
            <a:off x="457201" y="1905000"/>
            <a:ext cx="8229600" cy="4267200"/>
          </a:xfrm>
        </p:spPr>
        <p:txBody>
          <a:bodyPr>
            <a:normAutofit/>
          </a:bodyPr>
          <a:lstStyle/>
          <a:p>
            <a:pPr marL="0" indent="0">
              <a:buNone/>
            </a:pPr>
            <a:r>
              <a:rPr lang="en-US" dirty="0" smtClean="0"/>
              <a:t>South Sudan, a new Country that gained its independence from Sudan in 2011, is experiencing a severe shortage of clean water. It has been reported by the Southern Sudanese government that as little as 50% of the population officially has access to an improved water source. </a:t>
            </a:r>
            <a:endParaRPr lang="en-US" dirty="0" smtClean="0"/>
          </a:p>
          <a:p>
            <a:pPr marL="0" indent="0">
              <a:buNone/>
            </a:pPr>
            <a:r>
              <a:rPr lang="en-US" dirty="0" smtClean="0"/>
              <a:t>Our </a:t>
            </a:r>
            <a:r>
              <a:rPr lang="en-US" dirty="0" smtClean="0"/>
              <a:t>group specifically focused on the village of </a:t>
            </a:r>
            <a:r>
              <a:rPr lang="en-US" dirty="0" err="1" smtClean="0"/>
              <a:t>Abyei</a:t>
            </a:r>
            <a:r>
              <a:rPr lang="en-US" dirty="0" smtClean="0"/>
              <a:t>, a village very close to the border of Sudan and South Sudan, which is especially suffering. The problem actually effects most of the country. We chose this problem because we felt that technology could be used to solve it.</a:t>
            </a:r>
            <a:endParaRPr lang="en-US" dirty="0"/>
          </a:p>
        </p:txBody>
      </p:sp>
    </p:spTree>
    <p:extLst>
      <p:ext uri="{BB962C8B-B14F-4D97-AF65-F5344CB8AC3E}">
        <p14:creationId xmlns:p14="http://schemas.microsoft.com/office/powerpoint/2010/main" val="183225438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19165" y="152400"/>
            <a:ext cx="3505670" cy="1071695"/>
          </a:xfrm>
        </p:spPr>
        <p:txBody>
          <a:bodyPr/>
          <a:lstStyle/>
          <a:p>
            <a:r>
              <a:rPr lang="en-US" dirty="0" smtClean="0"/>
              <a:t>Works Cited</a:t>
            </a:r>
            <a:endParaRPr lang="en-US" dirty="0"/>
          </a:p>
        </p:txBody>
      </p:sp>
      <p:sp>
        <p:nvSpPr>
          <p:cNvPr id="3" name="Content Placeholder 2"/>
          <p:cNvSpPr>
            <a:spLocks noGrp="1"/>
          </p:cNvSpPr>
          <p:nvPr>
            <p:ph sz="quarter" idx="13"/>
          </p:nvPr>
        </p:nvSpPr>
        <p:spPr>
          <a:xfrm>
            <a:off x="266700" y="914400"/>
            <a:ext cx="8610599" cy="5638800"/>
          </a:xfrm>
        </p:spPr>
        <p:txBody>
          <a:bodyPr>
            <a:noAutofit/>
          </a:bodyPr>
          <a:lstStyle/>
          <a:p>
            <a:pPr>
              <a:lnSpc>
                <a:spcPct val="100000"/>
              </a:lnSpc>
              <a:spcBef>
                <a:spcPts val="0"/>
              </a:spcBef>
              <a:buNone/>
            </a:pPr>
            <a:r>
              <a:rPr lang="en-US" sz="1200" dirty="0" smtClean="0"/>
              <a:t>Admin</a:t>
            </a:r>
            <a:r>
              <a:rPr lang="en-US" sz="1200" dirty="0" smtClean="0"/>
              <a:t>. OnlyDailyNews.com. Only Daily News, 18 January 2014. Web. April, 2014.</a:t>
            </a:r>
          </a:p>
          <a:p>
            <a:pPr>
              <a:lnSpc>
                <a:spcPct val="100000"/>
              </a:lnSpc>
              <a:spcBef>
                <a:spcPts val="0"/>
              </a:spcBef>
              <a:buNone/>
            </a:pPr>
            <a:endParaRPr lang="en-US" sz="1200" dirty="0" smtClean="0"/>
          </a:p>
          <a:p>
            <a:pPr>
              <a:lnSpc>
                <a:spcPct val="100000"/>
              </a:lnSpc>
              <a:spcBef>
                <a:spcPts val="0"/>
              </a:spcBef>
              <a:buNone/>
            </a:pPr>
            <a:r>
              <a:rPr lang="en-US" sz="1200" dirty="0" smtClean="0"/>
              <a:t>Barton, Alexandra. "Water In Crisis - Spotlight Sudan." </a:t>
            </a:r>
            <a:r>
              <a:rPr lang="en-US" sz="1200" i="1" dirty="0" smtClean="0"/>
              <a:t>The Water Project</a:t>
            </a:r>
            <a:r>
              <a:rPr lang="en-US" sz="1200" dirty="0" smtClean="0"/>
              <a:t>. </a:t>
            </a:r>
            <a:r>
              <a:rPr lang="en-US" sz="1200" dirty="0" err="1" smtClean="0"/>
              <a:t>N.p</a:t>
            </a:r>
            <a:r>
              <a:rPr lang="en-US" sz="1200" dirty="0" smtClean="0"/>
              <a:t>., </a:t>
            </a:r>
            <a:r>
              <a:rPr lang="en-US" sz="1200" dirty="0" err="1" smtClean="0"/>
              <a:t>n.d</a:t>
            </a:r>
            <a:r>
              <a:rPr lang="en-US" sz="1200" dirty="0" smtClean="0"/>
              <a:t>. Web. 25 Apr. 2014.</a:t>
            </a:r>
          </a:p>
          <a:p>
            <a:pPr>
              <a:lnSpc>
                <a:spcPct val="100000"/>
              </a:lnSpc>
              <a:spcBef>
                <a:spcPts val="0"/>
              </a:spcBef>
              <a:buNone/>
            </a:pPr>
            <a:endParaRPr lang="en-US" sz="1200" dirty="0" smtClean="0"/>
          </a:p>
          <a:p>
            <a:pPr>
              <a:lnSpc>
                <a:spcPct val="100000"/>
              </a:lnSpc>
              <a:spcBef>
                <a:spcPts val="0"/>
              </a:spcBef>
              <a:buNone/>
            </a:pPr>
            <a:r>
              <a:rPr lang="en-US" sz="1200" dirty="0" err="1" smtClean="0"/>
              <a:t>Bucknall</a:t>
            </a:r>
            <a:r>
              <a:rPr lang="en-US" sz="1200" dirty="0" smtClean="0"/>
              <a:t>, Julia. </a:t>
            </a:r>
            <a:r>
              <a:rPr lang="en-US" sz="1200" i="1" dirty="0" smtClean="0"/>
              <a:t>Making the Most of Scarcity: Accountability for Better Water Management Results In the Middle East and North Africa.</a:t>
            </a:r>
            <a:r>
              <a:rPr lang="en-US" sz="1200" dirty="0" smtClean="0"/>
              <a:t> Washington, D.C.: World Bank, 2006.</a:t>
            </a:r>
            <a:br>
              <a:rPr lang="en-US" sz="1200" dirty="0" smtClean="0"/>
            </a:br>
            <a:endParaRPr lang="en-US" sz="1200" dirty="0" smtClean="0"/>
          </a:p>
          <a:p>
            <a:pPr>
              <a:lnSpc>
                <a:spcPct val="100000"/>
              </a:lnSpc>
              <a:spcBef>
                <a:spcPts val="0"/>
              </a:spcBef>
              <a:buNone/>
            </a:pPr>
            <a:r>
              <a:rPr lang="en-US" sz="1200" dirty="0" err="1" smtClean="0"/>
              <a:t>Cia</a:t>
            </a:r>
            <a:r>
              <a:rPr lang="en-US" sz="1200" dirty="0" smtClean="0"/>
              <a:t> </a:t>
            </a:r>
            <a:r>
              <a:rPr lang="en-US" sz="1200" dirty="0" err="1" smtClean="0"/>
              <a:t>factbook</a:t>
            </a:r>
            <a:r>
              <a:rPr lang="en-US" sz="1200" dirty="0" smtClean="0"/>
              <a:t>. Central </a:t>
            </a:r>
            <a:r>
              <a:rPr lang="en-US" sz="1200" dirty="0" err="1" smtClean="0"/>
              <a:t>Intellegence</a:t>
            </a:r>
            <a:r>
              <a:rPr lang="en-US" sz="1200" dirty="0" smtClean="0"/>
              <a:t> Agency,  April, 14, 2014. Web. April, 2014.</a:t>
            </a:r>
          </a:p>
          <a:p>
            <a:pPr>
              <a:lnSpc>
                <a:spcPct val="100000"/>
              </a:lnSpc>
              <a:spcBef>
                <a:spcPts val="0"/>
              </a:spcBef>
              <a:buNone/>
            </a:pPr>
            <a:endParaRPr lang="en-US" sz="1200" dirty="0" smtClean="0"/>
          </a:p>
          <a:p>
            <a:pPr>
              <a:lnSpc>
                <a:spcPct val="100000"/>
              </a:lnSpc>
              <a:spcBef>
                <a:spcPts val="0"/>
              </a:spcBef>
              <a:buNone/>
            </a:pPr>
            <a:r>
              <a:rPr lang="en-US" sz="1200" dirty="0" err="1" smtClean="0"/>
              <a:t>Korir</a:t>
            </a:r>
            <a:r>
              <a:rPr lang="en-US" sz="1200" dirty="0" smtClean="0"/>
              <a:t>, Sing. King, Laura. </a:t>
            </a:r>
            <a:r>
              <a:rPr lang="en-US" sz="1200" i="1" dirty="0" smtClean="0"/>
              <a:t>Land, </a:t>
            </a:r>
            <a:r>
              <a:rPr lang="en-US" sz="1200" i="1" dirty="0" err="1" smtClean="0"/>
              <a:t>Livleyhoods</a:t>
            </a:r>
            <a:r>
              <a:rPr lang="en-US" sz="1200" i="1" dirty="0" smtClean="0"/>
              <a:t> and identities: Inter community conflicts in East Africa. </a:t>
            </a:r>
            <a:r>
              <a:rPr lang="en-US" sz="1200" dirty="0" smtClean="0"/>
              <a:t>Minority Rights Group International, 2011. 10. Print.</a:t>
            </a:r>
          </a:p>
          <a:p>
            <a:pPr>
              <a:lnSpc>
                <a:spcPct val="100000"/>
              </a:lnSpc>
              <a:spcBef>
                <a:spcPts val="0"/>
              </a:spcBef>
              <a:buNone/>
            </a:pPr>
            <a:endParaRPr lang="en-US" sz="1200" dirty="0" smtClean="0"/>
          </a:p>
          <a:p>
            <a:pPr>
              <a:lnSpc>
                <a:spcPct val="100000"/>
              </a:lnSpc>
              <a:spcBef>
                <a:spcPts val="0"/>
              </a:spcBef>
              <a:buNone/>
            </a:pPr>
            <a:r>
              <a:rPr lang="en-US" sz="1200" dirty="0" smtClean="0"/>
              <a:t>"</a:t>
            </a:r>
            <a:r>
              <a:rPr lang="en-US" sz="1200" dirty="0" err="1" smtClean="0"/>
              <a:t>Lifestraw</a:t>
            </a:r>
            <a:r>
              <a:rPr lang="en-US" sz="1200" dirty="0" smtClean="0"/>
              <a:t> – The </a:t>
            </a:r>
            <a:r>
              <a:rPr lang="en-US" sz="1200" dirty="0" err="1" smtClean="0"/>
              <a:t>Lifestraw</a:t>
            </a:r>
            <a:r>
              <a:rPr lang="en-US" sz="1200" dirty="0" smtClean="0"/>
              <a:t> Portable Water Filter." </a:t>
            </a:r>
            <a:r>
              <a:rPr lang="en-US" sz="1200" i="1" dirty="0" err="1" smtClean="0"/>
              <a:t>Lifestraw</a:t>
            </a:r>
            <a:r>
              <a:rPr lang="en-US" sz="1200" i="1" dirty="0" smtClean="0"/>
              <a:t> ® – The Portable Water Filter. See the </a:t>
            </a:r>
            <a:r>
              <a:rPr lang="en-US" sz="1200" i="1" dirty="0" err="1" smtClean="0"/>
              <a:t>Lifestraw</a:t>
            </a:r>
            <a:r>
              <a:rPr lang="en-US" sz="1200" i="1" dirty="0" smtClean="0"/>
              <a:t> </a:t>
            </a:r>
            <a:r>
              <a:rPr lang="en-US" sz="1200" i="1" dirty="0" err="1" smtClean="0"/>
              <a:t>Here</a:t>
            </a:r>
            <a:r>
              <a:rPr lang="en-US" sz="1200" dirty="0" err="1" smtClean="0"/>
              <a:t>.</a:t>
            </a:r>
            <a:r>
              <a:rPr lang="en-US" sz="1200" dirty="0" smtClean="0"/>
              <a:t> </a:t>
            </a:r>
            <a:r>
              <a:rPr lang="en-US" sz="1200" dirty="0" err="1" smtClean="0"/>
              <a:t>N.p</a:t>
            </a:r>
            <a:r>
              <a:rPr lang="en-US" sz="1200" dirty="0" smtClean="0"/>
              <a:t>., </a:t>
            </a:r>
            <a:r>
              <a:rPr lang="en-US" sz="1200" dirty="0" err="1" smtClean="0"/>
              <a:t>n.d</a:t>
            </a:r>
            <a:r>
              <a:rPr lang="en-US" sz="1200" dirty="0" smtClean="0"/>
              <a:t>. Web. 23 Apr. 2014.</a:t>
            </a:r>
          </a:p>
          <a:p>
            <a:pPr>
              <a:lnSpc>
                <a:spcPct val="100000"/>
              </a:lnSpc>
              <a:spcBef>
                <a:spcPts val="0"/>
              </a:spcBef>
              <a:buNone/>
            </a:pPr>
            <a:endParaRPr lang="en-US" sz="1200" dirty="0" smtClean="0"/>
          </a:p>
          <a:p>
            <a:pPr>
              <a:lnSpc>
                <a:spcPct val="100000"/>
              </a:lnSpc>
              <a:spcBef>
                <a:spcPts val="0"/>
              </a:spcBef>
              <a:buNone/>
            </a:pPr>
            <a:r>
              <a:rPr lang="en-US" sz="1200" dirty="0" err="1" smtClean="0"/>
              <a:t>N.d</a:t>
            </a:r>
            <a:r>
              <a:rPr lang="en-US" sz="1200" dirty="0" smtClean="0"/>
              <a:t>. </a:t>
            </a:r>
            <a:r>
              <a:rPr lang="en-US" sz="1200" dirty="0" err="1" smtClean="0"/>
              <a:t>N.p</a:t>
            </a:r>
            <a:r>
              <a:rPr lang="en-US" sz="1200" dirty="0" smtClean="0"/>
              <a:t>.: </a:t>
            </a:r>
            <a:r>
              <a:rPr lang="en-US" sz="1200" dirty="0" err="1" smtClean="0"/>
              <a:t>n.p</a:t>
            </a:r>
            <a:r>
              <a:rPr lang="en-US" sz="1200" dirty="0" smtClean="0"/>
              <a:t>., </a:t>
            </a:r>
            <a:r>
              <a:rPr lang="en-US" sz="1200" dirty="0" err="1" smtClean="0"/>
              <a:t>n.d</a:t>
            </a:r>
            <a:r>
              <a:rPr lang="en-US" sz="1200" dirty="0" smtClean="0"/>
              <a:t>. N. </a:t>
            </a:r>
            <a:r>
              <a:rPr lang="en-US" sz="1200" dirty="0" err="1" smtClean="0"/>
              <a:t>pag</a:t>
            </a:r>
            <a:r>
              <a:rPr lang="en-US" sz="1200" dirty="0" smtClean="0"/>
              <a:t>. Web. &lt;http://www.schrattenkalk.com/wordpress/wp-content/uploads/2010/03/sudan_map_nile.jpg&gt;.</a:t>
            </a:r>
          </a:p>
          <a:p>
            <a:pPr>
              <a:lnSpc>
                <a:spcPct val="100000"/>
              </a:lnSpc>
              <a:spcBef>
                <a:spcPts val="0"/>
              </a:spcBef>
              <a:buNone/>
            </a:pPr>
            <a:endParaRPr lang="en-US" sz="1200" dirty="0" smtClean="0"/>
          </a:p>
          <a:p>
            <a:pPr>
              <a:lnSpc>
                <a:spcPct val="100000"/>
              </a:lnSpc>
              <a:spcBef>
                <a:spcPts val="0"/>
              </a:spcBef>
              <a:buNone/>
            </a:pPr>
            <a:r>
              <a:rPr lang="en-US" sz="1200" dirty="0" err="1" smtClean="0"/>
              <a:t>Ranganathan</a:t>
            </a:r>
            <a:r>
              <a:rPr lang="en-US" sz="1200" dirty="0" smtClean="0"/>
              <a:t>, </a:t>
            </a:r>
            <a:r>
              <a:rPr lang="en-US" sz="1200" dirty="0" err="1" smtClean="0"/>
              <a:t>Rupa</a:t>
            </a:r>
            <a:r>
              <a:rPr lang="en-US" sz="1200" dirty="0" smtClean="0"/>
              <a:t>, and Cecilia M. </a:t>
            </a:r>
            <a:r>
              <a:rPr lang="en-US" sz="1200" dirty="0" err="1" smtClean="0"/>
              <a:t>Briceño-Garmendia</a:t>
            </a:r>
            <a:r>
              <a:rPr lang="en-US" sz="1200" dirty="0" smtClean="0"/>
              <a:t>. </a:t>
            </a:r>
            <a:r>
              <a:rPr lang="en-US" sz="1200" i="1" dirty="0" smtClean="0"/>
              <a:t>Sudan's Infrastructure: A Continental Perspective</a:t>
            </a:r>
            <a:r>
              <a:rPr lang="en-US" sz="1200" dirty="0" smtClean="0"/>
              <a:t>. </a:t>
            </a:r>
            <a:r>
              <a:rPr lang="en-US" sz="1200" dirty="0" err="1" smtClean="0"/>
              <a:t>N.p</a:t>
            </a:r>
            <a:r>
              <a:rPr lang="en-US" sz="1200" dirty="0" smtClean="0"/>
              <a:t>.: </a:t>
            </a:r>
            <a:r>
              <a:rPr lang="en-US" sz="1200" dirty="0" err="1" smtClean="0"/>
              <a:t>n.p</a:t>
            </a:r>
            <a:r>
              <a:rPr lang="en-US" sz="1200" dirty="0" smtClean="0"/>
              <a:t>., </a:t>
            </a:r>
            <a:r>
              <a:rPr lang="en-US" sz="1200" dirty="0" err="1" smtClean="0"/>
              <a:t>n.d</a:t>
            </a:r>
            <a:r>
              <a:rPr lang="en-US" sz="1200" dirty="0" smtClean="0"/>
              <a:t>. Sept. 2011. Web. 9 Apr. 2014. &lt;http://elibrary.worldbank.org/doi/pdf/10.1596/1813-9450-5815&gt;.</a:t>
            </a:r>
            <a:br>
              <a:rPr lang="en-US" sz="1200" dirty="0" smtClean="0"/>
            </a:br>
            <a:endParaRPr lang="en-US" sz="1200" dirty="0" smtClean="0"/>
          </a:p>
          <a:p>
            <a:pPr>
              <a:lnSpc>
                <a:spcPct val="100000"/>
              </a:lnSpc>
              <a:spcBef>
                <a:spcPts val="0"/>
              </a:spcBef>
              <a:buNone/>
            </a:pPr>
            <a:r>
              <a:rPr lang="en-US" sz="1200" dirty="0" smtClean="0"/>
              <a:t>Shelby, Jan. Hoffmann, </a:t>
            </a:r>
            <a:r>
              <a:rPr lang="en-US" sz="1200" dirty="0" err="1" smtClean="0"/>
              <a:t>Clemmens</a:t>
            </a:r>
            <a:r>
              <a:rPr lang="en-US" sz="1200" dirty="0" smtClean="0"/>
              <a:t>. </a:t>
            </a:r>
            <a:r>
              <a:rPr lang="en-US" sz="1200" i="1" dirty="0" smtClean="0"/>
              <a:t>Beyond scarcity: Rethinking water, climate change and conflict in the </a:t>
            </a:r>
            <a:r>
              <a:rPr lang="en-US" sz="1200" i="1" dirty="0" err="1" smtClean="0"/>
              <a:t>Sudans</a:t>
            </a:r>
            <a:r>
              <a:rPr lang="en-US" sz="1200" i="1" dirty="0" smtClean="0"/>
              <a:t>. </a:t>
            </a:r>
            <a:r>
              <a:rPr lang="en-US" sz="1200" dirty="0" smtClean="0"/>
              <a:t>Elsevier Ltd, 2014. Print. </a:t>
            </a:r>
            <a:br>
              <a:rPr lang="en-US" sz="1200" dirty="0" smtClean="0"/>
            </a:br>
            <a:endParaRPr lang="en-US" sz="1200" dirty="0" smtClean="0"/>
          </a:p>
          <a:p>
            <a:pPr>
              <a:lnSpc>
                <a:spcPct val="100000"/>
              </a:lnSpc>
              <a:spcBef>
                <a:spcPts val="0"/>
              </a:spcBef>
              <a:buNone/>
            </a:pPr>
            <a:r>
              <a:rPr lang="en-US" sz="1200" dirty="0" smtClean="0"/>
              <a:t>"The World Fact Book." </a:t>
            </a:r>
            <a:r>
              <a:rPr lang="en-US" sz="1200" i="1" dirty="0" smtClean="0"/>
              <a:t>Central Intelligence Agency</a:t>
            </a:r>
            <a:r>
              <a:rPr lang="en-US" sz="1200" dirty="0" smtClean="0"/>
              <a:t>. Central Intelligence Agency, 14 Apr. 2014. Web. 24 Apr. 2014. &lt;</a:t>
            </a:r>
            <a:r>
              <a:rPr lang="en-US" sz="1200" u="sng" dirty="0" smtClean="0">
                <a:hlinkClick r:id="rId2"/>
              </a:rPr>
              <a:t>https://www.cia.gov/library/publications/the-world-factbook/geos/od.html</a:t>
            </a:r>
            <a:r>
              <a:rPr lang="en-US" sz="1200" dirty="0" smtClean="0"/>
              <a:t>&gt;.</a:t>
            </a:r>
          </a:p>
          <a:p>
            <a:pPr>
              <a:lnSpc>
                <a:spcPct val="100000"/>
              </a:lnSpc>
              <a:spcBef>
                <a:spcPts val="0"/>
              </a:spcBef>
              <a:buNone/>
            </a:pPr>
            <a:endParaRPr lang="en-US" sz="1200" dirty="0" smtClean="0"/>
          </a:p>
          <a:p>
            <a:pPr>
              <a:lnSpc>
                <a:spcPct val="100000"/>
              </a:lnSpc>
              <a:spcBef>
                <a:spcPts val="0"/>
              </a:spcBef>
              <a:buNone/>
            </a:pPr>
            <a:r>
              <a:rPr lang="en-US" sz="1200" dirty="0" smtClean="0"/>
              <a:t>Vaughan, Christopher, </a:t>
            </a:r>
            <a:r>
              <a:rPr lang="en-US" sz="1200" dirty="0" err="1" smtClean="0"/>
              <a:t>Mareike</a:t>
            </a:r>
            <a:r>
              <a:rPr lang="en-US" sz="1200" dirty="0" smtClean="0"/>
              <a:t> </a:t>
            </a:r>
            <a:r>
              <a:rPr lang="en-US" sz="1200" dirty="0" err="1" smtClean="0"/>
              <a:t>Schomerus</a:t>
            </a:r>
            <a:r>
              <a:rPr lang="en-US" sz="1200" dirty="0" smtClean="0"/>
              <a:t>, and </a:t>
            </a:r>
            <a:r>
              <a:rPr lang="en-US" sz="1200" dirty="0" err="1" smtClean="0"/>
              <a:t>Lotje</a:t>
            </a:r>
            <a:r>
              <a:rPr lang="en-US" sz="1200" dirty="0" smtClean="0"/>
              <a:t> De </a:t>
            </a:r>
            <a:r>
              <a:rPr lang="en-US" sz="1200" dirty="0" err="1" smtClean="0"/>
              <a:t>Vries</a:t>
            </a:r>
            <a:r>
              <a:rPr lang="en-US" sz="1200" dirty="0" smtClean="0"/>
              <a:t>. </a:t>
            </a:r>
            <a:r>
              <a:rPr lang="en-US" sz="1200" i="1" dirty="0" smtClean="0"/>
              <a:t>The Borderlands of South         Sudan</a:t>
            </a:r>
            <a:r>
              <a:rPr lang="en-US" sz="1200" dirty="0" smtClean="0"/>
              <a:t>. New York: Palgrave Macmillan, 2013. 46. Print.</a:t>
            </a:r>
          </a:p>
          <a:p>
            <a:pPr>
              <a:lnSpc>
                <a:spcPct val="100000"/>
              </a:lnSpc>
              <a:spcBef>
                <a:spcPts val="0"/>
              </a:spcBef>
              <a:buNone/>
            </a:pPr>
            <a:endParaRPr lang="en-US" sz="1200" dirty="0" smtClean="0"/>
          </a:p>
          <a:p>
            <a:pPr>
              <a:lnSpc>
                <a:spcPct val="100000"/>
              </a:lnSpc>
              <a:spcBef>
                <a:spcPts val="0"/>
              </a:spcBef>
              <a:buNone/>
            </a:pPr>
            <a:r>
              <a:rPr lang="en-US" sz="1200" dirty="0" smtClean="0"/>
              <a:t>"Water supply in South Sudan." </a:t>
            </a:r>
            <a:r>
              <a:rPr lang="en-US" sz="1200" i="1" dirty="0" smtClean="0"/>
              <a:t>Water supply in South Sudan</a:t>
            </a:r>
            <a:r>
              <a:rPr lang="en-US" sz="1200" dirty="0" smtClean="0"/>
              <a:t>. Wikipedia, 13 Feb 2014. Web. 11 Apr 2014. &lt;http://en.wikipedia.org/wiki/Water_supply_in_South_Sudan&gt;. </a:t>
            </a:r>
          </a:p>
          <a:p>
            <a:pPr>
              <a:lnSpc>
                <a:spcPct val="100000"/>
              </a:lnSpc>
              <a:spcBef>
                <a:spcPts val="0"/>
              </a:spcBef>
              <a:buNone/>
            </a:pPr>
            <a:endParaRPr lang="en-US" sz="1200" dirty="0" smtClean="0"/>
          </a:p>
          <a:p>
            <a:pPr>
              <a:lnSpc>
                <a:spcPct val="100000"/>
              </a:lnSpc>
              <a:spcBef>
                <a:spcPts val="0"/>
              </a:spcBef>
              <a:buNone/>
            </a:pPr>
            <a:endParaRPr lang="en-US" sz="1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Currently</a:t>
            </a:r>
            <a:endParaRPr lang="en-US" dirty="0"/>
          </a:p>
        </p:txBody>
      </p:sp>
      <p:sp>
        <p:nvSpPr>
          <p:cNvPr id="3" name="Content Placeholder 2"/>
          <p:cNvSpPr>
            <a:spLocks noGrp="1"/>
          </p:cNvSpPr>
          <p:nvPr>
            <p:ph sz="quarter" idx="13"/>
          </p:nvPr>
        </p:nvSpPr>
        <p:spPr>
          <a:xfrm>
            <a:off x="609600" y="2057401"/>
            <a:ext cx="7848600" cy="3733800"/>
          </a:xfrm>
        </p:spPr>
        <p:txBody>
          <a:bodyPr>
            <a:normAutofit/>
          </a:bodyPr>
          <a:lstStyle/>
          <a:p>
            <a:pPr marL="0"/>
            <a:r>
              <a:rPr lang="en-US" dirty="0" smtClean="0"/>
              <a:t>Currently</a:t>
            </a:r>
            <a:r>
              <a:rPr lang="en-US" dirty="0" smtClean="0"/>
              <a:t>, the Ministry of Water Resources within the government of Southern Sudan is responsible for officially working towards a solution. </a:t>
            </a:r>
            <a:endParaRPr lang="en-US" dirty="0" smtClean="0"/>
          </a:p>
          <a:p>
            <a:pPr marL="0"/>
            <a:r>
              <a:rPr lang="en-US" dirty="0" smtClean="0"/>
              <a:t>Other </a:t>
            </a:r>
            <a:r>
              <a:rPr lang="en-US" dirty="0" smtClean="0"/>
              <a:t>countries, such as Germany, Japan, and the United States have donated external grants. </a:t>
            </a:r>
            <a:endParaRPr lang="en-US" dirty="0" smtClean="0"/>
          </a:p>
          <a:p>
            <a:pPr marL="0"/>
            <a:r>
              <a:rPr lang="en-US" dirty="0" smtClean="0"/>
              <a:t>Non-profit </a:t>
            </a:r>
            <a:r>
              <a:rPr lang="en-US" dirty="0" smtClean="0"/>
              <a:t>organizations such as Water for South Sudan and The Water Project have been formed and are also currently sending money to the South Sudan government.</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Scenario</a:t>
            </a:r>
            <a:endParaRPr lang="en-US" dirty="0"/>
          </a:p>
        </p:txBody>
      </p:sp>
      <p:sp>
        <p:nvSpPr>
          <p:cNvPr id="3" name="Content Placeholder 2"/>
          <p:cNvSpPr>
            <a:spLocks noGrp="1"/>
          </p:cNvSpPr>
          <p:nvPr>
            <p:ph sz="quarter" idx="13"/>
          </p:nvPr>
        </p:nvSpPr>
        <p:spPr>
          <a:xfrm>
            <a:off x="685330" y="2057401"/>
            <a:ext cx="8153870" cy="3733800"/>
          </a:xfrm>
        </p:spPr>
        <p:txBody>
          <a:bodyPr>
            <a:normAutofit/>
          </a:bodyPr>
          <a:lstStyle/>
          <a:p>
            <a:pPr>
              <a:buNone/>
            </a:pPr>
            <a:r>
              <a:rPr lang="en-US" dirty="0" smtClean="0"/>
              <a:t>    A scenario that may help you relate would go as follows:</a:t>
            </a:r>
          </a:p>
          <a:p>
            <a:pPr>
              <a:buNone/>
            </a:pPr>
            <a:r>
              <a:rPr lang="en-US" dirty="0" smtClean="0"/>
              <a:t>	-Most of your days you cannot access clean drinking water. If you can access it, you may have to walk from Bloomington to Martinsville, and then bring it back. Most of the time you drink this water, you also feel sick afterwards and sometimes you contract diseases. There are also two warring parties that inhabit the space between Bloomington and Martinsville, so it’s rather unsafe to walk around in this area.</a:t>
            </a:r>
          </a:p>
          <a:p>
            <a:pPr>
              <a:buNone/>
            </a:pPr>
            <a:r>
              <a:rPr lang="en-US" dirty="0" smtClean="0"/>
              <a:t>	</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6269" y="381000"/>
            <a:ext cx="7773338" cy="1596177"/>
          </a:xfrm>
        </p:spPr>
        <p:txBody>
          <a:bodyPr/>
          <a:lstStyle/>
          <a:p>
            <a:r>
              <a:rPr lang="en-US" dirty="0" smtClean="0"/>
              <a:t>Underlying and Contributing issues</a:t>
            </a:r>
            <a:endParaRPr lang="en-US" dirty="0"/>
          </a:p>
        </p:txBody>
      </p:sp>
      <p:sp>
        <p:nvSpPr>
          <p:cNvPr id="3" name="Content Placeholder 2"/>
          <p:cNvSpPr>
            <a:spLocks noGrp="1"/>
          </p:cNvSpPr>
          <p:nvPr>
            <p:ph sz="quarter" idx="13"/>
          </p:nvPr>
        </p:nvSpPr>
        <p:spPr>
          <a:xfrm>
            <a:off x="686269" y="2133600"/>
            <a:ext cx="7772400" cy="4191000"/>
          </a:xfrm>
        </p:spPr>
        <p:txBody>
          <a:bodyPr>
            <a:normAutofit/>
          </a:bodyPr>
          <a:lstStyle/>
          <a:p>
            <a:r>
              <a:rPr lang="en-US" dirty="0" smtClean="0"/>
              <a:t>Sudan Armed Forces occupying the area</a:t>
            </a:r>
          </a:p>
          <a:p>
            <a:r>
              <a:rPr lang="en-US" dirty="0" smtClean="0"/>
              <a:t>Citizens of </a:t>
            </a:r>
            <a:r>
              <a:rPr lang="en-US" dirty="0" err="1" smtClean="0"/>
              <a:t>Abyei</a:t>
            </a:r>
            <a:r>
              <a:rPr lang="en-US" dirty="0" smtClean="0"/>
              <a:t> must walk very far to access water, so although on paper they may seem to have access to clean water, it is still rather difficult for citizens to get to it</a:t>
            </a:r>
          </a:p>
          <a:p>
            <a:r>
              <a:rPr lang="en-US" dirty="0" smtClean="0"/>
              <a:t>Citizens of South Sudan cannot access the closest and largest water source available, the White Nile, because the river dries up during the dry season, </a:t>
            </a:r>
            <a:r>
              <a:rPr lang="en-US" dirty="0" smtClean="0"/>
              <a:t>with the Egyptian </a:t>
            </a:r>
            <a:r>
              <a:rPr lang="en-US" dirty="0" smtClean="0"/>
              <a:t>government putting restrictions on access to those that are not Egyptian citizens.</a:t>
            </a:r>
          </a:p>
          <a:p>
            <a:pPr marL="0" indent="0">
              <a:buNone/>
            </a:pPr>
            <a:endParaRPr lang="en-US" dirty="0" smtClean="0"/>
          </a:p>
        </p:txBody>
      </p:sp>
    </p:spTree>
    <p:extLst>
      <p:ext uri="{BB962C8B-B14F-4D97-AF65-F5344CB8AC3E}">
        <p14:creationId xmlns:p14="http://schemas.microsoft.com/office/powerpoint/2010/main" val="16813550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Underlying and Contributing </a:t>
            </a:r>
            <a:r>
              <a:rPr lang="en-US" dirty="0" smtClean="0"/>
              <a:t>issues Continued</a:t>
            </a:r>
            <a:endParaRPr lang="en-US" dirty="0"/>
          </a:p>
        </p:txBody>
      </p:sp>
      <p:sp>
        <p:nvSpPr>
          <p:cNvPr id="3" name="Content Placeholder 2"/>
          <p:cNvSpPr>
            <a:spLocks noGrp="1"/>
          </p:cNvSpPr>
          <p:nvPr>
            <p:ph sz="quarter" idx="13"/>
          </p:nvPr>
        </p:nvSpPr>
        <p:spPr/>
        <p:txBody>
          <a:bodyPr/>
          <a:lstStyle/>
          <a:p>
            <a:r>
              <a:rPr lang="en-US" dirty="0"/>
              <a:t>Only 7.3% of the water in rural areas is clean enough to drink</a:t>
            </a:r>
          </a:p>
          <a:p>
            <a:r>
              <a:rPr lang="en-US" dirty="0"/>
              <a:t>Only 15.8% of water in urban areas is clean enough to drink</a:t>
            </a:r>
          </a:p>
          <a:p>
            <a:r>
              <a:rPr lang="en-US" dirty="0" smtClean="0"/>
              <a:t>45.8% </a:t>
            </a:r>
            <a:r>
              <a:rPr lang="en-US" dirty="0"/>
              <a:t>of the population in South Sudan is between the ages of 0 and 14, children are more likely to contract the diseases found in water that is not pure</a:t>
            </a:r>
          </a:p>
          <a:p>
            <a:endParaRPr lang="en-US" dirty="0"/>
          </a:p>
        </p:txBody>
      </p:sp>
    </p:spTree>
    <p:extLst>
      <p:ext uri="{BB962C8B-B14F-4D97-AF65-F5344CB8AC3E}">
        <p14:creationId xmlns:p14="http://schemas.microsoft.com/office/powerpoint/2010/main" val="21201372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set</a:t>
            </a:r>
            <a:endParaRPr lang="en-US" dirty="0"/>
          </a:p>
        </p:txBody>
      </p:sp>
      <p:pic>
        <p:nvPicPr>
          <p:cNvPr id="4" name="Content Placeholder 3" descr="https://lh4.googleusercontent.com/9WDo8pOC3TESXuZJXV5t9BAVroqmYh8uZo3im__Wr0YHFMQIrxeg7Ztg5zzwGdeDgHuCuKQXgYTqYB8sFFhSHNKgg5FVEFseASnJly8YN4jpmNtyxhpgfKswOSJvMfMw0Q"/>
          <p:cNvPicPr>
            <a:picLocks noGrp="1"/>
          </p:cNvPicPr>
          <p:nvPr>
            <p:ph sz="quarter" idx="13"/>
          </p:nvPr>
        </p:nvPicPr>
        <p:blipFill>
          <a:blip r:embed="rId2" cstate="print">
            <a:extLst>
              <a:ext uri="{28A0092B-C50C-407E-A947-70E740481C1C}">
                <a14:useLocalDpi xmlns:a14="http://schemas.microsoft.com/office/drawing/2010/main" val="0"/>
              </a:ext>
            </a:extLst>
          </a:blip>
          <a:stretch>
            <a:fillRect/>
          </a:stretch>
        </p:blipFill>
        <p:spPr bwMode="auto">
          <a:xfrm>
            <a:off x="2327448" y="1676400"/>
            <a:ext cx="4759152" cy="4419600"/>
          </a:xfrm>
          <a:prstGeom prst="rect">
            <a:avLst/>
          </a:prstGeom>
          <a:noFill/>
          <a:ln>
            <a:noFill/>
          </a:ln>
        </p:spPr>
      </p:pic>
    </p:spTree>
    <p:extLst>
      <p:ext uri="{BB962C8B-B14F-4D97-AF65-F5344CB8AC3E}">
        <p14:creationId xmlns:p14="http://schemas.microsoft.com/office/powerpoint/2010/main" val="9787487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76800" y="685800"/>
            <a:ext cx="4267200" cy="2209800"/>
          </a:xfrm>
        </p:spPr>
        <p:txBody>
          <a:bodyPr>
            <a:normAutofit/>
          </a:bodyPr>
          <a:lstStyle/>
          <a:p>
            <a:r>
              <a:rPr lang="en-US" dirty="0" err="1" smtClean="0"/>
              <a:t>Abyei</a:t>
            </a:r>
            <a:r>
              <a:rPr lang="en-US" dirty="0" smtClean="0"/>
              <a:t> has been a region under conflict since the 1970’s </a:t>
            </a:r>
            <a:endParaRPr lang="en-US" dirty="0"/>
          </a:p>
        </p:txBody>
      </p:sp>
      <p:pic>
        <p:nvPicPr>
          <p:cNvPr id="4" name="Content Placeholder 3"/>
          <p:cNvPicPr>
            <a:picLocks noGrp="1" noChangeAspect="1"/>
          </p:cNvPicPr>
          <p:nvPr>
            <p:ph sz="quarter" idx="13"/>
          </p:nvPr>
        </p:nvPicPr>
        <p:blipFill>
          <a:blip r:embed="rId2" cstate="print">
            <a:extLst>
              <a:ext uri="{28A0092B-C50C-407E-A947-70E740481C1C}">
                <a14:useLocalDpi xmlns:a14="http://schemas.microsoft.com/office/drawing/2010/main" val="0"/>
              </a:ext>
            </a:extLst>
          </a:blip>
          <a:stretch>
            <a:fillRect/>
          </a:stretch>
        </p:blipFill>
        <p:spPr>
          <a:xfrm>
            <a:off x="152400" y="838200"/>
            <a:ext cx="4876800" cy="2743200"/>
          </a:xfr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581400" y="3048000"/>
            <a:ext cx="5411893" cy="3581400"/>
          </a:xfrm>
          <a:prstGeom prst="rect">
            <a:avLst/>
          </a:prstGeom>
        </p:spPr>
      </p:pic>
      <p:sp>
        <p:nvSpPr>
          <p:cNvPr id="6" name="TextBox 5"/>
          <p:cNvSpPr txBox="1"/>
          <p:nvPr/>
        </p:nvSpPr>
        <p:spPr>
          <a:xfrm>
            <a:off x="228600" y="3810000"/>
            <a:ext cx="1676400" cy="646331"/>
          </a:xfrm>
          <a:prstGeom prst="rect">
            <a:avLst/>
          </a:prstGeom>
          <a:noFill/>
        </p:spPr>
        <p:txBody>
          <a:bodyPr wrap="square" rtlCol="0">
            <a:spAutoFit/>
          </a:bodyPr>
          <a:lstStyle/>
          <a:p>
            <a:r>
              <a:rPr lang="en-US" dirty="0" smtClean="0"/>
              <a:t>Sudanese protesters</a:t>
            </a:r>
            <a:endParaRPr lang="en-US" dirty="0"/>
          </a:p>
        </p:txBody>
      </p:sp>
      <p:sp>
        <p:nvSpPr>
          <p:cNvPr id="7" name="TextBox 6"/>
          <p:cNvSpPr txBox="1"/>
          <p:nvPr/>
        </p:nvSpPr>
        <p:spPr>
          <a:xfrm>
            <a:off x="2209800" y="5729882"/>
            <a:ext cx="1371600" cy="923330"/>
          </a:xfrm>
          <a:prstGeom prst="rect">
            <a:avLst/>
          </a:prstGeom>
          <a:noFill/>
        </p:spPr>
        <p:txBody>
          <a:bodyPr wrap="square" rtlCol="0">
            <a:spAutoFit/>
          </a:bodyPr>
          <a:lstStyle/>
          <a:p>
            <a:r>
              <a:rPr lang="en-US" dirty="0" smtClean="0"/>
              <a:t>South Sudanese protesters</a:t>
            </a:r>
            <a:endParaRPr lang="en-US" dirty="0"/>
          </a:p>
        </p:txBody>
      </p:sp>
    </p:spTree>
    <p:extLst>
      <p:ext uri="{BB962C8B-B14F-4D97-AF65-F5344CB8AC3E}">
        <p14:creationId xmlns:p14="http://schemas.microsoft.com/office/powerpoint/2010/main" val="1804126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Visualization </a:t>
            </a:r>
            <a:endParaRPr lang="en-US" dirty="0"/>
          </a:p>
        </p:txBody>
      </p:sp>
      <p:graphicFrame>
        <p:nvGraphicFramePr>
          <p:cNvPr id="4" name="Content Placeholder 3"/>
          <p:cNvGraphicFramePr>
            <a:graphicFrameLocks noGrp="1"/>
          </p:cNvGraphicFramePr>
          <p:nvPr>
            <p:ph sz="quarter" idx="13"/>
          </p:nvPr>
        </p:nvGraphicFramePr>
        <p:xfrm>
          <a:off x="457200" y="1600200"/>
          <a:ext cx="7924800" cy="2590800"/>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p:cNvSpPr txBox="1"/>
          <p:nvPr/>
        </p:nvSpPr>
        <p:spPr>
          <a:xfrm>
            <a:off x="685800" y="4267200"/>
            <a:ext cx="7543800" cy="923330"/>
          </a:xfrm>
          <a:prstGeom prst="rect">
            <a:avLst/>
          </a:prstGeom>
          <a:noFill/>
        </p:spPr>
        <p:txBody>
          <a:bodyPr wrap="square" rtlCol="0">
            <a:spAutoFit/>
          </a:bodyPr>
          <a:lstStyle/>
          <a:p>
            <a:r>
              <a:rPr lang="en-US" dirty="0" smtClean="0"/>
              <a:t>This visualization represents the percentage of water clean enough to drink in the Rural and Urban areas of South Sudan, as well as the national average. We also put the ideal average percent after the implementation of our solution.</a:t>
            </a:r>
            <a:endParaRPr lang="en-US" dirty="0"/>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8.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 - &amp;quot;I101 Group Project&amp;quot;&quot;/&gt;&lt;property id=&quot;20307&quot; value=&quot;256&quot;/&gt;&lt;/object&gt;&lt;object type=&quot;3&quot; unique_id=&quot;10005&quot;&gt;&lt;property id=&quot;20148&quot; value=&quot;5&quot;/&gt;&lt;property id=&quot;20300&quot; value=&quot;Slide 2 - &amp;quot;Initial Problem&amp;quot;&quot;/&gt;&lt;property id=&quot;20307&quot; value=&quot;257&quot;/&gt;&lt;/object&gt;&lt;object type=&quot;3&quot; unique_id=&quot;10006&quot;&gt;&lt;property id=&quot;20148&quot; value=&quot;5&quot;/&gt;&lt;property id=&quot;20300&quot; value=&quot;Slide 3 - &amp;quot;Underlying and Contributing issues&amp;quot;&quot;/&gt;&lt;property id=&quot;20307&quot; value=&quot;258&quot;/&gt;&lt;/object&gt;&lt;object type=&quot;3&quot; unique_id=&quot;10007&quot;&gt;&lt;property id=&quot;20148&quot; value=&quot;5&quot;/&gt;&lt;property id=&quot;20300&quot; value=&quot;Slide 4 - &amp;quot;Geographical layout&amp;quot;&quot;/&gt;&lt;property id=&quot;20307&quot; value=&quot;259&quot;/&gt;&lt;/object&gt;&lt;object type=&quot;3&quot; unique_id=&quot;10008&quot;&gt;&lt;property id=&quot;20148&quot; value=&quot;5&quot;/&gt;&lt;property id=&quot;20300&quot; value=&quot;Slide 5 - &amp;quot;Abyei has been a region under conflict since the 1970’s &amp;quot;&quot;/&gt;&lt;property id=&quot;20307&quot; value=&quot;260&quot;/&gt;&lt;/object&gt;&lt;object type=&quot;3&quot; unique_id=&quot;10009&quot;&gt;&lt;property id=&quot;20148&quot; value=&quot;5&quot;/&gt;&lt;property id=&quot;20300&quot; value=&quot;Slide 6 - &amp;quot;Geographical map 2&amp;quot;&quot;/&gt;&lt;property id=&quot;20307&quot; value=&quot;261&quot;/&gt;&lt;/object&gt;&lt;object type=&quot;3&quot; unique_id=&quot;10010&quot;&gt;&lt;property id=&quot;20148&quot; value=&quot;5&quot;/&gt;&lt;property id=&quot;20300&quot; value=&quot;Slide 7 - &amp;quot;Geographical map 4&amp;quot;&quot;/&gt;&lt;property id=&quot;20307&quot; value=&quot;262&quot;/&gt;&lt;/object&gt;&lt;object type=&quot;3&quot; unique_id=&quot;10011&quot;&gt;&lt;property id=&quot;20148&quot; value=&quot;5&quot;/&gt;&lt;property id=&quot;20300&quot; value=&quot;Slide 8 - &amp;quot;Geographical map 5&amp;quot;&quot;/&gt;&lt;property id=&quot;20307&quot; value=&quot;263&quot;/&gt;&lt;/object&gt;&lt;object type=&quot;3&quot; unique_id=&quot;10012&quot;&gt;&lt;property id=&quot;20148&quot; value=&quot;5&quot;/&gt;&lt;property id=&quot;20300&quot; value=&quot;Slide 9 - &amp;quot;Our Solution&amp;quot;&quot;/&gt;&lt;property id=&quot;20307&quot; value=&quot;264&quot;/&gt;&lt;/object&gt;&lt;object type=&quot;3&quot; unique_id=&quot;10013&quot;&gt;&lt;property id=&quot;20148&quot; value=&quot;5&quot;/&gt;&lt;property id=&quot;20300&quot; value=&quot;Slide 10 - &amp;quot;Simple diagram of Drip Irrigation system&amp;quot;&quot;/&gt;&lt;property id=&quot;20307&quot; value=&quot;265&quot;/&gt;&lt;/object&gt;&lt;object type=&quot;3&quot; unique_id=&quot;10050&quot;&gt;&lt;property id=&quot;20148&quot; value=&quot;5&quot;/&gt;&lt;property id=&quot;20300&quot; value=&quot;Slide 11 - &amp;quot;Our Solution cont.&amp;quot;&quot;/&gt;&lt;property id=&quot;20307&quot; value=&quot;266&quot;/&gt;&lt;/object&gt;&lt;object type=&quot;3&quot; unique_id=&quot;10103&quot;&gt;&lt;property id=&quot;20148&quot; value=&quot;5&quot;/&gt;&lt;property id=&quot;20300&quot; value=&quot;Slide 12 - &amp;quot;Map of Irrigation system&amp;quot;&quot;/&gt;&lt;property id=&quot;20307&quot; value=&quot;267&quot;/&gt;&lt;/object&gt;&lt;/object&gt;&lt;/object&gt;&lt;/database&gt;"/>
  <p:tag name="SECTOMILLISECCONVERTED" val="1"/>
</p:tagLst>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Droplet</Template>
  <TotalTime>262</TotalTime>
  <Words>955</Words>
  <Application>Microsoft Office PowerPoint</Application>
  <PresentationFormat>On-screen Show (4:3)</PresentationFormat>
  <Paragraphs>89</Paragraphs>
  <Slides>20</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Tw Cen MT</vt:lpstr>
      <vt:lpstr>Droplet</vt:lpstr>
      <vt:lpstr>I101 Group Project</vt:lpstr>
      <vt:lpstr>Initial Problem</vt:lpstr>
      <vt:lpstr>Currently</vt:lpstr>
      <vt:lpstr>Scenario</vt:lpstr>
      <vt:lpstr>Underlying and Contributing issues</vt:lpstr>
      <vt:lpstr>Underlying and Contributing issues Continued</vt:lpstr>
      <vt:lpstr>Data set</vt:lpstr>
      <vt:lpstr>Abyei has been a region under conflict since the 1970’s </vt:lpstr>
      <vt:lpstr>Visualization </vt:lpstr>
      <vt:lpstr>Visualization</vt:lpstr>
      <vt:lpstr>Our Solution</vt:lpstr>
      <vt:lpstr>Geographical map</vt:lpstr>
      <vt:lpstr>Geographical map </vt:lpstr>
      <vt:lpstr>Simple diagram of Drip Irrigation system</vt:lpstr>
      <vt:lpstr>Data Set</vt:lpstr>
      <vt:lpstr>Our Solution cont.</vt:lpstr>
      <vt:lpstr>Map of Water Transport system (detailed South Sudan)</vt:lpstr>
      <vt:lpstr>Map of Water Transport system (general, South Sudan and Sudan)</vt:lpstr>
      <vt:lpstr>Visualization </vt:lpstr>
      <vt:lpstr>Works Cited</vt:lpstr>
    </vt:vector>
  </TitlesOfParts>
  <Company>Indiana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I101 Group Project</dc:title>
  <dc:creator>IU Student</dc:creator>
  <cp:lastModifiedBy>Engi B</cp:lastModifiedBy>
  <cp:revision>28</cp:revision>
  <dcterms:created xsi:type="dcterms:W3CDTF">2014-04-23T17:23:54Z</dcterms:created>
  <dcterms:modified xsi:type="dcterms:W3CDTF">2014-04-30T02:13:43Z</dcterms:modified>
</cp:coreProperties>
</file>