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502" r:id="rId2"/>
    <p:sldId id="503" r:id="rId3"/>
    <p:sldId id="636" r:id="rId4"/>
    <p:sldId id="637" r:id="rId5"/>
    <p:sldId id="638" r:id="rId6"/>
    <p:sldId id="645" r:id="rId7"/>
    <p:sldId id="639" r:id="rId8"/>
    <p:sldId id="644" r:id="rId9"/>
    <p:sldId id="640" r:id="rId10"/>
    <p:sldId id="646" r:id="rId11"/>
    <p:sldId id="641" r:id="rId12"/>
    <p:sldId id="647" r:id="rId13"/>
    <p:sldId id="642" r:id="rId14"/>
    <p:sldId id="648" r:id="rId15"/>
    <p:sldId id="649" r:id="rId16"/>
    <p:sldId id="650" r:id="rId17"/>
    <p:sldId id="651" r:id="rId18"/>
    <p:sldId id="643" r:id="rId19"/>
    <p:sldId id="652" r:id="rId20"/>
    <p:sldId id="653" r:id="rId21"/>
    <p:sldId id="654" r:id="rId22"/>
    <p:sldId id="655" r:id="rId23"/>
    <p:sldId id="656" r:id="rId24"/>
    <p:sldId id="657" r:id="rId25"/>
    <p:sldId id="658" r:id="rId26"/>
    <p:sldId id="659" r:id="rId27"/>
    <p:sldId id="663" r:id="rId28"/>
    <p:sldId id="660" r:id="rId29"/>
    <p:sldId id="661" r:id="rId30"/>
    <p:sldId id="662" r:id="rId31"/>
    <p:sldId id="664" r:id="rId32"/>
    <p:sldId id="665" r:id="rId33"/>
    <p:sldId id="666" r:id="rId34"/>
    <p:sldId id="667" r:id="rId35"/>
    <p:sldId id="669" r:id="rId36"/>
    <p:sldId id="668" r:id="rId37"/>
    <p:sldId id="635"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5073" autoAdjust="0"/>
  </p:normalViewPr>
  <p:slideViewPr>
    <p:cSldViewPr snapToGrid="0" snapToObjects="1">
      <p:cViewPr>
        <p:scale>
          <a:sx n="154" d="100"/>
          <a:sy n="154" d="100"/>
        </p:scale>
        <p:origin x="984" y="-103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93C8FB-D087-ED4A-8110-EB5CB38D13FC}" type="datetimeFigureOut">
              <a:rPr lang="en-US" smtClean="0"/>
              <a:t>7/15/18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A1C39A-9116-4A4C-9751-6D4736D535EB}" type="slidenum">
              <a:rPr lang="en-US" smtClean="0"/>
              <a:t>‹#›</a:t>
            </a:fld>
            <a:endParaRPr lang="en-US"/>
          </a:p>
        </p:txBody>
      </p:sp>
    </p:spTree>
    <p:extLst>
      <p:ext uri="{BB962C8B-B14F-4D97-AF65-F5344CB8AC3E}">
        <p14:creationId xmlns:p14="http://schemas.microsoft.com/office/powerpoint/2010/main" val="387912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B46EAA-3B6D-6F4E-B65D-42C599A8905C}" type="datetimeFigureOut">
              <a:rPr lang="en-US" smtClean="0"/>
              <a:t>7/15/18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8EA4E0-E502-194F-83B3-EC605CCEB36B}" type="slidenum">
              <a:rPr lang="en-US" smtClean="0"/>
              <a:t>‹#›</a:t>
            </a:fld>
            <a:endParaRPr lang="en-US"/>
          </a:p>
        </p:txBody>
      </p:sp>
    </p:spTree>
    <p:extLst>
      <p:ext uri="{BB962C8B-B14F-4D97-AF65-F5344CB8AC3E}">
        <p14:creationId xmlns:p14="http://schemas.microsoft.com/office/powerpoint/2010/main" val="8474198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Refer back to how we used this syntax with arraylists to say what TYPE of object is going to be managed by the class.</a:t>
            </a:r>
            <a:endParaRPr/>
          </a:p>
        </p:txBody>
      </p:sp>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525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This slide needs work. What is between lines 64 and 97? Better to show code on left and comments to the right. If the code is too long, put in some line breaks so it can display on this slide better. Really can’t tell where this code resides… line 63 still in start method? Show the end of the start method. Lines 97-102 are at the highest level inside the class… right?</a:t>
            </a:r>
            <a:endParaRPr/>
          </a:p>
        </p:txBody>
      </p:sp>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5136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This slide needs work. What is between lines 64 and 97? Better to show code on left and comments to the right. If the code is too long, put in some line breaks so it can display on this slide better. Really can’t tell where this code resides… line 63 still in start method? Show the end of the start method. Lines 97-102 are at the highest level inside the class… right?</a:t>
            </a:r>
            <a:endParaRPr/>
          </a:p>
        </p:txBody>
      </p:sp>
      <p:sp>
        <p:nvSpPr>
          <p:cNvPr id="244" name="Shape 2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4628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Refer back to how we used this syntax with arraylists to say what TYPE of object is going to be managed by the class.</a:t>
            </a:r>
            <a:endParaRPr/>
          </a:p>
        </p:txBody>
      </p:sp>
      <p:sp>
        <p:nvSpPr>
          <p:cNvPr id="254" name="Shape 2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3266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61" name="Shape 2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401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72" name="Shape 2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891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61" name="Shape 2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7624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1062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3670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9828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79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14909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3193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0" name="Shape 3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076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0" name="Shape 3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97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18" name="Shape 3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5223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3090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5270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48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445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1598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022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Refer back to how we used this syntax with arraylists to say what TYPE of object is going to be managed by the class.</a:t>
            </a:r>
            <a:endParaRPr/>
          </a:p>
        </p:txBody>
      </p:sp>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467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007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4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Refer back to how we used this syntax with arraylists to say what TYPE of object is going to be managed by the class.</a:t>
            </a:r>
            <a:endParaRPr/>
          </a:p>
        </p:txBody>
      </p:sp>
      <p:sp>
        <p:nvSpPr>
          <p:cNvPr id="203" name="Shape 2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0454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757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Refer back to how we used this syntax with arraylists to say what TYPE of object is going to be managed by the class.</a:t>
            </a:r>
            <a:endParaRPr/>
          </a:p>
        </p:txBody>
      </p:sp>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788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293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This slide needs work. What is between lines 64 and 97? Better to show code on left and comments to the right. If the code is too long, put in some line breaks so it can display on this slide better. Really can’t tell where this code resides… line 63 still in start method? Show the end of the start method. Lines 97-102 are at the highest level inside the class… right?</a:t>
            </a:r>
            <a:endParaRPr/>
          </a:p>
        </p:txBody>
      </p:sp>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3973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ection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392CD6C-6F82-5D4B-8A84-CF166E349019}" type="datetimeFigureOut">
              <a:rPr lang="en-US" smtClean="0"/>
              <a:t>7/15/18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429041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33702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2CD6C-6F82-5D4B-8A84-CF166E349019}" type="datetimeFigureOut">
              <a:rPr lang="en-US" smtClean="0"/>
              <a:t>7/15/18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3771753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92CD6C-6F82-5D4B-8A84-CF166E349019}" type="datetimeFigureOut">
              <a:rPr lang="en-US" smtClean="0"/>
              <a:t>7/15/18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2218363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92CD6C-6F82-5D4B-8A84-CF166E349019}" type="datetimeFigureOut">
              <a:rPr lang="en-US" smtClean="0"/>
              <a:t>7/15/18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2631737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2CD6C-6F82-5D4B-8A84-CF166E349019}" type="datetimeFigureOut">
              <a:rPr lang="en-US" smtClean="0"/>
              <a:t>7/15/18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3349172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2CD6C-6F82-5D4B-8A84-CF166E349019}" type="datetimeFigureOut">
              <a:rPr lang="en-US" smtClean="0"/>
              <a:t>7/15/18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3466799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oup Work">
  <p:cSld name="1_Group Work">
    <p:bg>
      <p:bgPr>
        <a:blipFill rotWithShape="1">
          <a:blip r:embed="rId2">
            <a:alphaModFix/>
          </a:blip>
          <a:stretch>
            <a:fillRect/>
          </a:stretch>
        </a:blipFill>
        <a:effectLst/>
      </p:bgPr>
    </p:bg>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74637"/>
            <a:ext cx="8229600" cy="11432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lt1"/>
              </a:buClr>
              <a:buSzPts val="4400"/>
              <a:buFont typeface="Cambria"/>
              <a:buNone/>
              <a:defRPr sz="4400" b="0" i="0" u="none" strike="noStrike" cap="none">
                <a:solidFill>
                  <a:schemeClr val="lt1"/>
                </a:solidFill>
                <a:latin typeface="Cambria"/>
                <a:ea typeface="Cambria"/>
                <a:cs typeface="Cambria"/>
                <a:sym typeface="Cambr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9" name="Shape 69"/>
          <p:cNvSpPr txBox="1">
            <a:spLocks noGrp="1"/>
          </p:cNvSpPr>
          <p:nvPr>
            <p:ph type="body" idx="1"/>
          </p:nvPr>
        </p:nvSpPr>
        <p:spPr>
          <a:xfrm>
            <a:off x="457200" y="1600200"/>
            <a:ext cx="8229600" cy="50864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mbria"/>
                <a:ea typeface="Cambria"/>
                <a:cs typeface="Cambria"/>
                <a:sym typeface="Cambri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endParaRPr/>
          </a:p>
        </p:txBody>
      </p:sp>
    </p:spTree>
    <p:extLst>
      <p:ext uri="{BB962C8B-B14F-4D97-AF65-F5344CB8AC3E}">
        <p14:creationId xmlns:p14="http://schemas.microsoft.com/office/powerpoint/2010/main" val="11611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600200"/>
            <a:ext cx="8229600" cy="5111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224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Da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600200"/>
            <a:ext cx="8229600" cy="5086583"/>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028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Group Wo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600200"/>
            <a:ext cx="8229600" cy="50865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7096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oup Work Da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600200"/>
            <a:ext cx="8229600" cy="5086583"/>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907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i="0" cap="all">
                <a:solidFill>
                  <a:schemeClr val="bg1">
                    <a:lumMod val="85000"/>
                  </a:schemeClr>
                </a:solidFill>
                <a:latin typeface="Calibri"/>
                <a:cs typeface="Calibri"/>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2CD6C-6F82-5D4B-8A84-CF166E349019}" type="datetimeFigureOut">
              <a:rPr lang="en-US" smtClean="0"/>
              <a:t>7/15/18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208252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92CD6C-6F82-5D4B-8A84-CF166E349019}" type="datetimeFigureOut">
              <a:rPr lang="en-US" smtClean="0"/>
              <a:t>7/15/18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343664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92CD6C-6F82-5D4B-8A84-CF166E349019}" type="datetimeFigureOut">
              <a:rPr lang="en-US" smtClean="0"/>
              <a:t>7/15/18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242321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Da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186427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2CD6C-6F82-5D4B-8A84-CF166E349019}" type="datetimeFigureOut">
              <a:rPr lang="en-US" smtClean="0"/>
              <a:t>7/15/18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7F57F-4D20-4849-877F-87182ADBF888}" type="slidenum">
              <a:rPr lang="en-US" smtClean="0"/>
              <a:t>‹#›</a:t>
            </a:fld>
            <a:endParaRPr lang="en-US"/>
          </a:p>
        </p:txBody>
      </p:sp>
    </p:spTree>
    <p:extLst>
      <p:ext uri="{BB962C8B-B14F-4D97-AF65-F5344CB8AC3E}">
        <p14:creationId xmlns:p14="http://schemas.microsoft.com/office/powerpoint/2010/main" val="3847471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62" r:id="rId5"/>
    <p:sldLayoutId id="2147483651" r:id="rId6"/>
    <p:sldLayoutId id="2147483652" r:id="rId7"/>
    <p:sldLayoutId id="2147483653" r:id="rId8"/>
    <p:sldLayoutId id="2147483654" r:id="rId9"/>
    <p:sldLayoutId id="2147483663" r:id="rId10"/>
    <p:sldLayoutId id="2147483655" r:id="rId11"/>
    <p:sldLayoutId id="2147483656" r:id="rId12"/>
    <p:sldLayoutId id="2147483657" r:id="rId13"/>
    <p:sldLayoutId id="2147483658" r:id="rId14"/>
    <p:sldLayoutId id="2147483659" r:id="rId15"/>
    <p:sldLayoutId id="2147483664" r:id="rId16"/>
  </p:sldLayoutIdLst>
  <p:txStyles>
    <p:titleStyle>
      <a:lvl1pPr algn="ctr" defTabSz="457200" rtl="0" eaLnBrk="1" latinLnBrk="0" hangingPunct="1">
        <a:spcBef>
          <a:spcPct val="0"/>
        </a:spcBef>
        <a:buNone/>
        <a:defRPr sz="4400" kern="1200">
          <a:solidFill>
            <a:schemeClr val="tx1"/>
          </a:solidFill>
          <a:latin typeface="Cambria"/>
          <a:ea typeface="+mj-ea"/>
          <a:cs typeface="Cambri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mbria"/>
          <a:ea typeface="+mn-ea"/>
          <a:cs typeface="Cambria"/>
        </a:defRPr>
      </a:lvl1pPr>
      <a:lvl2pPr marL="742950" indent="-285750" algn="l" defTabSz="457200" rtl="0" eaLnBrk="1" latinLnBrk="0" hangingPunct="1">
        <a:spcBef>
          <a:spcPct val="20000"/>
        </a:spcBef>
        <a:buFont typeface="Arial"/>
        <a:buChar char="–"/>
        <a:defRPr sz="2800" kern="1200">
          <a:solidFill>
            <a:schemeClr val="tx1"/>
          </a:solidFill>
          <a:latin typeface="Cambria"/>
          <a:ea typeface="+mn-ea"/>
          <a:cs typeface="Cambria"/>
        </a:defRPr>
      </a:lvl2pPr>
      <a:lvl3pPr marL="1143000" indent="-228600" algn="l" defTabSz="457200" rtl="0" eaLnBrk="1" latinLnBrk="0" hangingPunct="1">
        <a:spcBef>
          <a:spcPct val="20000"/>
        </a:spcBef>
        <a:buFont typeface="Arial"/>
        <a:buChar char="•"/>
        <a:defRPr sz="24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20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20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I400 – Application Development in Java</a:t>
            </a:r>
          </a:p>
        </p:txBody>
      </p:sp>
      <p:sp>
        <p:nvSpPr>
          <p:cNvPr id="3" name="Subtitle 2"/>
          <p:cNvSpPr>
            <a:spLocks noGrp="1"/>
          </p:cNvSpPr>
          <p:nvPr>
            <p:ph type="subTitle" idx="1"/>
          </p:nvPr>
        </p:nvSpPr>
        <p:spPr/>
        <p:txBody>
          <a:bodyPr/>
          <a:lstStyle/>
          <a:p>
            <a:r>
              <a:rPr lang="en-US" dirty="0"/>
              <a:t>Lecture 13</a:t>
            </a:r>
          </a:p>
        </p:txBody>
      </p:sp>
    </p:spTree>
    <p:extLst>
      <p:ext uri="{BB962C8B-B14F-4D97-AF65-F5344CB8AC3E}">
        <p14:creationId xmlns:p14="http://schemas.microsoft.com/office/powerpoint/2010/main" val="686745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30625" y="362724"/>
            <a:ext cx="82296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Location of ChoiceBox</a:t>
            </a:r>
            <a:endParaRPr dirty="0">
              <a:solidFill>
                <a:schemeClr val="lt1"/>
              </a:solidFill>
              <a:ea typeface="Cambria"/>
              <a:sym typeface="Cambria"/>
            </a:endParaRPr>
          </a:p>
        </p:txBody>
      </p:sp>
      <p:pic>
        <p:nvPicPr>
          <p:cNvPr id="189" name="Shape 189"/>
          <p:cNvPicPr preferRelativeResize="0"/>
          <p:nvPr/>
        </p:nvPicPr>
        <p:blipFill>
          <a:blip r:embed="rId3">
            <a:alphaModFix/>
          </a:blip>
          <a:stretch>
            <a:fillRect/>
          </a:stretch>
        </p:blipFill>
        <p:spPr>
          <a:xfrm>
            <a:off x="5341751" y="2073024"/>
            <a:ext cx="3680849" cy="3861724"/>
          </a:xfrm>
          <a:prstGeom prst="rect">
            <a:avLst/>
          </a:prstGeom>
          <a:noFill/>
          <a:ln>
            <a:noFill/>
          </a:ln>
        </p:spPr>
      </p:pic>
      <p:cxnSp>
        <p:nvCxnSpPr>
          <p:cNvPr id="190" name="Shape 190"/>
          <p:cNvCxnSpPr/>
          <p:nvPr/>
        </p:nvCxnSpPr>
        <p:spPr>
          <a:xfrm>
            <a:off x="5434750" y="2779050"/>
            <a:ext cx="248100" cy="0"/>
          </a:xfrm>
          <a:prstGeom prst="straightConnector1">
            <a:avLst/>
          </a:prstGeom>
          <a:noFill/>
          <a:ln w="38100" cap="flat" cmpd="sng">
            <a:solidFill>
              <a:srgbClr val="FF0000"/>
            </a:solidFill>
            <a:prstDash val="solid"/>
            <a:round/>
            <a:headEnd type="none" w="med" len="med"/>
            <a:tailEnd type="none" w="med" len="med"/>
          </a:ln>
        </p:spPr>
      </p:cxnSp>
      <p:cxnSp>
        <p:nvCxnSpPr>
          <p:cNvPr id="191" name="Shape 191"/>
          <p:cNvCxnSpPr/>
          <p:nvPr/>
        </p:nvCxnSpPr>
        <p:spPr>
          <a:xfrm rot="10800000">
            <a:off x="6447425" y="2355300"/>
            <a:ext cx="10200" cy="248100"/>
          </a:xfrm>
          <a:prstGeom prst="straightConnector1">
            <a:avLst/>
          </a:prstGeom>
          <a:noFill/>
          <a:ln w="38100" cap="flat" cmpd="sng">
            <a:solidFill>
              <a:srgbClr val="FF0000"/>
            </a:solidFill>
            <a:prstDash val="solid"/>
            <a:round/>
            <a:headEnd type="none" w="med" len="med"/>
            <a:tailEnd type="none" w="med" len="med"/>
          </a:ln>
        </p:spPr>
      </p:cxnSp>
      <p:cxnSp>
        <p:nvCxnSpPr>
          <p:cNvPr id="192" name="Shape 192"/>
          <p:cNvCxnSpPr/>
          <p:nvPr/>
        </p:nvCxnSpPr>
        <p:spPr>
          <a:xfrm>
            <a:off x="6653950" y="3099350"/>
            <a:ext cx="0" cy="2748300"/>
          </a:xfrm>
          <a:prstGeom prst="straightConnector1">
            <a:avLst/>
          </a:prstGeom>
          <a:noFill/>
          <a:ln w="38100" cap="flat" cmpd="sng">
            <a:solidFill>
              <a:srgbClr val="FF0000"/>
            </a:solidFill>
            <a:prstDash val="solid"/>
            <a:round/>
            <a:headEnd type="none" w="med" len="med"/>
            <a:tailEnd type="none" w="med" len="med"/>
          </a:ln>
        </p:spPr>
      </p:cxnSp>
      <p:cxnSp>
        <p:nvCxnSpPr>
          <p:cNvPr id="193" name="Shape 193"/>
          <p:cNvCxnSpPr/>
          <p:nvPr/>
        </p:nvCxnSpPr>
        <p:spPr>
          <a:xfrm>
            <a:off x="7263550" y="2830700"/>
            <a:ext cx="1684200" cy="0"/>
          </a:xfrm>
          <a:prstGeom prst="straightConnector1">
            <a:avLst/>
          </a:prstGeom>
          <a:noFill/>
          <a:ln w="38100" cap="flat" cmpd="sng">
            <a:solidFill>
              <a:srgbClr val="FF0000"/>
            </a:solidFill>
            <a:prstDash val="solid"/>
            <a:round/>
            <a:headEnd type="none" w="med" len="med"/>
            <a:tailEnd type="none" w="med" len="med"/>
          </a:ln>
        </p:spPr>
      </p:cxnSp>
      <p:sp>
        <p:nvSpPr>
          <p:cNvPr id="194" name="Shape 194"/>
          <p:cNvSpPr txBox="1"/>
          <p:nvPr/>
        </p:nvSpPr>
        <p:spPr>
          <a:xfrm>
            <a:off x="7676825" y="2493625"/>
            <a:ext cx="5951400" cy="694200"/>
          </a:xfrm>
          <a:prstGeom prst="rect">
            <a:avLst/>
          </a:prstGeom>
          <a:noFill/>
          <a:ln>
            <a:noFill/>
          </a:ln>
        </p:spPr>
        <p:txBody>
          <a:bodyPr spcFirstLastPara="1" wrap="square" lIns="91425" tIns="91425" rIns="91425" bIns="91425" anchor="t" anchorCtr="0">
            <a:noAutofit/>
          </a:bodyPr>
          <a:lstStyle/>
          <a:p>
            <a:r>
              <a:rPr lang="en"/>
              <a:t>200</a:t>
            </a:r>
            <a:endParaRPr/>
          </a:p>
        </p:txBody>
      </p:sp>
      <p:sp>
        <p:nvSpPr>
          <p:cNvPr id="195" name="Shape 195"/>
          <p:cNvSpPr txBox="1"/>
          <p:nvPr/>
        </p:nvSpPr>
        <p:spPr>
          <a:xfrm>
            <a:off x="6615200" y="4866150"/>
            <a:ext cx="5951400" cy="694200"/>
          </a:xfrm>
          <a:prstGeom prst="rect">
            <a:avLst/>
          </a:prstGeom>
          <a:noFill/>
          <a:ln>
            <a:noFill/>
          </a:ln>
        </p:spPr>
        <p:txBody>
          <a:bodyPr spcFirstLastPara="1" wrap="square" lIns="91425" tIns="91425" rIns="91425" bIns="91425" anchor="t" anchorCtr="0">
            <a:noAutofit/>
          </a:bodyPr>
          <a:lstStyle/>
          <a:p>
            <a:r>
              <a:rPr lang="en"/>
              <a:t>320</a:t>
            </a:r>
            <a:endParaRPr/>
          </a:p>
        </p:txBody>
      </p:sp>
      <p:sp>
        <p:nvSpPr>
          <p:cNvPr id="196" name="Shape 196"/>
          <p:cNvSpPr txBox="1"/>
          <p:nvPr/>
        </p:nvSpPr>
        <p:spPr>
          <a:xfrm>
            <a:off x="5366300" y="2702850"/>
            <a:ext cx="5951400" cy="694200"/>
          </a:xfrm>
          <a:prstGeom prst="rect">
            <a:avLst/>
          </a:prstGeom>
          <a:noFill/>
          <a:ln>
            <a:noFill/>
          </a:ln>
        </p:spPr>
        <p:txBody>
          <a:bodyPr spcFirstLastPara="1" wrap="square" lIns="91425" tIns="91425" rIns="91425" bIns="91425" anchor="t" anchorCtr="0">
            <a:noAutofit/>
          </a:bodyPr>
          <a:lstStyle/>
          <a:p>
            <a:r>
              <a:rPr lang="en"/>
              <a:t>40</a:t>
            </a:r>
            <a:endParaRPr/>
          </a:p>
        </p:txBody>
      </p:sp>
      <p:sp>
        <p:nvSpPr>
          <p:cNvPr id="197" name="Shape 197"/>
          <p:cNvSpPr txBox="1"/>
          <p:nvPr/>
        </p:nvSpPr>
        <p:spPr>
          <a:xfrm>
            <a:off x="6128300" y="2245650"/>
            <a:ext cx="5951400" cy="694200"/>
          </a:xfrm>
          <a:prstGeom prst="rect">
            <a:avLst/>
          </a:prstGeom>
          <a:noFill/>
          <a:ln>
            <a:noFill/>
          </a:ln>
        </p:spPr>
        <p:txBody>
          <a:bodyPr spcFirstLastPara="1" wrap="square" lIns="91425" tIns="91425" rIns="91425" bIns="91425" anchor="t" anchorCtr="0">
            <a:noAutofit/>
          </a:bodyPr>
          <a:lstStyle/>
          <a:p>
            <a:r>
              <a:rPr lang="en"/>
              <a:t>40</a:t>
            </a:r>
            <a:endParaRPr/>
          </a:p>
        </p:txBody>
      </p:sp>
      <p:sp>
        <p:nvSpPr>
          <p:cNvPr id="198" name="Shape 198"/>
          <p:cNvSpPr txBox="1"/>
          <p:nvPr/>
        </p:nvSpPr>
        <p:spPr>
          <a:xfrm>
            <a:off x="-41150" y="1515305"/>
            <a:ext cx="5030450" cy="2968772"/>
          </a:xfrm>
          <a:prstGeom prst="rect">
            <a:avLst/>
          </a:prstGeom>
          <a:noFill/>
          <a:ln>
            <a:noFill/>
          </a:ln>
        </p:spPr>
        <p:txBody>
          <a:bodyPr spcFirstLastPara="1" wrap="square" lIns="91425" tIns="91425" rIns="91425" bIns="91425" anchor="t" anchorCtr="0">
            <a:noAutofit/>
          </a:bodyPr>
          <a:lstStyle/>
          <a:p>
            <a:pPr marL="457200" indent="-342900">
              <a:buSzPts val="1800"/>
              <a:buChar char="●"/>
            </a:pPr>
            <a:r>
              <a:rPr lang="en" dirty="0"/>
              <a:t>Still in override of </a:t>
            </a:r>
            <a:r>
              <a:rPr lang="en" dirty="0">
                <a:solidFill>
                  <a:srgbClr val="FF0000"/>
                </a:solidFill>
              </a:rPr>
              <a:t>start</a:t>
            </a:r>
            <a:r>
              <a:rPr lang="en" dirty="0"/>
              <a:t> method, </a:t>
            </a:r>
            <a:endParaRPr dirty="0"/>
          </a:p>
          <a:p>
            <a:pPr marL="914400" lvl="1" indent="-342900">
              <a:buSzPts val="1800"/>
              <a:buChar char="○"/>
            </a:pPr>
            <a:r>
              <a:rPr lang="en" dirty="0"/>
              <a:t>Specify the location of the </a:t>
            </a:r>
            <a:r>
              <a:rPr lang="en" dirty="0">
                <a:solidFill>
                  <a:srgbClr val="FF0000"/>
                </a:solidFill>
              </a:rPr>
              <a:t>choiceBox</a:t>
            </a:r>
            <a:r>
              <a:rPr lang="en" dirty="0"/>
              <a:t> with respect to the </a:t>
            </a:r>
            <a:r>
              <a:rPr lang="en" dirty="0">
                <a:solidFill>
                  <a:srgbClr val="FF0000"/>
                </a:solidFill>
              </a:rPr>
              <a:t>AnchorPane</a:t>
            </a:r>
            <a:r>
              <a:rPr lang="en" dirty="0"/>
              <a:t> embedded in the window pane.</a:t>
            </a:r>
            <a:endParaRPr dirty="0"/>
          </a:p>
          <a:p>
            <a:pPr marL="914400" lvl="1" indent="-342900">
              <a:buClr>
                <a:schemeClr val="dk1"/>
              </a:buClr>
              <a:buSzPts val="1800"/>
              <a:buChar char="○"/>
            </a:pPr>
            <a:endParaRPr lang="en" dirty="0">
              <a:solidFill>
                <a:schemeClr val="dk1"/>
              </a:solidFill>
            </a:endParaRPr>
          </a:p>
          <a:p>
            <a:pPr marL="914400" lvl="1" indent="-342900">
              <a:buClr>
                <a:schemeClr val="dk1"/>
              </a:buClr>
              <a:buSzPts val="1800"/>
              <a:buChar char="○"/>
            </a:pPr>
            <a:r>
              <a:rPr lang="en" dirty="0">
                <a:solidFill>
                  <a:schemeClr val="dk1"/>
                </a:solidFill>
              </a:rPr>
              <a:t>The window pane is 400 x 400 </a:t>
            </a:r>
            <a:br>
              <a:rPr lang="en" dirty="0">
                <a:solidFill>
                  <a:schemeClr val="dk1"/>
                </a:solidFill>
              </a:rPr>
            </a:br>
            <a:r>
              <a:rPr lang="en" dirty="0">
                <a:solidFill>
                  <a:schemeClr val="dk1"/>
                </a:solidFill>
              </a:rPr>
              <a:t>(width, height). </a:t>
            </a:r>
            <a:endParaRPr dirty="0"/>
          </a:p>
          <a:p>
            <a:endParaRPr dirty="0"/>
          </a:p>
          <a:p>
            <a:endParaRPr dirty="0"/>
          </a:p>
          <a:p>
            <a:endParaRPr dirty="0"/>
          </a:p>
          <a:p>
            <a:endParaRPr sz="800" dirty="0"/>
          </a:p>
          <a:p>
            <a:endParaRPr dirty="0"/>
          </a:p>
          <a:p>
            <a:pPr marL="457200" indent="-342900">
              <a:buSzPts val="1800"/>
              <a:buChar char="●"/>
            </a:pPr>
            <a:endParaRPr dirty="0"/>
          </a:p>
        </p:txBody>
      </p:sp>
      <p:sp>
        <p:nvSpPr>
          <p:cNvPr id="200" name="Shape 200"/>
          <p:cNvSpPr txBox="1"/>
          <p:nvPr/>
        </p:nvSpPr>
        <p:spPr>
          <a:xfrm>
            <a:off x="63050" y="4370475"/>
            <a:ext cx="1475604" cy="324900"/>
          </a:xfrm>
          <a:prstGeom prst="rect">
            <a:avLst/>
          </a:prstGeom>
          <a:noFill/>
          <a:ln>
            <a:noFill/>
          </a:ln>
        </p:spPr>
        <p:txBody>
          <a:bodyPr spcFirstLastPara="1" wrap="square" lIns="91425" tIns="91425" rIns="91425" bIns="91425" anchor="t" anchorCtr="0">
            <a:noAutofit/>
          </a:bodyPr>
          <a:lstStyle/>
          <a:p>
            <a:r>
              <a:rPr lang="en" dirty="0">
                <a:solidFill>
                  <a:srgbClr val="FF0000"/>
                </a:solidFill>
              </a:rPr>
              <a:t>Main.java</a:t>
            </a:r>
            <a:endParaRPr dirty="0">
              <a:solidFill>
                <a:srgbClr val="FF0000"/>
              </a:solidFill>
            </a:endParaRPr>
          </a:p>
        </p:txBody>
      </p:sp>
      <p:pic>
        <p:nvPicPr>
          <p:cNvPr id="3" name="Picture 2"/>
          <p:cNvPicPr>
            <a:picLocks noChangeAspect="1"/>
          </p:cNvPicPr>
          <p:nvPr/>
        </p:nvPicPr>
        <p:blipFill>
          <a:blip r:embed="rId4"/>
          <a:stretch>
            <a:fillRect/>
          </a:stretch>
        </p:blipFill>
        <p:spPr>
          <a:xfrm>
            <a:off x="23150" y="4866150"/>
            <a:ext cx="5146727" cy="1049869"/>
          </a:xfrm>
          <a:prstGeom prst="rect">
            <a:avLst/>
          </a:prstGeom>
        </p:spPr>
      </p:pic>
    </p:spTree>
    <p:extLst>
      <p:ext uri="{BB962C8B-B14F-4D97-AF65-F5344CB8AC3E}">
        <p14:creationId xmlns:p14="http://schemas.microsoft.com/office/powerpoint/2010/main" val="21581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Shape 206"/>
          <p:cNvSpPr txBox="1">
            <a:spLocks noGrp="1"/>
          </p:cNvSpPr>
          <p:nvPr>
            <p:ph type="body" idx="1"/>
          </p:nvPr>
        </p:nvSpPr>
        <p:spPr>
          <a:xfrm>
            <a:off x="421825" y="2272825"/>
            <a:ext cx="8229600" cy="3206400"/>
          </a:xfrm>
          <a:prstGeom prst="rect">
            <a:avLst/>
          </a:prstGeom>
          <a:noFill/>
          <a:ln>
            <a:noFill/>
          </a:ln>
        </p:spPr>
        <p:txBody>
          <a:bodyPr spcFirstLastPara="1" vert="horz" wrap="square" lIns="91425" tIns="45700" rIns="91425" bIns="45700" rtlCol="0" anchor="t" anchorCtr="0">
            <a:noAutofit/>
          </a:bodyPr>
          <a:lstStyle/>
          <a:p>
            <a:pPr marL="533400" indent="-457200">
              <a:lnSpc>
                <a:spcPct val="115000"/>
              </a:lnSpc>
              <a:spcBef>
                <a:spcPts val="0"/>
              </a:spcBef>
              <a:buSzPts val="2400"/>
              <a:buFont typeface="+mj-lt"/>
              <a:buAutoNum type="arabicPeriod"/>
            </a:pPr>
            <a:r>
              <a:rPr lang="en" sz="2400" dirty="0"/>
              <a:t>Create a choice Box</a:t>
            </a:r>
            <a:endParaRPr sz="2400" dirty="0"/>
          </a:p>
          <a:p>
            <a:pPr marL="533400" indent="-457200">
              <a:lnSpc>
                <a:spcPct val="115000"/>
              </a:lnSpc>
              <a:spcBef>
                <a:spcPts val="0"/>
              </a:spcBef>
              <a:buSzPts val="2400"/>
              <a:buFont typeface="+mj-lt"/>
              <a:buAutoNum type="arabicPeriod"/>
            </a:pPr>
            <a:r>
              <a:rPr lang="en" sz="2400" dirty="0"/>
              <a:t>Set Location of choice Box</a:t>
            </a:r>
            <a:endParaRPr sz="2400" dirty="0"/>
          </a:p>
          <a:p>
            <a:pPr marL="552450" indent="-514350">
              <a:lnSpc>
                <a:spcPct val="115000"/>
              </a:lnSpc>
              <a:spcBef>
                <a:spcPts val="0"/>
              </a:spcBef>
              <a:buSzPts val="3000"/>
              <a:buFont typeface="+mj-lt"/>
              <a:buAutoNum type="arabicPeriod"/>
            </a:pPr>
            <a:r>
              <a:rPr lang="en" sz="3000" b="1" dirty="0"/>
              <a:t>Add Items to choice Box</a:t>
            </a:r>
            <a:endParaRPr sz="3000" b="1" dirty="0"/>
          </a:p>
          <a:p>
            <a:pPr marL="533400" indent="-457200">
              <a:lnSpc>
                <a:spcPct val="115000"/>
              </a:lnSpc>
              <a:spcBef>
                <a:spcPts val="0"/>
              </a:spcBef>
              <a:buSzPts val="2400"/>
              <a:buFont typeface="+mj-lt"/>
              <a:buAutoNum type="arabicPeriod"/>
            </a:pPr>
            <a:r>
              <a:rPr lang="en" sz="2400" dirty="0"/>
              <a:t>Register a listener on choice Box for changes</a:t>
            </a:r>
            <a:endParaRPr sz="2400" dirty="0"/>
          </a:p>
          <a:p>
            <a:pPr marL="533400" indent="-457200">
              <a:lnSpc>
                <a:spcPct val="115000"/>
              </a:lnSpc>
              <a:spcBef>
                <a:spcPts val="0"/>
              </a:spcBef>
              <a:buSzPts val="2400"/>
              <a:buFont typeface="+mj-lt"/>
              <a:buAutoNum type="arabicPeriod"/>
            </a:pPr>
            <a:r>
              <a:rPr lang="en" sz="2400" dirty="0"/>
              <a:t>Add Event Handling</a:t>
            </a:r>
            <a:endParaRPr sz="2400" dirty="0"/>
          </a:p>
        </p:txBody>
      </p:sp>
      <p:pic>
        <p:nvPicPr>
          <p:cNvPr id="207" name="Shape 207"/>
          <p:cNvPicPr preferRelativeResize="0"/>
          <p:nvPr/>
        </p:nvPicPr>
        <p:blipFill>
          <a:blip r:embed="rId3">
            <a:alphaModFix/>
          </a:blip>
          <a:stretch>
            <a:fillRect/>
          </a:stretch>
        </p:blipFill>
        <p:spPr>
          <a:xfrm>
            <a:off x="7058500" y="1063226"/>
            <a:ext cx="1957650" cy="1406750"/>
          </a:xfrm>
          <a:prstGeom prst="rect">
            <a:avLst/>
          </a:prstGeom>
          <a:noFill/>
          <a:ln>
            <a:noFill/>
          </a:ln>
        </p:spPr>
      </p:pic>
      <p:sp>
        <p:nvSpPr>
          <p:cNvPr id="6" name="Shape 160"/>
          <p:cNvSpPr txBox="1">
            <a:spLocks noGrp="1"/>
          </p:cNvSpPr>
          <p:nvPr>
            <p:ph type="title"/>
          </p:nvPr>
        </p:nvSpPr>
        <p:spPr>
          <a:xfrm>
            <a:off x="457200" y="244852"/>
            <a:ext cx="82296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ChoiceBox (Steps)</a:t>
            </a:r>
            <a:endParaRPr dirty="0">
              <a:solidFill>
                <a:schemeClr val="lt1"/>
              </a:solidFill>
              <a:ea typeface="Cambria"/>
              <a:sym typeface="Cambria"/>
            </a:endParaRPr>
          </a:p>
        </p:txBody>
      </p:sp>
    </p:spTree>
    <p:extLst>
      <p:ext uri="{BB962C8B-B14F-4D97-AF65-F5344CB8AC3E}">
        <p14:creationId xmlns:p14="http://schemas.microsoft.com/office/powerpoint/2010/main" val="176850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57200" y="319541"/>
            <a:ext cx="82296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Add items to the choice box</a:t>
            </a:r>
            <a:endParaRPr dirty="0">
              <a:solidFill>
                <a:schemeClr val="lt1"/>
              </a:solidFill>
              <a:ea typeface="Cambria"/>
              <a:sym typeface="Cambria"/>
            </a:endParaRPr>
          </a:p>
        </p:txBody>
      </p:sp>
      <p:sp>
        <p:nvSpPr>
          <p:cNvPr id="213" name="Shape 213"/>
          <p:cNvSpPr txBox="1"/>
          <p:nvPr/>
        </p:nvSpPr>
        <p:spPr>
          <a:xfrm>
            <a:off x="-40500" y="1493042"/>
            <a:ext cx="5289508" cy="2331612"/>
          </a:xfrm>
          <a:prstGeom prst="rect">
            <a:avLst/>
          </a:prstGeom>
          <a:noFill/>
          <a:ln>
            <a:noFill/>
          </a:ln>
        </p:spPr>
        <p:txBody>
          <a:bodyPr spcFirstLastPara="1" wrap="square" lIns="91425" tIns="91425" rIns="91425" bIns="91425" anchor="t" anchorCtr="0">
            <a:noAutofit/>
          </a:bodyPr>
          <a:lstStyle/>
          <a:p>
            <a:pPr marL="457200" indent="-342900">
              <a:buClr>
                <a:schemeClr val="dk1"/>
              </a:buClr>
              <a:buSzPts val="1800"/>
              <a:buChar char="●"/>
            </a:pPr>
            <a:r>
              <a:rPr lang="en" sz="2400" dirty="0">
                <a:solidFill>
                  <a:schemeClr val="dk1"/>
                </a:solidFill>
              </a:rPr>
              <a:t>Still in override of </a:t>
            </a:r>
            <a:r>
              <a:rPr lang="en" sz="2400" dirty="0">
                <a:solidFill>
                  <a:srgbClr val="FF0000"/>
                </a:solidFill>
              </a:rPr>
              <a:t>start</a:t>
            </a:r>
            <a:r>
              <a:rPr lang="en" sz="2400" dirty="0">
                <a:solidFill>
                  <a:schemeClr val="dk1"/>
                </a:solidFill>
              </a:rPr>
              <a:t> method,</a:t>
            </a:r>
            <a:endParaRPr sz="2400" dirty="0">
              <a:solidFill>
                <a:schemeClr val="dk1"/>
              </a:solidFill>
            </a:endParaRPr>
          </a:p>
          <a:p>
            <a:pPr marL="914400" lvl="1" indent="-342900">
              <a:buClr>
                <a:schemeClr val="dk1"/>
              </a:buClr>
              <a:buSzPts val="1800"/>
              <a:buChar char="○"/>
            </a:pPr>
            <a:r>
              <a:rPr lang="en" sz="2400" dirty="0"/>
              <a:t>Add items to your </a:t>
            </a:r>
            <a:r>
              <a:rPr lang="en" sz="2400" dirty="0">
                <a:solidFill>
                  <a:srgbClr val="FF0000"/>
                </a:solidFill>
              </a:rPr>
              <a:t>choiceBox</a:t>
            </a:r>
            <a:endParaRPr sz="2400" dirty="0">
              <a:solidFill>
                <a:srgbClr val="FF0000"/>
              </a:solidFill>
            </a:endParaRPr>
          </a:p>
          <a:p>
            <a:pPr marL="914400" lvl="1" indent="-342900">
              <a:buClr>
                <a:schemeClr val="dk1"/>
              </a:buClr>
              <a:buSzPts val="1800"/>
              <a:buChar char="○"/>
            </a:pPr>
            <a:endParaRPr lang="en" sz="2400" dirty="0"/>
          </a:p>
          <a:p>
            <a:pPr marL="914400" lvl="1" indent="-342900">
              <a:buClr>
                <a:schemeClr val="dk1"/>
              </a:buClr>
              <a:buSzPts val="1800"/>
              <a:buChar char="○"/>
            </a:pPr>
            <a:r>
              <a:rPr lang="en" sz="2400" dirty="0"/>
              <a:t>Set the default choice by using item name or index value. </a:t>
            </a:r>
            <a:endParaRPr sz="2400" dirty="0"/>
          </a:p>
        </p:txBody>
      </p:sp>
      <p:pic>
        <p:nvPicPr>
          <p:cNvPr id="215" name="Shape 215"/>
          <p:cNvPicPr preferRelativeResize="0"/>
          <p:nvPr/>
        </p:nvPicPr>
        <p:blipFill>
          <a:blip r:embed="rId3">
            <a:alphaModFix/>
          </a:blip>
          <a:stretch>
            <a:fillRect/>
          </a:stretch>
        </p:blipFill>
        <p:spPr>
          <a:xfrm>
            <a:off x="5827324" y="1483145"/>
            <a:ext cx="3164276" cy="2273827"/>
          </a:xfrm>
          <a:prstGeom prst="rect">
            <a:avLst/>
          </a:prstGeom>
          <a:noFill/>
          <a:ln>
            <a:noFill/>
          </a:ln>
        </p:spPr>
      </p:pic>
      <p:sp>
        <p:nvSpPr>
          <p:cNvPr id="216" name="Shape 216"/>
          <p:cNvSpPr txBox="1"/>
          <p:nvPr/>
        </p:nvSpPr>
        <p:spPr>
          <a:xfrm>
            <a:off x="147637" y="3756972"/>
            <a:ext cx="1239696" cy="324900"/>
          </a:xfrm>
          <a:prstGeom prst="rect">
            <a:avLst/>
          </a:prstGeom>
          <a:noFill/>
          <a:ln>
            <a:noFill/>
          </a:ln>
        </p:spPr>
        <p:txBody>
          <a:bodyPr spcFirstLastPara="1" wrap="square" lIns="91425" tIns="91425" rIns="91425" bIns="91425" anchor="t" anchorCtr="0">
            <a:noAutofit/>
          </a:bodyPr>
          <a:lstStyle/>
          <a:p>
            <a:r>
              <a:rPr lang="en" dirty="0">
                <a:solidFill>
                  <a:srgbClr val="FF0000"/>
                </a:solidFill>
              </a:rPr>
              <a:t>Main.java</a:t>
            </a:r>
            <a:endParaRPr dirty="0">
              <a:solidFill>
                <a:srgbClr val="FF0000"/>
              </a:solidFill>
            </a:endParaRPr>
          </a:p>
        </p:txBody>
      </p:sp>
      <p:pic>
        <p:nvPicPr>
          <p:cNvPr id="2" name="Picture 1"/>
          <p:cNvPicPr>
            <a:picLocks noChangeAspect="1"/>
          </p:cNvPicPr>
          <p:nvPr/>
        </p:nvPicPr>
        <p:blipFill>
          <a:blip r:embed="rId4"/>
          <a:stretch>
            <a:fillRect/>
          </a:stretch>
        </p:blipFill>
        <p:spPr>
          <a:xfrm>
            <a:off x="147637" y="4176144"/>
            <a:ext cx="6105525" cy="2133600"/>
          </a:xfrm>
          <a:prstGeom prst="rect">
            <a:avLst/>
          </a:prstGeom>
        </p:spPr>
      </p:pic>
    </p:spTree>
    <p:extLst>
      <p:ext uri="{BB962C8B-B14F-4D97-AF65-F5344CB8AC3E}">
        <p14:creationId xmlns:p14="http://schemas.microsoft.com/office/powerpoint/2010/main" val="334587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Shape 222"/>
          <p:cNvSpPr txBox="1">
            <a:spLocks noGrp="1"/>
          </p:cNvSpPr>
          <p:nvPr>
            <p:ph type="body" idx="1"/>
          </p:nvPr>
        </p:nvSpPr>
        <p:spPr>
          <a:xfrm>
            <a:off x="203275" y="2272825"/>
            <a:ext cx="8729710" cy="3206400"/>
          </a:xfrm>
          <a:prstGeom prst="rect">
            <a:avLst/>
          </a:prstGeom>
          <a:noFill/>
          <a:ln>
            <a:noFill/>
          </a:ln>
        </p:spPr>
        <p:txBody>
          <a:bodyPr spcFirstLastPara="1" vert="horz" wrap="square" lIns="91425" tIns="45700" rIns="91425" bIns="45700" rtlCol="0" anchor="t" anchorCtr="0">
            <a:noAutofit/>
          </a:bodyPr>
          <a:lstStyle/>
          <a:p>
            <a:pPr marL="533400" indent="-457200">
              <a:lnSpc>
                <a:spcPct val="115000"/>
              </a:lnSpc>
              <a:spcBef>
                <a:spcPts val="0"/>
              </a:spcBef>
              <a:buSzPts val="2400"/>
              <a:buFont typeface="+mj-lt"/>
              <a:buAutoNum type="arabicPeriod"/>
            </a:pPr>
            <a:r>
              <a:rPr lang="en" sz="2400" dirty="0"/>
              <a:t>Create a choice Box</a:t>
            </a:r>
            <a:endParaRPr sz="2400" dirty="0"/>
          </a:p>
          <a:p>
            <a:pPr marL="533400" indent="-457200">
              <a:lnSpc>
                <a:spcPct val="115000"/>
              </a:lnSpc>
              <a:spcBef>
                <a:spcPts val="0"/>
              </a:spcBef>
              <a:buSzPts val="2400"/>
              <a:buFont typeface="+mj-lt"/>
              <a:buAutoNum type="arabicPeriod"/>
            </a:pPr>
            <a:r>
              <a:rPr lang="en" sz="2400" dirty="0"/>
              <a:t>Set Location of choice Box</a:t>
            </a:r>
            <a:endParaRPr sz="2400" dirty="0"/>
          </a:p>
          <a:p>
            <a:pPr marL="533400" indent="-457200">
              <a:lnSpc>
                <a:spcPct val="115000"/>
              </a:lnSpc>
              <a:spcBef>
                <a:spcPts val="0"/>
              </a:spcBef>
              <a:buSzPts val="2400"/>
              <a:buFont typeface="+mj-lt"/>
              <a:buAutoNum type="arabicPeriod"/>
            </a:pPr>
            <a:r>
              <a:rPr lang="en" sz="2400" dirty="0"/>
              <a:t>Add Items to choice Box</a:t>
            </a:r>
            <a:endParaRPr sz="2400" dirty="0"/>
          </a:p>
          <a:p>
            <a:pPr marL="552450" indent="-514350">
              <a:lnSpc>
                <a:spcPct val="115000"/>
              </a:lnSpc>
              <a:spcBef>
                <a:spcPts val="0"/>
              </a:spcBef>
              <a:buSzPts val="3000"/>
              <a:buFont typeface="+mj-lt"/>
              <a:buAutoNum type="arabicPeriod"/>
            </a:pPr>
            <a:r>
              <a:rPr lang="en" sz="3000" b="1" dirty="0"/>
              <a:t>Register a listener on choice Box for changes</a:t>
            </a:r>
            <a:endParaRPr sz="3000" b="1" dirty="0"/>
          </a:p>
          <a:p>
            <a:pPr marL="533400" indent="-457200">
              <a:lnSpc>
                <a:spcPct val="115000"/>
              </a:lnSpc>
              <a:spcBef>
                <a:spcPts val="0"/>
              </a:spcBef>
              <a:buSzPts val="2400"/>
              <a:buFont typeface="+mj-lt"/>
              <a:buAutoNum type="arabicPeriod"/>
            </a:pPr>
            <a:r>
              <a:rPr lang="en" sz="2400" dirty="0"/>
              <a:t>Add Event Handling</a:t>
            </a:r>
            <a:endParaRPr sz="2400" dirty="0"/>
          </a:p>
        </p:txBody>
      </p:sp>
      <p:pic>
        <p:nvPicPr>
          <p:cNvPr id="223" name="Shape 223"/>
          <p:cNvPicPr preferRelativeResize="0"/>
          <p:nvPr/>
        </p:nvPicPr>
        <p:blipFill>
          <a:blip r:embed="rId3">
            <a:alphaModFix/>
          </a:blip>
          <a:stretch>
            <a:fillRect/>
          </a:stretch>
        </p:blipFill>
        <p:spPr>
          <a:xfrm>
            <a:off x="7058500" y="1063226"/>
            <a:ext cx="1957650" cy="1406750"/>
          </a:xfrm>
          <a:prstGeom prst="rect">
            <a:avLst/>
          </a:prstGeom>
          <a:noFill/>
          <a:ln>
            <a:noFill/>
          </a:ln>
        </p:spPr>
      </p:pic>
      <p:sp>
        <p:nvSpPr>
          <p:cNvPr id="6" name="Shape 160"/>
          <p:cNvSpPr txBox="1">
            <a:spLocks noGrp="1"/>
          </p:cNvSpPr>
          <p:nvPr>
            <p:ph type="title"/>
          </p:nvPr>
        </p:nvSpPr>
        <p:spPr>
          <a:xfrm>
            <a:off x="457200" y="244852"/>
            <a:ext cx="82296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ChoiceBox (Steps)</a:t>
            </a:r>
            <a:endParaRPr dirty="0">
              <a:solidFill>
                <a:schemeClr val="lt1"/>
              </a:solidFill>
              <a:ea typeface="Cambria"/>
              <a:sym typeface="Cambria"/>
            </a:endParaRPr>
          </a:p>
        </p:txBody>
      </p:sp>
    </p:spTree>
    <p:extLst>
      <p:ext uri="{BB962C8B-B14F-4D97-AF65-F5344CB8AC3E}">
        <p14:creationId xmlns:p14="http://schemas.microsoft.com/office/powerpoint/2010/main" val="70398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457200" y="295092"/>
            <a:ext cx="82296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a:t>Change Listener … selection</a:t>
            </a:r>
            <a:endParaRPr>
              <a:solidFill>
                <a:schemeClr val="lt1"/>
              </a:solidFill>
              <a:ea typeface="Cambria"/>
              <a:sym typeface="Cambria"/>
            </a:endParaRPr>
          </a:p>
        </p:txBody>
      </p:sp>
      <p:pic>
        <p:nvPicPr>
          <p:cNvPr id="229" name="Shape 229"/>
          <p:cNvPicPr preferRelativeResize="0"/>
          <p:nvPr/>
        </p:nvPicPr>
        <p:blipFill>
          <a:blip r:embed="rId3">
            <a:alphaModFix/>
          </a:blip>
          <a:stretch>
            <a:fillRect/>
          </a:stretch>
        </p:blipFill>
        <p:spPr>
          <a:xfrm>
            <a:off x="696199" y="2073029"/>
            <a:ext cx="3592224" cy="3775323"/>
          </a:xfrm>
          <a:prstGeom prst="rect">
            <a:avLst/>
          </a:prstGeom>
          <a:noFill/>
          <a:ln>
            <a:noFill/>
          </a:ln>
        </p:spPr>
      </p:pic>
      <p:pic>
        <p:nvPicPr>
          <p:cNvPr id="230" name="Shape 230"/>
          <p:cNvPicPr preferRelativeResize="0"/>
          <p:nvPr/>
        </p:nvPicPr>
        <p:blipFill>
          <a:blip r:embed="rId4">
            <a:alphaModFix/>
          </a:blip>
          <a:stretch>
            <a:fillRect/>
          </a:stretch>
        </p:blipFill>
        <p:spPr>
          <a:xfrm>
            <a:off x="4816950" y="2053826"/>
            <a:ext cx="3592224" cy="3766169"/>
          </a:xfrm>
          <a:prstGeom prst="rect">
            <a:avLst/>
          </a:prstGeom>
          <a:noFill/>
          <a:ln>
            <a:noFill/>
          </a:ln>
        </p:spPr>
      </p:pic>
      <p:sp>
        <p:nvSpPr>
          <p:cNvPr id="231" name="Shape 231"/>
          <p:cNvSpPr/>
          <p:nvPr/>
        </p:nvSpPr>
        <p:spPr>
          <a:xfrm>
            <a:off x="885825" y="2459925"/>
            <a:ext cx="1854300" cy="11460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32" name="Shape 232"/>
          <p:cNvSpPr/>
          <p:nvPr/>
        </p:nvSpPr>
        <p:spPr>
          <a:xfrm>
            <a:off x="5040600" y="3894900"/>
            <a:ext cx="1509600" cy="400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3" name="Straight Arrow Connector 2"/>
          <p:cNvCxnSpPr/>
          <p:nvPr/>
        </p:nvCxnSpPr>
        <p:spPr>
          <a:xfrm>
            <a:off x="2804746" y="3323492"/>
            <a:ext cx="2162908" cy="771808"/>
          </a:xfrm>
          <a:prstGeom prst="straightConnector1">
            <a:avLst/>
          </a:prstGeom>
          <a:ln w="76200">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19886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457150" y="315853"/>
            <a:ext cx="82296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Create Listener on ChoiceBox</a:t>
            </a:r>
            <a:endParaRPr dirty="0">
              <a:solidFill>
                <a:schemeClr val="lt1"/>
              </a:solidFill>
              <a:ea typeface="Cambria"/>
              <a:sym typeface="Cambria"/>
            </a:endParaRPr>
          </a:p>
        </p:txBody>
      </p:sp>
      <p:sp>
        <p:nvSpPr>
          <p:cNvPr id="238" name="Shape 238"/>
          <p:cNvSpPr txBox="1"/>
          <p:nvPr/>
        </p:nvSpPr>
        <p:spPr>
          <a:xfrm>
            <a:off x="78457" y="1485900"/>
            <a:ext cx="8897142" cy="3903785"/>
          </a:xfrm>
          <a:prstGeom prst="rect">
            <a:avLst/>
          </a:prstGeom>
          <a:noFill/>
          <a:ln>
            <a:noFill/>
          </a:ln>
        </p:spPr>
        <p:txBody>
          <a:bodyPr spcFirstLastPara="1" wrap="square" lIns="91425" tIns="91425" rIns="91425" bIns="91425" anchor="t" anchorCtr="0">
            <a:noAutofit/>
          </a:bodyPr>
          <a:lstStyle/>
          <a:p>
            <a:pPr marL="457200" indent="-330200">
              <a:buSzPts val="1600"/>
              <a:buChar char="●"/>
            </a:pPr>
            <a:r>
              <a:rPr lang="en" sz="2000" dirty="0"/>
              <a:t>We need to create a “content change” listener method for our </a:t>
            </a:r>
            <a:r>
              <a:rPr lang="en" sz="2000" dirty="0">
                <a:solidFill>
                  <a:srgbClr val="FF0000"/>
                </a:solidFill>
              </a:rPr>
              <a:t>choiceBox</a:t>
            </a:r>
            <a:r>
              <a:rPr lang="en" sz="2000" dirty="0"/>
              <a:t>.</a:t>
            </a:r>
            <a:endParaRPr sz="2000" dirty="0"/>
          </a:p>
          <a:p>
            <a:pPr marL="914400" lvl="1" indent="-330200">
              <a:buSzPts val="1600"/>
              <a:buChar char="○"/>
            </a:pPr>
            <a:r>
              <a:rPr lang="en" sz="2000" dirty="0"/>
              <a:t>Remember our main class implements </a:t>
            </a:r>
            <a:r>
              <a:rPr lang="en" sz="2000" dirty="0">
                <a:solidFill>
                  <a:srgbClr val="FF0000"/>
                </a:solidFill>
              </a:rPr>
              <a:t>ChangeListener</a:t>
            </a:r>
            <a:endParaRPr sz="2000" dirty="0">
              <a:solidFill>
                <a:srgbClr val="FF0000"/>
              </a:solidFill>
            </a:endParaRPr>
          </a:p>
          <a:p>
            <a:endParaRPr sz="2000" dirty="0"/>
          </a:p>
          <a:p>
            <a:pPr marL="457200" indent="-330200">
              <a:buSzPts val="1600"/>
              <a:buChar char="●"/>
            </a:pPr>
            <a:r>
              <a:rPr lang="en" sz="2000" dirty="0"/>
              <a:t>To generate the </a:t>
            </a:r>
            <a:r>
              <a:rPr lang="en" sz="2000" dirty="0">
                <a:solidFill>
                  <a:srgbClr val="FF0000"/>
                </a:solidFill>
              </a:rPr>
              <a:t>ChangeListener</a:t>
            </a:r>
            <a:r>
              <a:rPr lang="en" sz="2000" dirty="0"/>
              <a:t> class override method </a:t>
            </a:r>
            <a:r>
              <a:rPr lang="en" sz="2000" dirty="0">
                <a:solidFill>
                  <a:srgbClr val="FF0000"/>
                </a:solidFill>
              </a:rPr>
              <a:t>changed</a:t>
            </a:r>
            <a:r>
              <a:rPr lang="en" sz="2000" dirty="0"/>
              <a:t> in the </a:t>
            </a:r>
            <a:r>
              <a:rPr lang="en" sz="2000" dirty="0">
                <a:solidFill>
                  <a:srgbClr val="FF0000"/>
                </a:solidFill>
              </a:rPr>
              <a:t>main</a:t>
            </a:r>
            <a:r>
              <a:rPr lang="en" sz="2000" dirty="0"/>
              <a:t> class, you can type the definition or allow Eclipse to do it for you. </a:t>
            </a:r>
          </a:p>
          <a:p>
            <a:pPr marL="914400" lvl="1" indent="-330200">
              <a:buSzPts val="1600"/>
              <a:buChar char="●"/>
            </a:pPr>
            <a:r>
              <a:rPr lang="en" sz="2000" dirty="0">
                <a:solidFill>
                  <a:schemeClr val="dk1"/>
                </a:solidFill>
              </a:rPr>
              <a:t>Once you implement the </a:t>
            </a:r>
            <a:r>
              <a:rPr lang="en" sz="2000" dirty="0">
                <a:solidFill>
                  <a:srgbClr val="FF0000"/>
                </a:solidFill>
              </a:rPr>
              <a:t>ChangeListener</a:t>
            </a:r>
            <a:r>
              <a:rPr lang="en" sz="2000" dirty="0">
                <a:solidFill>
                  <a:schemeClr val="dk1"/>
                </a:solidFill>
              </a:rPr>
              <a:t> class, Eclipse will show an error giving you an option to implement </a:t>
            </a:r>
            <a:r>
              <a:rPr lang="en" sz="2000" b="1" dirty="0">
                <a:solidFill>
                  <a:srgbClr val="FF0000"/>
                </a:solidFill>
              </a:rPr>
              <a:t>changed</a:t>
            </a:r>
            <a:r>
              <a:rPr lang="en" sz="2000" dirty="0">
                <a:solidFill>
                  <a:schemeClr val="dk1"/>
                </a:solidFill>
              </a:rPr>
              <a:t> abstract method.</a:t>
            </a:r>
            <a:endParaRPr sz="2000" dirty="0">
              <a:solidFill>
                <a:schemeClr val="dk1"/>
              </a:solidFill>
            </a:endParaRPr>
          </a:p>
        </p:txBody>
      </p:sp>
      <p:pic>
        <p:nvPicPr>
          <p:cNvPr id="7" name="Picture 6"/>
          <p:cNvPicPr>
            <a:picLocks noChangeAspect="1"/>
          </p:cNvPicPr>
          <p:nvPr/>
        </p:nvPicPr>
        <p:blipFill>
          <a:blip r:embed="rId3"/>
          <a:stretch>
            <a:fillRect/>
          </a:stretch>
        </p:blipFill>
        <p:spPr>
          <a:xfrm>
            <a:off x="78457" y="4576111"/>
            <a:ext cx="8818685" cy="1186842"/>
          </a:xfrm>
          <a:prstGeom prst="rect">
            <a:avLst/>
          </a:prstGeom>
        </p:spPr>
      </p:pic>
      <p:sp>
        <p:nvSpPr>
          <p:cNvPr id="8" name="Shape 241"/>
          <p:cNvSpPr txBox="1"/>
          <p:nvPr/>
        </p:nvSpPr>
        <p:spPr>
          <a:xfrm>
            <a:off x="0" y="4031058"/>
            <a:ext cx="1327638" cy="324900"/>
          </a:xfrm>
          <a:prstGeom prst="rect">
            <a:avLst/>
          </a:prstGeom>
          <a:noFill/>
          <a:ln>
            <a:noFill/>
          </a:ln>
        </p:spPr>
        <p:txBody>
          <a:bodyPr spcFirstLastPara="1" wrap="square" lIns="91425" tIns="91425" rIns="91425" bIns="91425" anchor="t" anchorCtr="0">
            <a:noAutofit/>
          </a:bodyPr>
          <a:lstStyle/>
          <a:p>
            <a:r>
              <a:rPr lang="en" dirty="0">
                <a:solidFill>
                  <a:srgbClr val="FF0000"/>
                </a:solidFill>
              </a:rPr>
              <a:t>Main.java</a:t>
            </a:r>
            <a:endParaRPr dirty="0">
              <a:solidFill>
                <a:srgbClr val="FF0000"/>
              </a:solidFill>
            </a:endParaRPr>
          </a:p>
        </p:txBody>
      </p:sp>
    </p:spTree>
    <p:extLst>
      <p:ext uri="{BB962C8B-B14F-4D97-AF65-F5344CB8AC3E}">
        <p14:creationId xmlns:p14="http://schemas.microsoft.com/office/powerpoint/2010/main" val="269058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8457" y="4454948"/>
            <a:ext cx="8818685" cy="1186842"/>
          </a:xfrm>
          <a:prstGeom prst="rect">
            <a:avLst/>
          </a:prstGeom>
        </p:spPr>
      </p:pic>
      <p:sp>
        <p:nvSpPr>
          <p:cNvPr id="237" name="Shape 237"/>
          <p:cNvSpPr txBox="1">
            <a:spLocks noGrp="1"/>
          </p:cNvSpPr>
          <p:nvPr>
            <p:ph type="title"/>
          </p:nvPr>
        </p:nvSpPr>
        <p:spPr>
          <a:xfrm>
            <a:off x="457150" y="315853"/>
            <a:ext cx="82296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Create Listener on ChoiceBox</a:t>
            </a:r>
            <a:endParaRPr dirty="0">
              <a:solidFill>
                <a:schemeClr val="lt1"/>
              </a:solidFill>
              <a:ea typeface="Cambria"/>
              <a:sym typeface="Cambria"/>
            </a:endParaRPr>
          </a:p>
        </p:txBody>
      </p:sp>
      <p:sp>
        <p:nvSpPr>
          <p:cNvPr id="238" name="Shape 238"/>
          <p:cNvSpPr txBox="1"/>
          <p:nvPr/>
        </p:nvSpPr>
        <p:spPr>
          <a:xfrm>
            <a:off x="288850" y="1683283"/>
            <a:ext cx="8397900" cy="1881000"/>
          </a:xfrm>
          <a:prstGeom prst="rect">
            <a:avLst/>
          </a:prstGeom>
          <a:noFill/>
          <a:ln>
            <a:noFill/>
          </a:ln>
        </p:spPr>
        <p:txBody>
          <a:bodyPr spcFirstLastPara="1" wrap="square" lIns="91425" tIns="91425" rIns="91425" bIns="91425" anchor="t" anchorCtr="0">
            <a:noAutofit/>
          </a:bodyPr>
          <a:lstStyle/>
          <a:p>
            <a:pPr marL="457200" indent="-330200">
              <a:buSzPts val="1600"/>
              <a:buChar char="●"/>
            </a:pPr>
            <a:r>
              <a:rPr lang="en" sz="2000" dirty="0"/>
              <a:t>Using </a:t>
            </a:r>
            <a:r>
              <a:rPr lang="en" sz="2000" dirty="0">
                <a:solidFill>
                  <a:srgbClr val="FF0000"/>
                </a:solidFill>
              </a:rPr>
              <a:t>getItems() </a:t>
            </a:r>
            <a:r>
              <a:rPr lang="en" sz="2000" dirty="0"/>
              <a:t>on </a:t>
            </a:r>
            <a:r>
              <a:rPr lang="en" sz="2000" dirty="0">
                <a:solidFill>
                  <a:srgbClr val="FF0000"/>
                </a:solidFill>
              </a:rPr>
              <a:t>choiceBox</a:t>
            </a:r>
            <a:r>
              <a:rPr lang="en" sz="2000" dirty="0"/>
              <a:t> allows you to get a value from the current index value. </a:t>
            </a:r>
          </a:p>
          <a:p>
            <a:pPr marL="457200" indent="-330200">
              <a:buSzPts val="1600"/>
              <a:buChar char="●"/>
            </a:pPr>
            <a:endParaRPr lang="en" sz="2000" dirty="0"/>
          </a:p>
          <a:p>
            <a:pPr marL="457200" indent="-330200">
              <a:buSzPts val="1600"/>
              <a:buFontTx/>
              <a:buChar char="●"/>
            </a:pPr>
            <a:r>
              <a:rPr lang="en-US" sz="2000" dirty="0"/>
              <a:t>We declared </a:t>
            </a:r>
            <a:r>
              <a:rPr lang="en" sz="2000" dirty="0">
                <a:solidFill>
                  <a:srgbClr val="FF0000"/>
                </a:solidFill>
              </a:rPr>
              <a:t>choiceBox</a:t>
            </a:r>
            <a:r>
              <a:rPr lang="en" sz="2000" dirty="0"/>
              <a:t> and </a:t>
            </a:r>
            <a:r>
              <a:rPr lang="en" sz="2000" dirty="0">
                <a:solidFill>
                  <a:srgbClr val="FF0000"/>
                </a:solidFill>
              </a:rPr>
              <a:t>choiceBoxSelection</a:t>
            </a:r>
            <a:r>
              <a:rPr lang="en-US" sz="2000" dirty="0"/>
              <a:t> as class variables in order to </a:t>
            </a:r>
            <a:r>
              <a:rPr lang="en" sz="2000" dirty="0"/>
              <a:t>access them in the </a:t>
            </a:r>
            <a:r>
              <a:rPr lang="en" sz="2000" dirty="0">
                <a:solidFill>
                  <a:srgbClr val="FF0000"/>
                </a:solidFill>
              </a:rPr>
              <a:t>changed</a:t>
            </a:r>
            <a:r>
              <a:rPr lang="en" sz="2000" dirty="0"/>
              <a:t> method.</a:t>
            </a:r>
            <a:endParaRPr sz="2000" dirty="0"/>
          </a:p>
        </p:txBody>
      </p:sp>
      <p:sp>
        <p:nvSpPr>
          <p:cNvPr id="240" name="Shape 240"/>
          <p:cNvSpPr/>
          <p:nvPr/>
        </p:nvSpPr>
        <p:spPr>
          <a:xfrm>
            <a:off x="3254957" y="4950069"/>
            <a:ext cx="3652500" cy="213373"/>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41" name="Shape 241"/>
          <p:cNvSpPr txBox="1"/>
          <p:nvPr/>
        </p:nvSpPr>
        <p:spPr>
          <a:xfrm>
            <a:off x="0" y="3909895"/>
            <a:ext cx="1327638" cy="324900"/>
          </a:xfrm>
          <a:prstGeom prst="rect">
            <a:avLst/>
          </a:prstGeom>
          <a:noFill/>
          <a:ln>
            <a:noFill/>
          </a:ln>
        </p:spPr>
        <p:txBody>
          <a:bodyPr spcFirstLastPara="1" wrap="square" lIns="91425" tIns="91425" rIns="91425" bIns="91425" anchor="t" anchorCtr="0">
            <a:noAutofit/>
          </a:bodyPr>
          <a:lstStyle/>
          <a:p>
            <a:r>
              <a:rPr lang="en" dirty="0">
                <a:solidFill>
                  <a:srgbClr val="FF0000"/>
                </a:solidFill>
              </a:rPr>
              <a:t>Main.java</a:t>
            </a:r>
            <a:endParaRPr dirty="0">
              <a:solidFill>
                <a:srgbClr val="FF0000"/>
              </a:solidFill>
            </a:endParaRPr>
          </a:p>
        </p:txBody>
      </p:sp>
    </p:spTree>
    <p:extLst>
      <p:ext uri="{BB962C8B-B14F-4D97-AF65-F5344CB8AC3E}">
        <p14:creationId xmlns:p14="http://schemas.microsoft.com/office/powerpoint/2010/main" val="2694968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430025" y="310440"/>
            <a:ext cx="82296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Register Listener on Choice Box</a:t>
            </a:r>
            <a:endParaRPr dirty="0">
              <a:solidFill>
                <a:schemeClr val="lt1"/>
              </a:solidFill>
              <a:ea typeface="Cambria"/>
              <a:sym typeface="Cambria"/>
            </a:endParaRPr>
          </a:p>
        </p:txBody>
      </p:sp>
      <p:sp>
        <p:nvSpPr>
          <p:cNvPr id="247" name="Shape 247"/>
          <p:cNvSpPr txBox="1"/>
          <p:nvPr/>
        </p:nvSpPr>
        <p:spPr>
          <a:xfrm>
            <a:off x="104211" y="1508998"/>
            <a:ext cx="8801664" cy="1556100"/>
          </a:xfrm>
          <a:prstGeom prst="rect">
            <a:avLst/>
          </a:prstGeom>
          <a:noFill/>
          <a:ln>
            <a:noFill/>
          </a:ln>
        </p:spPr>
        <p:txBody>
          <a:bodyPr spcFirstLastPara="1" wrap="square" lIns="91425" tIns="91425" rIns="91425" bIns="91425" anchor="t" anchorCtr="0">
            <a:noAutofit/>
          </a:bodyPr>
          <a:lstStyle/>
          <a:p>
            <a:pPr marL="457200" indent="-330200">
              <a:buSzPts val="1600"/>
              <a:buChar char="●"/>
            </a:pPr>
            <a:r>
              <a:rPr lang="en" dirty="0"/>
              <a:t>On the </a:t>
            </a:r>
            <a:r>
              <a:rPr lang="en" dirty="0">
                <a:solidFill>
                  <a:srgbClr val="FF0000"/>
                </a:solidFill>
              </a:rPr>
              <a:t>choiceBox</a:t>
            </a:r>
            <a:r>
              <a:rPr lang="en" dirty="0"/>
              <a:t>, we define an event handler that registers “content change”</a:t>
            </a:r>
            <a:endParaRPr dirty="0"/>
          </a:p>
          <a:p>
            <a:pPr marL="914400" lvl="1" indent="-330200">
              <a:buSzPts val="1600"/>
              <a:buChar char="○"/>
            </a:pPr>
            <a:r>
              <a:rPr lang="en" dirty="0"/>
              <a:t>Remember our main class implements </a:t>
            </a:r>
            <a:r>
              <a:rPr lang="en" dirty="0">
                <a:solidFill>
                  <a:srgbClr val="FF0000"/>
                </a:solidFill>
              </a:rPr>
              <a:t>ChangeListener</a:t>
            </a:r>
            <a:endParaRPr dirty="0">
              <a:solidFill>
                <a:srgbClr val="FF0000"/>
              </a:solidFill>
            </a:endParaRPr>
          </a:p>
          <a:p>
            <a:pPr marL="914400" lvl="1" indent="-330200">
              <a:buSzPts val="1600"/>
              <a:buChar char="○"/>
            </a:pPr>
            <a:endParaRPr lang="en" sz="1200" dirty="0"/>
          </a:p>
          <a:p>
            <a:pPr marL="914400" lvl="1" indent="-330200">
              <a:buSzPts val="1600"/>
              <a:buChar char="○"/>
            </a:pPr>
            <a:r>
              <a:rPr lang="en" dirty="0"/>
              <a:t>The change method declared in previous slide will listen to changes registered to </a:t>
            </a:r>
            <a:r>
              <a:rPr lang="en" b="1" dirty="0"/>
              <a:t>this</a:t>
            </a:r>
            <a:r>
              <a:rPr lang="en" dirty="0"/>
              <a:t> class. We register the listener of </a:t>
            </a:r>
            <a:r>
              <a:rPr lang="en" dirty="0">
                <a:solidFill>
                  <a:srgbClr val="FF0000"/>
                </a:solidFill>
              </a:rPr>
              <a:t>choiceBox</a:t>
            </a:r>
            <a:r>
              <a:rPr lang="en" dirty="0"/>
              <a:t> to this class.</a:t>
            </a:r>
            <a:endParaRPr dirty="0"/>
          </a:p>
          <a:p>
            <a:endParaRPr sz="1600" dirty="0"/>
          </a:p>
        </p:txBody>
      </p:sp>
      <p:sp>
        <p:nvSpPr>
          <p:cNvPr id="249" name="Shape 249"/>
          <p:cNvSpPr txBox="1"/>
          <p:nvPr/>
        </p:nvSpPr>
        <p:spPr>
          <a:xfrm>
            <a:off x="-35151" y="3068309"/>
            <a:ext cx="1310035" cy="324900"/>
          </a:xfrm>
          <a:prstGeom prst="rect">
            <a:avLst/>
          </a:prstGeom>
          <a:noFill/>
          <a:ln>
            <a:noFill/>
          </a:ln>
        </p:spPr>
        <p:txBody>
          <a:bodyPr spcFirstLastPara="1" wrap="square" lIns="91425" tIns="91425" rIns="91425" bIns="91425" anchor="t" anchorCtr="0">
            <a:noAutofit/>
          </a:bodyPr>
          <a:lstStyle/>
          <a:p>
            <a:r>
              <a:rPr lang="en" dirty="0">
                <a:solidFill>
                  <a:srgbClr val="FF0000"/>
                </a:solidFill>
              </a:rPr>
              <a:t>Main.java</a:t>
            </a:r>
            <a:endParaRPr dirty="0">
              <a:solidFill>
                <a:srgbClr val="FF0000"/>
              </a:solidFill>
            </a:endParaRPr>
          </a:p>
        </p:txBody>
      </p:sp>
      <p:pic>
        <p:nvPicPr>
          <p:cNvPr id="2" name="Picture 1"/>
          <p:cNvPicPr>
            <a:picLocks noChangeAspect="1"/>
          </p:cNvPicPr>
          <p:nvPr/>
        </p:nvPicPr>
        <p:blipFill>
          <a:blip r:embed="rId3"/>
          <a:stretch>
            <a:fillRect/>
          </a:stretch>
        </p:blipFill>
        <p:spPr>
          <a:xfrm>
            <a:off x="0" y="3512501"/>
            <a:ext cx="8905875" cy="2543175"/>
          </a:xfrm>
          <a:prstGeom prst="rect">
            <a:avLst/>
          </a:prstGeom>
        </p:spPr>
      </p:pic>
      <p:sp>
        <p:nvSpPr>
          <p:cNvPr id="251" name="Shape 251"/>
          <p:cNvSpPr/>
          <p:nvPr/>
        </p:nvSpPr>
        <p:spPr>
          <a:xfrm>
            <a:off x="7070895" y="5767748"/>
            <a:ext cx="1834980" cy="287927"/>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64021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Shape 257"/>
          <p:cNvSpPr txBox="1">
            <a:spLocks noGrp="1"/>
          </p:cNvSpPr>
          <p:nvPr>
            <p:ph type="body" idx="1"/>
          </p:nvPr>
        </p:nvSpPr>
        <p:spPr>
          <a:xfrm>
            <a:off x="203275" y="2272825"/>
            <a:ext cx="8448300" cy="3206400"/>
          </a:xfrm>
          <a:prstGeom prst="rect">
            <a:avLst/>
          </a:prstGeom>
          <a:noFill/>
          <a:ln>
            <a:noFill/>
          </a:ln>
        </p:spPr>
        <p:txBody>
          <a:bodyPr spcFirstLastPara="1" vert="horz" wrap="square" lIns="91425" tIns="45700" rIns="91425" bIns="45700" rtlCol="0" anchor="t" anchorCtr="0">
            <a:noAutofit/>
          </a:bodyPr>
          <a:lstStyle/>
          <a:p>
            <a:pPr marL="533400" indent="-457200">
              <a:lnSpc>
                <a:spcPct val="115000"/>
              </a:lnSpc>
              <a:spcBef>
                <a:spcPts val="0"/>
              </a:spcBef>
              <a:buSzPts val="2400"/>
              <a:buFont typeface="+mj-lt"/>
              <a:buAutoNum type="arabicPeriod"/>
            </a:pPr>
            <a:r>
              <a:rPr lang="en" sz="2400" dirty="0"/>
              <a:t>Create a choice Box</a:t>
            </a:r>
            <a:endParaRPr sz="2400" dirty="0"/>
          </a:p>
          <a:p>
            <a:pPr marL="533400" indent="-457200">
              <a:lnSpc>
                <a:spcPct val="115000"/>
              </a:lnSpc>
              <a:spcBef>
                <a:spcPts val="0"/>
              </a:spcBef>
              <a:buSzPts val="2400"/>
              <a:buFont typeface="+mj-lt"/>
              <a:buAutoNum type="arabicPeriod"/>
            </a:pPr>
            <a:r>
              <a:rPr lang="en" sz="2400" dirty="0"/>
              <a:t>Set Location of choice Box</a:t>
            </a:r>
            <a:endParaRPr sz="2400" dirty="0"/>
          </a:p>
          <a:p>
            <a:pPr marL="533400" indent="-457200">
              <a:lnSpc>
                <a:spcPct val="115000"/>
              </a:lnSpc>
              <a:spcBef>
                <a:spcPts val="0"/>
              </a:spcBef>
              <a:buSzPts val="2400"/>
              <a:buFont typeface="+mj-lt"/>
              <a:buAutoNum type="arabicPeriod"/>
            </a:pPr>
            <a:r>
              <a:rPr lang="en" sz="2400" dirty="0"/>
              <a:t>Add Items to choice Box</a:t>
            </a:r>
            <a:endParaRPr sz="2400" dirty="0"/>
          </a:p>
          <a:p>
            <a:pPr marL="533400" indent="-457200">
              <a:lnSpc>
                <a:spcPct val="115000"/>
              </a:lnSpc>
              <a:spcBef>
                <a:spcPts val="0"/>
              </a:spcBef>
              <a:buSzPts val="2400"/>
              <a:buFont typeface="+mj-lt"/>
              <a:buAutoNum type="arabicPeriod"/>
            </a:pPr>
            <a:r>
              <a:rPr lang="en" sz="2400" dirty="0"/>
              <a:t>Register a listener on choice Box for changes</a:t>
            </a:r>
            <a:endParaRPr sz="2400" dirty="0"/>
          </a:p>
          <a:p>
            <a:pPr marL="552450" indent="-514350">
              <a:lnSpc>
                <a:spcPct val="115000"/>
              </a:lnSpc>
              <a:spcBef>
                <a:spcPts val="0"/>
              </a:spcBef>
              <a:buSzPts val="3000"/>
              <a:buFont typeface="+mj-lt"/>
              <a:buAutoNum type="arabicPeriod"/>
            </a:pPr>
            <a:r>
              <a:rPr lang="en" sz="3000" b="1" dirty="0"/>
              <a:t>Add Event Handling</a:t>
            </a:r>
            <a:endParaRPr sz="3000" b="1" dirty="0"/>
          </a:p>
        </p:txBody>
      </p:sp>
      <p:pic>
        <p:nvPicPr>
          <p:cNvPr id="258" name="Shape 258"/>
          <p:cNvPicPr preferRelativeResize="0"/>
          <p:nvPr/>
        </p:nvPicPr>
        <p:blipFill>
          <a:blip r:embed="rId3">
            <a:alphaModFix/>
          </a:blip>
          <a:stretch>
            <a:fillRect/>
          </a:stretch>
        </p:blipFill>
        <p:spPr>
          <a:xfrm>
            <a:off x="7058500" y="1063226"/>
            <a:ext cx="1957650" cy="1406750"/>
          </a:xfrm>
          <a:prstGeom prst="rect">
            <a:avLst/>
          </a:prstGeom>
          <a:noFill/>
          <a:ln>
            <a:noFill/>
          </a:ln>
        </p:spPr>
      </p:pic>
      <p:sp>
        <p:nvSpPr>
          <p:cNvPr id="6" name="Shape 160"/>
          <p:cNvSpPr txBox="1">
            <a:spLocks noGrp="1"/>
          </p:cNvSpPr>
          <p:nvPr>
            <p:ph type="title"/>
          </p:nvPr>
        </p:nvSpPr>
        <p:spPr>
          <a:xfrm>
            <a:off x="457200" y="244852"/>
            <a:ext cx="82296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ChoiceBox (Steps)</a:t>
            </a:r>
            <a:endParaRPr dirty="0">
              <a:solidFill>
                <a:schemeClr val="lt1"/>
              </a:solidFill>
              <a:ea typeface="Cambria"/>
              <a:sym typeface="Cambria"/>
            </a:endParaRPr>
          </a:p>
        </p:txBody>
      </p:sp>
    </p:spTree>
    <p:extLst>
      <p:ext uri="{BB962C8B-B14F-4D97-AF65-F5344CB8AC3E}">
        <p14:creationId xmlns:p14="http://schemas.microsoft.com/office/powerpoint/2010/main" val="1858912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457200" y="385500"/>
            <a:ext cx="82296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Event Handling … status/alert</a:t>
            </a:r>
            <a:endParaRPr dirty="0">
              <a:solidFill>
                <a:schemeClr val="lt1"/>
              </a:solidFill>
              <a:ea typeface="Cambria"/>
              <a:sym typeface="Cambria"/>
            </a:endParaRPr>
          </a:p>
        </p:txBody>
      </p:sp>
      <p:pic>
        <p:nvPicPr>
          <p:cNvPr id="264" name="Shape 264"/>
          <p:cNvPicPr preferRelativeResize="0"/>
          <p:nvPr/>
        </p:nvPicPr>
        <p:blipFill>
          <a:blip r:embed="rId3">
            <a:alphaModFix/>
          </a:blip>
          <a:stretch>
            <a:fillRect/>
          </a:stretch>
        </p:blipFill>
        <p:spPr>
          <a:xfrm>
            <a:off x="609600" y="2073029"/>
            <a:ext cx="3635170" cy="3775321"/>
          </a:xfrm>
          <a:prstGeom prst="rect">
            <a:avLst/>
          </a:prstGeom>
          <a:noFill/>
          <a:ln>
            <a:noFill/>
          </a:ln>
        </p:spPr>
      </p:pic>
      <p:pic>
        <p:nvPicPr>
          <p:cNvPr id="265" name="Shape 265"/>
          <p:cNvPicPr preferRelativeResize="0"/>
          <p:nvPr/>
        </p:nvPicPr>
        <p:blipFill>
          <a:blip r:embed="rId4">
            <a:alphaModFix/>
          </a:blip>
          <a:stretch>
            <a:fillRect/>
          </a:stretch>
        </p:blipFill>
        <p:spPr>
          <a:xfrm>
            <a:off x="4778170" y="2073029"/>
            <a:ext cx="3591372" cy="3775321"/>
          </a:xfrm>
          <a:prstGeom prst="rect">
            <a:avLst/>
          </a:prstGeom>
          <a:noFill/>
          <a:ln>
            <a:noFill/>
          </a:ln>
        </p:spPr>
      </p:pic>
      <p:sp>
        <p:nvSpPr>
          <p:cNvPr id="266" name="Shape 266"/>
          <p:cNvSpPr/>
          <p:nvPr/>
        </p:nvSpPr>
        <p:spPr>
          <a:xfrm>
            <a:off x="885825" y="3074925"/>
            <a:ext cx="996300" cy="4380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7" name="Shape 267"/>
          <p:cNvSpPr/>
          <p:nvPr/>
        </p:nvSpPr>
        <p:spPr>
          <a:xfrm>
            <a:off x="4933125" y="2720925"/>
            <a:ext cx="3257400" cy="1714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8" name="Shape 268"/>
          <p:cNvSpPr/>
          <p:nvPr/>
        </p:nvSpPr>
        <p:spPr>
          <a:xfrm>
            <a:off x="5044950" y="3727175"/>
            <a:ext cx="359400" cy="2889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9" name="Shape 269"/>
          <p:cNvSpPr/>
          <p:nvPr/>
        </p:nvSpPr>
        <p:spPr>
          <a:xfrm>
            <a:off x="6365631" y="3727175"/>
            <a:ext cx="1101294" cy="2889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9" name="Straight Arrow Connector 8"/>
          <p:cNvCxnSpPr/>
          <p:nvPr/>
        </p:nvCxnSpPr>
        <p:spPr>
          <a:xfrm>
            <a:off x="1891662" y="3293925"/>
            <a:ext cx="2886508" cy="433250"/>
          </a:xfrm>
          <a:prstGeom prst="straightConnector1">
            <a:avLst/>
          </a:prstGeom>
          <a:ln w="76200">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35240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Today</a:t>
            </a:r>
          </a:p>
        </p:txBody>
      </p:sp>
      <p:sp>
        <p:nvSpPr>
          <p:cNvPr id="5" name="TextBox 4"/>
          <p:cNvSpPr txBox="1"/>
          <p:nvPr/>
        </p:nvSpPr>
        <p:spPr>
          <a:xfrm>
            <a:off x="457200" y="1531259"/>
            <a:ext cx="8129748" cy="2899255"/>
          </a:xfrm>
          <a:prstGeom prst="rect">
            <a:avLst/>
          </a:prstGeom>
          <a:noFill/>
        </p:spPr>
        <p:txBody>
          <a:bodyPr wrap="square" rtlCol="0">
            <a:spAutoFit/>
          </a:bodyPr>
          <a:lstStyle/>
          <a:p>
            <a:pPr marL="285750" indent="-285750">
              <a:lnSpc>
                <a:spcPct val="120000"/>
              </a:lnSpc>
              <a:buFont typeface="Arial"/>
              <a:buChar char="•"/>
            </a:pPr>
            <a:r>
              <a:rPr lang="en-US" sz="3200" b="1" dirty="0">
                <a:latin typeface="Cambria"/>
                <a:cs typeface="Cambria"/>
              </a:rPr>
              <a:t>Graphical User Interfaces</a:t>
            </a:r>
          </a:p>
          <a:p>
            <a:pPr marL="800100" lvl="1" indent="-342900">
              <a:lnSpc>
                <a:spcPct val="120000"/>
              </a:lnSpc>
              <a:buFont typeface="Arial" charset="0"/>
              <a:buChar char="•"/>
            </a:pPr>
            <a:r>
              <a:rPr lang="en-US" sz="2400" b="1" dirty="0">
                <a:latin typeface="Cambria"/>
                <a:cs typeface="Cambria"/>
                <a:sym typeface="Wingdings" panose="05000000000000000000" pitchFamily="2" charset="2"/>
              </a:rPr>
              <a:t>Dynamic GUI elements</a:t>
            </a:r>
          </a:p>
          <a:p>
            <a:pPr marL="800100" lvl="1" indent="-342900">
              <a:lnSpc>
                <a:spcPct val="120000"/>
              </a:lnSpc>
              <a:buFont typeface="Arial" charset="0"/>
              <a:buChar char="•"/>
            </a:pPr>
            <a:endParaRPr lang="en-US" sz="2400" b="1" dirty="0">
              <a:latin typeface="Cambria"/>
              <a:cs typeface="Cambria"/>
              <a:sym typeface="Wingdings" panose="05000000000000000000" pitchFamily="2" charset="2"/>
            </a:endParaRPr>
          </a:p>
          <a:p>
            <a:pPr marL="800100" lvl="1" indent="-342900">
              <a:lnSpc>
                <a:spcPct val="120000"/>
              </a:lnSpc>
              <a:buFont typeface="Arial" charset="0"/>
              <a:buChar char="•"/>
            </a:pPr>
            <a:r>
              <a:rPr lang="en-US" sz="2400" b="1" dirty="0" err="1">
                <a:latin typeface="Cambria"/>
                <a:cs typeface="Cambria"/>
                <a:sym typeface="Wingdings" panose="05000000000000000000" pitchFamily="2" charset="2"/>
              </a:rPr>
              <a:t>ChoiceBox</a:t>
            </a:r>
            <a:endParaRPr lang="en-US" sz="2400" b="1" dirty="0">
              <a:latin typeface="Cambria"/>
              <a:cs typeface="Cambria"/>
              <a:sym typeface="Wingdings" panose="05000000000000000000" pitchFamily="2" charset="2"/>
            </a:endParaRPr>
          </a:p>
          <a:p>
            <a:pPr marL="800100" lvl="1" indent="-342900">
              <a:lnSpc>
                <a:spcPct val="120000"/>
              </a:lnSpc>
              <a:buFont typeface="Arial" charset="0"/>
              <a:buChar char="•"/>
            </a:pPr>
            <a:endParaRPr lang="en-US" sz="2400" b="1" dirty="0">
              <a:latin typeface="Cambria"/>
              <a:cs typeface="Cambria"/>
              <a:sym typeface="Wingdings" panose="05000000000000000000" pitchFamily="2" charset="2"/>
            </a:endParaRPr>
          </a:p>
          <a:p>
            <a:pPr marL="800100" lvl="1" indent="-342900">
              <a:lnSpc>
                <a:spcPct val="120000"/>
              </a:lnSpc>
              <a:buFont typeface="Arial" charset="0"/>
              <a:buChar char="•"/>
            </a:pPr>
            <a:r>
              <a:rPr lang="en-US" sz="2400" b="1" dirty="0" err="1">
                <a:latin typeface="Cambria"/>
                <a:cs typeface="Cambria"/>
                <a:sym typeface="Wingdings" panose="05000000000000000000" pitchFamily="2" charset="2"/>
              </a:rPr>
              <a:t>ListView</a:t>
            </a:r>
            <a:r>
              <a:rPr lang="en-US" sz="2400" b="1" dirty="0">
                <a:latin typeface="Cambria"/>
                <a:cs typeface="Cambria"/>
                <a:sym typeface="Wingdings"/>
              </a:rPr>
              <a:t>	</a:t>
            </a:r>
            <a:endParaRPr lang="en-US" sz="2400" b="1" dirty="0">
              <a:latin typeface="Cambria"/>
              <a:cs typeface="Cambria"/>
            </a:endParaRPr>
          </a:p>
        </p:txBody>
      </p:sp>
    </p:spTree>
    <p:extLst>
      <p:ext uri="{BB962C8B-B14F-4D97-AF65-F5344CB8AC3E}">
        <p14:creationId xmlns:p14="http://schemas.microsoft.com/office/powerpoint/2010/main" val="1723125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457201" y="294775"/>
            <a:ext cx="82296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Event Handling</a:t>
            </a:r>
            <a:endParaRPr dirty="0">
              <a:solidFill>
                <a:schemeClr val="lt1"/>
              </a:solidFill>
              <a:ea typeface="Cambria"/>
              <a:sym typeface="Cambria"/>
            </a:endParaRPr>
          </a:p>
        </p:txBody>
      </p:sp>
      <p:sp>
        <p:nvSpPr>
          <p:cNvPr id="276" name="Shape 276"/>
          <p:cNvSpPr txBox="1"/>
          <p:nvPr/>
        </p:nvSpPr>
        <p:spPr>
          <a:xfrm>
            <a:off x="0" y="1538654"/>
            <a:ext cx="9144000" cy="1292871"/>
          </a:xfrm>
          <a:prstGeom prst="rect">
            <a:avLst/>
          </a:prstGeom>
          <a:noFill/>
          <a:ln>
            <a:noFill/>
          </a:ln>
        </p:spPr>
        <p:txBody>
          <a:bodyPr spcFirstLastPara="1" wrap="square" lIns="91425" tIns="91425" rIns="91425" bIns="91425" anchor="t" anchorCtr="0">
            <a:noAutofit/>
          </a:bodyPr>
          <a:lstStyle/>
          <a:p>
            <a:pPr marL="342900" indent="-342900">
              <a:buFont typeface="Arial" panose="020B0604020202020204" pitchFamily="34" charset="0"/>
              <a:buChar char="•"/>
            </a:pPr>
            <a:r>
              <a:rPr lang="en" sz="2000" dirty="0">
                <a:latin typeface="Cambria"/>
                <a:ea typeface="Cambria"/>
                <a:cs typeface="Cambria"/>
                <a:sym typeface="Cambria"/>
              </a:rPr>
              <a:t>Generate an </a:t>
            </a:r>
            <a:r>
              <a:rPr lang="en" sz="2000" dirty="0">
                <a:solidFill>
                  <a:srgbClr val="FF0000"/>
                </a:solidFill>
                <a:latin typeface="Cambria"/>
                <a:ea typeface="Cambria"/>
                <a:cs typeface="Cambria"/>
                <a:sym typeface="Cambria"/>
              </a:rPr>
              <a:t>Alert</a:t>
            </a:r>
            <a:r>
              <a:rPr lang="en" sz="2000" dirty="0">
                <a:latin typeface="Cambria"/>
                <a:ea typeface="Cambria"/>
                <a:cs typeface="Cambria"/>
                <a:sym typeface="Cambria"/>
              </a:rPr>
              <a:t> message that tells the the current selection in </a:t>
            </a:r>
            <a:r>
              <a:rPr lang="en" sz="2000" dirty="0">
                <a:solidFill>
                  <a:srgbClr val="FF0000"/>
                </a:solidFill>
                <a:latin typeface="Cambria"/>
                <a:ea typeface="Cambria"/>
                <a:cs typeface="Cambria"/>
                <a:sym typeface="Cambria"/>
              </a:rPr>
              <a:t>comboBox</a:t>
            </a:r>
            <a:r>
              <a:rPr lang="en" sz="2000" dirty="0">
                <a:latin typeface="Cambria"/>
                <a:ea typeface="Cambria"/>
                <a:cs typeface="Cambria"/>
                <a:sym typeface="Cambria"/>
              </a:rPr>
              <a:t> and checks to see if item at index </a:t>
            </a:r>
            <a:r>
              <a:rPr lang="en" sz="2000" dirty="0">
                <a:solidFill>
                  <a:srgbClr val="FF0000"/>
                </a:solidFill>
                <a:latin typeface="Cambria"/>
                <a:ea typeface="Cambria"/>
                <a:cs typeface="Cambria"/>
                <a:sym typeface="Cambria"/>
              </a:rPr>
              <a:t>1</a:t>
            </a:r>
            <a:r>
              <a:rPr lang="en" sz="2000" dirty="0">
                <a:latin typeface="Cambria"/>
                <a:ea typeface="Cambria"/>
                <a:cs typeface="Cambria"/>
                <a:sym typeface="Cambria"/>
              </a:rPr>
              <a:t> was selected. Clears selection after closing the alert box.</a:t>
            </a:r>
            <a:endParaRPr sz="2000" dirty="0">
              <a:latin typeface="Cambria"/>
              <a:ea typeface="Cambria"/>
              <a:cs typeface="Cambria"/>
              <a:sym typeface="Cambria"/>
            </a:endParaRPr>
          </a:p>
          <a:p>
            <a:pPr marL="171450" indent="-171450">
              <a:buFont typeface="Arial" panose="020B0604020202020204" pitchFamily="34" charset="0"/>
              <a:buChar char="•"/>
            </a:pPr>
            <a:endParaRPr lang="en" sz="1000" dirty="0">
              <a:latin typeface="Cambria"/>
              <a:ea typeface="Cambria"/>
              <a:cs typeface="Cambria"/>
              <a:sym typeface="Cambria"/>
            </a:endParaRPr>
          </a:p>
          <a:p>
            <a:pPr marL="342900" indent="-342900">
              <a:buFont typeface="Arial" panose="020B0604020202020204" pitchFamily="34" charset="0"/>
              <a:buChar char="•"/>
            </a:pPr>
            <a:r>
              <a:rPr lang="en" sz="2000" dirty="0">
                <a:latin typeface="Cambria"/>
                <a:ea typeface="Cambria"/>
                <a:cs typeface="Cambria"/>
                <a:sym typeface="Cambria"/>
              </a:rPr>
              <a:t>Notice: The </a:t>
            </a:r>
            <a:r>
              <a:rPr lang="en" sz="2000" dirty="0">
                <a:solidFill>
                  <a:srgbClr val="FF0000"/>
                </a:solidFill>
                <a:latin typeface="Cambria"/>
                <a:ea typeface="Cambria"/>
                <a:cs typeface="Cambria"/>
                <a:sym typeface="Cambria"/>
              </a:rPr>
              <a:t>handle</a:t>
            </a:r>
            <a:r>
              <a:rPr lang="en" sz="2000" dirty="0">
                <a:latin typeface="Cambria"/>
                <a:ea typeface="Cambria"/>
                <a:cs typeface="Cambria"/>
                <a:sym typeface="Cambria"/>
              </a:rPr>
              <a:t> method is declared as a overridden function of the object </a:t>
            </a:r>
            <a:r>
              <a:rPr lang="en" sz="2000" dirty="0">
                <a:solidFill>
                  <a:srgbClr val="FF0000"/>
                </a:solidFill>
                <a:latin typeface="Cambria"/>
                <a:ea typeface="Cambria"/>
                <a:cs typeface="Cambria"/>
                <a:sym typeface="Cambria"/>
              </a:rPr>
              <a:t>EventHandler</a:t>
            </a:r>
            <a:r>
              <a:rPr lang="en" sz="2000" dirty="0">
                <a:latin typeface="Cambria"/>
                <a:ea typeface="Cambria"/>
                <a:cs typeface="Cambria"/>
                <a:sym typeface="Cambria"/>
              </a:rPr>
              <a:t> class.</a:t>
            </a:r>
            <a:endParaRPr sz="2000" dirty="0">
              <a:latin typeface="Cambria"/>
              <a:ea typeface="Cambria"/>
              <a:cs typeface="Cambria"/>
              <a:sym typeface="Cambria"/>
            </a:endParaRPr>
          </a:p>
        </p:txBody>
      </p:sp>
      <p:sp>
        <p:nvSpPr>
          <p:cNvPr id="277" name="Shape 277"/>
          <p:cNvSpPr txBox="1"/>
          <p:nvPr/>
        </p:nvSpPr>
        <p:spPr>
          <a:xfrm>
            <a:off x="-35150" y="3482425"/>
            <a:ext cx="1336412" cy="324900"/>
          </a:xfrm>
          <a:prstGeom prst="rect">
            <a:avLst/>
          </a:prstGeom>
          <a:noFill/>
          <a:ln>
            <a:noFill/>
          </a:ln>
        </p:spPr>
        <p:txBody>
          <a:bodyPr spcFirstLastPara="1" wrap="square" lIns="91425" tIns="91425" rIns="91425" bIns="91425" anchor="t" anchorCtr="0">
            <a:noAutofit/>
          </a:bodyPr>
          <a:lstStyle/>
          <a:p>
            <a:r>
              <a:rPr lang="en" dirty="0">
                <a:solidFill>
                  <a:srgbClr val="FF0000"/>
                </a:solidFill>
              </a:rPr>
              <a:t>Main.java</a:t>
            </a:r>
            <a:endParaRPr dirty="0">
              <a:solidFill>
                <a:srgbClr val="FF0000"/>
              </a:solidFill>
            </a:endParaRPr>
          </a:p>
        </p:txBody>
      </p:sp>
      <p:pic>
        <p:nvPicPr>
          <p:cNvPr id="2" name="Picture 1"/>
          <p:cNvPicPr>
            <a:picLocks noChangeAspect="1"/>
          </p:cNvPicPr>
          <p:nvPr/>
        </p:nvPicPr>
        <p:blipFill>
          <a:blip r:embed="rId3"/>
          <a:stretch>
            <a:fillRect/>
          </a:stretch>
        </p:blipFill>
        <p:spPr>
          <a:xfrm>
            <a:off x="1" y="3846204"/>
            <a:ext cx="8449408" cy="2934149"/>
          </a:xfrm>
          <a:prstGeom prst="rect">
            <a:avLst/>
          </a:prstGeom>
        </p:spPr>
      </p:pic>
      <p:sp>
        <p:nvSpPr>
          <p:cNvPr id="7" name="Shape 266"/>
          <p:cNvSpPr/>
          <p:nvPr/>
        </p:nvSpPr>
        <p:spPr>
          <a:xfrm>
            <a:off x="1817809" y="4683917"/>
            <a:ext cx="6631600" cy="538713"/>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 name="Shape 240"/>
          <p:cNvSpPr/>
          <p:nvPr/>
        </p:nvSpPr>
        <p:spPr>
          <a:xfrm>
            <a:off x="1817808" y="5547946"/>
            <a:ext cx="3774099" cy="213373"/>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2468457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457200" y="385500"/>
            <a:ext cx="82296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Problems?</a:t>
            </a:r>
            <a:endParaRPr dirty="0">
              <a:solidFill>
                <a:schemeClr val="lt1"/>
              </a:solidFill>
              <a:ea typeface="Cambria"/>
              <a:sym typeface="Cambria"/>
            </a:endParaRPr>
          </a:p>
        </p:txBody>
      </p:sp>
      <p:pic>
        <p:nvPicPr>
          <p:cNvPr id="264" name="Shape 264"/>
          <p:cNvPicPr preferRelativeResize="0"/>
          <p:nvPr/>
        </p:nvPicPr>
        <p:blipFill>
          <a:blip r:embed="rId3">
            <a:alphaModFix/>
          </a:blip>
          <a:stretch>
            <a:fillRect/>
          </a:stretch>
        </p:blipFill>
        <p:spPr>
          <a:xfrm>
            <a:off x="926123" y="3288324"/>
            <a:ext cx="3004047" cy="3439257"/>
          </a:xfrm>
          <a:prstGeom prst="rect">
            <a:avLst/>
          </a:prstGeom>
          <a:noFill/>
          <a:ln>
            <a:noFill/>
          </a:ln>
        </p:spPr>
      </p:pic>
      <p:pic>
        <p:nvPicPr>
          <p:cNvPr id="265" name="Shape 265"/>
          <p:cNvPicPr preferRelativeResize="0"/>
          <p:nvPr/>
        </p:nvPicPr>
        <p:blipFill>
          <a:blip r:embed="rId4">
            <a:alphaModFix/>
          </a:blip>
          <a:stretch>
            <a:fillRect/>
          </a:stretch>
        </p:blipFill>
        <p:spPr>
          <a:xfrm>
            <a:off x="5033147" y="3288323"/>
            <a:ext cx="2967853" cy="3439257"/>
          </a:xfrm>
          <a:prstGeom prst="rect">
            <a:avLst/>
          </a:prstGeom>
          <a:noFill/>
          <a:ln>
            <a:noFill/>
          </a:ln>
        </p:spPr>
      </p:pic>
      <p:sp>
        <p:nvSpPr>
          <p:cNvPr id="10" name="Shape 276"/>
          <p:cNvSpPr txBox="1"/>
          <p:nvPr/>
        </p:nvSpPr>
        <p:spPr>
          <a:xfrm>
            <a:off x="0" y="1538654"/>
            <a:ext cx="9144000" cy="1292871"/>
          </a:xfrm>
          <a:prstGeom prst="rect">
            <a:avLst/>
          </a:prstGeom>
          <a:noFill/>
          <a:ln>
            <a:noFill/>
          </a:ln>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2000" dirty="0">
                <a:latin typeface="Cambria"/>
                <a:ea typeface="Cambria"/>
                <a:cs typeface="Cambria"/>
                <a:sym typeface="Cambria"/>
              </a:rPr>
              <a:t>If something went wrong or your code isn’t working, download a working version from Canvas as </a:t>
            </a:r>
            <a:r>
              <a:rPr lang="en-US" sz="2000" b="1" dirty="0">
                <a:solidFill>
                  <a:srgbClr val="002060"/>
                </a:solidFill>
                <a:latin typeface="Cambria"/>
                <a:ea typeface="Cambria"/>
                <a:cs typeface="Cambria"/>
                <a:sym typeface="Cambria"/>
              </a:rPr>
              <a:t>Main_full.java</a:t>
            </a:r>
          </a:p>
          <a:p>
            <a:pPr marL="342900" indent="-342900">
              <a:buFont typeface="Arial" panose="020B0604020202020204" pitchFamily="34" charset="0"/>
              <a:buChar char="•"/>
            </a:pPr>
            <a:endParaRPr lang="en-US" sz="2000" dirty="0">
              <a:latin typeface="Cambria"/>
              <a:ea typeface="Cambria"/>
              <a:cs typeface="Cambria"/>
              <a:sym typeface="Cambria"/>
            </a:endParaRPr>
          </a:p>
          <a:p>
            <a:pPr marL="342900" indent="-342900">
              <a:buFont typeface="Arial" panose="020B0604020202020204" pitchFamily="34" charset="0"/>
              <a:buChar char="•"/>
            </a:pPr>
            <a:r>
              <a:rPr lang="en-US" sz="2000" dirty="0">
                <a:latin typeface="Cambria"/>
                <a:ea typeface="Cambria"/>
                <a:cs typeface="Cambria"/>
                <a:sym typeface="Cambria"/>
              </a:rPr>
              <a:t>Copy it over your code so you’re caught up.</a:t>
            </a:r>
            <a:endParaRPr sz="2000" dirty="0">
              <a:latin typeface="Cambria"/>
              <a:ea typeface="Cambria"/>
              <a:cs typeface="Cambria"/>
              <a:sym typeface="Cambria"/>
            </a:endParaRPr>
          </a:p>
        </p:txBody>
      </p:sp>
    </p:spTree>
    <p:extLst>
      <p:ext uri="{BB962C8B-B14F-4D97-AF65-F5344CB8AC3E}">
        <p14:creationId xmlns:p14="http://schemas.microsoft.com/office/powerpoint/2010/main" val="252349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34108" y="231564"/>
            <a:ext cx="8229600" cy="857400"/>
          </a:xfrm>
          <a:prstGeom prst="rect">
            <a:avLst/>
          </a:prstGeom>
        </p:spPr>
        <p:txBody>
          <a:bodyPr spcFirstLastPara="1" vert="horz" wrap="square" lIns="91425" tIns="91425" rIns="91425" bIns="91425" rtlCol="0" anchor="ctr" anchorCtr="0">
            <a:noAutofit/>
          </a:bodyPr>
          <a:lstStyle/>
          <a:p>
            <a:r>
              <a:rPr lang="en" dirty="0"/>
              <a:t>Top 5 (Group Work)</a:t>
            </a:r>
            <a:endParaRPr dirty="0"/>
          </a:p>
        </p:txBody>
      </p:sp>
      <p:sp>
        <p:nvSpPr>
          <p:cNvPr id="283" name="Shape 283"/>
          <p:cNvSpPr txBox="1">
            <a:spLocks noGrp="1"/>
          </p:cNvSpPr>
          <p:nvPr>
            <p:ph type="body" idx="1"/>
          </p:nvPr>
        </p:nvSpPr>
        <p:spPr>
          <a:xfrm>
            <a:off x="54725" y="1392115"/>
            <a:ext cx="9010144" cy="1912718"/>
          </a:xfrm>
          <a:prstGeom prst="rect">
            <a:avLst/>
          </a:prstGeom>
        </p:spPr>
        <p:txBody>
          <a:bodyPr spcFirstLastPara="1" vert="horz" wrap="square" lIns="91425" tIns="91425" rIns="91425" bIns="91425" rtlCol="0" anchor="t" anchorCtr="0">
            <a:noAutofit/>
          </a:bodyPr>
          <a:lstStyle/>
          <a:p>
            <a:pPr marL="342900" indent="-342900"/>
            <a:r>
              <a:rPr lang="en" sz="2400" dirty="0"/>
              <a:t>Create an application where you can populate the contents of choiceBox by adding items from a TextField. </a:t>
            </a:r>
            <a:br>
              <a:rPr lang="en" sz="2400" dirty="0"/>
            </a:br>
            <a:r>
              <a:rPr lang="en" sz="2400" dirty="0"/>
              <a:t>(</a:t>
            </a:r>
            <a:r>
              <a:rPr lang="en-US" sz="2400" dirty="0"/>
              <a:t>Starter code: </a:t>
            </a:r>
            <a:r>
              <a:rPr lang="en-US" sz="2400" b="1" dirty="0">
                <a:solidFill>
                  <a:srgbClr val="002060"/>
                </a:solidFill>
              </a:rPr>
              <a:t>Main_Top5_Starter.java</a:t>
            </a:r>
            <a:r>
              <a:rPr lang="en-US" sz="2400" dirty="0"/>
              <a:t>)</a:t>
            </a:r>
            <a:endParaRPr sz="2400" dirty="0"/>
          </a:p>
          <a:p>
            <a:pPr marL="342900" indent="-342900"/>
            <a:r>
              <a:rPr lang="en" sz="2000" dirty="0"/>
              <a:t>Your choiceBox should only contain a maximum of five entries. When the number of items would exceed five, delete the first item (item at index 0) so that only five items remain.</a:t>
            </a:r>
            <a:endParaRPr sz="2000" dirty="0"/>
          </a:p>
        </p:txBody>
      </p:sp>
      <p:pic>
        <p:nvPicPr>
          <p:cNvPr id="284" name="Shape 284"/>
          <p:cNvPicPr preferRelativeResize="0"/>
          <p:nvPr/>
        </p:nvPicPr>
        <p:blipFill>
          <a:blip r:embed="rId3">
            <a:alphaModFix/>
          </a:blip>
          <a:stretch>
            <a:fillRect/>
          </a:stretch>
        </p:blipFill>
        <p:spPr>
          <a:xfrm>
            <a:off x="4874756" y="5067855"/>
            <a:ext cx="1674000" cy="1511994"/>
          </a:xfrm>
          <a:prstGeom prst="rect">
            <a:avLst/>
          </a:prstGeom>
          <a:noFill/>
          <a:ln>
            <a:noFill/>
          </a:ln>
        </p:spPr>
      </p:pic>
      <p:pic>
        <p:nvPicPr>
          <p:cNvPr id="285" name="Shape 285"/>
          <p:cNvPicPr preferRelativeResize="0"/>
          <p:nvPr/>
        </p:nvPicPr>
        <p:blipFill>
          <a:blip r:embed="rId4">
            <a:alphaModFix/>
          </a:blip>
          <a:stretch>
            <a:fillRect/>
          </a:stretch>
        </p:blipFill>
        <p:spPr>
          <a:xfrm>
            <a:off x="7304756" y="5067855"/>
            <a:ext cx="1674000" cy="1512000"/>
          </a:xfrm>
          <a:prstGeom prst="rect">
            <a:avLst/>
          </a:prstGeom>
          <a:noFill/>
          <a:ln>
            <a:noFill/>
          </a:ln>
        </p:spPr>
      </p:pic>
      <p:sp>
        <p:nvSpPr>
          <p:cNvPr id="286" name="Shape 286"/>
          <p:cNvSpPr txBox="1"/>
          <p:nvPr/>
        </p:nvSpPr>
        <p:spPr>
          <a:xfrm>
            <a:off x="-112015" y="4143830"/>
            <a:ext cx="5090400" cy="2643831"/>
          </a:xfrm>
          <a:prstGeom prst="rect">
            <a:avLst/>
          </a:prstGeom>
          <a:noFill/>
          <a:ln>
            <a:noFill/>
          </a:ln>
        </p:spPr>
        <p:txBody>
          <a:bodyPr spcFirstLastPara="1" wrap="square" lIns="91425" tIns="91425" rIns="91425" bIns="91425" anchor="t" anchorCtr="0">
            <a:noAutofit/>
          </a:bodyPr>
          <a:lstStyle/>
          <a:p>
            <a:pPr marL="114300">
              <a:buSzPts val="1800"/>
            </a:pPr>
            <a:r>
              <a:rPr lang="en" dirty="0">
                <a:latin typeface="Cambria"/>
                <a:ea typeface="Cambria"/>
                <a:cs typeface="Cambria"/>
                <a:sym typeface="Cambria"/>
              </a:rPr>
              <a:t>Example: </a:t>
            </a:r>
          </a:p>
          <a:p>
            <a:pPr marL="457200" indent="-342900">
              <a:buSzPts val="1800"/>
              <a:buFont typeface="Cambria"/>
              <a:buAutoNum type="arabicPeriod"/>
            </a:pPr>
            <a:r>
              <a:rPr lang="en" dirty="0">
                <a:latin typeface="Cambria"/>
                <a:ea typeface="Cambria"/>
                <a:cs typeface="Cambria"/>
                <a:sym typeface="Cambria"/>
              </a:rPr>
              <a:t>Our Top 5 is “Programming Languages”</a:t>
            </a:r>
          </a:p>
          <a:p>
            <a:pPr marL="457200" indent="-342900">
              <a:buSzPts val="1800"/>
              <a:buFont typeface="Cambria"/>
              <a:buAutoNum type="arabicPeriod"/>
            </a:pPr>
            <a:endParaRPr lang="en" dirty="0">
              <a:latin typeface="Cambria"/>
              <a:ea typeface="Cambria"/>
              <a:cs typeface="Cambria"/>
              <a:sym typeface="Cambria"/>
            </a:endParaRPr>
          </a:p>
          <a:p>
            <a:pPr marL="457200" indent="-342900">
              <a:buSzPts val="1800"/>
              <a:buFont typeface="Cambria"/>
              <a:buAutoNum type="arabicPeriod"/>
            </a:pPr>
            <a:r>
              <a:rPr lang="en" dirty="0">
                <a:latin typeface="Cambria"/>
                <a:ea typeface="Cambria"/>
                <a:cs typeface="Cambria"/>
                <a:sym typeface="Cambria"/>
              </a:rPr>
              <a:t>We want to add C# to the choiceBox list that already contains 5 languages.</a:t>
            </a:r>
          </a:p>
          <a:p>
            <a:pPr marL="457200" indent="-342900">
              <a:buSzPts val="1800"/>
              <a:buFont typeface="Cambria"/>
              <a:buAutoNum type="arabicPeriod"/>
            </a:pPr>
            <a:endParaRPr lang="en" dirty="0">
              <a:latin typeface="Cambria"/>
              <a:ea typeface="Cambria"/>
              <a:cs typeface="Cambria"/>
              <a:sym typeface="Cambria"/>
            </a:endParaRPr>
          </a:p>
          <a:p>
            <a:pPr marL="457200" indent="-342900">
              <a:buSzPts val="1800"/>
              <a:buFont typeface="Cambria"/>
              <a:buAutoNum type="arabicPeriod"/>
            </a:pPr>
            <a:r>
              <a:rPr lang="en" dirty="0">
                <a:latin typeface="Cambria"/>
                <a:ea typeface="Cambria"/>
                <a:cs typeface="Cambria"/>
                <a:sym typeface="Cambria"/>
              </a:rPr>
              <a:t>Python (index 0) gets deleted and C# is added at the end</a:t>
            </a:r>
            <a:endParaRPr dirty="0">
              <a:latin typeface="Cambria"/>
              <a:ea typeface="Cambria"/>
              <a:cs typeface="Cambria"/>
              <a:sym typeface="Cambria"/>
            </a:endParaRPr>
          </a:p>
        </p:txBody>
      </p:sp>
      <p:sp>
        <p:nvSpPr>
          <p:cNvPr id="287" name="Shape 287"/>
          <p:cNvSpPr/>
          <p:nvPr/>
        </p:nvSpPr>
        <p:spPr>
          <a:xfrm>
            <a:off x="6646656" y="5712030"/>
            <a:ext cx="585000" cy="3711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89" name="Shape 289"/>
          <p:cNvSpPr txBox="1"/>
          <p:nvPr/>
        </p:nvSpPr>
        <p:spPr>
          <a:xfrm>
            <a:off x="4532105" y="3419763"/>
            <a:ext cx="4532764" cy="1448133"/>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algn="ctr"/>
            <a:r>
              <a:rPr lang="en" sz="1600" dirty="0">
                <a:solidFill>
                  <a:srgbClr val="002060"/>
                </a:solidFill>
              </a:rPr>
              <a:t>HINT: (four lines you’ll need, but not together!)</a:t>
            </a:r>
            <a:endParaRPr sz="1600" dirty="0">
              <a:solidFill>
                <a:srgbClr val="002060"/>
              </a:solidFill>
            </a:endParaRPr>
          </a:p>
          <a:p>
            <a:r>
              <a:rPr lang="en-US" sz="1600" dirty="0">
                <a:solidFill>
                  <a:srgbClr val="FF0000"/>
                </a:solidFill>
              </a:rPr>
              <a:t>p</a:t>
            </a:r>
            <a:r>
              <a:rPr lang="en" sz="1600" dirty="0">
                <a:solidFill>
                  <a:srgbClr val="FF0000"/>
                </a:solidFill>
              </a:rPr>
              <a:t>rivate TextField choiceBoxAdd;</a:t>
            </a:r>
          </a:p>
          <a:p>
            <a:r>
              <a:rPr lang="en-US" sz="1600" dirty="0">
                <a:solidFill>
                  <a:srgbClr val="FF0000"/>
                </a:solidFill>
              </a:rPr>
              <a:t>t</a:t>
            </a:r>
            <a:r>
              <a:rPr lang="en" sz="1600" dirty="0">
                <a:solidFill>
                  <a:srgbClr val="FF0000"/>
                </a:solidFill>
              </a:rPr>
              <a:t>his.choiceBoxAdd = new TextField();</a:t>
            </a:r>
            <a:endParaRPr sz="1600" dirty="0">
              <a:solidFill>
                <a:srgbClr val="FF0000"/>
              </a:solidFill>
            </a:endParaRPr>
          </a:p>
          <a:p>
            <a:r>
              <a:rPr lang="en" sz="1600" dirty="0">
                <a:solidFill>
                  <a:srgbClr val="FF0000"/>
                </a:solidFill>
              </a:rPr>
              <a:t>choiceBoxAdd.getText();</a:t>
            </a:r>
          </a:p>
          <a:p>
            <a:r>
              <a:rPr lang="en-US" sz="1600" dirty="0" err="1">
                <a:solidFill>
                  <a:srgbClr val="FF0000"/>
                </a:solidFill>
                <a:latin typeface="Cambria"/>
                <a:ea typeface="Cambria"/>
                <a:cs typeface="Cambria"/>
                <a:sym typeface="Cambria"/>
              </a:rPr>
              <a:t>choiceBox.getItems</a:t>
            </a:r>
            <a:r>
              <a:rPr lang="en-US" sz="1600" dirty="0">
                <a:solidFill>
                  <a:srgbClr val="FF0000"/>
                </a:solidFill>
                <a:latin typeface="Cambria"/>
                <a:ea typeface="Cambria"/>
                <a:cs typeface="Cambria"/>
                <a:sym typeface="Cambria"/>
              </a:rPr>
              <a:t>().remove(index);</a:t>
            </a:r>
          </a:p>
          <a:p>
            <a:endParaRPr sz="1600" dirty="0">
              <a:solidFill>
                <a:srgbClr val="FF0000"/>
              </a:solidFill>
            </a:endParaRPr>
          </a:p>
        </p:txBody>
      </p:sp>
    </p:spTree>
    <p:extLst>
      <p:ext uri="{BB962C8B-B14F-4D97-AF65-F5344CB8AC3E}">
        <p14:creationId xmlns:p14="http://schemas.microsoft.com/office/powerpoint/2010/main" val="3976810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34108" y="231564"/>
            <a:ext cx="8229600" cy="857400"/>
          </a:xfrm>
          <a:prstGeom prst="rect">
            <a:avLst/>
          </a:prstGeom>
        </p:spPr>
        <p:txBody>
          <a:bodyPr spcFirstLastPara="1" vert="horz" wrap="square" lIns="91425" tIns="91425" rIns="91425" bIns="91425" rtlCol="0" anchor="ctr" anchorCtr="0">
            <a:noAutofit/>
          </a:bodyPr>
          <a:lstStyle/>
          <a:p>
            <a:r>
              <a:rPr lang="en" dirty="0"/>
              <a:t>Top 5 (Solution pt 1)</a:t>
            </a:r>
            <a:endParaRPr dirty="0"/>
          </a:p>
        </p:txBody>
      </p:sp>
      <p:pic>
        <p:nvPicPr>
          <p:cNvPr id="2" name="Picture 1"/>
          <p:cNvPicPr>
            <a:picLocks noChangeAspect="1"/>
          </p:cNvPicPr>
          <p:nvPr/>
        </p:nvPicPr>
        <p:blipFill>
          <a:blip r:embed="rId3"/>
          <a:stretch>
            <a:fillRect/>
          </a:stretch>
        </p:blipFill>
        <p:spPr>
          <a:xfrm>
            <a:off x="1690321" y="1088964"/>
            <a:ext cx="5369902" cy="5655695"/>
          </a:xfrm>
          <a:prstGeom prst="rect">
            <a:avLst/>
          </a:prstGeom>
        </p:spPr>
      </p:pic>
    </p:spTree>
    <p:extLst>
      <p:ext uri="{BB962C8B-B14F-4D97-AF65-F5344CB8AC3E}">
        <p14:creationId xmlns:p14="http://schemas.microsoft.com/office/powerpoint/2010/main" val="1728204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34108" y="231564"/>
            <a:ext cx="8229600" cy="857400"/>
          </a:xfrm>
          <a:prstGeom prst="rect">
            <a:avLst/>
          </a:prstGeom>
        </p:spPr>
        <p:txBody>
          <a:bodyPr spcFirstLastPara="1" vert="horz" wrap="square" lIns="91425" tIns="91425" rIns="91425" bIns="91425" rtlCol="0" anchor="ctr" anchorCtr="0">
            <a:noAutofit/>
          </a:bodyPr>
          <a:lstStyle/>
          <a:p>
            <a:r>
              <a:rPr lang="en" dirty="0"/>
              <a:t>Top 5 (Solution pt 2)</a:t>
            </a:r>
            <a:endParaRPr dirty="0"/>
          </a:p>
        </p:txBody>
      </p:sp>
      <p:pic>
        <p:nvPicPr>
          <p:cNvPr id="2" name="Picture 1"/>
          <p:cNvPicPr>
            <a:picLocks noChangeAspect="1"/>
          </p:cNvPicPr>
          <p:nvPr/>
        </p:nvPicPr>
        <p:blipFill>
          <a:blip r:embed="rId3"/>
          <a:stretch>
            <a:fillRect/>
          </a:stretch>
        </p:blipFill>
        <p:spPr>
          <a:xfrm>
            <a:off x="1085850" y="1297231"/>
            <a:ext cx="6972300" cy="5248275"/>
          </a:xfrm>
          <a:prstGeom prst="rect">
            <a:avLst/>
          </a:prstGeom>
        </p:spPr>
      </p:pic>
    </p:spTree>
    <p:extLst>
      <p:ext uri="{BB962C8B-B14F-4D97-AF65-F5344CB8AC3E}">
        <p14:creationId xmlns:p14="http://schemas.microsoft.com/office/powerpoint/2010/main" val="982285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34108" y="231564"/>
            <a:ext cx="8229600" cy="857400"/>
          </a:xfrm>
          <a:prstGeom prst="rect">
            <a:avLst/>
          </a:prstGeom>
        </p:spPr>
        <p:txBody>
          <a:bodyPr spcFirstLastPara="1" vert="horz" wrap="square" lIns="91425" tIns="91425" rIns="91425" bIns="91425" rtlCol="0" anchor="ctr" anchorCtr="0">
            <a:noAutofit/>
          </a:bodyPr>
          <a:lstStyle/>
          <a:p>
            <a:r>
              <a:rPr lang="en" dirty="0"/>
              <a:t>Top 5 (Solution pt 3)</a:t>
            </a:r>
            <a:endParaRPr dirty="0"/>
          </a:p>
        </p:txBody>
      </p:sp>
      <p:pic>
        <p:nvPicPr>
          <p:cNvPr id="2" name="Picture 1"/>
          <p:cNvPicPr>
            <a:picLocks noChangeAspect="1"/>
          </p:cNvPicPr>
          <p:nvPr/>
        </p:nvPicPr>
        <p:blipFill>
          <a:blip r:embed="rId3"/>
          <a:stretch>
            <a:fillRect/>
          </a:stretch>
        </p:blipFill>
        <p:spPr>
          <a:xfrm>
            <a:off x="148370" y="1691890"/>
            <a:ext cx="8739042" cy="4471517"/>
          </a:xfrm>
          <a:prstGeom prst="rect">
            <a:avLst/>
          </a:prstGeom>
        </p:spPr>
      </p:pic>
    </p:spTree>
    <p:extLst>
      <p:ext uri="{BB962C8B-B14F-4D97-AF65-F5344CB8AC3E}">
        <p14:creationId xmlns:p14="http://schemas.microsoft.com/office/powerpoint/2010/main" val="1261466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34108" y="231564"/>
            <a:ext cx="8229600" cy="857400"/>
          </a:xfrm>
          <a:prstGeom prst="rect">
            <a:avLst/>
          </a:prstGeom>
        </p:spPr>
        <p:txBody>
          <a:bodyPr spcFirstLastPara="1" vert="horz" wrap="square" lIns="91425" tIns="91425" rIns="91425" bIns="91425" rtlCol="0" anchor="ctr" anchorCtr="0">
            <a:noAutofit/>
          </a:bodyPr>
          <a:lstStyle/>
          <a:p>
            <a:r>
              <a:rPr lang="en" dirty="0"/>
              <a:t>Top 5 (Solution pt 4)</a:t>
            </a:r>
            <a:endParaRPr dirty="0"/>
          </a:p>
        </p:txBody>
      </p:sp>
      <p:pic>
        <p:nvPicPr>
          <p:cNvPr id="2" name="Picture 1"/>
          <p:cNvPicPr>
            <a:picLocks noChangeAspect="1"/>
          </p:cNvPicPr>
          <p:nvPr/>
        </p:nvPicPr>
        <p:blipFill>
          <a:blip r:embed="rId3"/>
          <a:stretch>
            <a:fillRect/>
          </a:stretch>
        </p:blipFill>
        <p:spPr>
          <a:xfrm>
            <a:off x="119246" y="1935643"/>
            <a:ext cx="8659324" cy="3102716"/>
          </a:xfrm>
          <a:prstGeom prst="rect">
            <a:avLst/>
          </a:prstGeom>
        </p:spPr>
      </p:pic>
    </p:spTree>
    <p:extLst>
      <p:ext uri="{BB962C8B-B14F-4D97-AF65-F5344CB8AC3E}">
        <p14:creationId xmlns:p14="http://schemas.microsoft.com/office/powerpoint/2010/main" val="2445225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395654" y="256987"/>
            <a:ext cx="82296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ListView</a:t>
            </a:r>
            <a:endParaRPr dirty="0">
              <a:solidFill>
                <a:schemeClr val="lt1"/>
              </a:solidFill>
              <a:ea typeface="Cambria"/>
              <a:sym typeface="Cambria"/>
            </a:endParaRPr>
          </a:p>
        </p:txBody>
      </p:sp>
      <p:sp>
        <p:nvSpPr>
          <p:cNvPr id="313" name="Shape 313"/>
          <p:cNvSpPr txBox="1">
            <a:spLocks noGrp="1"/>
          </p:cNvSpPr>
          <p:nvPr>
            <p:ph type="body" idx="1"/>
          </p:nvPr>
        </p:nvSpPr>
        <p:spPr>
          <a:xfrm>
            <a:off x="457200" y="1635369"/>
            <a:ext cx="8229600" cy="3090231"/>
          </a:xfrm>
          <a:prstGeom prst="rect">
            <a:avLst/>
          </a:prstGeom>
          <a:noFill/>
          <a:ln>
            <a:noFill/>
          </a:ln>
        </p:spPr>
        <p:txBody>
          <a:bodyPr spcFirstLastPara="1" vert="horz" wrap="square" lIns="91425" tIns="45700" rIns="91425" bIns="45700" rtlCol="0" anchor="t" anchorCtr="0">
            <a:noAutofit/>
          </a:bodyPr>
          <a:lstStyle/>
          <a:p>
            <a:pPr indent="-323850">
              <a:spcBef>
                <a:spcPts val="0"/>
              </a:spcBef>
              <a:buClr>
                <a:schemeClr val="dk1"/>
              </a:buClr>
              <a:buSzPts val="2900"/>
            </a:pPr>
            <a:r>
              <a:rPr lang="en" sz="2900" dirty="0"/>
              <a:t>Allows a list of items to be displayed</a:t>
            </a:r>
          </a:p>
          <a:p>
            <a:pPr indent="-323850">
              <a:spcBef>
                <a:spcPts val="0"/>
              </a:spcBef>
              <a:buClr>
                <a:schemeClr val="dk1"/>
              </a:buClr>
              <a:buSzPts val="2900"/>
            </a:pPr>
            <a:endParaRPr lang="en" sz="2900" dirty="0"/>
          </a:p>
          <a:p>
            <a:pPr indent="-323850">
              <a:spcBef>
                <a:spcPts val="0"/>
              </a:spcBef>
              <a:buClr>
                <a:schemeClr val="dk1"/>
              </a:buClr>
              <a:buSzPts val="2900"/>
            </a:pPr>
            <a:r>
              <a:rPr lang="en" sz="2900" dirty="0"/>
              <a:t>Convenient for when the user should be able to see all available options</a:t>
            </a:r>
            <a:endParaRPr sz="2900" dirty="0"/>
          </a:p>
          <a:p>
            <a:pPr indent="-323850">
              <a:spcBef>
                <a:spcPts val="0"/>
              </a:spcBef>
              <a:buClr>
                <a:schemeClr val="dk1"/>
              </a:buClr>
              <a:buSzPts val="2900"/>
            </a:pPr>
            <a:endParaRPr lang="en" sz="2900" dirty="0"/>
          </a:p>
        </p:txBody>
      </p:sp>
      <p:pic>
        <p:nvPicPr>
          <p:cNvPr id="315" name="Shape 315"/>
          <p:cNvPicPr preferRelativeResize="0"/>
          <p:nvPr/>
        </p:nvPicPr>
        <p:blipFill>
          <a:blip r:embed="rId3">
            <a:alphaModFix/>
          </a:blip>
          <a:stretch>
            <a:fillRect/>
          </a:stretch>
        </p:blipFill>
        <p:spPr>
          <a:xfrm>
            <a:off x="3500941" y="3790839"/>
            <a:ext cx="2019025" cy="1565775"/>
          </a:xfrm>
          <a:prstGeom prst="rect">
            <a:avLst/>
          </a:prstGeom>
          <a:noFill/>
          <a:ln>
            <a:noFill/>
          </a:ln>
        </p:spPr>
      </p:pic>
    </p:spTree>
    <p:extLst>
      <p:ext uri="{BB962C8B-B14F-4D97-AF65-F5344CB8AC3E}">
        <p14:creationId xmlns:p14="http://schemas.microsoft.com/office/powerpoint/2010/main" val="641419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395654" y="256987"/>
            <a:ext cx="82296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ListView</a:t>
            </a:r>
            <a:endParaRPr dirty="0">
              <a:solidFill>
                <a:schemeClr val="lt1"/>
              </a:solidFill>
              <a:ea typeface="Cambria"/>
              <a:sym typeface="Cambria"/>
            </a:endParaRPr>
          </a:p>
        </p:txBody>
      </p:sp>
      <p:sp>
        <p:nvSpPr>
          <p:cNvPr id="313" name="Shape 313"/>
          <p:cNvSpPr txBox="1">
            <a:spLocks noGrp="1"/>
          </p:cNvSpPr>
          <p:nvPr>
            <p:ph type="body" idx="1"/>
          </p:nvPr>
        </p:nvSpPr>
        <p:spPr>
          <a:xfrm>
            <a:off x="457200" y="1635369"/>
            <a:ext cx="8229600" cy="3090231"/>
          </a:xfrm>
          <a:prstGeom prst="rect">
            <a:avLst/>
          </a:prstGeom>
          <a:noFill/>
          <a:ln>
            <a:noFill/>
          </a:ln>
        </p:spPr>
        <p:txBody>
          <a:bodyPr spcFirstLastPara="1" vert="horz" wrap="square" lIns="91425" tIns="45700" rIns="91425" bIns="45700" rtlCol="0" anchor="t" anchorCtr="0">
            <a:noAutofit/>
          </a:bodyPr>
          <a:lstStyle/>
          <a:p>
            <a:pPr indent="-323850">
              <a:spcBef>
                <a:spcPts val="0"/>
              </a:spcBef>
              <a:buClr>
                <a:schemeClr val="dk1"/>
              </a:buClr>
              <a:buSzPts val="2900"/>
            </a:pPr>
            <a:r>
              <a:rPr lang="en" sz="2900" dirty="0"/>
              <a:t>Creating a ListView</a:t>
            </a:r>
            <a:endParaRPr sz="2900" dirty="0"/>
          </a:p>
          <a:p>
            <a:pPr lvl="1" indent="-266700">
              <a:spcBef>
                <a:spcPts val="0"/>
              </a:spcBef>
              <a:buSzPts val="2500"/>
            </a:pPr>
            <a:r>
              <a:rPr lang="en" sz="2500" dirty="0"/>
              <a:t>Use </a:t>
            </a:r>
            <a:r>
              <a:rPr lang="en" sz="2500" dirty="0">
                <a:solidFill>
                  <a:srgbClr val="FF0000"/>
                </a:solidFill>
              </a:rPr>
              <a:t>ListView&lt;String&gt; </a:t>
            </a:r>
            <a:r>
              <a:rPr lang="en" sz="2500" dirty="0"/>
              <a:t>to tell which type of object/values will be displayed, similar to </a:t>
            </a:r>
            <a:r>
              <a:rPr lang="en" sz="2500" dirty="0">
                <a:solidFill>
                  <a:srgbClr val="FF0000"/>
                </a:solidFill>
              </a:rPr>
              <a:t>ChoiceBox</a:t>
            </a:r>
            <a:endParaRPr sz="2500" dirty="0">
              <a:solidFill>
                <a:srgbClr val="FF0000"/>
              </a:solidFill>
            </a:endParaRPr>
          </a:p>
          <a:p>
            <a:pPr marL="457200" indent="0">
              <a:spcBef>
                <a:spcPts val="0"/>
              </a:spcBef>
              <a:buNone/>
            </a:pPr>
            <a:endParaRPr sz="1500" dirty="0"/>
          </a:p>
          <a:p>
            <a:pPr lvl="1" indent="-266700">
              <a:spcBef>
                <a:spcPts val="0"/>
              </a:spcBef>
              <a:buSzPts val="2500"/>
            </a:pPr>
            <a:r>
              <a:rPr lang="en" sz="2500" dirty="0"/>
              <a:t>Implementing a ListView in Java is essentially the same as a ChoiceBox, </a:t>
            </a:r>
            <a:r>
              <a:rPr lang="en" sz="2500" i="1" dirty="0"/>
              <a:t>but you can select multiple items!</a:t>
            </a:r>
            <a:endParaRPr sz="2900" i="1" dirty="0"/>
          </a:p>
        </p:txBody>
      </p:sp>
      <p:pic>
        <p:nvPicPr>
          <p:cNvPr id="314" name="Shape 314"/>
          <p:cNvPicPr preferRelativeResize="0"/>
          <p:nvPr/>
        </p:nvPicPr>
        <p:blipFill>
          <a:blip r:embed="rId3">
            <a:alphaModFix/>
          </a:blip>
          <a:stretch>
            <a:fillRect/>
          </a:stretch>
        </p:blipFill>
        <p:spPr>
          <a:xfrm>
            <a:off x="0" y="4269735"/>
            <a:ext cx="9144000" cy="1216665"/>
          </a:xfrm>
          <a:prstGeom prst="rect">
            <a:avLst/>
          </a:prstGeom>
          <a:noFill/>
          <a:ln>
            <a:noFill/>
          </a:ln>
        </p:spPr>
      </p:pic>
      <p:pic>
        <p:nvPicPr>
          <p:cNvPr id="315" name="Shape 315"/>
          <p:cNvPicPr preferRelativeResize="0"/>
          <p:nvPr/>
        </p:nvPicPr>
        <p:blipFill>
          <a:blip r:embed="rId4">
            <a:alphaModFix/>
          </a:blip>
          <a:stretch>
            <a:fillRect/>
          </a:stretch>
        </p:blipFill>
        <p:spPr>
          <a:xfrm>
            <a:off x="6935580" y="157517"/>
            <a:ext cx="2019025" cy="1565775"/>
          </a:xfrm>
          <a:prstGeom prst="rect">
            <a:avLst/>
          </a:prstGeom>
          <a:noFill/>
          <a:ln>
            <a:noFill/>
          </a:ln>
        </p:spPr>
      </p:pic>
    </p:spTree>
    <p:extLst>
      <p:ext uri="{BB962C8B-B14F-4D97-AF65-F5344CB8AC3E}">
        <p14:creationId xmlns:p14="http://schemas.microsoft.com/office/powerpoint/2010/main" val="2850957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457201" y="315879"/>
            <a:ext cx="85344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ListView Orientation Types</a:t>
            </a:r>
            <a:endParaRPr dirty="0">
              <a:solidFill>
                <a:schemeClr val="lt1"/>
              </a:solidFill>
              <a:ea typeface="Cambria"/>
              <a:sym typeface="Cambria"/>
            </a:endParaRPr>
          </a:p>
        </p:txBody>
      </p:sp>
      <p:pic>
        <p:nvPicPr>
          <p:cNvPr id="321" name="Shape 321"/>
          <p:cNvPicPr preferRelativeResize="0"/>
          <p:nvPr/>
        </p:nvPicPr>
        <p:blipFill>
          <a:blip r:embed="rId3">
            <a:alphaModFix/>
          </a:blip>
          <a:stretch>
            <a:fillRect/>
          </a:stretch>
        </p:blipFill>
        <p:spPr>
          <a:xfrm>
            <a:off x="152401" y="3520826"/>
            <a:ext cx="5596775" cy="2051250"/>
          </a:xfrm>
          <a:prstGeom prst="rect">
            <a:avLst/>
          </a:prstGeom>
          <a:noFill/>
          <a:ln>
            <a:noFill/>
          </a:ln>
        </p:spPr>
      </p:pic>
      <p:pic>
        <p:nvPicPr>
          <p:cNvPr id="322" name="Shape 322"/>
          <p:cNvPicPr preferRelativeResize="0"/>
          <p:nvPr/>
        </p:nvPicPr>
        <p:blipFill>
          <a:blip r:embed="rId4">
            <a:alphaModFix/>
          </a:blip>
          <a:stretch>
            <a:fillRect/>
          </a:stretch>
        </p:blipFill>
        <p:spPr>
          <a:xfrm>
            <a:off x="6053975" y="2084751"/>
            <a:ext cx="3090025" cy="2396346"/>
          </a:xfrm>
          <a:prstGeom prst="rect">
            <a:avLst/>
          </a:prstGeom>
          <a:noFill/>
          <a:ln>
            <a:noFill/>
          </a:ln>
        </p:spPr>
      </p:pic>
      <p:pic>
        <p:nvPicPr>
          <p:cNvPr id="323" name="Shape 323"/>
          <p:cNvPicPr preferRelativeResize="0"/>
          <p:nvPr/>
        </p:nvPicPr>
        <p:blipFill>
          <a:blip r:embed="rId5">
            <a:alphaModFix/>
          </a:blip>
          <a:stretch>
            <a:fillRect/>
          </a:stretch>
        </p:blipFill>
        <p:spPr>
          <a:xfrm>
            <a:off x="6021808" y="4683322"/>
            <a:ext cx="3122192" cy="1226575"/>
          </a:xfrm>
          <a:prstGeom prst="rect">
            <a:avLst/>
          </a:prstGeom>
          <a:noFill/>
          <a:ln>
            <a:noFill/>
          </a:ln>
        </p:spPr>
      </p:pic>
      <p:sp>
        <p:nvSpPr>
          <p:cNvPr id="324" name="Shape 324"/>
          <p:cNvSpPr txBox="1"/>
          <p:nvPr/>
        </p:nvSpPr>
        <p:spPr>
          <a:xfrm>
            <a:off x="195674" y="1573823"/>
            <a:ext cx="5914979" cy="1929777"/>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 dirty="0">
                <a:solidFill>
                  <a:srgbClr val="FF0000"/>
                </a:solidFill>
              </a:rPr>
              <a:t>ListView</a:t>
            </a:r>
            <a:r>
              <a:rPr lang="en" dirty="0"/>
              <a:t>s can have horizontal or vertical orientations.</a:t>
            </a:r>
          </a:p>
          <a:p>
            <a:pPr marL="285750" indent="-285750">
              <a:buFont typeface="Arial" panose="020B0604020202020204" pitchFamily="34" charset="0"/>
              <a:buChar char="•"/>
            </a:pPr>
            <a:endParaRPr lang="en" dirty="0"/>
          </a:p>
          <a:p>
            <a:pPr marL="285750" indent="-285750">
              <a:buFont typeface="Arial" panose="020B0604020202020204" pitchFamily="34" charset="0"/>
              <a:buChar char="•"/>
            </a:pPr>
            <a:r>
              <a:rPr lang="en" dirty="0"/>
              <a:t>This code will alternate between the two possible orientations of the </a:t>
            </a:r>
            <a:r>
              <a:rPr lang="en" dirty="0">
                <a:solidFill>
                  <a:srgbClr val="FF0000"/>
                </a:solidFill>
              </a:rPr>
              <a:t>ListView</a:t>
            </a:r>
            <a:r>
              <a:rPr lang="en" dirty="0"/>
              <a:t>. </a:t>
            </a:r>
          </a:p>
          <a:p>
            <a:pPr marL="285750" indent="-285750">
              <a:buFont typeface="Arial" panose="020B0604020202020204" pitchFamily="34" charset="0"/>
              <a:buChar char="•"/>
            </a:pPr>
            <a:endParaRPr lang="en" dirty="0"/>
          </a:p>
          <a:p>
            <a:pPr marL="285750" indent="-285750">
              <a:buFont typeface="Arial" panose="020B0604020202020204" pitchFamily="34" charset="0"/>
              <a:buChar char="•"/>
            </a:pPr>
            <a:r>
              <a:rPr lang="en" dirty="0">
                <a:solidFill>
                  <a:srgbClr val="FF0000"/>
                </a:solidFill>
              </a:rPr>
              <a:t>BottomAnchor</a:t>
            </a:r>
            <a:r>
              <a:rPr lang="en" dirty="0"/>
              <a:t> is redefined to have a consistent size.</a:t>
            </a:r>
            <a:endParaRPr dirty="0"/>
          </a:p>
        </p:txBody>
      </p:sp>
    </p:spTree>
    <p:extLst>
      <p:ext uri="{BB962C8B-B14F-4D97-AF65-F5344CB8AC3E}">
        <p14:creationId xmlns:p14="http://schemas.microsoft.com/office/powerpoint/2010/main" val="132082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GUI Elements</a:t>
            </a:r>
          </a:p>
        </p:txBody>
      </p:sp>
      <p:sp>
        <p:nvSpPr>
          <p:cNvPr id="3" name="Content Placeholder 2"/>
          <p:cNvSpPr>
            <a:spLocks noGrp="1"/>
          </p:cNvSpPr>
          <p:nvPr>
            <p:ph idx="1"/>
          </p:nvPr>
        </p:nvSpPr>
        <p:spPr/>
        <p:txBody>
          <a:bodyPr/>
          <a:lstStyle/>
          <a:p>
            <a:pPr marL="457200" lvl="0">
              <a:spcBef>
                <a:spcPts val="0"/>
              </a:spcBef>
              <a:buSzPts val="1800"/>
              <a:buChar char="●"/>
            </a:pPr>
            <a:r>
              <a:rPr lang="en-US" sz="2800" dirty="0"/>
              <a:t>Previous assumption: </a:t>
            </a:r>
          </a:p>
          <a:p>
            <a:pPr marL="857250" lvl="1">
              <a:spcBef>
                <a:spcPts val="0"/>
              </a:spcBef>
              <a:buSzPts val="1800"/>
              <a:buChar char="●"/>
            </a:pPr>
            <a:r>
              <a:rPr lang="en-US" sz="2000" dirty="0"/>
              <a:t>We know the screen’s layout and controls beforehand</a:t>
            </a:r>
          </a:p>
          <a:p>
            <a:pPr marL="0" lvl="0" indent="0">
              <a:spcBef>
                <a:spcPts val="0"/>
              </a:spcBef>
              <a:spcAft>
                <a:spcPts val="0"/>
              </a:spcAft>
              <a:buNone/>
            </a:pPr>
            <a:endParaRPr lang="en-US" sz="2400" dirty="0"/>
          </a:p>
          <a:p>
            <a:pPr marL="457200" lvl="0">
              <a:spcBef>
                <a:spcPts val="0"/>
              </a:spcBef>
              <a:buSzPts val="1800"/>
              <a:buChar char="●"/>
            </a:pPr>
            <a:r>
              <a:rPr lang="en-US" sz="2400" b="1" dirty="0"/>
              <a:t>What if:</a:t>
            </a:r>
          </a:p>
          <a:p>
            <a:pPr marL="914400" lvl="1" indent="-342900">
              <a:spcBef>
                <a:spcPts val="0"/>
              </a:spcBef>
              <a:buSzPts val="1800"/>
              <a:buChar char="○"/>
            </a:pPr>
            <a:r>
              <a:rPr lang="en-US" sz="2400" dirty="0"/>
              <a:t>GUI elements have to be generated for different users</a:t>
            </a:r>
          </a:p>
          <a:p>
            <a:pPr marL="914400" lvl="1" indent="-342900">
              <a:spcBef>
                <a:spcPts val="0"/>
              </a:spcBef>
              <a:buSzPts val="1800"/>
              <a:buChar char="○"/>
            </a:pPr>
            <a:endParaRPr lang="en-US" sz="2400" dirty="0"/>
          </a:p>
          <a:p>
            <a:pPr marL="914400" lvl="1" indent="-342900">
              <a:spcBef>
                <a:spcPts val="0"/>
              </a:spcBef>
              <a:buSzPts val="1800"/>
              <a:buChar char="○"/>
            </a:pPr>
            <a:r>
              <a:rPr lang="en-US" sz="2400" dirty="0"/>
              <a:t>The screen has different layouts depending on previous user input</a:t>
            </a:r>
          </a:p>
          <a:p>
            <a:pPr marL="1371600" lvl="2" indent="-342900">
              <a:spcBef>
                <a:spcPts val="0"/>
              </a:spcBef>
              <a:buSzPts val="1800"/>
              <a:buChar char="■"/>
            </a:pPr>
            <a:r>
              <a:rPr lang="en-US" dirty="0"/>
              <a:t>Example: A list populated based on user input</a:t>
            </a:r>
          </a:p>
          <a:p>
            <a:pPr marL="0" lvl="0" indent="0">
              <a:spcBef>
                <a:spcPts val="0"/>
              </a:spcBef>
              <a:buNone/>
            </a:pPr>
            <a:endParaRPr lang="en-US" sz="2400" dirty="0"/>
          </a:p>
          <a:p>
            <a:pPr marL="457200" lvl="0">
              <a:spcBef>
                <a:spcPts val="0"/>
              </a:spcBef>
              <a:buSzPts val="1800"/>
              <a:buChar char="●"/>
            </a:pPr>
            <a:r>
              <a:rPr lang="en-US" sz="2400" dirty="0"/>
              <a:t>Today, we’ll use Java to generate dynamic GUI content for:</a:t>
            </a:r>
          </a:p>
          <a:p>
            <a:pPr marL="914400" lvl="1" indent="-342900">
              <a:spcBef>
                <a:spcPts val="0"/>
              </a:spcBef>
              <a:buSzPts val="1800"/>
              <a:buChar char="○"/>
            </a:pPr>
            <a:r>
              <a:rPr lang="en-US" sz="2400" dirty="0" err="1"/>
              <a:t>ChoiceBox</a:t>
            </a:r>
            <a:r>
              <a:rPr lang="en-US" sz="2400" dirty="0"/>
              <a:t> / </a:t>
            </a:r>
            <a:r>
              <a:rPr lang="en-US" sz="2400" dirty="0" err="1"/>
              <a:t>ComboBox</a:t>
            </a:r>
            <a:endParaRPr lang="en-US" sz="2400" dirty="0"/>
          </a:p>
          <a:p>
            <a:pPr marL="914400" lvl="1" indent="-342900">
              <a:spcBef>
                <a:spcPts val="0"/>
              </a:spcBef>
              <a:buSzPts val="1800"/>
              <a:buChar char="○"/>
            </a:pPr>
            <a:r>
              <a:rPr lang="en-US" sz="2400" dirty="0" err="1"/>
              <a:t>ListView</a:t>
            </a:r>
            <a:endParaRPr lang="en-US" sz="2400" dirty="0"/>
          </a:p>
          <a:p>
            <a:endParaRPr lang="en-US" dirty="0"/>
          </a:p>
        </p:txBody>
      </p:sp>
    </p:spTree>
    <p:extLst>
      <p:ext uri="{BB962C8B-B14F-4D97-AF65-F5344CB8AC3E}">
        <p14:creationId xmlns:p14="http://schemas.microsoft.com/office/powerpoint/2010/main" val="864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52525" y="379774"/>
            <a:ext cx="88392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Advanced ListViews</a:t>
            </a:r>
            <a:endParaRPr dirty="0">
              <a:solidFill>
                <a:schemeClr val="lt1"/>
              </a:solidFill>
              <a:ea typeface="Cambria"/>
              <a:sym typeface="Cambria"/>
            </a:endParaRPr>
          </a:p>
        </p:txBody>
      </p:sp>
      <p:pic>
        <p:nvPicPr>
          <p:cNvPr id="330" name="Shape 330"/>
          <p:cNvPicPr preferRelativeResize="0"/>
          <p:nvPr/>
        </p:nvPicPr>
        <p:blipFill>
          <a:blip r:embed="rId3">
            <a:alphaModFix/>
          </a:blip>
          <a:stretch>
            <a:fillRect/>
          </a:stretch>
        </p:blipFill>
        <p:spPr>
          <a:xfrm>
            <a:off x="152400" y="2073029"/>
            <a:ext cx="2129430" cy="3775321"/>
          </a:xfrm>
          <a:prstGeom prst="rect">
            <a:avLst/>
          </a:prstGeom>
          <a:noFill/>
          <a:ln>
            <a:noFill/>
          </a:ln>
        </p:spPr>
      </p:pic>
      <p:sp>
        <p:nvSpPr>
          <p:cNvPr id="331" name="Shape 331"/>
          <p:cNvSpPr txBox="1"/>
          <p:nvPr/>
        </p:nvSpPr>
        <p:spPr>
          <a:xfrm>
            <a:off x="5144825" y="2305875"/>
            <a:ext cx="3846900" cy="3252000"/>
          </a:xfrm>
          <a:prstGeom prst="rect">
            <a:avLst/>
          </a:prstGeom>
          <a:noFill/>
          <a:ln>
            <a:noFill/>
          </a:ln>
        </p:spPr>
        <p:txBody>
          <a:bodyPr spcFirstLastPara="1" wrap="square" lIns="91425" tIns="91425" rIns="91425" bIns="91425" anchor="t" anchorCtr="0">
            <a:noAutofit/>
          </a:bodyPr>
          <a:lstStyle/>
          <a:p>
            <a:pPr marL="457200" indent="-381000">
              <a:buSzPts val="2400"/>
              <a:buChar char="●"/>
            </a:pPr>
            <a:r>
              <a:rPr lang="en" sz="2400" dirty="0"/>
              <a:t>You can also have a </a:t>
            </a:r>
            <a:r>
              <a:rPr lang="en" sz="2400" dirty="0">
                <a:solidFill>
                  <a:srgbClr val="FF0000"/>
                </a:solidFill>
              </a:rPr>
              <a:t>ListView</a:t>
            </a:r>
            <a:r>
              <a:rPr lang="en" sz="2400" dirty="0"/>
              <a:t> where each item of this view is a </a:t>
            </a:r>
            <a:r>
              <a:rPr lang="en" sz="2400" dirty="0">
                <a:solidFill>
                  <a:srgbClr val="FF0000"/>
                </a:solidFill>
              </a:rPr>
              <a:t>ChoiceBox</a:t>
            </a:r>
            <a:endParaRPr sz="2400" dirty="0">
              <a:solidFill>
                <a:srgbClr val="FF0000"/>
              </a:solidFill>
            </a:endParaRPr>
          </a:p>
          <a:p>
            <a:endParaRPr sz="2400" dirty="0"/>
          </a:p>
          <a:p>
            <a:pPr marL="457200" indent="-381000">
              <a:buSzPts val="2400"/>
              <a:buChar char="●"/>
            </a:pPr>
            <a:r>
              <a:rPr lang="en" sz="2400" dirty="0"/>
              <a:t>The limitation of this is that the </a:t>
            </a:r>
            <a:r>
              <a:rPr lang="en" sz="2400" dirty="0">
                <a:solidFill>
                  <a:srgbClr val="FF0000"/>
                </a:solidFill>
              </a:rPr>
              <a:t>ChoiceBox</a:t>
            </a:r>
            <a:r>
              <a:rPr lang="en" sz="2400" dirty="0"/>
              <a:t> for each </a:t>
            </a:r>
            <a:r>
              <a:rPr lang="en" sz="2400" dirty="0">
                <a:solidFill>
                  <a:srgbClr val="FF0000"/>
                </a:solidFill>
              </a:rPr>
              <a:t>ListView</a:t>
            </a:r>
            <a:r>
              <a:rPr lang="en" sz="2400" dirty="0"/>
              <a:t> item will have the same list</a:t>
            </a:r>
            <a:endParaRPr sz="2400" dirty="0"/>
          </a:p>
        </p:txBody>
      </p:sp>
      <p:pic>
        <p:nvPicPr>
          <p:cNvPr id="332" name="Shape 332"/>
          <p:cNvPicPr preferRelativeResize="0"/>
          <p:nvPr/>
        </p:nvPicPr>
        <p:blipFill>
          <a:blip r:embed="rId4">
            <a:alphaModFix/>
          </a:blip>
          <a:stretch>
            <a:fillRect/>
          </a:stretch>
        </p:blipFill>
        <p:spPr>
          <a:xfrm>
            <a:off x="2580526" y="1932642"/>
            <a:ext cx="1944813" cy="4068108"/>
          </a:xfrm>
          <a:prstGeom prst="rect">
            <a:avLst/>
          </a:prstGeom>
          <a:noFill/>
          <a:ln>
            <a:noFill/>
          </a:ln>
        </p:spPr>
      </p:pic>
      <p:sp>
        <p:nvSpPr>
          <p:cNvPr id="333" name="Shape 333"/>
          <p:cNvSpPr/>
          <p:nvPr/>
        </p:nvSpPr>
        <p:spPr>
          <a:xfrm>
            <a:off x="2646375" y="2764725"/>
            <a:ext cx="1617900" cy="350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4" name="Shape 334"/>
          <p:cNvSpPr/>
          <p:nvPr/>
        </p:nvSpPr>
        <p:spPr>
          <a:xfrm>
            <a:off x="360375" y="4286250"/>
            <a:ext cx="1451400" cy="276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3209473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457200" y="249148"/>
            <a:ext cx="8229600" cy="857400"/>
          </a:xfrm>
          <a:prstGeom prst="rect">
            <a:avLst/>
          </a:prstGeom>
        </p:spPr>
        <p:txBody>
          <a:bodyPr spcFirstLastPara="1" vert="horz" wrap="square" lIns="91425" tIns="91425" rIns="91425" bIns="91425" rtlCol="0" anchor="ctr" anchorCtr="0">
            <a:noAutofit/>
          </a:bodyPr>
          <a:lstStyle/>
          <a:p>
            <a:r>
              <a:rPr lang="en" dirty="0"/>
              <a:t>Language List (Group Work)</a:t>
            </a:r>
            <a:endParaRPr dirty="0"/>
          </a:p>
        </p:txBody>
      </p:sp>
      <p:sp>
        <p:nvSpPr>
          <p:cNvPr id="340" name="Shape 340"/>
          <p:cNvSpPr txBox="1">
            <a:spLocks noGrp="1"/>
          </p:cNvSpPr>
          <p:nvPr>
            <p:ph type="body" idx="1"/>
          </p:nvPr>
        </p:nvSpPr>
        <p:spPr>
          <a:xfrm>
            <a:off x="76200" y="1327639"/>
            <a:ext cx="6579577" cy="5081954"/>
          </a:xfrm>
          <a:prstGeom prst="rect">
            <a:avLst/>
          </a:prstGeom>
        </p:spPr>
        <p:txBody>
          <a:bodyPr spcFirstLastPara="1" vert="horz" wrap="square" lIns="91425" tIns="91425" rIns="91425" bIns="91425" rtlCol="0" anchor="t" anchorCtr="0">
            <a:noAutofit/>
          </a:bodyPr>
          <a:lstStyle/>
          <a:p>
            <a:pPr marL="0" indent="0">
              <a:buNone/>
            </a:pPr>
            <a:r>
              <a:rPr lang="en" sz="2000" dirty="0"/>
              <a:t>Create an application where you can populate the contents of the </a:t>
            </a:r>
            <a:r>
              <a:rPr lang="en" sz="2000" dirty="0">
                <a:solidFill>
                  <a:srgbClr val="FF0000"/>
                </a:solidFill>
              </a:rPr>
              <a:t>ListView</a:t>
            </a:r>
            <a:r>
              <a:rPr lang="en" sz="2000" dirty="0"/>
              <a:t> by adding items from a </a:t>
            </a:r>
            <a:r>
              <a:rPr lang="en" sz="2000" dirty="0">
                <a:solidFill>
                  <a:srgbClr val="FF0000"/>
                </a:solidFill>
              </a:rPr>
              <a:t>TextField</a:t>
            </a:r>
            <a:r>
              <a:rPr lang="en" sz="2000" dirty="0"/>
              <a:t>. </a:t>
            </a:r>
            <a:r>
              <a:rPr lang="en-US" sz="2000" dirty="0"/>
              <a:t>(Starter code: </a:t>
            </a:r>
            <a:r>
              <a:rPr lang="en-US" sz="2000" b="1" dirty="0">
                <a:solidFill>
                  <a:srgbClr val="002060"/>
                </a:solidFill>
              </a:rPr>
              <a:t>Main_LV_Starter.java</a:t>
            </a:r>
            <a:r>
              <a:rPr lang="en-US" sz="2000" dirty="0"/>
              <a:t>)</a:t>
            </a:r>
          </a:p>
          <a:p>
            <a:pPr marL="0" indent="0">
              <a:buNone/>
            </a:pPr>
            <a:endParaRPr sz="2000" dirty="0"/>
          </a:p>
          <a:p>
            <a:pPr indent="-342900">
              <a:buSzPts val="1800"/>
            </a:pPr>
            <a:r>
              <a:rPr lang="en" sz="2000" dirty="0"/>
              <a:t>With your </a:t>
            </a:r>
            <a:r>
              <a:rPr lang="en" sz="2000" dirty="0">
                <a:solidFill>
                  <a:srgbClr val="FF0000"/>
                </a:solidFill>
              </a:rPr>
              <a:t>TextField</a:t>
            </a:r>
            <a:r>
              <a:rPr lang="en" sz="2000" dirty="0"/>
              <a:t>, allow the user to enter an item.</a:t>
            </a:r>
          </a:p>
          <a:p>
            <a:pPr lvl="1" indent="-342900">
              <a:buSzPts val="1800"/>
            </a:pPr>
            <a:r>
              <a:rPr lang="en" sz="2000" dirty="0"/>
              <a:t>If the item is not present in the </a:t>
            </a:r>
            <a:r>
              <a:rPr lang="en" sz="2000" dirty="0">
                <a:solidFill>
                  <a:srgbClr val="FF0000"/>
                </a:solidFill>
              </a:rPr>
              <a:t>ListView</a:t>
            </a:r>
            <a:r>
              <a:rPr lang="en" sz="2000" dirty="0"/>
              <a:t>, add it.</a:t>
            </a:r>
            <a:endParaRPr sz="2000" dirty="0"/>
          </a:p>
          <a:p>
            <a:pPr lvl="1" indent="-342900">
              <a:spcBef>
                <a:spcPts val="0"/>
              </a:spcBef>
              <a:buSzPts val="1800"/>
            </a:pPr>
            <a:r>
              <a:rPr lang="en" sz="2000" dirty="0"/>
              <a:t>If the item is already found in the </a:t>
            </a:r>
            <a:r>
              <a:rPr lang="en" sz="2000" dirty="0">
                <a:solidFill>
                  <a:srgbClr val="FF0000"/>
                </a:solidFill>
              </a:rPr>
              <a:t>ListView</a:t>
            </a:r>
            <a:r>
              <a:rPr lang="en" sz="2000" dirty="0"/>
              <a:t> then delete the item from the </a:t>
            </a:r>
            <a:r>
              <a:rPr lang="en" sz="2000" dirty="0">
                <a:solidFill>
                  <a:srgbClr val="FF0000"/>
                </a:solidFill>
              </a:rPr>
              <a:t>ListView</a:t>
            </a:r>
            <a:r>
              <a:rPr lang="en" sz="2000" dirty="0"/>
              <a:t> instead of adding it again.</a:t>
            </a:r>
            <a:endParaRPr sz="2000" dirty="0"/>
          </a:p>
          <a:p>
            <a:pPr marL="0" indent="0">
              <a:buNone/>
            </a:pPr>
            <a:endParaRPr sz="2000" dirty="0"/>
          </a:p>
          <a:p>
            <a:pPr indent="-342900">
              <a:buSzPts val="1800"/>
            </a:pPr>
            <a:r>
              <a:rPr lang="en" sz="2000" dirty="0"/>
              <a:t>Once that’s done, display all items selected in the </a:t>
            </a:r>
            <a:r>
              <a:rPr lang="en" sz="2000" dirty="0">
                <a:solidFill>
                  <a:srgbClr val="FF0000"/>
                </a:solidFill>
              </a:rPr>
              <a:t>ListView</a:t>
            </a:r>
            <a:r>
              <a:rPr lang="en" sz="2000" dirty="0"/>
              <a:t> when the button is clicked in a new </a:t>
            </a:r>
            <a:r>
              <a:rPr lang="en" sz="2000" dirty="0">
                <a:solidFill>
                  <a:srgbClr val="FF0000"/>
                </a:solidFill>
              </a:rPr>
              <a:t>Alert</a:t>
            </a:r>
            <a:r>
              <a:rPr lang="en" sz="2000" dirty="0"/>
              <a:t> box.</a:t>
            </a:r>
            <a:endParaRPr lang="en" sz="2000" dirty="0">
              <a:solidFill>
                <a:srgbClr val="FF0000"/>
              </a:solidFill>
            </a:endParaRPr>
          </a:p>
          <a:p>
            <a:pPr lvl="1" indent="-342900">
              <a:buSzPts val="1800"/>
            </a:pPr>
            <a:r>
              <a:rPr lang="en" sz="1800" dirty="0">
                <a:solidFill>
                  <a:srgbClr val="FF0000"/>
                </a:solidFill>
              </a:rPr>
              <a:t>&lt;listView&gt;.getSelectionModel().getSelectedItems()</a:t>
            </a:r>
            <a:r>
              <a:rPr lang="en" sz="1800" dirty="0"/>
              <a:t> will return an </a:t>
            </a:r>
            <a:r>
              <a:rPr lang="en" sz="1800" dirty="0">
                <a:solidFill>
                  <a:srgbClr val="FF0000"/>
                </a:solidFill>
              </a:rPr>
              <a:t>arrayList</a:t>
            </a:r>
            <a:r>
              <a:rPr lang="en" sz="1800" dirty="0"/>
              <a:t> of all items selected</a:t>
            </a:r>
          </a:p>
          <a:p>
            <a:pPr lvl="1" indent="-342900">
              <a:buSzPts val="1800"/>
            </a:pPr>
            <a:r>
              <a:rPr lang="en" sz="1800" dirty="0"/>
              <a:t>Convert this to a String and show it to the user</a:t>
            </a:r>
            <a:endParaRPr sz="1800" dirty="0"/>
          </a:p>
        </p:txBody>
      </p:sp>
      <p:pic>
        <p:nvPicPr>
          <p:cNvPr id="342" name="Shape 342"/>
          <p:cNvPicPr preferRelativeResize="0"/>
          <p:nvPr/>
        </p:nvPicPr>
        <p:blipFill>
          <a:blip r:embed="rId3">
            <a:alphaModFix/>
          </a:blip>
          <a:stretch>
            <a:fillRect/>
          </a:stretch>
        </p:blipFill>
        <p:spPr>
          <a:xfrm>
            <a:off x="7192108" y="1635642"/>
            <a:ext cx="1846386" cy="3120996"/>
          </a:xfrm>
          <a:prstGeom prst="rect">
            <a:avLst/>
          </a:prstGeom>
          <a:noFill/>
          <a:ln>
            <a:noFill/>
          </a:ln>
        </p:spPr>
      </p:pic>
      <p:pic>
        <p:nvPicPr>
          <p:cNvPr id="2" name="Picture 1"/>
          <p:cNvPicPr>
            <a:picLocks noChangeAspect="1"/>
          </p:cNvPicPr>
          <p:nvPr/>
        </p:nvPicPr>
        <p:blipFill>
          <a:blip r:embed="rId4"/>
          <a:stretch>
            <a:fillRect/>
          </a:stretch>
        </p:blipFill>
        <p:spPr>
          <a:xfrm>
            <a:off x="6634991" y="5125915"/>
            <a:ext cx="2403503" cy="1181833"/>
          </a:xfrm>
          <a:prstGeom prst="rect">
            <a:avLst/>
          </a:prstGeom>
        </p:spPr>
      </p:pic>
    </p:spTree>
    <p:extLst>
      <p:ext uri="{BB962C8B-B14F-4D97-AF65-F5344CB8AC3E}">
        <p14:creationId xmlns:p14="http://schemas.microsoft.com/office/powerpoint/2010/main" val="2012858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457200" y="249148"/>
            <a:ext cx="8229600" cy="857400"/>
          </a:xfrm>
          <a:prstGeom prst="rect">
            <a:avLst/>
          </a:prstGeom>
        </p:spPr>
        <p:txBody>
          <a:bodyPr spcFirstLastPara="1" vert="horz" wrap="square" lIns="91425" tIns="91425" rIns="91425" bIns="91425" rtlCol="0" anchor="ctr" anchorCtr="0">
            <a:noAutofit/>
          </a:bodyPr>
          <a:lstStyle/>
          <a:p>
            <a:r>
              <a:rPr lang="en" dirty="0"/>
              <a:t>Language List (Solution pt 1)</a:t>
            </a:r>
            <a:endParaRPr dirty="0"/>
          </a:p>
        </p:txBody>
      </p:sp>
      <p:pic>
        <p:nvPicPr>
          <p:cNvPr id="3" name="Picture 2"/>
          <p:cNvPicPr>
            <a:picLocks noChangeAspect="1"/>
          </p:cNvPicPr>
          <p:nvPr/>
        </p:nvPicPr>
        <p:blipFill>
          <a:blip r:embed="rId3"/>
          <a:stretch>
            <a:fillRect/>
          </a:stretch>
        </p:blipFill>
        <p:spPr>
          <a:xfrm>
            <a:off x="968252" y="1106548"/>
            <a:ext cx="6898603" cy="5625245"/>
          </a:xfrm>
          <a:prstGeom prst="rect">
            <a:avLst/>
          </a:prstGeom>
        </p:spPr>
      </p:pic>
    </p:spTree>
    <p:extLst>
      <p:ext uri="{BB962C8B-B14F-4D97-AF65-F5344CB8AC3E}">
        <p14:creationId xmlns:p14="http://schemas.microsoft.com/office/powerpoint/2010/main" val="2226149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457200" y="249148"/>
            <a:ext cx="8229600" cy="857400"/>
          </a:xfrm>
          <a:prstGeom prst="rect">
            <a:avLst/>
          </a:prstGeom>
        </p:spPr>
        <p:txBody>
          <a:bodyPr spcFirstLastPara="1" vert="horz" wrap="square" lIns="91425" tIns="91425" rIns="91425" bIns="91425" rtlCol="0" anchor="ctr" anchorCtr="0">
            <a:noAutofit/>
          </a:bodyPr>
          <a:lstStyle/>
          <a:p>
            <a:r>
              <a:rPr lang="en" dirty="0"/>
              <a:t>Language List (Solution pt 2)</a:t>
            </a:r>
            <a:endParaRPr dirty="0"/>
          </a:p>
        </p:txBody>
      </p:sp>
      <p:pic>
        <p:nvPicPr>
          <p:cNvPr id="2" name="Picture 1"/>
          <p:cNvPicPr>
            <a:picLocks noChangeAspect="1"/>
          </p:cNvPicPr>
          <p:nvPr/>
        </p:nvPicPr>
        <p:blipFill>
          <a:blip r:embed="rId3"/>
          <a:stretch>
            <a:fillRect/>
          </a:stretch>
        </p:blipFill>
        <p:spPr>
          <a:xfrm>
            <a:off x="1321777" y="1409639"/>
            <a:ext cx="6125308" cy="5172135"/>
          </a:xfrm>
          <a:prstGeom prst="rect">
            <a:avLst/>
          </a:prstGeom>
        </p:spPr>
      </p:pic>
    </p:spTree>
    <p:extLst>
      <p:ext uri="{BB962C8B-B14F-4D97-AF65-F5344CB8AC3E}">
        <p14:creationId xmlns:p14="http://schemas.microsoft.com/office/powerpoint/2010/main" val="986116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457200" y="249148"/>
            <a:ext cx="8229600" cy="857400"/>
          </a:xfrm>
          <a:prstGeom prst="rect">
            <a:avLst/>
          </a:prstGeom>
        </p:spPr>
        <p:txBody>
          <a:bodyPr spcFirstLastPara="1" vert="horz" wrap="square" lIns="91425" tIns="91425" rIns="91425" bIns="91425" rtlCol="0" anchor="ctr" anchorCtr="0">
            <a:noAutofit/>
          </a:bodyPr>
          <a:lstStyle/>
          <a:p>
            <a:r>
              <a:rPr lang="en" dirty="0"/>
              <a:t>Language List (Solution pt 3, V1)</a:t>
            </a:r>
            <a:endParaRPr dirty="0"/>
          </a:p>
        </p:txBody>
      </p:sp>
      <p:pic>
        <p:nvPicPr>
          <p:cNvPr id="2" name="Picture 1"/>
          <p:cNvPicPr>
            <a:picLocks noChangeAspect="1"/>
          </p:cNvPicPr>
          <p:nvPr/>
        </p:nvPicPr>
        <p:blipFill>
          <a:blip r:embed="rId3"/>
          <a:stretch>
            <a:fillRect/>
          </a:stretch>
        </p:blipFill>
        <p:spPr>
          <a:xfrm>
            <a:off x="430282" y="1532427"/>
            <a:ext cx="8283435" cy="5325573"/>
          </a:xfrm>
          <a:prstGeom prst="rect">
            <a:avLst/>
          </a:prstGeom>
        </p:spPr>
      </p:pic>
    </p:spTree>
    <p:extLst>
      <p:ext uri="{BB962C8B-B14F-4D97-AF65-F5344CB8AC3E}">
        <p14:creationId xmlns:p14="http://schemas.microsoft.com/office/powerpoint/2010/main" val="3136637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457200" y="249148"/>
            <a:ext cx="8229600" cy="857400"/>
          </a:xfrm>
          <a:prstGeom prst="rect">
            <a:avLst/>
          </a:prstGeom>
        </p:spPr>
        <p:txBody>
          <a:bodyPr spcFirstLastPara="1" vert="horz" wrap="square" lIns="91425" tIns="91425" rIns="91425" bIns="91425" rtlCol="0" anchor="ctr" anchorCtr="0">
            <a:noAutofit/>
          </a:bodyPr>
          <a:lstStyle/>
          <a:p>
            <a:r>
              <a:rPr lang="en" dirty="0"/>
              <a:t>Language List (Solution pt 3, V2)</a:t>
            </a:r>
            <a:endParaRPr dirty="0"/>
          </a:p>
        </p:txBody>
      </p:sp>
      <p:pic>
        <p:nvPicPr>
          <p:cNvPr id="3" name="Picture 2"/>
          <p:cNvPicPr>
            <a:picLocks noChangeAspect="1"/>
          </p:cNvPicPr>
          <p:nvPr/>
        </p:nvPicPr>
        <p:blipFill>
          <a:blip r:embed="rId3"/>
          <a:stretch>
            <a:fillRect/>
          </a:stretch>
        </p:blipFill>
        <p:spPr>
          <a:xfrm>
            <a:off x="124365" y="1741424"/>
            <a:ext cx="8895269" cy="4254929"/>
          </a:xfrm>
          <a:prstGeom prst="rect">
            <a:avLst/>
          </a:prstGeom>
        </p:spPr>
      </p:pic>
    </p:spTree>
    <p:extLst>
      <p:ext uri="{BB962C8B-B14F-4D97-AF65-F5344CB8AC3E}">
        <p14:creationId xmlns:p14="http://schemas.microsoft.com/office/powerpoint/2010/main" val="2516848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457200" y="249148"/>
            <a:ext cx="8229600" cy="857400"/>
          </a:xfrm>
          <a:prstGeom prst="rect">
            <a:avLst/>
          </a:prstGeom>
        </p:spPr>
        <p:txBody>
          <a:bodyPr spcFirstLastPara="1" vert="horz" wrap="square" lIns="91425" tIns="91425" rIns="91425" bIns="91425" rtlCol="0" anchor="ctr" anchorCtr="0">
            <a:noAutofit/>
          </a:bodyPr>
          <a:lstStyle/>
          <a:p>
            <a:r>
              <a:rPr lang="en" dirty="0"/>
              <a:t>Language List (Solution pt 4)</a:t>
            </a:r>
            <a:endParaRPr dirty="0"/>
          </a:p>
        </p:txBody>
      </p:sp>
      <p:pic>
        <p:nvPicPr>
          <p:cNvPr id="2" name="Picture 1"/>
          <p:cNvPicPr>
            <a:picLocks noChangeAspect="1"/>
          </p:cNvPicPr>
          <p:nvPr/>
        </p:nvPicPr>
        <p:blipFill>
          <a:blip r:embed="rId3"/>
          <a:stretch>
            <a:fillRect/>
          </a:stretch>
        </p:blipFill>
        <p:spPr>
          <a:xfrm>
            <a:off x="289465" y="1969477"/>
            <a:ext cx="8565070" cy="3638917"/>
          </a:xfrm>
          <a:prstGeom prst="rect">
            <a:avLst/>
          </a:prstGeom>
        </p:spPr>
      </p:pic>
    </p:spTree>
    <p:extLst>
      <p:ext uri="{BB962C8B-B14F-4D97-AF65-F5344CB8AC3E}">
        <p14:creationId xmlns:p14="http://schemas.microsoft.com/office/powerpoint/2010/main" val="802162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85024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ChoiceBox</a:t>
            </a:r>
            <a:endParaRPr lang="en-US" dirty="0"/>
          </a:p>
        </p:txBody>
      </p:sp>
      <p:sp>
        <p:nvSpPr>
          <p:cNvPr id="3" name="Content Placeholder 2"/>
          <p:cNvSpPr>
            <a:spLocks noGrp="1"/>
          </p:cNvSpPr>
          <p:nvPr>
            <p:ph idx="1"/>
          </p:nvPr>
        </p:nvSpPr>
        <p:spPr/>
        <p:txBody>
          <a:bodyPr/>
          <a:lstStyle/>
          <a:p>
            <a:r>
              <a:rPr lang="en-US" dirty="0" err="1"/>
              <a:t>ChoiceBoxes</a:t>
            </a:r>
            <a:r>
              <a:rPr lang="en-US" dirty="0"/>
              <a:t> allow our users to select from a list of choices.</a:t>
            </a:r>
          </a:p>
          <a:p>
            <a:endParaRPr lang="en-US" dirty="0"/>
          </a:p>
          <a:p>
            <a:endParaRPr lang="en-US" dirty="0"/>
          </a:p>
          <a:p>
            <a:pPr lvl="0" indent="-285750">
              <a:spcBef>
                <a:spcPts val="0"/>
              </a:spcBef>
              <a:buClr>
                <a:schemeClr val="dk1"/>
              </a:buClr>
              <a:buSzPts val="2300"/>
            </a:pPr>
            <a:r>
              <a:rPr lang="en-US" sz="2300" dirty="0"/>
              <a:t>Creating a </a:t>
            </a:r>
            <a:r>
              <a:rPr lang="en-US" sz="2300" b="1" dirty="0" err="1"/>
              <a:t>ChoiceBox</a:t>
            </a:r>
            <a:r>
              <a:rPr lang="en-US" sz="2300" dirty="0"/>
              <a:t>:</a:t>
            </a:r>
          </a:p>
          <a:p>
            <a:pPr lvl="1" indent="-254000">
              <a:spcBef>
                <a:spcPts val="0"/>
              </a:spcBef>
              <a:buSzPts val="2300"/>
            </a:pPr>
            <a:r>
              <a:rPr lang="en-US" sz="2300" dirty="0"/>
              <a:t>Use </a:t>
            </a:r>
            <a:r>
              <a:rPr lang="en-US" sz="2300" b="1" dirty="0" err="1">
                <a:solidFill>
                  <a:srgbClr val="FF0000"/>
                </a:solidFill>
              </a:rPr>
              <a:t>ChoiceBox</a:t>
            </a:r>
            <a:r>
              <a:rPr lang="en-US" sz="2300" b="1" dirty="0">
                <a:solidFill>
                  <a:srgbClr val="FF0000"/>
                </a:solidFill>
              </a:rPr>
              <a:t>&lt;String&gt;</a:t>
            </a:r>
            <a:r>
              <a:rPr lang="en-US" sz="2300" dirty="0"/>
              <a:t> to tell which type of object/values will be populated in the choice box </a:t>
            </a:r>
          </a:p>
          <a:p>
            <a:pPr lvl="2" indent="-222250">
              <a:spcBef>
                <a:spcPts val="0"/>
              </a:spcBef>
              <a:buSzPts val="2300"/>
            </a:pPr>
            <a:r>
              <a:rPr lang="en-US" sz="2300" dirty="0"/>
              <a:t>Similar to </a:t>
            </a:r>
            <a:r>
              <a:rPr lang="en-US" sz="2300" dirty="0" err="1"/>
              <a:t>arraylists</a:t>
            </a:r>
            <a:endParaRPr lang="en-US" sz="2300" dirty="0"/>
          </a:p>
          <a:p>
            <a:pPr lvl="2" indent="-222250">
              <a:spcBef>
                <a:spcPts val="0"/>
              </a:spcBef>
              <a:buSzPts val="2300"/>
            </a:pPr>
            <a:endParaRPr lang="en-US" sz="2300" dirty="0"/>
          </a:p>
          <a:p>
            <a:endParaRPr lang="en-US" dirty="0"/>
          </a:p>
        </p:txBody>
      </p:sp>
      <p:pic>
        <p:nvPicPr>
          <p:cNvPr id="4" name="Shape 155"/>
          <p:cNvPicPr preferRelativeResize="0"/>
          <p:nvPr/>
        </p:nvPicPr>
        <p:blipFill>
          <a:blip r:embed="rId2">
            <a:alphaModFix/>
          </a:blip>
          <a:stretch>
            <a:fillRect/>
          </a:stretch>
        </p:blipFill>
        <p:spPr>
          <a:xfrm>
            <a:off x="4095492" y="2535938"/>
            <a:ext cx="1957650" cy="1406750"/>
          </a:xfrm>
          <a:prstGeom prst="rect">
            <a:avLst/>
          </a:prstGeom>
          <a:noFill/>
          <a:ln>
            <a:noFill/>
          </a:ln>
        </p:spPr>
      </p:pic>
      <p:pic>
        <p:nvPicPr>
          <p:cNvPr id="5" name="Shape 154"/>
          <p:cNvPicPr preferRelativeResize="0"/>
          <p:nvPr/>
        </p:nvPicPr>
        <p:blipFill>
          <a:blip r:embed="rId3">
            <a:alphaModFix/>
          </a:blip>
          <a:stretch>
            <a:fillRect/>
          </a:stretch>
        </p:blipFill>
        <p:spPr>
          <a:xfrm>
            <a:off x="762000" y="5604996"/>
            <a:ext cx="7620000" cy="895350"/>
          </a:xfrm>
          <a:prstGeom prst="rect">
            <a:avLst/>
          </a:prstGeom>
          <a:noFill/>
          <a:ln>
            <a:noFill/>
          </a:ln>
        </p:spPr>
      </p:pic>
    </p:spTree>
    <p:extLst>
      <p:ext uri="{BB962C8B-B14F-4D97-AF65-F5344CB8AC3E}">
        <p14:creationId xmlns:p14="http://schemas.microsoft.com/office/powerpoint/2010/main" val="279233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ChoiceBox</a:t>
            </a:r>
            <a:r>
              <a:rPr lang="en-US" dirty="0"/>
              <a:t> / </a:t>
            </a:r>
            <a:r>
              <a:rPr lang="en-US" dirty="0" err="1"/>
              <a:t>ComboBox</a:t>
            </a:r>
            <a:endParaRPr lang="en-US" dirty="0"/>
          </a:p>
        </p:txBody>
      </p:sp>
      <p:sp>
        <p:nvSpPr>
          <p:cNvPr id="3" name="Content Placeholder 2"/>
          <p:cNvSpPr>
            <a:spLocks noGrp="1"/>
          </p:cNvSpPr>
          <p:nvPr>
            <p:ph idx="1"/>
          </p:nvPr>
        </p:nvSpPr>
        <p:spPr/>
        <p:txBody>
          <a:bodyPr/>
          <a:lstStyle/>
          <a:p>
            <a:r>
              <a:rPr lang="en-US" dirty="0" err="1"/>
              <a:t>ChoiceBoxes</a:t>
            </a:r>
            <a:r>
              <a:rPr lang="en-US" dirty="0"/>
              <a:t> allow our users to select from a list of choices.</a:t>
            </a:r>
          </a:p>
          <a:p>
            <a:endParaRPr lang="en-US" sz="2300" dirty="0"/>
          </a:p>
          <a:p>
            <a:endParaRPr lang="en-US" sz="2300" dirty="0"/>
          </a:p>
          <a:p>
            <a:endParaRPr lang="en-US" sz="2300" dirty="0"/>
          </a:p>
          <a:p>
            <a:endParaRPr lang="en-US" sz="2300" dirty="0"/>
          </a:p>
          <a:p>
            <a:r>
              <a:rPr lang="en-US" sz="2300" b="1" dirty="0" err="1"/>
              <a:t>ComboBox</a:t>
            </a:r>
            <a:r>
              <a:rPr lang="en-US" sz="2300" dirty="0" err="1"/>
              <a:t>es</a:t>
            </a:r>
            <a:r>
              <a:rPr lang="en-US" sz="2300" dirty="0"/>
              <a:t> are similar to </a:t>
            </a:r>
            <a:r>
              <a:rPr lang="en-US" sz="2300" dirty="0" err="1"/>
              <a:t>ChoiceBoxes</a:t>
            </a:r>
            <a:r>
              <a:rPr lang="en-US" sz="2300" dirty="0"/>
              <a:t>, but they can contain all sorts of GUI material. </a:t>
            </a:r>
          </a:p>
          <a:p>
            <a:endParaRPr lang="en-US" sz="2300" dirty="0"/>
          </a:p>
          <a:p>
            <a:r>
              <a:rPr lang="en-US" sz="2300" dirty="0" err="1"/>
              <a:t>Choiceboxes</a:t>
            </a:r>
            <a:r>
              <a:rPr lang="en-US" sz="2300" dirty="0"/>
              <a:t> are limited to text (Strings).</a:t>
            </a:r>
          </a:p>
          <a:p>
            <a:endParaRPr lang="en-US" sz="2300" dirty="0"/>
          </a:p>
          <a:p>
            <a:endParaRPr lang="en-US" dirty="0"/>
          </a:p>
        </p:txBody>
      </p:sp>
      <p:pic>
        <p:nvPicPr>
          <p:cNvPr id="4" name="Shape 155"/>
          <p:cNvPicPr preferRelativeResize="0"/>
          <p:nvPr/>
        </p:nvPicPr>
        <p:blipFill>
          <a:blip r:embed="rId2">
            <a:alphaModFix/>
          </a:blip>
          <a:stretch>
            <a:fillRect/>
          </a:stretch>
        </p:blipFill>
        <p:spPr>
          <a:xfrm>
            <a:off x="4095492" y="2535938"/>
            <a:ext cx="1957650" cy="1406750"/>
          </a:xfrm>
          <a:prstGeom prst="rect">
            <a:avLst/>
          </a:prstGeom>
          <a:noFill/>
          <a:ln>
            <a:noFill/>
          </a:ln>
        </p:spPr>
      </p:pic>
    </p:spTree>
    <p:extLst>
      <p:ext uri="{BB962C8B-B14F-4D97-AF65-F5344CB8AC3E}">
        <p14:creationId xmlns:p14="http://schemas.microsoft.com/office/powerpoint/2010/main" val="204570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ChoiceBox</a:t>
            </a:r>
            <a:r>
              <a:rPr lang="en-US" dirty="0"/>
              <a:t> Example</a:t>
            </a:r>
          </a:p>
        </p:txBody>
      </p:sp>
      <p:sp>
        <p:nvSpPr>
          <p:cNvPr id="3" name="Content Placeholder 2"/>
          <p:cNvSpPr>
            <a:spLocks noGrp="1"/>
          </p:cNvSpPr>
          <p:nvPr>
            <p:ph idx="1"/>
          </p:nvPr>
        </p:nvSpPr>
        <p:spPr/>
        <p:txBody>
          <a:bodyPr/>
          <a:lstStyle/>
          <a:p>
            <a:r>
              <a:rPr lang="en-US" dirty="0"/>
              <a:t>Follow along as we add code to provide functionality to an example </a:t>
            </a:r>
            <a:r>
              <a:rPr lang="en-US" dirty="0" err="1"/>
              <a:t>ChoiceBox</a:t>
            </a:r>
            <a:r>
              <a:rPr lang="en-US" dirty="0"/>
              <a:t>.</a:t>
            </a:r>
          </a:p>
          <a:p>
            <a:endParaRPr lang="en-US" dirty="0"/>
          </a:p>
          <a:p>
            <a:endParaRPr lang="en-US" dirty="0"/>
          </a:p>
          <a:p>
            <a:endParaRPr lang="en-US" dirty="0"/>
          </a:p>
          <a:p>
            <a:endParaRPr lang="en-US" dirty="0"/>
          </a:p>
          <a:p>
            <a:endParaRPr lang="en-US" dirty="0"/>
          </a:p>
          <a:p>
            <a:r>
              <a:rPr lang="en-US" dirty="0"/>
              <a:t>Start a new JavaFX project, then copy the code from Canvas into </a:t>
            </a:r>
            <a:r>
              <a:rPr lang="en-US" b="1" dirty="0">
                <a:solidFill>
                  <a:srgbClr val="002060"/>
                </a:solidFill>
              </a:rPr>
              <a:t>main.java</a:t>
            </a:r>
          </a:p>
        </p:txBody>
      </p:sp>
      <p:pic>
        <p:nvPicPr>
          <p:cNvPr id="4" name="Shape 155"/>
          <p:cNvPicPr preferRelativeResize="0"/>
          <p:nvPr/>
        </p:nvPicPr>
        <p:blipFill>
          <a:blip r:embed="rId2">
            <a:alphaModFix/>
          </a:blip>
          <a:stretch>
            <a:fillRect/>
          </a:stretch>
        </p:blipFill>
        <p:spPr>
          <a:xfrm>
            <a:off x="4737329" y="4127486"/>
            <a:ext cx="1957650" cy="1406750"/>
          </a:xfrm>
          <a:prstGeom prst="rect">
            <a:avLst/>
          </a:prstGeom>
          <a:noFill/>
          <a:ln>
            <a:noFill/>
          </a:ln>
        </p:spPr>
      </p:pic>
      <p:pic>
        <p:nvPicPr>
          <p:cNvPr id="6" name="Picture 5"/>
          <p:cNvPicPr>
            <a:picLocks noChangeAspect="1"/>
          </p:cNvPicPr>
          <p:nvPr/>
        </p:nvPicPr>
        <p:blipFill>
          <a:blip r:embed="rId3"/>
          <a:stretch>
            <a:fillRect/>
          </a:stretch>
        </p:blipFill>
        <p:spPr>
          <a:xfrm>
            <a:off x="1743075" y="2738302"/>
            <a:ext cx="2585426" cy="2778368"/>
          </a:xfrm>
          <a:prstGeom prst="rect">
            <a:avLst/>
          </a:prstGeom>
        </p:spPr>
      </p:pic>
    </p:spTree>
    <p:extLst>
      <p:ext uri="{BB962C8B-B14F-4D97-AF65-F5344CB8AC3E}">
        <p14:creationId xmlns:p14="http://schemas.microsoft.com/office/powerpoint/2010/main" val="67881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244852"/>
            <a:ext cx="82296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ChoiceBox (Steps)</a:t>
            </a:r>
            <a:endParaRPr dirty="0">
              <a:solidFill>
                <a:schemeClr val="lt1"/>
              </a:solidFill>
              <a:ea typeface="Cambria"/>
              <a:sym typeface="Cambria"/>
            </a:endParaRPr>
          </a:p>
        </p:txBody>
      </p:sp>
      <p:sp>
        <p:nvSpPr>
          <p:cNvPr id="161" name="Shape 161"/>
          <p:cNvSpPr txBox="1">
            <a:spLocks noGrp="1"/>
          </p:cNvSpPr>
          <p:nvPr>
            <p:ph type="body" idx="1"/>
          </p:nvPr>
        </p:nvSpPr>
        <p:spPr>
          <a:xfrm>
            <a:off x="421825" y="2272825"/>
            <a:ext cx="8229600" cy="3206400"/>
          </a:xfrm>
          <a:prstGeom prst="rect">
            <a:avLst/>
          </a:prstGeom>
          <a:noFill/>
          <a:ln>
            <a:noFill/>
          </a:ln>
        </p:spPr>
        <p:txBody>
          <a:bodyPr spcFirstLastPara="1" vert="horz" wrap="square" lIns="91425" tIns="45700" rIns="91425" bIns="45700" rtlCol="0" anchor="t" anchorCtr="0">
            <a:noAutofit/>
          </a:bodyPr>
          <a:lstStyle/>
          <a:p>
            <a:pPr marL="552450" indent="-514350">
              <a:lnSpc>
                <a:spcPct val="115000"/>
              </a:lnSpc>
              <a:spcBef>
                <a:spcPts val="0"/>
              </a:spcBef>
              <a:buSzPts val="3000"/>
              <a:buFont typeface="+mj-lt"/>
              <a:buAutoNum type="arabicPeriod"/>
            </a:pPr>
            <a:r>
              <a:rPr lang="en" sz="3000" b="1" dirty="0"/>
              <a:t>Create a choice Box</a:t>
            </a:r>
            <a:endParaRPr sz="3000" b="1" dirty="0"/>
          </a:p>
          <a:p>
            <a:pPr marL="533400" indent="-457200">
              <a:lnSpc>
                <a:spcPct val="115000"/>
              </a:lnSpc>
              <a:spcBef>
                <a:spcPts val="0"/>
              </a:spcBef>
              <a:buSzPts val="2400"/>
              <a:buFont typeface="+mj-lt"/>
              <a:buAutoNum type="arabicPeriod"/>
            </a:pPr>
            <a:r>
              <a:rPr lang="en" sz="2400" dirty="0"/>
              <a:t>Set Location of choice Box</a:t>
            </a:r>
            <a:endParaRPr sz="2400" dirty="0"/>
          </a:p>
          <a:p>
            <a:pPr marL="533400" indent="-457200">
              <a:lnSpc>
                <a:spcPct val="115000"/>
              </a:lnSpc>
              <a:spcBef>
                <a:spcPts val="0"/>
              </a:spcBef>
              <a:buSzPts val="2400"/>
              <a:buFont typeface="+mj-lt"/>
              <a:buAutoNum type="arabicPeriod"/>
            </a:pPr>
            <a:r>
              <a:rPr lang="en" sz="2400" dirty="0"/>
              <a:t>Add Items to choice Box</a:t>
            </a:r>
            <a:endParaRPr sz="2400" dirty="0"/>
          </a:p>
          <a:p>
            <a:pPr marL="533400" indent="-457200">
              <a:lnSpc>
                <a:spcPct val="115000"/>
              </a:lnSpc>
              <a:spcBef>
                <a:spcPts val="0"/>
              </a:spcBef>
              <a:buSzPts val="2400"/>
              <a:buFont typeface="+mj-lt"/>
              <a:buAutoNum type="arabicPeriod"/>
            </a:pPr>
            <a:r>
              <a:rPr lang="en" sz="2400" dirty="0"/>
              <a:t>Register a listener on choice Box for changes</a:t>
            </a:r>
            <a:endParaRPr sz="2400" dirty="0"/>
          </a:p>
          <a:p>
            <a:pPr marL="533400" indent="-457200">
              <a:lnSpc>
                <a:spcPct val="115000"/>
              </a:lnSpc>
              <a:spcBef>
                <a:spcPts val="0"/>
              </a:spcBef>
              <a:buSzPts val="2400"/>
              <a:buFont typeface="+mj-lt"/>
              <a:buAutoNum type="arabicPeriod"/>
            </a:pPr>
            <a:r>
              <a:rPr lang="en" sz="2400" dirty="0"/>
              <a:t>Add Event Handling</a:t>
            </a:r>
            <a:endParaRPr sz="2400" dirty="0"/>
          </a:p>
        </p:txBody>
      </p:sp>
      <p:pic>
        <p:nvPicPr>
          <p:cNvPr id="162" name="Shape 162"/>
          <p:cNvPicPr preferRelativeResize="0"/>
          <p:nvPr/>
        </p:nvPicPr>
        <p:blipFill>
          <a:blip r:embed="rId3">
            <a:alphaModFix/>
          </a:blip>
          <a:stretch>
            <a:fillRect/>
          </a:stretch>
        </p:blipFill>
        <p:spPr>
          <a:xfrm>
            <a:off x="7058500" y="1063226"/>
            <a:ext cx="1957650" cy="1406750"/>
          </a:xfrm>
          <a:prstGeom prst="rect">
            <a:avLst/>
          </a:prstGeom>
          <a:noFill/>
          <a:ln>
            <a:noFill/>
          </a:ln>
        </p:spPr>
      </p:pic>
    </p:spTree>
    <p:extLst>
      <p:ext uri="{BB962C8B-B14F-4D97-AF65-F5344CB8AC3E}">
        <p14:creationId xmlns:p14="http://schemas.microsoft.com/office/powerpoint/2010/main" val="372886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2364" y="2118481"/>
            <a:ext cx="6775811" cy="2698021"/>
          </a:xfrm>
          <a:prstGeom prst="rect">
            <a:avLst/>
          </a:prstGeom>
        </p:spPr>
      </p:pic>
      <p:sp>
        <p:nvSpPr>
          <p:cNvPr id="167" name="Shape 167"/>
          <p:cNvSpPr txBox="1">
            <a:spLocks noGrp="1"/>
          </p:cNvSpPr>
          <p:nvPr>
            <p:ph type="title"/>
          </p:nvPr>
        </p:nvSpPr>
        <p:spPr>
          <a:xfrm>
            <a:off x="457200" y="305925"/>
            <a:ext cx="8229600" cy="857400"/>
          </a:xfrm>
          <a:prstGeom prst="rect">
            <a:avLst/>
          </a:prstGeom>
        </p:spPr>
        <p:txBody>
          <a:bodyPr spcFirstLastPara="1" vert="horz" wrap="square" lIns="91425" tIns="91425" rIns="91425" bIns="91425" rtlCol="0" anchor="ctr" anchorCtr="0">
            <a:noAutofit/>
          </a:bodyPr>
          <a:lstStyle/>
          <a:p>
            <a:pPr>
              <a:spcBef>
                <a:spcPts val="0"/>
              </a:spcBef>
            </a:pPr>
            <a:r>
              <a:rPr lang="en" dirty="0"/>
              <a:t>Starting with / Create Choice Box</a:t>
            </a:r>
            <a:endParaRPr dirty="0"/>
          </a:p>
        </p:txBody>
      </p:sp>
      <p:sp>
        <p:nvSpPr>
          <p:cNvPr id="169" name="Shape 169"/>
          <p:cNvSpPr/>
          <p:nvPr/>
        </p:nvSpPr>
        <p:spPr>
          <a:xfrm>
            <a:off x="4959375" y="4196225"/>
            <a:ext cx="1858800" cy="5034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70" name="Shape 170"/>
          <p:cNvSpPr txBox="1"/>
          <p:nvPr/>
        </p:nvSpPr>
        <p:spPr>
          <a:xfrm>
            <a:off x="5100500" y="2576972"/>
            <a:ext cx="3834850" cy="3559200"/>
          </a:xfrm>
          <a:prstGeom prst="rect">
            <a:avLst/>
          </a:prstGeom>
          <a:noFill/>
          <a:ln>
            <a:noFill/>
          </a:ln>
        </p:spPr>
        <p:txBody>
          <a:bodyPr spcFirstLastPara="1" wrap="square" lIns="91425" tIns="91425" rIns="91425" bIns="91425" anchor="t" anchorCtr="0">
            <a:noAutofit/>
          </a:bodyPr>
          <a:lstStyle/>
          <a:p>
            <a:pPr marL="457200" indent="-330200">
              <a:buSzPts val="1600"/>
              <a:buChar char="●"/>
            </a:pPr>
            <a:r>
              <a:rPr lang="en" sz="1600" dirty="0"/>
              <a:t>The Main class implements </a:t>
            </a:r>
            <a:r>
              <a:rPr lang="en" sz="1600" dirty="0">
                <a:solidFill>
                  <a:srgbClr val="FF0000"/>
                </a:solidFill>
              </a:rPr>
              <a:t>ChangeListener&lt;Number&gt;</a:t>
            </a:r>
            <a:r>
              <a:rPr lang="en" sz="1600" dirty="0"/>
              <a:t> which we will use later to identify/register changes to our choice box</a:t>
            </a:r>
            <a:endParaRPr sz="1600" dirty="0"/>
          </a:p>
          <a:p>
            <a:pPr marL="457200" indent="-330200">
              <a:buSzPts val="1600"/>
              <a:buChar char="●"/>
            </a:pPr>
            <a:endParaRPr lang="en" sz="1600" dirty="0"/>
          </a:p>
          <a:p>
            <a:pPr marL="457200" indent="-330200">
              <a:buSzPts val="1600"/>
              <a:buChar char="●"/>
            </a:pPr>
            <a:r>
              <a:rPr lang="en" sz="1600" dirty="0">
                <a:solidFill>
                  <a:srgbClr val="FF0000"/>
                </a:solidFill>
              </a:rPr>
              <a:t>choiceBoxSelection</a:t>
            </a:r>
            <a:r>
              <a:rPr lang="en" sz="1600" dirty="0"/>
              <a:t> (field that displays current selection) and </a:t>
            </a:r>
            <a:r>
              <a:rPr lang="en" sz="1600" dirty="0">
                <a:solidFill>
                  <a:srgbClr val="FF0000"/>
                </a:solidFill>
              </a:rPr>
              <a:t>choiceBox</a:t>
            </a:r>
            <a:r>
              <a:rPr lang="en" sz="1600" dirty="0"/>
              <a:t> are class variables. This will be useful when we deal with </a:t>
            </a:r>
            <a:r>
              <a:rPr lang="en" sz="1600" dirty="0">
                <a:solidFill>
                  <a:srgbClr val="FF0000"/>
                </a:solidFill>
              </a:rPr>
              <a:t>ChangeListener</a:t>
            </a:r>
            <a:endParaRPr sz="1600" dirty="0">
              <a:solidFill>
                <a:srgbClr val="FF0000"/>
              </a:solidFill>
            </a:endParaRPr>
          </a:p>
          <a:p>
            <a:pPr marL="457200" indent="-330200">
              <a:buSzPts val="1600"/>
              <a:buChar char="●"/>
            </a:pPr>
            <a:endParaRPr lang="en" sz="1600" dirty="0"/>
          </a:p>
          <a:p>
            <a:pPr marL="457200" indent="-330200">
              <a:buSzPts val="1600"/>
              <a:buChar char="●"/>
            </a:pPr>
            <a:r>
              <a:rPr lang="en" sz="1600" dirty="0"/>
              <a:t>In override of the </a:t>
            </a:r>
            <a:r>
              <a:rPr lang="en" sz="1600" dirty="0">
                <a:solidFill>
                  <a:srgbClr val="FF0000"/>
                </a:solidFill>
              </a:rPr>
              <a:t>start</a:t>
            </a:r>
            <a:r>
              <a:rPr lang="en" sz="1600" dirty="0"/>
              <a:t> method</a:t>
            </a:r>
            <a:endParaRPr sz="1600" dirty="0"/>
          </a:p>
          <a:p>
            <a:pPr marL="914400" lvl="1" indent="-330200">
              <a:buSzPts val="1600"/>
              <a:buChar char="○"/>
            </a:pPr>
            <a:r>
              <a:rPr lang="en" sz="1600" dirty="0"/>
              <a:t>Set title</a:t>
            </a:r>
          </a:p>
          <a:p>
            <a:pPr marL="914400" lvl="1" indent="-330200">
              <a:buSzPts val="1600"/>
              <a:buChar char="○"/>
            </a:pPr>
            <a:r>
              <a:rPr lang="en" sz="1600" dirty="0"/>
              <a:t>Don’t allow stage to be resized</a:t>
            </a:r>
            <a:endParaRPr sz="1600" dirty="0"/>
          </a:p>
          <a:p>
            <a:pPr marL="914400" lvl="1" indent="-330200">
              <a:buSzPts val="1600"/>
              <a:buChar char="○"/>
            </a:pPr>
            <a:r>
              <a:rPr lang="en" sz="1600" dirty="0"/>
              <a:t>Create the </a:t>
            </a:r>
            <a:r>
              <a:rPr lang="en" sz="1600" dirty="0">
                <a:solidFill>
                  <a:srgbClr val="FF0000"/>
                </a:solidFill>
              </a:rPr>
              <a:t>choiceBox</a:t>
            </a:r>
            <a:endParaRPr sz="1600" dirty="0">
              <a:solidFill>
                <a:srgbClr val="FF0000"/>
              </a:solidFill>
            </a:endParaRPr>
          </a:p>
        </p:txBody>
      </p:sp>
      <p:sp>
        <p:nvSpPr>
          <p:cNvPr id="171" name="Shape 171"/>
          <p:cNvSpPr txBox="1"/>
          <p:nvPr/>
        </p:nvSpPr>
        <p:spPr>
          <a:xfrm>
            <a:off x="117063" y="1660162"/>
            <a:ext cx="1494673" cy="324900"/>
          </a:xfrm>
          <a:prstGeom prst="rect">
            <a:avLst/>
          </a:prstGeom>
          <a:noFill/>
          <a:ln>
            <a:noFill/>
          </a:ln>
        </p:spPr>
        <p:txBody>
          <a:bodyPr spcFirstLastPara="1" wrap="square" lIns="91425" tIns="91425" rIns="91425" bIns="91425" anchor="t" anchorCtr="0">
            <a:noAutofit/>
          </a:bodyPr>
          <a:lstStyle/>
          <a:p>
            <a:r>
              <a:rPr lang="en" dirty="0">
                <a:solidFill>
                  <a:srgbClr val="FF0000"/>
                </a:solidFill>
              </a:rPr>
              <a:t>Main.java</a:t>
            </a:r>
            <a:endParaRPr dirty="0">
              <a:solidFill>
                <a:srgbClr val="FF0000"/>
              </a:solidFill>
            </a:endParaRPr>
          </a:p>
        </p:txBody>
      </p:sp>
      <p:cxnSp>
        <p:nvCxnSpPr>
          <p:cNvPr id="172" name="Shape 172"/>
          <p:cNvCxnSpPr/>
          <p:nvPr/>
        </p:nvCxnSpPr>
        <p:spPr>
          <a:xfrm>
            <a:off x="3756350" y="2308867"/>
            <a:ext cx="2890635" cy="32710"/>
          </a:xfrm>
          <a:prstGeom prst="straightConnector1">
            <a:avLst/>
          </a:prstGeom>
          <a:noFill/>
          <a:ln w="38100" cap="flat" cmpd="sng">
            <a:solidFill>
              <a:srgbClr val="3D85C6"/>
            </a:solidFill>
            <a:prstDash val="solid"/>
            <a:round/>
            <a:headEnd type="none" w="med" len="med"/>
            <a:tailEnd type="none" w="med" len="med"/>
          </a:ln>
        </p:spPr>
      </p:cxnSp>
      <p:cxnSp>
        <p:nvCxnSpPr>
          <p:cNvPr id="173" name="Shape 173"/>
          <p:cNvCxnSpPr/>
          <p:nvPr/>
        </p:nvCxnSpPr>
        <p:spPr>
          <a:xfrm>
            <a:off x="813762" y="2747578"/>
            <a:ext cx="3010892" cy="0"/>
          </a:xfrm>
          <a:prstGeom prst="straightConnector1">
            <a:avLst/>
          </a:prstGeom>
          <a:noFill/>
          <a:ln w="38100" cap="flat" cmpd="sng">
            <a:solidFill>
              <a:srgbClr val="3D85C6"/>
            </a:solidFill>
            <a:prstDash val="solid"/>
            <a:round/>
            <a:headEnd type="none" w="med" len="med"/>
            <a:tailEnd type="none" w="med" len="med"/>
          </a:ln>
        </p:spPr>
      </p:cxnSp>
      <p:cxnSp>
        <p:nvCxnSpPr>
          <p:cNvPr id="174" name="Shape 174"/>
          <p:cNvCxnSpPr/>
          <p:nvPr/>
        </p:nvCxnSpPr>
        <p:spPr>
          <a:xfrm>
            <a:off x="1481106" y="3879760"/>
            <a:ext cx="3720561" cy="0"/>
          </a:xfrm>
          <a:prstGeom prst="straightConnector1">
            <a:avLst/>
          </a:prstGeom>
          <a:noFill/>
          <a:ln w="38100" cap="flat" cmpd="sng">
            <a:solidFill>
              <a:srgbClr val="3D85C6"/>
            </a:solidFill>
            <a:prstDash val="solid"/>
            <a:round/>
            <a:headEnd type="none" w="med" len="med"/>
            <a:tailEnd type="none" w="med" len="med"/>
          </a:ln>
        </p:spPr>
      </p:cxnSp>
      <p:cxnSp>
        <p:nvCxnSpPr>
          <p:cNvPr id="175" name="Shape 175"/>
          <p:cNvCxnSpPr/>
          <p:nvPr/>
        </p:nvCxnSpPr>
        <p:spPr>
          <a:xfrm>
            <a:off x="1481106" y="4065192"/>
            <a:ext cx="2879879" cy="12300"/>
          </a:xfrm>
          <a:prstGeom prst="straightConnector1">
            <a:avLst/>
          </a:prstGeom>
          <a:noFill/>
          <a:ln w="38100" cap="flat" cmpd="sng">
            <a:solidFill>
              <a:srgbClr val="3D85C6"/>
            </a:solidFill>
            <a:prstDash val="solid"/>
            <a:round/>
            <a:headEnd type="none" w="med" len="med"/>
            <a:tailEnd type="none" w="med" len="med"/>
          </a:ln>
        </p:spPr>
      </p:cxnSp>
      <p:cxnSp>
        <p:nvCxnSpPr>
          <p:cNvPr id="176" name="Shape 176"/>
          <p:cNvCxnSpPr/>
          <p:nvPr/>
        </p:nvCxnSpPr>
        <p:spPr>
          <a:xfrm>
            <a:off x="1481106" y="4699625"/>
            <a:ext cx="3363600" cy="0"/>
          </a:xfrm>
          <a:prstGeom prst="straightConnector1">
            <a:avLst/>
          </a:prstGeom>
          <a:noFill/>
          <a:ln w="38100" cap="flat" cmpd="sng">
            <a:solidFill>
              <a:srgbClr val="3D85C6"/>
            </a:solidFill>
            <a:prstDash val="solid"/>
            <a:round/>
            <a:headEnd type="none" w="med" len="med"/>
            <a:tailEnd type="none" w="med" len="med"/>
          </a:ln>
        </p:spPr>
      </p:cxnSp>
    </p:spTree>
    <p:extLst>
      <p:ext uri="{BB962C8B-B14F-4D97-AF65-F5344CB8AC3E}">
        <p14:creationId xmlns:p14="http://schemas.microsoft.com/office/powerpoint/2010/main" val="1167157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body" idx="1"/>
          </p:nvPr>
        </p:nvSpPr>
        <p:spPr>
          <a:xfrm>
            <a:off x="421825" y="2272825"/>
            <a:ext cx="8229600" cy="3206400"/>
          </a:xfrm>
          <a:prstGeom prst="rect">
            <a:avLst/>
          </a:prstGeom>
          <a:noFill/>
          <a:ln>
            <a:noFill/>
          </a:ln>
        </p:spPr>
        <p:txBody>
          <a:bodyPr spcFirstLastPara="1" vert="horz" wrap="square" lIns="91425" tIns="45700" rIns="91425" bIns="45700" rtlCol="0" anchor="t" anchorCtr="0">
            <a:noAutofit/>
          </a:bodyPr>
          <a:lstStyle/>
          <a:p>
            <a:pPr marL="533400" indent="-457200">
              <a:lnSpc>
                <a:spcPct val="115000"/>
              </a:lnSpc>
              <a:spcBef>
                <a:spcPts val="0"/>
              </a:spcBef>
              <a:buSzPts val="2400"/>
              <a:buFont typeface="+mj-lt"/>
              <a:buAutoNum type="arabicPeriod"/>
            </a:pPr>
            <a:r>
              <a:rPr lang="en" sz="2400" dirty="0"/>
              <a:t>Create a choice Box</a:t>
            </a:r>
            <a:endParaRPr sz="2400" dirty="0"/>
          </a:p>
          <a:p>
            <a:pPr marL="552450" indent="-514350">
              <a:lnSpc>
                <a:spcPct val="115000"/>
              </a:lnSpc>
              <a:spcBef>
                <a:spcPts val="0"/>
              </a:spcBef>
              <a:buSzPts val="3000"/>
              <a:buFont typeface="+mj-lt"/>
              <a:buAutoNum type="arabicPeriod"/>
            </a:pPr>
            <a:r>
              <a:rPr lang="en" sz="3000" b="1" dirty="0"/>
              <a:t>Set Location of choice Box</a:t>
            </a:r>
            <a:endParaRPr sz="3000" b="1" dirty="0"/>
          </a:p>
          <a:p>
            <a:pPr marL="533400" indent="-457200">
              <a:lnSpc>
                <a:spcPct val="115000"/>
              </a:lnSpc>
              <a:spcBef>
                <a:spcPts val="0"/>
              </a:spcBef>
              <a:buSzPts val="2400"/>
              <a:buFont typeface="+mj-lt"/>
              <a:buAutoNum type="arabicPeriod"/>
            </a:pPr>
            <a:r>
              <a:rPr lang="en" sz="2400" dirty="0"/>
              <a:t>Add Items to choice Box</a:t>
            </a:r>
            <a:endParaRPr sz="2400" dirty="0"/>
          </a:p>
          <a:p>
            <a:pPr marL="533400" indent="-457200">
              <a:lnSpc>
                <a:spcPct val="115000"/>
              </a:lnSpc>
              <a:spcBef>
                <a:spcPts val="0"/>
              </a:spcBef>
              <a:buSzPts val="2400"/>
              <a:buFont typeface="+mj-lt"/>
              <a:buAutoNum type="arabicPeriod"/>
            </a:pPr>
            <a:r>
              <a:rPr lang="en" sz="2400" dirty="0"/>
              <a:t>Register a listener on choice Box for changes</a:t>
            </a:r>
            <a:endParaRPr sz="2400" dirty="0"/>
          </a:p>
          <a:p>
            <a:pPr marL="533400" indent="-457200">
              <a:lnSpc>
                <a:spcPct val="115000"/>
              </a:lnSpc>
              <a:spcBef>
                <a:spcPts val="0"/>
              </a:spcBef>
              <a:buSzPts val="2400"/>
              <a:buFont typeface="+mj-lt"/>
              <a:buAutoNum type="arabicPeriod"/>
            </a:pPr>
            <a:r>
              <a:rPr lang="en" sz="2400" dirty="0"/>
              <a:t>Add Event Handling</a:t>
            </a:r>
            <a:endParaRPr sz="2400" dirty="0"/>
          </a:p>
        </p:txBody>
      </p:sp>
      <p:pic>
        <p:nvPicPr>
          <p:cNvPr id="183" name="Shape 183"/>
          <p:cNvPicPr preferRelativeResize="0"/>
          <p:nvPr/>
        </p:nvPicPr>
        <p:blipFill>
          <a:blip r:embed="rId3">
            <a:alphaModFix/>
          </a:blip>
          <a:stretch>
            <a:fillRect/>
          </a:stretch>
        </p:blipFill>
        <p:spPr>
          <a:xfrm>
            <a:off x="7058500" y="1063226"/>
            <a:ext cx="1957650" cy="1406750"/>
          </a:xfrm>
          <a:prstGeom prst="rect">
            <a:avLst/>
          </a:prstGeom>
          <a:noFill/>
          <a:ln>
            <a:noFill/>
          </a:ln>
        </p:spPr>
      </p:pic>
      <p:sp>
        <p:nvSpPr>
          <p:cNvPr id="7" name="Shape 160"/>
          <p:cNvSpPr txBox="1">
            <a:spLocks noGrp="1"/>
          </p:cNvSpPr>
          <p:nvPr>
            <p:ph type="title"/>
          </p:nvPr>
        </p:nvSpPr>
        <p:spPr>
          <a:xfrm>
            <a:off x="457200" y="244852"/>
            <a:ext cx="8229600" cy="857400"/>
          </a:xfrm>
          <a:prstGeom prst="rect">
            <a:avLst/>
          </a:prstGeom>
          <a:noFill/>
          <a:ln>
            <a:noFill/>
          </a:ln>
        </p:spPr>
        <p:txBody>
          <a:bodyPr spcFirstLastPara="1" vert="horz" wrap="square" lIns="91425" tIns="45700" rIns="91425" bIns="45700" rtlCol="0" anchor="ctr" anchorCtr="0">
            <a:noAutofit/>
          </a:bodyPr>
          <a:lstStyle/>
          <a:p>
            <a:pPr>
              <a:spcBef>
                <a:spcPts val="0"/>
              </a:spcBef>
              <a:buClr>
                <a:schemeClr val="lt1"/>
              </a:buClr>
              <a:buSzPts val="4400"/>
            </a:pPr>
            <a:r>
              <a:rPr lang="en" dirty="0"/>
              <a:t>ChoiceBox (Steps)</a:t>
            </a:r>
            <a:endParaRPr dirty="0">
              <a:solidFill>
                <a:schemeClr val="lt1"/>
              </a:solidFill>
              <a:ea typeface="Cambria"/>
              <a:sym typeface="Cambria"/>
            </a:endParaRPr>
          </a:p>
        </p:txBody>
      </p:sp>
    </p:spTree>
    <p:extLst>
      <p:ext uri="{BB962C8B-B14F-4D97-AF65-F5344CB8AC3E}">
        <p14:creationId xmlns:p14="http://schemas.microsoft.com/office/powerpoint/2010/main" val="820997679"/>
      </p:ext>
    </p:extLst>
  </p:cSld>
  <p:clrMapOvr>
    <a:masterClrMapping/>
  </p:clrMapOvr>
</p:sld>
</file>

<file path=ppt/theme/theme1.xml><?xml version="1.0" encoding="utf-8"?>
<a:theme xmlns:a="http://schemas.openxmlformats.org/drawingml/2006/main" name="Information-Infrastructure">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Information-Infrastructure.potx</Template>
  <TotalTime>9936</TotalTime>
  <Words>1558</Words>
  <Application>Microsoft Macintosh PowerPoint</Application>
  <PresentationFormat>On-screen Show (4:3)</PresentationFormat>
  <Paragraphs>196</Paragraphs>
  <Slides>37</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vt:lpstr>
      <vt:lpstr>Georgia</vt:lpstr>
      <vt:lpstr>Wingdings</vt:lpstr>
      <vt:lpstr>Information-Infrastructure</vt:lpstr>
      <vt:lpstr>I400 – Application Development in Java</vt:lpstr>
      <vt:lpstr>Today</vt:lpstr>
      <vt:lpstr>Dynamic GUI Elements</vt:lpstr>
      <vt:lpstr>ChoiceBox</vt:lpstr>
      <vt:lpstr>ChoiceBox / ComboBox</vt:lpstr>
      <vt:lpstr>ChoiceBox Example</vt:lpstr>
      <vt:lpstr>ChoiceBox (Steps)</vt:lpstr>
      <vt:lpstr>Starting with / Create Choice Box</vt:lpstr>
      <vt:lpstr>ChoiceBox (Steps)</vt:lpstr>
      <vt:lpstr>Location of ChoiceBox</vt:lpstr>
      <vt:lpstr>ChoiceBox (Steps)</vt:lpstr>
      <vt:lpstr>Add items to the choice box</vt:lpstr>
      <vt:lpstr>ChoiceBox (Steps)</vt:lpstr>
      <vt:lpstr>Change Listener … selection</vt:lpstr>
      <vt:lpstr>Create Listener on ChoiceBox</vt:lpstr>
      <vt:lpstr>Create Listener on ChoiceBox</vt:lpstr>
      <vt:lpstr>Register Listener on Choice Box</vt:lpstr>
      <vt:lpstr>ChoiceBox (Steps)</vt:lpstr>
      <vt:lpstr>Event Handling … status/alert</vt:lpstr>
      <vt:lpstr>Event Handling</vt:lpstr>
      <vt:lpstr>Problems?</vt:lpstr>
      <vt:lpstr>Top 5 (Group Work)</vt:lpstr>
      <vt:lpstr>Top 5 (Solution pt 1)</vt:lpstr>
      <vt:lpstr>Top 5 (Solution pt 2)</vt:lpstr>
      <vt:lpstr>Top 5 (Solution pt 3)</vt:lpstr>
      <vt:lpstr>Top 5 (Solution pt 4)</vt:lpstr>
      <vt:lpstr>ListView</vt:lpstr>
      <vt:lpstr>ListView</vt:lpstr>
      <vt:lpstr>ListView Orientation Types</vt:lpstr>
      <vt:lpstr>Advanced ListViews</vt:lpstr>
      <vt:lpstr>Language List (Group Work)</vt:lpstr>
      <vt:lpstr>Language List (Solution pt 1)</vt:lpstr>
      <vt:lpstr>Language List (Solution pt 2)</vt:lpstr>
      <vt:lpstr>Language List (Solution pt 3, V1)</vt:lpstr>
      <vt:lpstr>Language List (Solution pt 3, V2)</vt:lpstr>
      <vt:lpstr>Language List (Solution pt 4)</vt:lpstr>
      <vt:lpstr>Questions?</vt:lpstr>
    </vt:vector>
  </TitlesOfParts>
  <Company>Indiana University</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I400 Slides</dc:title>
  <dc:creator>J Duncan</dc:creator>
  <cp:lastModifiedBy>Bennett Dierckman</cp:lastModifiedBy>
  <cp:revision>324</cp:revision>
  <cp:lastPrinted>2017-09-14T11:26:14Z</cp:lastPrinted>
  <dcterms:created xsi:type="dcterms:W3CDTF">2015-12-29T00:29:41Z</dcterms:created>
  <dcterms:modified xsi:type="dcterms:W3CDTF">2018-07-15T21:30:39Z</dcterms:modified>
</cp:coreProperties>
</file>