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73" r:id="rId2"/>
    <p:sldId id="338" r:id="rId3"/>
    <p:sldId id="339" r:id="rId4"/>
    <p:sldId id="334" r:id="rId5"/>
    <p:sldId id="336" r:id="rId6"/>
    <p:sldId id="360" r:id="rId7"/>
    <p:sldId id="369" r:id="rId8"/>
    <p:sldId id="370" r:id="rId9"/>
    <p:sldId id="366" r:id="rId10"/>
    <p:sldId id="363" r:id="rId11"/>
    <p:sldId id="368" r:id="rId12"/>
    <p:sldId id="367" r:id="rId13"/>
    <p:sldId id="390" r:id="rId14"/>
    <p:sldId id="439" r:id="rId15"/>
    <p:sldId id="438" r:id="rId16"/>
    <p:sldId id="440" r:id="rId17"/>
    <p:sldId id="361" r:id="rId18"/>
    <p:sldId id="362" r:id="rId19"/>
    <p:sldId id="371" r:id="rId20"/>
    <p:sldId id="359" r:id="rId21"/>
    <p:sldId id="374" r:id="rId22"/>
    <p:sldId id="375" r:id="rId23"/>
    <p:sldId id="377" r:id="rId24"/>
    <p:sldId id="376" r:id="rId25"/>
    <p:sldId id="3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680425"/>
            <a:ext cx="8482148" cy="472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can also add additional branches with </a:t>
            </a:r>
            <a:r>
              <a:rPr lang="en-US" sz="2800" b="1" dirty="0" smtClean="0">
                <a:solidFill>
                  <a:srgbClr val="FF0000"/>
                </a:solidFill>
              </a:rPr>
              <a:t>else if </a:t>
            </a:r>
            <a:r>
              <a:rPr lang="en-US" sz="2800" dirty="0" smtClean="0"/>
              <a:t>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68" y="2467950"/>
            <a:ext cx="6435572" cy="393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94397" y="5016138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24001"/>
            <a:ext cx="848214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test if two strings are equal, we’re using the </a:t>
            </a:r>
            <a:r>
              <a:rPr lang="en-US" sz="2800" b="1" dirty="0" smtClean="0">
                <a:solidFill>
                  <a:srgbClr val="FF0000"/>
                </a:solidFill>
              </a:rPr>
              <a:t>.equals() </a:t>
            </a:r>
            <a:r>
              <a:rPr lang="en-US" sz="2800" dirty="0" smtClean="0"/>
              <a:t>method.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68" y="2598585"/>
            <a:ext cx="6435572" cy="393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94397" y="4754888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4397" y="5133711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24001"/>
            <a:ext cx="848214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Finally, we notice that if your code block for a conditional is only 1 line, you can omit the </a:t>
            </a:r>
            <a:r>
              <a:rPr lang="en-US" sz="2800" b="1" dirty="0" smtClean="0">
                <a:solidFill>
                  <a:srgbClr val="FF0000"/>
                </a:solidFill>
              </a:rPr>
              <a:t>{ }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4" y="2574314"/>
            <a:ext cx="6435572" cy="393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198009" y="4930914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8009" y="5283611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009" y="5640663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48485" y="3223737"/>
            <a:ext cx="2029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  <a:t>Be very careful!</a:t>
            </a:r>
            <a:b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  <a:t>It’s easy to forget</a:t>
            </a:r>
            <a:b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  <a:t>the brackets if</a:t>
            </a:r>
            <a:b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  <a:t>you add more</a:t>
            </a:r>
            <a:b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70C0"/>
                </a:solidFill>
                <a:latin typeface="Calibri"/>
                <a:cs typeface="Calibri"/>
              </a:rPr>
              <a:t>code later!!</a:t>
            </a:r>
            <a:endParaRPr lang="en-US" i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1" y="274638"/>
            <a:ext cx="7606145" cy="1143000"/>
          </a:xfrm>
        </p:spPr>
        <p:txBody>
          <a:bodyPr/>
          <a:lstStyle/>
          <a:p>
            <a:r>
              <a:rPr lang="en-US" dirty="0" smtClean="0"/>
              <a:t>Caution: .next() vs .</a:t>
            </a:r>
            <a:r>
              <a:rPr lang="en-US" dirty="0" err="1" smtClean="0"/>
              <a:t>nextLine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24001"/>
            <a:ext cx="8482148" cy="5225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.next()</a:t>
            </a:r>
            <a:r>
              <a:rPr lang="en-US" sz="2800" dirty="0" smtClean="0"/>
              <a:t> only grabs the console input up to the first space. If you want the whole line, use 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nextLine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7" y="2717308"/>
            <a:ext cx="4355221" cy="3366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21" y="3801995"/>
            <a:ext cx="4158875" cy="814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</a:t>
            </a:r>
            <a:r>
              <a:rPr lang="en-US" dirty="0" smtClean="0">
                <a:ea typeface="ＭＳ Ｐゴシック" pitchFamily="34" charset="-128"/>
              </a:rPr>
              <a:t>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" y="1581510"/>
            <a:ext cx="5419725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0" y="5593810"/>
            <a:ext cx="5095875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2501658" y="6012611"/>
            <a:ext cx="1" cy="6597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3985" y="4226318"/>
            <a:ext cx="2786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What’s going on here??</a:t>
            </a:r>
            <a:endParaRPr lang="en-US" sz="4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73831" y="3567023"/>
            <a:ext cx="2438397" cy="167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</a:t>
            </a:r>
            <a:r>
              <a:rPr lang="en-US" dirty="0" smtClean="0">
                <a:ea typeface="ＭＳ Ｐゴシック" pitchFamily="34" charset="-128"/>
              </a:rPr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1600200"/>
            <a:ext cx="8560526" cy="51114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nextInt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nextDouble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 smtClean="0"/>
              <a:t> don’t always consume the newline at the end of the current line of input from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find that one of your prompts is “running over” the other, you can add a call to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nextLine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fix this.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 smtClean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i="1" dirty="0" smtClean="0">
              <a:solidFill>
                <a:srgbClr val="0070C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</a:t>
            </a:r>
            <a:r>
              <a:rPr lang="en-US" dirty="0" smtClean="0">
                <a:ea typeface="ＭＳ Ｐゴシック" pitchFamily="34" charset="-128"/>
              </a:rPr>
              <a:t>Input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04513"/>
            <a:ext cx="7401875" cy="2950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1" y="5126786"/>
            <a:ext cx="3343275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flipH="1">
            <a:off x="7467602" y="3533491"/>
            <a:ext cx="8396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15845" y="2452314"/>
            <a:ext cx="8396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1088" y="4961808"/>
            <a:ext cx="2786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Calibri"/>
                <a:cs typeface="Calibri"/>
              </a:rPr>
              <a:t>Now it works!</a:t>
            </a:r>
            <a:endParaRPr lang="en-US" sz="4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8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Distance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800" dirty="0" smtClean="0"/>
              <a:t>Write the </a:t>
            </a:r>
            <a:r>
              <a:rPr lang="en-US" sz="2800" b="1" dirty="0" err="1" smtClean="0"/>
              <a:t>DistanceConversion</a:t>
            </a:r>
            <a:r>
              <a:rPr lang="en-US" sz="2800" dirty="0" smtClean="0"/>
              <a:t> class, which converts distances in Miles or Kilometers to the other unit. 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For reference, 		1 Mile = 1.60934 Kilometers, </a:t>
            </a:r>
            <a:br>
              <a:rPr lang="en-US" sz="2800" i="1" dirty="0" smtClean="0">
                <a:solidFill>
                  <a:srgbClr val="0070C0"/>
                </a:solidFill>
              </a:rPr>
            </a:br>
            <a:r>
              <a:rPr lang="en-US" sz="2800" i="1" dirty="0" smtClean="0">
                <a:solidFill>
                  <a:srgbClr val="0070C0"/>
                </a:solidFill>
              </a:rPr>
              <a:t>and 					1 Kilometer = 0.621371 Miles.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4375898"/>
            <a:ext cx="4648200" cy="86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5332638"/>
            <a:ext cx="4648200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8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2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Distance (Solution)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0" y="846138"/>
            <a:ext cx="7225739" cy="6008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3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417639"/>
            <a:ext cx="8482148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Java also offers the ability to use </a:t>
            </a:r>
            <a:r>
              <a:rPr lang="en-US" sz="2200" b="1" dirty="0" smtClean="0"/>
              <a:t>switch statements</a:t>
            </a:r>
            <a:r>
              <a:rPr lang="en-US" sz="2200" dirty="0" smtClean="0"/>
              <a:t>, which are good for conditional statements where single values are being matched: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9134"/>
            <a:ext cx="8029575" cy="442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1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617523"/>
            <a:ext cx="7751285" cy="417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3 </a:t>
            </a:r>
            <a:r>
              <a:rPr lang="en-US" sz="3200" b="1" dirty="0" smtClean="0">
                <a:latin typeface="Cambria"/>
                <a:cs typeface="Cambria"/>
              </a:rPr>
              <a:t>– Selections </a:t>
            </a:r>
            <a:r>
              <a:rPr lang="en-US" sz="3200" b="1" smtClean="0">
                <a:latin typeface="Cambria"/>
                <a:cs typeface="Cambria"/>
              </a:rPr>
              <a:t>/ Conditionals</a:t>
            </a:r>
            <a:endParaRPr lang="en-US" sz="3200" b="1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Booleans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If statements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Switch statements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If you miss anything today, please note that all slides from lecture are posted to Canvas.</a:t>
            </a:r>
            <a:endParaRPr lang="en-US" sz="28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for a switch statement are:</a:t>
            </a:r>
          </a:p>
          <a:p>
            <a:pPr lvl="1"/>
            <a:r>
              <a:rPr lang="en-US" dirty="0" smtClean="0"/>
              <a:t>The variable/expression being switched on must be a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smtClean="0"/>
              <a:t>byte</a:t>
            </a:r>
            <a:r>
              <a:rPr lang="en-US" dirty="0" smtClean="0"/>
              <a:t>, </a:t>
            </a:r>
            <a:r>
              <a:rPr lang="en-US" b="1" dirty="0" smtClean="0"/>
              <a:t>short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, or 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cases must have constant values, not variables.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default</a:t>
            </a:r>
            <a:r>
              <a:rPr lang="en-US" dirty="0" smtClean="0"/>
              <a:t> case is optional.</a:t>
            </a:r>
          </a:p>
          <a:p>
            <a:pPr lvl="1"/>
            <a:r>
              <a:rPr lang="en-US" dirty="0" smtClean="0"/>
              <a:t>Encountering a </a:t>
            </a:r>
            <a:r>
              <a:rPr lang="en-US" b="1" dirty="0" smtClean="0"/>
              <a:t>break</a:t>
            </a:r>
            <a:r>
              <a:rPr lang="en-US" dirty="0" smtClean="0"/>
              <a:t> ends the switch immediately. If no </a:t>
            </a:r>
            <a:r>
              <a:rPr lang="en-US" b="1" dirty="0" smtClean="0"/>
              <a:t>break</a:t>
            </a:r>
            <a:r>
              <a:rPr lang="en-US" dirty="0" smtClean="0"/>
              <a:t> is found, the code proceeds to the next case (</a:t>
            </a:r>
            <a:r>
              <a:rPr lang="en-US" i="1" dirty="0" smtClean="0">
                <a:solidFill>
                  <a:srgbClr val="0070C0"/>
                </a:solidFill>
              </a:rPr>
              <a:t>called falling through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Falling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417639"/>
            <a:ext cx="8482148" cy="49831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you have cases that include other cases, falling through is ideal!</a:t>
            </a:r>
          </a:p>
          <a:p>
            <a:r>
              <a:rPr lang="en-US" sz="2200" dirty="0" smtClean="0"/>
              <a:t>In this problem, each Tier of shipping includes the features of all of the subsequent Tiers, so we fall through all the way to the end!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" y="2718272"/>
            <a:ext cx="5533803" cy="3324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69" y="3166872"/>
            <a:ext cx="3185853" cy="950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269" y="4280385"/>
            <a:ext cx="3185853" cy="670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269" y="5114437"/>
            <a:ext cx="3185853" cy="50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743576" y="4650520"/>
            <a:ext cx="0" cy="7278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Lookup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9145"/>
          </a:xfrm>
        </p:spPr>
        <p:txBody>
          <a:bodyPr>
            <a:normAutofit/>
          </a:bodyPr>
          <a:lstStyle/>
          <a:p>
            <a:pPr marL="118872" indent="0" algn="ctr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err="1" smtClean="0"/>
              <a:t>UserLookup</a:t>
            </a:r>
            <a:r>
              <a:rPr lang="en-US" sz="2400" b="1" dirty="0" smtClean="0"/>
              <a:t> </a:t>
            </a:r>
            <a:r>
              <a:rPr lang="en-US" sz="2400" dirty="0" smtClean="0"/>
              <a:t>class, which identifies whether a given name belongs to one of classes of users in the system. </a:t>
            </a:r>
            <a:r>
              <a:rPr lang="en-US" sz="2400" i="1" dirty="0" smtClean="0">
                <a:solidFill>
                  <a:srgbClr val="FF0000"/>
                </a:solidFill>
              </a:rPr>
              <a:t>Write 2 versions of this class – one that uses an if statement, and one using a switch statement.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41060"/>
              </p:ext>
            </p:extLst>
          </p:nvPr>
        </p:nvGraphicFramePr>
        <p:xfrm>
          <a:off x="1909155" y="3357618"/>
          <a:ext cx="5624945" cy="1108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279"/>
                <a:gridCol w="3901666"/>
              </a:tblGrid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Adam, Beatrice, Chang, Devi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Edgar, Fatima, Greg, Henrietta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59632"/>
            <a:ext cx="3848100" cy="64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92" y="4661941"/>
            <a:ext cx="3532208" cy="645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91" y="5580784"/>
            <a:ext cx="39528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3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Lookup (Solution - If)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2" y="1686520"/>
            <a:ext cx="8852935" cy="444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Lookup (Solution - Switch)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1492451"/>
            <a:ext cx="8041586" cy="5099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2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171" cy="5111487"/>
          </a:xfrm>
        </p:spPr>
        <p:txBody>
          <a:bodyPr/>
          <a:lstStyle/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dirty="0"/>
              <a:t>values in Java can be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boolean</a:t>
            </a:r>
            <a:r>
              <a:rPr lang="en-US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selected = false;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boolean</a:t>
            </a:r>
            <a:r>
              <a:rPr lang="en-US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repeat = true;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Note: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Java’s true and false begin with a lowercase letter, unlike in Python!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&amp;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Conveniently, the Boolean operators in Java are the same as in Python.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039743"/>
              </p:ext>
            </p:extLst>
          </p:nvPr>
        </p:nvGraphicFramePr>
        <p:xfrm>
          <a:off x="457200" y="2490788"/>
          <a:ext cx="8305800" cy="401637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580606"/>
                <a:gridCol w="2572294"/>
                <a:gridCol w="2076450"/>
                <a:gridCol w="2076450"/>
              </a:tblGrid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Operator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Name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Example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Truth Value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==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Exact Equality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==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false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!=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Not Equal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!=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&gt;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Greater Than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&gt;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false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&gt;=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Greater Than or Equal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&gt;=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false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&lt;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Less Than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&lt;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&lt;=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Less Than or Equal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5 &lt;= 6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Boolean Operators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191290"/>
              </p:ext>
            </p:extLst>
          </p:nvPr>
        </p:nvGraphicFramePr>
        <p:xfrm>
          <a:off x="457200" y="3002599"/>
          <a:ext cx="8305800" cy="28688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580606"/>
                <a:gridCol w="1680754"/>
                <a:gridCol w="2967990"/>
                <a:gridCol w="2076450"/>
              </a:tblGrid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Operator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Name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Example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/>
                          <a:cs typeface="Calibri"/>
                        </a:rPr>
                        <a:t>Truth Value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!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Not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! ( 10 &gt; 20)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&amp;&amp;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And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(5 == (10 / 2)) &amp;&amp; (1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&gt; 2)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false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||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Or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false || (8 % 2 == 0)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^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Exclusive Or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(5 == (10 / 2)) ^ (1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&gt; 2)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/>
                          <a:cs typeface="Calibri"/>
                        </a:rPr>
                        <a:t>true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5211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same </a:t>
            </a:r>
            <a:r>
              <a:rPr lang="en-US" b="1" dirty="0" smtClean="0"/>
              <a:t>compound Boolean operators </a:t>
            </a:r>
            <a:r>
              <a:rPr lang="en-US" dirty="0" smtClean="0"/>
              <a:t>exist, but use unique symbols in Java: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680425"/>
            <a:ext cx="8482148" cy="472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Just like in Python, conditional statements in Java use </a:t>
            </a:r>
            <a:r>
              <a:rPr lang="en-US" sz="2800" b="1" dirty="0" smtClean="0"/>
              <a:t>Boolean Conditions</a:t>
            </a:r>
            <a:r>
              <a:rPr lang="en-US" sz="2800" dirty="0" smtClean="0"/>
              <a:t>. Here’s an example </a:t>
            </a:r>
            <a:r>
              <a:rPr lang="en-US" sz="2800" b="1" dirty="0" smtClean="0"/>
              <a:t>if statement</a:t>
            </a:r>
            <a:r>
              <a:rPr lang="en-US" sz="2800" dirty="0"/>
              <a:t>:</a:t>
            </a:r>
            <a:endParaRPr lang="en-US" sz="28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5" y="3009762"/>
            <a:ext cx="4940899" cy="2913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 rot="10800000">
            <a:off x="4866018" y="4494979"/>
            <a:ext cx="418012" cy="118559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39" y="3847553"/>
            <a:ext cx="3591961" cy="524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02" y="5654649"/>
            <a:ext cx="3388865" cy="5362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1"/>
            <a:endCxn id="6" idx="1"/>
          </p:cNvCxnSpPr>
          <p:nvPr/>
        </p:nvCxnSpPr>
        <p:spPr>
          <a:xfrm flipV="1">
            <a:off x="5284030" y="4109628"/>
            <a:ext cx="268009" cy="9781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1"/>
          </p:cNvCxnSpPr>
          <p:nvPr/>
        </p:nvCxnSpPr>
        <p:spPr>
          <a:xfrm>
            <a:off x="5284030" y="5087775"/>
            <a:ext cx="355572" cy="83500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Surprise! </a:t>
            </a:r>
            <a:r>
              <a:rPr lang="en-US" dirty="0" smtClean="0"/>
              <a:t>Strings are objects, and </a:t>
            </a:r>
            <a:r>
              <a:rPr lang="en-US" b="1" dirty="0" smtClean="0">
                <a:solidFill>
                  <a:srgbClr val="FF0000"/>
                </a:solidFill>
              </a:rPr>
              <a:t>==</a:t>
            </a:r>
            <a:r>
              <a:rPr lang="en-US" dirty="0" smtClean="0"/>
              <a:t> tests for two objects being </a:t>
            </a:r>
            <a:r>
              <a:rPr lang="en-US" i="1" dirty="0" smtClean="0"/>
              <a:t>the same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We’ll see how to handle this shortly…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3" y="2647393"/>
            <a:ext cx="5433517" cy="3078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3" y="3721813"/>
            <a:ext cx="3228975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2429691" y="4064713"/>
            <a:ext cx="3195576" cy="524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7" y="1417638"/>
            <a:ext cx="8591909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Surprise! </a:t>
            </a:r>
            <a:r>
              <a:rPr lang="en-US" sz="2800" dirty="0" smtClean="0"/>
              <a:t>Doubles (and all floating-point numbers) in Java are </a:t>
            </a:r>
            <a:r>
              <a:rPr lang="en-US" sz="2800" i="1" dirty="0" smtClean="0"/>
              <a:t>approximate</a:t>
            </a:r>
            <a:r>
              <a:rPr lang="en-US" sz="2800" dirty="0" smtClean="0"/>
              <a:t>! They may have rounding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Integers are exact, however, so they’re safe!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7" y="2699327"/>
            <a:ext cx="4855028" cy="309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4014651" y="3727463"/>
            <a:ext cx="1036320" cy="783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1" y="3398851"/>
            <a:ext cx="4038600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24001"/>
            <a:ext cx="8482148" cy="5225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can use </a:t>
            </a:r>
            <a:r>
              <a:rPr lang="en-US" sz="2800" b="1" dirty="0" smtClean="0">
                <a:solidFill>
                  <a:srgbClr val="FF0000"/>
                </a:solidFill>
              </a:rPr>
              <a:t>.next()</a:t>
            </a:r>
            <a:r>
              <a:rPr lang="en-US" sz="2800" dirty="0" smtClean="0"/>
              <a:t> to get </a:t>
            </a:r>
            <a:r>
              <a:rPr lang="en-US" sz="2800" dirty="0"/>
              <a:t>a String from the console</a:t>
            </a:r>
            <a:r>
              <a:rPr lang="en-US" sz="2800" dirty="0" smtClean="0"/>
              <a:t>. </a:t>
            </a:r>
            <a:r>
              <a:rPr lang="en-US" sz="2800" i="1" dirty="0" smtClean="0">
                <a:solidFill>
                  <a:srgbClr val="0070C0"/>
                </a:solidFill>
              </a:rPr>
              <a:t>NOTE: This only works if the String has no spaces in it!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68" y="2738977"/>
            <a:ext cx="6435572" cy="393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94397" y="4520811"/>
            <a:ext cx="15347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2844</TotalTime>
  <Words>716</Words>
  <Application>Microsoft Office PowerPoint</Application>
  <PresentationFormat>On-screen Show (4:3)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Declaring Values</vt:lpstr>
      <vt:lpstr>Boolean Values &amp; Operators</vt:lpstr>
      <vt:lpstr>Other Boolean Operators</vt:lpstr>
      <vt:lpstr>Branching</vt:lpstr>
      <vt:lpstr>Be Careful!!</vt:lpstr>
      <vt:lpstr>Be Careful!!</vt:lpstr>
      <vt:lpstr>Branching</vt:lpstr>
      <vt:lpstr>Branching</vt:lpstr>
      <vt:lpstr>Branching</vt:lpstr>
      <vt:lpstr>Branching</vt:lpstr>
      <vt:lpstr>Caution: .next() vs .nextLine()</vt:lpstr>
      <vt:lpstr>Console Input</vt:lpstr>
      <vt:lpstr>Console Input</vt:lpstr>
      <vt:lpstr>Console Input</vt:lpstr>
      <vt:lpstr>Distance (Group Work)</vt:lpstr>
      <vt:lpstr>Distance (Solution)</vt:lpstr>
      <vt:lpstr>Switch</vt:lpstr>
      <vt:lpstr>Switch</vt:lpstr>
      <vt:lpstr>Switch – Falling Through</vt:lpstr>
      <vt:lpstr>User Lookup (Group Work)</vt:lpstr>
      <vt:lpstr>User Lookup (Solution - If)</vt:lpstr>
      <vt:lpstr>User Lookup (Solution - Switch)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202</cp:revision>
  <dcterms:created xsi:type="dcterms:W3CDTF">2015-12-29T00:29:41Z</dcterms:created>
  <dcterms:modified xsi:type="dcterms:W3CDTF">2017-08-12T19:23:53Z</dcterms:modified>
</cp:coreProperties>
</file>