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71" r:id="rId2"/>
    <p:sldId id="472" r:id="rId3"/>
    <p:sldId id="505" r:id="rId4"/>
    <p:sldId id="506" r:id="rId5"/>
    <p:sldId id="507" r:id="rId6"/>
    <p:sldId id="509" r:id="rId7"/>
    <p:sldId id="508" r:id="rId8"/>
    <p:sldId id="517" r:id="rId9"/>
    <p:sldId id="518" r:id="rId10"/>
    <p:sldId id="519" r:id="rId11"/>
    <p:sldId id="520" r:id="rId12"/>
    <p:sldId id="513" r:id="rId13"/>
    <p:sldId id="510" r:id="rId14"/>
    <p:sldId id="516" r:id="rId15"/>
    <p:sldId id="512" r:id="rId16"/>
    <p:sldId id="521" r:id="rId17"/>
    <p:sldId id="498" r:id="rId18"/>
    <p:sldId id="514" r:id="rId19"/>
    <p:sldId id="515" r:id="rId20"/>
    <p:sldId id="50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073" autoAdjust="0"/>
  </p:normalViewPr>
  <p:slideViewPr>
    <p:cSldViewPr snapToGrid="0" snapToObjects="1">
      <p:cViewPr varScale="1">
        <p:scale>
          <a:sx n="111" d="100"/>
          <a:sy n="111" d="100"/>
        </p:scale>
        <p:origin x="106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help.eclipse.org/neon/index.jsp?topic=/org.eclipse.jdt.doc.user/tasks/task-stepping.htm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EclipseDebugging/article.html" TargetMode="External"/><Relationship Id="rId2" Type="http://schemas.openxmlformats.org/officeDocument/2006/relationships/hyperlink" Target="http://www.eclipse.org/community/eclipse_newsletter/2017/june/article1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9gAjIQc4bPU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7" y="2146392"/>
            <a:ext cx="6470796" cy="3913632"/>
          </a:xfrm>
        </p:spPr>
      </p:pic>
      <p:sp>
        <p:nvSpPr>
          <p:cNvPr id="10" name="TextBox 9"/>
          <p:cNvSpPr txBox="1"/>
          <p:nvPr/>
        </p:nvSpPr>
        <p:spPr>
          <a:xfrm>
            <a:off x="3930599" y="41318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781" y="2509868"/>
            <a:ext cx="153279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4.   Display </a:t>
            </a:r>
            <a:r>
              <a:rPr lang="en-US" sz="1600" dirty="0" smtClean="0">
                <a:latin typeface="Calibri"/>
                <a:cs typeface="Calibri"/>
              </a:rPr>
              <a:t>View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2338" y="1966681"/>
            <a:ext cx="1300162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2179" y="1597349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Debug Perspective Indicator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860" y="1594871"/>
            <a:ext cx="410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More about </a:t>
            </a:r>
            <a:r>
              <a:rPr lang="en-US" sz="2400" b="1" dirty="0" smtClean="0">
                <a:latin typeface="Calibri"/>
                <a:cs typeface="Calibri"/>
              </a:rPr>
              <a:t>Debug Perspective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3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7" y="2146392"/>
            <a:ext cx="6470796" cy="3913632"/>
          </a:xfrm>
        </p:spPr>
      </p:pic>
      <p:sp>
        <p:nvSpPr>
          <p:cNvPr id="5" name="TextBox 4"/>
          <p:cNvSpPr txBox="1"/>
          <p:nvPr/>
        </p:nvSpPr>
        <p:spPr>
          <a:xfrm>
            <a:off x="355860" y="1594871"/>
            <a:ext cx="410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More about </a:t>
            </a:r>
            <a:r>
              <a:rPr lang="en-US" sz="2400" b="1" dirty="0" smtClean="0">
                <a:latin typeface="Calibri"/>
                <a:cs typeface="Calibri"/>
              </a:rPr>
              <a:t>Debug Perspective</a:t>
            </a:r>
            <a:endParaRPr lang="en-US" sz="2400" b="1" dirty="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87854" y="54701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781" y="2509868"/>
            <a:ext cx="1648785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5.    Console </a:t>
            </a:r>
            <a:r>
              <a:rPr lang="en-US" sz="1600" dirty="0" smtClean="0">
                <a:latin typeface="Calibri"/>
                <a:cs typeface="Calibri"/>
              </a:rPr>
              <a:t>View</a:t>
            </a:r>
          </a:p>
          <a:p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2338" y="1966681"/>
            <a:ext cx="1300162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2179" y="1597349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Debug Perspective Indicator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Switching Back to Java Perspective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80927"/>
            <a:ext cx="619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Click on the highlighted icon to switch to </a:t>
            </a:r>
            <a:r>
              <a:rPr lang="en-US" sz="2000" b="1" dirty="0" smtClean="0">
                <a:latin typeface="Calibri"/>
                <a:cs typeface="Calibri"/>
              </a:rPr>
              <a:t>Java Perspective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2955"/>
            <a:ext cx="8229600" cy="4206240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8415337" y="2391140"/>
            <a:ext cx="0" cy="780685"/>
          </a:xfrm>
          <a:prstGeom prst="straightConnector1">
            <a:avLst/>
          </a:prstGeom>
          <a:ln w="8255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3434806"/>
            <a:ext cx="7054850" cy="1851193"/>
          </a:xfrm>
        </p:spPr>
      </p:pic>
      <p:sp>
        <p:nvSpPr>
          <p:cNvPr id="8" name="TextBox 7"/>
          <p:cNvSpPr txBox="1"/>
          <p:nvPr/>
        </p:nvSpPr>
        <p:spPr>
          <a:xfrm>
            <a:off x="603250" y="1541462"/>
            <a:ext cx="8083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/>
                <a:cs typeface="Calibri"/>
              </a:rPr>
              <a:t>Variables View: </a:t>
            </a:r>
            <a:r>
              <a:rPr lang="en-US" sz="3200" dirty="0" smtClean="0">
                <a:latin typeface="Calibri"/>
                <a:cs typeface="Calibri"/>
              </a:rPr>
              <a:t>Shows the variables currently being </a:t>
            </a:r>
            <a:r>
              <a:rPr lang="en-US" sz="3200" dirty="0" smtClean="0">
                <a:latin typeface="Calibri"/>
                <a:cs typeface="Calibri"/>
              </a:rPr>
              <a:t>used by the program while </a:t>
            </a:r>
            <a:r>
              <a:rPr lang="en-US" sz="3200" dirty="0" smtClean="0">
                <a:latin typeface="Calibri"/>
                <a:cs typeface="Calibri"/>
              </a:rPr>
              <a:t>code is being executed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View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/>
                <a:cs typeface="Calibri"/>
              </a:rPr>
              <a:t>Breakpoints View: </a:t>
            </a:r>
            <a:r>
              <a:rPr lang="en-US" dirty="0" smtClean="0">
                <a:latin typeface="Calibri"/>
                <a:cs typeface="Calibri"/>
              </a:rPr>
              <a:t>Shows all the breakpoints you </a:t>
            </a:r>
            <a:r>
              <a:rPr lang="en-US" dirty="0" smtClean="0">
                <a:latin typeface="Calibri"/>
                <a:cs typeface="Calibri"/>
              </a:rPr>
              <a:t>have put </a:t>
            </a:r>
            <a:r>
              <a:rPr lang="en-US" dirty="0" smtClean="0">
                <a:latin typeface="Calibri"/>
                <a:cs typeface="Calibri"/>
              </a:rPr>
              <a:t>in </a:t>
            </a:r>
            <a:r>
              <a:rPr lang="en-US" dirty="0" smtClean="0">
                <a:latin typeface="Calibri"/>
                <a:cs typeface="Calibri"/>
              </a:rPr>
              <a:t>your </a:t>
            </a:r>
            <a:r>
              <a:rPr lang="en-US" dirty="0" smtClean="0">
                <a:latin typeface="Calibri"/>
                <a:cs typeface="Calibri"/>
              </a:rPr>
              <a:t>workspace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" y="2929230"/>
            <a:ext cx="7054850" cy="1510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803274" y="4853922"/>
            <a:ext cx="70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Allows deleting and deactivating breakpoints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These commands </a:t>
            </a:r>
            <a:r>
              <a:rPr lang="en-US" sz="2400" dirty="0" smtClean="0"/>
              <a:t>help </a:t>
            </a:r>
            <a:r>
              <a:rPr lang="en-US" sz="2400" dirty="0" smtClean="0"/>
              <a:t>in controlling the execution of </a:t>
            </a:r>
            <a:r>
              <a:rPr lang="en-US" sz="2400" dirty="0" smtClean="0"/>
              <a:t>code.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Look for                                           in the </a:t>
            </a:r>
            <a:r>
              <a:rPr lang="en-US" sz="2400" dirty="0" smtClean="0"/>
              <a:t>Toolbar </a:t>
            </a: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23744"/>
              </p:ext>
            </p:extLst>
          </p:nvPr>
        </p:nvGraphicFramePr>
        <p:xfrm>
          <a:off x="685800" y="2625725"/>
          <a:ext cx="7772401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8875"/>
                <a:gridCol w="1428750"/>
                <a:gridCol w="3914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Shortcut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F5</a:t>
                      </a:r>
                      <a:r>
                        <a:rPr lang="en-US" baseline="0" dirty="0" smtClean="0"/>
                        <a:t> (Step Into)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 into</a:t>
                      </a:r>
                      <a:r>
                        <a:rPr lang="en-US" baseline="0" dirty="0" smtClean="0"/>
                        <a:t> the 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F6 (Step Over)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 over the call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F7 (Step Return)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Steps out of the caller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F8 (Resume)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Resumes Execution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Ctrl</a:t>
                      </a:r>
                      <a:r>
                        <a:rPr lang="en-US" baseline="0" dirty="0" smtClean="0"/>
                        <a:t> + R (Run to Line)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to the line number of current caret 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Ctrl + F2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(Terminate)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Terminate the execution process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70" y="2011363"/>
            <a:ext cx="27051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76" y="3048000"/>
            <a:ext cx="317500" cy="29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27" y="3416304"/>
            <a:ext cx="228600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7" y="3814764"/>
            <a:ext cx="241300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7" y="4186252"/>
            <a:ext cx="254000" cy="228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79" y="5157808"/>
            <a:ext cx="250030" cy="250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5826459"/>
            <a:ext cx="767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More information </a:t>
            </a:r>
            <a:r>
              <a:rPr lang="en-US" sz="2200" dirty="0" smtClean="0">
                <a:latin typeface="Calibri"/>
                <a:cs typeface="Calibri"/>
              </a:rPr>
              <a:t>about the differences between these </a:t>
            </a:r>
            <a:r>
              <a:rPr lang="en-US" sz="2200" dirty="0" smtClean="0">
                <a:latin typeface="Calibri"/>
                <a:cs typeface="Calibri"/>
                <a:hlinkClick r:id="rId8"/>
              </a:rPr>
              <a:t>here</a:t>
            </a:r>
            <a:r>
              <a:rPr lang="en-US" sz="2200" dirty="0" smtClean="0">
                <a:latin typeface="Calibri"/>
                <a:cs typeface="Calibri"/>
              </a:rPr>
              <a:t>.</a:t>
            </a:r>
            <a:endParaRPr lang="en-US" sz="2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5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Eclipse’s Beginner’s guide to Debugging: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www.eclipse.org/community/eclipse_newsletter/2017/june/article1.php</a:t>
            </a:r>
            <a:endParaRPr lang="en-US" sz="2000" dirty="0" smtClean="0"/>
          </a:p>
          <a:p>
            <a:endParaRPr lang="en-US" dirty="0"/>
          </a:p>
          <a:p>
            <a:r>
              <a:rPr lang="en-US" sz="2800" dirty="0" smtClean="0"/>
              <a:t>Another tutorial on Debugging in Eclipse:</a:t>
            </a:r>
          </a:p>
          <a:p>
            <a:pPr lvl="1"/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www.vogella.com/tutorials/EclipseDebugging/article.html</a:t>
            </a:r>
            <a:endParaRPr lang="en-US" sz="1800" dirty="0" smtClean="0"/>
          </a:p>
          <a:p>
            <a:endParaRPr lang="en-US" dirty="0"/>
          </a:p>
          <a:p>
            <a:r>
              <a:rPr lang="en-US" sz="2800" dirty="0" smtClean="0"/>
              <a:t>A 15-minute video on Debugging in Eclipse:</a:t>
            </a:r>
          </a:p>
          <a:p>
            <a:pPr lvl="1"/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www.youtube.com/watch?v=9gAjIQc4bPU</a:t>
            </a: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Fix: Challenge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483744"/>
            <a:ext cx="8703426" cy="520304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 dirty="0"/>
              <a:t>You are given a class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IAmBuggyStringReversal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dirty="0" smtClean="0"/>
              <a:t>where there are three </a:t>
            </a:r>
            <a:r>
              <a:rPr lang="en-US" sz="2400" dirty="0" smtClean="0"/>
              <a:t>bugs in the code. </a:t>
            </a:r>
            <a:r>
              <a:rPr lang="en-US" sz="2400" dirty="0" smtClean="0"/>
              <a:t>Use the built-in Eclipse </a:t>
            </a:r>
            <a:r>
              <a:rPr lang="en-US" sz="2400" dirty="0" smtClean="0"/>
              <a:t>debugging tools to </a:t>
            </a:r>
            <a:r>
              <a:rPr lang="en-US" sz="2400" dirty="0" smtClean="0"/>
              <a:t>determine what the errors are, then fix </a:t>
            </a:r>
            <a:r>
              <a:rPr lang="en-US" sz="2400" dirty="0" smtClean="0"/>
              <a:t>the </a:t>
            </a:r>
            <a:r>
              <a:rPr lang="en-US" sz="2400" dirty="0" smtClean="0"/>
              <a:t>code.</a:t>
            </a:r>
            <a:endParaRPr lang="en-US" sz="2400" dirty="0" smtClean="0"/>
          </a:p>
          <a:p>
            <a:pPr marL="118872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18872" indent="0">
              <a:buNone/>
            </a:pPr>
            <a:r>
              <a:rPr lang="en-US" sz="2400" dirty="0" smtClean="0"/>
              <a:t>After you fix the </a:t>
            </a:r>
            <a:r>
              <a:rPr lang="en-US" sz="2400" dirty="0" smtClean="0"/>
              <a:t>code, </a:t>
            </a:r>
            <a:r>
              <a:rPr lang="en-US" sz="2400" dirty="0" smtClean="0"/>
              <a:t>it should take a String as an input and print the reverse of the string.</a:t>
            </a:r>
          </a:p>
          <a:p>
            <a:pPr marL="118872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18872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4578348"/>
            <a:ext cx="6406716" cy="736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12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Fix: Challenge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 3 </a:t>
            </a:r>
            <a:r>
              <a:rPr lang="en-US" sz="2400" b="1" dirty="0" smtClean="0"/>
              <a:t>digit Armstrong </a:t>
            </a:r>
            <a:r>
              <a:rPr lang="en-US" sz="2400" b="1" dirty="0"/>
              <a:t>number</a:t>
            </a:r>
            <a:r>
              <a:rPr lang="en-US" sz="2400" dirty="0"/>
              <a:t> is 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0070C0"/>
                </a:solidFill>
              </a:rPr>
              <a:t>number that is equal to the sum of cubes of its digits</a:t>
            </a:r>
            <a:r>
              <a:rPr lang="en-US" sz="2400" dirty="0"/>
              <a:t> for example </a:t>
            </a:r>
            <a:r>
              <a:rPr lang="en-US" sz="2400" dirty="0" smtClean="0"/>
              <a:t>153</a:t>
            </a:r>
            <a:r>
              <a:rPr lang="en-US" sz="2400" dirty="0"/>
              <a:t>, 370, </a:t>
            </a:r>
            <a:r>
              <a:rPr lang="en-US" sz="2400" dirty="0" smtClean="0"/>
              <a:t>371 </a:t>
            </a:r>
            <a:r>
              <a:rPr lang="en-US" sz="2400" dirty="0"/>
              <a:t>etc.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</a:t>
            </a:r>
            <a:r>
              <a:rPr lang="mr-IN" sz="2400" dirty="0"/>
              <a:t>153 = (1*1*1)+(5*5*5)+(3*3*3)  </a:t>
            </a:r>
            <a:endParaRPr lang="en-US" sz="2400" dirty="0" smtClean="0"/>
          </a:p>
          <a:p>
            <a:pPr marL="0" indent="0">
              <a:buNone/>
            </a:pPr>
            <a:r>
              <a:rPr lang="mr-IN" sz="2400" dirty="0"/>
              <a:t> </a:t>
            </a:r>
          </a:p>
          <a:p>
            <a:pPr marL="0" indent="0">
              <a:buNone/>
            </a:pPr>
            <a:r>
              <a:rPr lang="mr-IN" sz="2400" dirty="0"/>
              <a:t>(1*1*1)=1  </a:t>
            </a:r>
          </a:p>
          <a:p>
            <a:pPr marL="0" indent="0">
              <a:buNone/>
            </a:pPr>
            <a:r>
              <a:rPr lang="mr-IN" sz="2400" dirty="0"/>
              <a:t>(5*5*5)=125  </a:t>
            </a:r>
          </a:p>
          <a:p>
            <a:pPr marL="0" indent="0">
              <a:buNone/>
            </a:pPr>
            <a:r>
              <a:rPr lang="mr-IN" sz="2400" dirty="0"/>
              <a:t>(3*3*3)=27  </a:t>
            </a:r>
          </a:p>
          <a:p>
            <a:pPr marL="0" indent="0">
              <a:buNone/>
            </a:pPr>
            <a:r>
              <a:rPr lang="mr-IN" sz="2400" dirty="0" err="1"/>
              <a:t>So</a:t>
            </a:r>
            <a:r>
              <a:rPr lang="mr-IN" sz="2400" dirty="0"/>
              <a:t>:  1+125+27=153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Download </a:t>
            </a:r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IAmBuggyArmstrongNumber</a:t>
            </a:r>
            <a:r>
              <a:rPr lang="en-US" sz="2800" dirty="0" smtClean="0"/>
              <a:t> </a:t>
            </a:r>
            <a:r>
              <a:rPr lang="en-US" sz="2400" dirty="0" smtClean="0"/>
              <a:t>from Canvas. </a:t>
            </a:r>
            <a:r>
              <a:rPr lang="en-US" sz="2400" dirty="0"/>
              <a:t>The code has three subtle </a:t>
            </a:r>
            <a:r>
              <a:rPr lang="en-US" sz="2400" dirty="0" smtClean="0"/>
              <a:t>bugs. Use the built-in Eclipse </a:t>
            </a:r>
            <a:r>
              <a:rPr lang="en-US" sz="2400" dirty="0"/>
              <a:t>debugging tools to </a:t>
            </a:r>
            <a:r>
              <a:rPr lang="en-US" sz="2400" dirty="0" smtClean="0"/>
              <a:t>fix the issues.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The working code should have the following </a:t>
            </a:r>
            <a:r>
              <a:rPr lang="en-US" sz="2400" dirty="0" smtClean="0"/>
              <a:t>output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4143491"/>
            <a:ext cx="4025900" cy="49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4957936"/>
            <a:ext cx="4029176" cy="485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3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163" y="1828800"/>
            <a:ext cx="76416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>
                <a:latin typeface="Cambria"/>
                <a:cs typeface="Cambria"/>
              </a:rPr>
              <a:t>Debugging in Eclipse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Launching the Debugger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dirty="0" smtClean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Debug &amp; Java Perspectives</a:t>
            </a:r>
            <a:endParaRPr lang="en-US" sz="2400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dirty="0" smtClean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Breakpoints</a:t>
            </a:r>
            <a:endParaRPr lang="en-US" sz="2400" dirty="0" smtClean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400" dirty="0">
              <a:latin typeface="Cambria"/>
              <a:cs typeface="Cambria"/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Stepping Commands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7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Debugging: </a:t>
            </a:r>
            <a:r>
              <a:rPr lang="en-US" sz="2800" dirty="0" smtClean="0"/>
              <a:t>Process of locating and removing bugs, errors and abnormalities from programs we write.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Eclipse IDE </a:t>
            </a:r>
            <a:r>
              <a:rPr lang="en-US" sz="2800" dirty="0" smtClean="0"/>
              <a:t>provides debugging tools to help developers debug effectively and efficiently.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Big Question: </a:t>
            </a:r>
            <a:r>
              <a:rPr lang="en-US" sz="2800" i="1" dirty="0" smtClean="0"/>
              <a:t>How </a:t>
            </a:r>
            <a:r>
              <a:rPr lang="en-US" sz="2800" i="1" dirty="0" smtClean="0"/>
              <a:t>do we use the built-in debugger </a:t>
            </a:r>
            <a:r>
              <a:rPr lang="en-US" sz="2800" i="1" dirty="0" smtClean="0"/>
              <a:t>in </a:t>
            </a:r>
            <a:r>
              <a:rPr lang="en-US" sz="2800" i="1" dirty="0" smtClean="0"/>
              <a:t>Eclipse</a:t>
            </a:r>
            <a:r>
              <a:rPr lang="en-US" sz="2800" i="1" dirty="0"/>
              <a:t>?</a:t>
            </a:r>
            <a:endParaRPr lang="en-US" sz="2800" i="1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40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</a:t>
            </a:r>
            <a:r>
              <a:rPr lang="en-US" dirty="0" smtClean="0"/>
              <a:t>the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Option 1: </a:t>
            </a:r>
            <a:r>
              <a:rPr lang="en-US" sz="2000" dirty="0" smtClean="0"/>
              <a:t>Right Click on code editor-&gt;Debug As-&gt; Java Application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Option 2: </a:t>
            </a:r>
            <a:r>
              <a:rPr lang="en-US" sz="2000" dirty="0" err="1" smtClean="0"/>
              <a:t>Alt+Shift+D,J</a:t>
            </a: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Option 3: </a:t>
            </a:r>
            <a:r>
              <a:rPr lang="en-US" sz="2000" dirty="0" smtClean="0"/>
              <a:t>Menu bar Run-&gt;Debug As-&gt; Java Application or Run-&gt; Debug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2" y="2289173"/>
            <a:ext cx="3615260" cy="1525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14" y="5022273"/>
            <a:ext cx="4497388" cy="16894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3" idx="3"/>
          </p:cNvCxnSpPr>
          <p:nvPr/>
        </p:nvCxnSpPr>
        <p:spPr>
          <a:xfrm flipV="1">
            <a:off x="1954610" y="5315086"/>
            <a:ext cx="1335492" cy="367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28775" y="5866980"/>
            <a:ext cx="1557338" cy="53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612515" y="3094041"/>
            <a:ext cx="2003817" cy="246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9076" y="549764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libri"/>
                <a:cs typeface="Calibri"/>
              </a:rPr>
              <a:t>Debug Launcher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7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When the Debugger is launched </a:t>
            </a:r>
            <a:r>
              <a:rPr lang="en-US" sz="2400" dirty="0" smtClean="0"/>
              <a:t>Eclipse </a:t>
            </a:r>
            <a:r>
              <a:rPr lang="en-US" sz="2400" dirty="0" smtClean="0"/>
              <a:t>switches to </a:t>
            </a:r>
            <a:r>
              <a:rPr lang="en-US" sz="2400" b="1" dirty="0" smtClean="0"/>
              <a:t>Debug </a:t>
            </a:r>
            <a:r>
              <a:rPr lang="en-US" sz="2400" b="1" dirty="0" smtClean="0"/>
              <a:t>Perspective.</a:t>
            </a:r>
            <a:endParaRPr lang="en-US" sz="24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2851156"/>
            <a:ext cx="5129213" cy="2224956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1891803" y="3429013"/>
            <a:ext cx="1694360" cy="107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1786" y="3244347"/>
            <a:ext cx="123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Check here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71700" y="4739510"/>
            <a:ext cx="5567908" cy="3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9658" y="4554844"/>
            <a:ext cx="96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Click Yes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3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Breakpoints</a:t>
            </a:r>
            <a:r>
              <a:rPr lang="en-US" sz="2000" dirty="0" smtClean="0"/>
              <a:t> are the points in the code which when setup lets the debugger suspend the code execution temporarily. </a:t>
            </a:r>
            <a:r>
              <a:rPr lang="en-US" sz="2000" dirty="0" smtClean="0"/>
              <a:t>You can </a:t>
            </a:r>
            <a:r>
              <a:rPr lang="en-US" sz="2000" dirty="0" smtClean="0"/>
              <a:t>choose </a:t>
            </a:r>
            <a:r>
              <a:rPr lang="en-US" sz="2000" dirty="0" smtClean="0"/>
              <a:t>these </a:t>
            </a:r>
            <a:r>
              <a:rPr lang="en-US" sz="2000" dirty="0" smtClean="0"/>
              <a:t>points.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/>
              <a:t>How to place breakpoints?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Double Click on the left margin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of the line number to place these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Points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	    </a:t>
            </a:r>
            <a:r>
              <a:rPr lang="en-US" sz="2000" b="1" dirty="0" smtClean="0"/>
              <a:t>OR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/>
          </a:p>
          <a:p>
            <a:pPr marL="0" lvl="0" indent="0" algn="just" defTabSz="914400">
              <a:spcBef>
                <a:spcPts val="0"/>
              </a:spcBef>
              <a:buNone/>
            </a:pPr>
            <a:r>
              <a:rPr lang="en-US" sz="2000" dirty="0" smtClean="0"/>
              <a:t>Right-click </a:t>
            </a:r>
            <a:r>
              <a:rPr lang="en-US" sz="2000" dirty="0"/>
              <a:t>in the left </a:t>
            </a:r>
            <a:r>
              <a:rPr lang="en-US" sz="2000" dirty="0" smtClean="0"/>
              <a:t>margin</a:t>
            </a:r>
          </a:p>
          <a:p>
            <a:pPr marL="0" lvl="0" indent="0" algn="just" defTabSz="914400">
              <a:spcBef>
                <a:spcPts val="0"/>
              </a:spcBef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Java editor and </a:t>
            </a:r>
            <a:r>
              <a:rPr lang="en-US" sz="2000" dirty="0" smtClean="0"/>
              <a:t>select</a:t>
            </a:r>
          </a:p>
          <a:p>
            <a:pPr marL="0" lvl="0" indent="0" algn="just" defTabSz="914400">
              <a:spcBef>
                <a:spcPts val="0"/>
              </a:spcBef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Toggle </a:t>
            </a:r>
            <a:r>
              <a:rPr lang="en-US" sz="2000" i="1" dirty="0">
                <a:solidFill>
                  <a:srgbClr val="0070C0"/>
                </a:solidFill>
              </a:rPr>
              <a:t>Breakpoint</a:t>
            </a:r>
            <a:r>
              <a:rPr lang="en-US" sz="2000" dirty="0"/>
              <a:t>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Two breakpoints: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Line 8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Line 11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75" y="2820895"/>
            <a:ext cx="4645025" cy="377023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243013" y="4271964"/>
            <a:ext cx="2986087" cy="164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243013" y="4800601"/>
            <a:ext cx="2986087" cy="1428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7" y="2146392"/>
            <a:ext cx="6470796" cy="3913632"/>
          </a:xfrm>
        </p:spPr>
      </p:pic>
      <p:sp>
        <p:nvSpPr>
          <p:cNvPr id="7" name="TextBox 6"/>
          <p:cNvSpPr txBox="1"/>
          <p:nvPr/>
        </p:nvSpPr>
        <p:spPr>
          <a:xfrm>
            <a:off x="3386138" y="31289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1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781" y="2509868"/>
            <a:ext cx="15301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libri"/>
                <a:cs typeface="Calibri"/>
              </a:rPr>
              <a:t>Debug View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2338" y="1966681"/>
            <a:ext cx="1300162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2179" y="1597349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Debug Perspective Indicator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860" y="1594871"/>
            <a:ext cx="410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More about </a:t>
            </a:r>
            <a:r>
              <a:rPr lang="en-US" sz="2400" b="1" dirty="0" smtClean="0">
                <a:latin typeface="Calibri"/>
                <a:cs typeface="Calibri"/>
              </a:rPr>
              <a:t>Debug Perspective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9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7" y="2146392"/>
            <a:ext cx="6470796" cy="3913632"/>
          </a:xfrm>
        </p:spPr>
      </p:pic>
      <p:sp>
        <p:nvSpPr>
          <p:cNvPr id="8" name="TextBox 7"/>
          <p:cNvSpPr txBox="1"/>
          <p:nvPr/>
        </p:nvSpPr>
        <p:spPr>
          <a:xfrm>
            <a:off x="5880970" y="29289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781" y="3558973"/>
            <a:ext cx="16021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2. Variables </a:t>
            </a:r>
            <a:r>
              <a:rPr lang="en-US" sz="1600" dirty="0" smtClean="0">
                <a:latin typeface="Calibri"/>
                <a:cs typeface="Calibri"/>
              </a:rPr>
              <a:t>View</a:t>
            </a:r>
          </a:p>
          <a:p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2338" y="1966681"/>
            <a:ext cx="1300162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2179" y="1597349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Debug Perspective Indicator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860" y="1594871"/>
            <a:ext cx="410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More about </a:t>
            </a:r>
            <a:r>
              <a:rPr lang="en-US" sz="2400" b="1" dirty="0" smtClean="0">
                <a:latin typeface="Calibri"/>
                <a:cs typeface="Calibri"/>
              </a:rPr>
              <a:t>Debug Perspective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Perspective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17" y="2146392"/>
            <a:ext cx="6470796" cy="3913632"/>
          </a:xfrm>
        </p:spPr>
      </p:pic>
      <p:sp>
        <p:nvSpPr>
          <p:cNvPr id="9" name="TextBox 8"/>
          <p:cNvSpPr txBox="1"/>
          <p:nvPr/>
        </p:nvSpPr>
        <p:spPr>
          <a:xfrm>
            <a:off x="6596063" y="23098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781" y="2509868"/>
            <a:ext cx="188461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Calibri"/>
              <a:cs typeface="Calibri"/>
            </a:endParaRPr>
          </a:p>
          <a:p>
            <a:r>
              <a:rPr lang="en-US" sz="1600" dirty="0" smtClean="0">
                <a:latin typeface="Calibri"/>
                <a:cs typeface="Calibri"/>
              </a:rPr>
              <a:t>3.  Breakpoints </a:t>
            </a:r>
            <a:r>
              <a:rPr lang="en-US" sz="1600" dirty="0" smtClean="0">
                <a:latin typeface="Calibri"/>
                <a:cs typeface="Calibri"/>
              </a:rPr>
              <a:t>View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 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2338" y="1966681"/>
            <a:ext cx="1300162" cy="34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2179" y="1597349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Debug Perspective Indicator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5860" y="1594871"/>
            <a:ext cx="4107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More about </a:t>
            </a:r>
            <a:r>
              <a:rPr lang="en-US" sz="2400" b="1" dirty="0" smtClean="0">
                <a:latin typeface="Calibri"/>
                <a:cs typeface="Calibri"/>
              </a:rPr>
              <a:t>Debug Perspective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3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400 - Lecture 7 - Objects - CH 9" id="{92058359-2D20-CE4C-9C26-5B44BFF65627}" vid="{88A64883-D147-BC4B-ACCC-94B1A487F0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I400 - Lecture</Template>
  <TotalTime>386</TotalTime>
  <Words>525</Words>
  <Application>Microsoft Office PowerPoint</Application>
  <PresentationFormat>On-screen Show (4:3)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Code Debugging</vt:lpstr>
      <vt:lpstr>Launching the Debugger</vt:lpstr>
      <vt:lpstr>Debug Perspective</vt:lpstr>
      <vt:lpstr>Breakpoints</vt:lpstr>
      <vt:lpstr>Debug Perspective</vt:lpstr>
      <vt:lpstr>Debug Perspective</vt:lpstr>
      <vt:lpstr>Debug Perspective</vt:lpstr>
      <vt:lpstr>Debug Perspective</vt:lpstr>
      <vt:lpstr>Debug Perspective</vt:lpstr>
      <vt:lpstr>Switching Back to Java Perspective</vt:lpstr>
      <vt:lpstr>Variables View</vt:lpstr>
      <vt:lpstr>Breakpoints View</vt:lpstr>
      <vt:lpstr>Stepping Commands</vt:lpstr>
      <vt:lpstr>Additional Resources</vt:lpstr>
      <vt:lpstr>Code Fix: Challenge 1</vt:lpstr>
      <vt:lpstr>Code Fix: Challenge 2</vt:lpstr>
      <vt:lpstr>…Challenge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– Application Development in Java</dc:title>
  <dc:creator>Bidanta, Rashmi Ranjan</dc:creator>
  <cp:lastModifiedBy>Duncan, J</cp:lastModifiedBy>
  <cp:revision>29</cp:revision>
  <dcterms:created xsi:type="dcterms:W3CDTF">2017-09-12T14:19:35Z</dcterms:created>
  <dcterms:modified xsi:type="dcterms:W3CDTF">2017-09-14T15:17:41Z</dcterms:modified>
</cp:coreProperties>
</file>