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02" r:id="rId2"/>
    <p:sldId id="503" r:id="rId3"/>
    <p:sldId id="504" r:id="rId4"/>
    <p:sldId id="505" r:id="rId5"/>
    <p:sldId id="507" r:id="rId6"/>
    <p:sldId id="508" r:id="rId7"/>
    <p:sldId id="506" r:id="rId8"/>
    <p:sldId id="509" r:id="rId9"/>
    <p:sldId id="510" r:id="rId10"/>
    <p:sldId id="511" r:id="rId11"/>
    <p:sldId id="512" r:id="rId12"/>
    <p:sldId id="513" r:id="rId13"/>
    <p:sldId id="521" r:id="rId14"/>
    <p:sldId id="514" r:id="rId15"/>
    <p:sldId id="516" r:id="rId16"/>
    <p:sldId id="517" r:id="rId17"/>
    <p:sldId id="518" r:id="rId18"/>
    <p:sldId id="519" r:id="rId19"/>
    <p:sldId id="520" r:id="rId20"/>
    <p:sldId id="522" r:id="rId21"/>
    <p:sldId id="525" r:id="rId22"/>
    <p:sldId id="526" r:id="rId23"/>
    <p:sldId id="527" r:id="rId24"/>
    <p:sldId id="528" r:id="rId25"/>
    <p:sldId id="523" r:id="rId26"/>
    <p:sldId id="524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73" autoAdjust="0"/>
  </p:normalViewPr>
  <p:slideViewPr>
    <p:cSldViewPr snapToGrid="0" snapToObjects="1">
      <p:cViewPr varScale="1">
        <p:scale>
          <a:sx n="89" d="100"/>
          <a:sy n="89" d="100"/>
        </p:scale>
        <p:origin x="536" y="1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3C8FB-D087-ED4A-8110-EB5CB38D13F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1C39A-9116-4A4C-9751-6D4736D5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I400 – Application Development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</p:spTree>
    <p:extLst>
      <p:ext uri="{BB962C8B-B14F-4D97-AF65-F5344CB8AC3E}">
        <p14:creationId xmlns:p14="http://schemas.microsoft.com/office/powerpoint/2010/main" val="68674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54" y="1600200"/>
            <a:ext cx="2822331" cy="51114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more complete list of the properties and methods of the File object is on page 478 in your textbook.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D7B56AA-24DF-46FC-A09A-840E09C1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13" y="1696915"/>
            <a:ext cx="5619335" cy="4699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22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File objects handle the properties of files, but they are not what we use for input or output with files.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</a:t>
            </a:r>
            <a:r>
              <a:rPr lang="en-US" sz="2800" b="1" dirty="0"/>
              <a:t>file input </a:t>
            </a:r>
            <a:r>
              <a:rPr lang="en-US" sz="2800" dirty="0"/>
              <a:t>we use the </a:t>
            </a:r>
            <a:r>
              <a:rPr lang="en-US" sz="2800" b="1" dirty="0">
                <a:solidFill>
                  <a:srgbClr val="FF0000"/>
                </a:solidFill>
              </a:rPr>
              <a:t>Scanner</a:t>
            </a:r>
            <a:r>
              <a:rPr lang="en-US" sz="2800" dirty="0"/>
              <a:t> class, just as with console input!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</a:t>
            </a:r>
            <a:r>
              <a:rPr lang="en-US" sz="2800" b="1" dirty="0"/>
              <a:t>file output </a:t>
            </a:r>
            <a:r>
              <a:rPr lang="en-US" sz="2800" dirty="0"/>
              <a:t>we use the </a:t>
            </a:r>
            <a:r>
              <a:rPr lang="en-US" sz="2800" b="1" dirty="0" err="1">
                <a:solidFill>
                  <a:srgbClr val="FF0000"/>
                </a:solidFill>
              </a:rPr>
              <a:t>PrintWriter</a:t>
            </a:r>
            <a:r>
              <a:rPr lang="en-US" sz="2800" dirty="0"/>
              <a:t>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519183C-2D99-433D-9F63-892A48FA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3" y="1660329"/>
            <a:ext cx="6101998" cy="4862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FE6BDF-62EC-4DF2-B543-60C6F42F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31" y="5875736"/>
            <a:ext cx="2505075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5D61ECF-81F2-4891-8DE6-F2D74962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331" y="6309362"/>
            <a:ext cx="3613638" cy="213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80AED991-8B47-4B15-B17B-46E011F1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062" y="1495077"/>
            <a:ext cx="2435469" cy="51114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program opens a File object around </a:t>
            </a:r>
            <a:r>
              <a:rPr lang="en-US" sz="2000" b="1" dirty="0">
                <a:solidFill>
                  <a:srgbClr val="002060"/>
                </a:solidFill>
              </a:rPr>
              <a:t>scores.txt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then open a </a:t>
            </a:r>
            <a:r>
              <a:rPr lang="en-US" sz="2000" b="1" dirty="0" err="1">
                <a:solidFill>
                  <a:srgbClr val="FF0000"/>
                </a:solidFill>
              </a:rPr>
              <a:t>PrintWriter</a:t>
            </a:r>
            <a:r>
              <a:rPr lang="en-US" sz="2000" dirty="0"/>
              <a:t> stream to this file.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Notice HOW we open it! This type of </a:t>
            </a:r>
            <a:r>
              <a:rPr lang="en-US" sz="2000" b="1" dirty="0">
                <a:solidFill>
                  <a:srgbClr val="FF0000"/>
                </a:solidFill>
              </a:rPr>
              <a:t>try</a:t>
            </a:r>
            <a:r>
              <a:rPr lang="en-US" sz="2000" dirty="0"/>
              <a:t> auto-closes opened resources.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926AA20E-B8A2-4CA7-9979-FD0C40FB4929}"/>
              </a:ext>
            </a:extLst>
          </p:cNvPr>
          <p:cNvCxnSpPr>
            <a:cxnSpLocks/>
          </p:cNvCxnSpPr>
          <p:nvPr/>
        </p:nvCxnSpPr>
        <p:spPr>
          <a:xfrm flipH="1" flipV="1">
            <a:off x="5292969" y="4050821"/>
            <a:ext cx="1266093" cy="9256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5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519183C-2D99-433D-9F63-892A48FA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3" y="1660329"/>
            <a:ext cx="6101998" cy="4862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80AED991-8B47-4B15-B17B-46E011F1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062" y="3367454"/>
            <a:ext cx="2435469" cy="323911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spaces here are important!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Without them, these two pieces of data would end up joined in the file, making them very difficult to read!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926AA20E-B8A2-4CA7-9979-FD0C40FB4929}"/>
              </a:ext>
            </a:extLst>
          </p:cNvPr>
          <p:cNvCxnSpPr>
            <a:cxnSpLocks/>
          </p:cNvCxnSpPr>
          <p:nvPr/>
        </p:nvCxnSpPr>
        <p:spPr>
          <a:xfrm flipH="1">
            <a:off x="3754316" y="3859823"/>
            <a:ext cx="2804746" cy="7712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93AA5BA4-5D1D-42AA-B792-748172D8361E}"/>
              </a:ext>
            </a:extLst>
          </p:cNvPr>
          <p:cNvCxnSpPr>
            <a:cxnSpLocks/>
          </p:cNvCxnSpPr>
          <p:nvPr/>
        </p:nvCxnSpPr>
        <p:spPr>
          <a:xfrm flipH="1">
            <a:off x="3754316" y="3859823"/>
            <a:ext cx="2804746" cy="12636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0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E7BA08-003B-48FE-B877-E5AE0AD5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1" y="1737750"/>
            <a:ext cx="6623173" cy="4757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0069D71-2E77-458A-8CA2-E5AC23F6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29" y="5093066"/>
            <a:ext cx="1866900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CBC4D4F2-7AED-4BB7-8BF4-D27FE4B4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129" y="1737750"/>
            <a:ext cx="1959402" cy="48688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program opens a File object around </a:t>
            </a:r>
            <a:r>
              <a:rPr lang="en-US" sz="2000" b="1" dirty="0">
                <a:solidFill>
                  <a:srgbClr val="002060"/>
                </a:solidFill>
              </a:rPr>
              <a:t>scores.txt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then open a </a:t>
            </a:r>
            <a:r>
              <a:rPr lang="en-US" sz="2000" b="1" dirty="0">
                <a:solidFill>
                  <a:srgbClr val="FF0000"/>
                </a:solidFill>
              </a:rPr>
              <a:t>Scanner</a:t>
            </a:r>
            <a:r>
              <a:rPr lang="en-US" sz="2000" dirty="0"/>
              <a:t> stream to this file.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="" xmlns:a16="http://schemas.microsoft.com/office/drawing/2014/main" id="{09C4A03F-9363-405A-8862-C528A97EA218}"/>
              </a:ext>
            </a:extLst>
          </p:cNvPr>
          <p:cNvSpPr/>
          <p:nvPr/>
        </p:nvSpPr>
        <p:spPr>
          <a:xfrm>
            <a:off x="817684" y="3050932"/>
            <a:ext cx="175847" cy="2042134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Reading From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If the lines in your file contain multiple pieces of data, you may with to split them up. We can use the </a:t>
            </a:r>
            <a:r>
              <a:rPr lang="en-US" sz="2800" b="1" dirty="0">
                <a:solidFill>
                  <a:srgbClr val="FF0000"/>
                </a:solidFill>
              </a:rPr>
              <a:t>.split()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method, which works nearly identically to Python! In this case it generates an </a:t>
            </a:r>
            <a:r>
              <a:rPr lang="en-US" sz="2800" b="1" dirty="0">
                <a:solidFill>
                  <a:srgbClr val="FF0000"/>
                </a:solidFill>
              </a:rPr>
              <a:t>Array</a:t>
            </a:r>
            <a:r>
              <a:rPr lang="en-US" sz="2800" dirty="0"/>
              <a:t> of </a:t>
            </a:r>
            <a:r>
              <a:rPr lang="en-US" sz="2800" b="1" dirty="0">
                <a:solidFill>
                  <a:srgbClr val="FF0000"/>
                </a:solidFill>
              </a:rPr>
              <a:t>Strings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//Splits up a CSV file line (comma-</a:t>
            </a:r>
            <a:r>
              <a:rPr lang="en-US" b="1" dirty="0" err="1">
                <a:solidFill>
                  <a:srgbClr val="FF0000"/>
                </a:solidFill>
              </a:rPr>
              <a:t>sep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String[] line = </a:t>
            </a:r>
            <a:r>
              <a:rPr lang="en-US" b="1" dirty="0" err="1">
                <a:solidFill>
                  <a:srgbClr val="FF0000"/>
                </a:solidFill>
              </a:rPr>
              <a:t>input.nextLine.split</a:t>
            </a:r>
            <a:r>
              <a:rPr lang="en-US" b="1" dirty="0">
                <a:solidFill>
                  <a:srgbClr val="FF0000"/>
                </a:solidFill>
              </a:rPr>
              <a:t>(",");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Reading From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Similarly, sometimes the lines you receive from a file may contain characters you don’t want, such as extra commas, quotes, or spaces.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We can use the String method .replace() to get rid of them: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// If we’re replacing " , it needs to be escaped!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String name = line[0].replace("\"", "");</a:t>
            </a:r>
          </a:p>
        </p:txBody>
      </p:sp>
    </p:spTree>
    <p:extLst>
      <p:ext uri="{BB962C8B-B14F-4D97-AF65-F5344CB8AC3E}">
        <p14:creationId xmlns:p14="http://schemas.microsoft.com/office/powerpoint/2010/main" val="388508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Reading From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Which one of these you do, in what order, depends on the problem you’re dealing with, but you can take the line you read (a </a:t>
            </a:r>
            <a:r>
              <a:rPr lang="en-US" sz="2800" dirty="0">
                <a:solidFill>
                  <a:srgbClr val="FF0000"/>
                </a:solidFill>
              </a:rPr>
              <a:t>String</a:t>
            </a:r>
            <a:r>
              <a:rPr lang="en-US" sz="2800" dirty="0"/>
              <a:t>), replace any instances of the character you don’t like (still a </a:t>
            </a:r>
            <a:r>
              <a:rPr lang="en-US" sz="2800" dirty="0">
                <a:solidFill>
                  <a:srgbClr val="FF0000"/>
                </a:solidFill>
              </a:rPr>
              <a:t>String</a:t>
            </a:r>
            <a:r>
              <a:rPr lang="en-US" sz="2800" dirty="0"/>
              <a:t>), then use </a:t>
            </a:r>
            <a:r>
              <a:rPr lang="en-US" sz="2800" dirty="0">
                <a:solidFill>
                  <a:srgbClr val="FF0000"/>
                </a:solidFill>
              </a:rPr>
              <a:t>.split() </a:t>
            </a:r>
            <a:r>
              <a:rPr lang="en-US" sz="2800" dirty="0"/>
              <a:t>to break the line into pieces (now an </a:t>
            </a:r>
            <a:r>
              <a:rPr lang="en-US" sz="2800" dirty="0">
                <a:solidFill>
                  <a:srgbClr val="FF0000"/>
                </a:solidFill>
              </a:rPr>
              <a:t>Array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The only downside here is that if you do it in this order, all instances of the character will be replaced.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8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EE5D83C-5247-4EC8-B298-0393E0C5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Data (Group Work)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2B30A3E-3DD4-4A40-B448-2AFA4832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rgbClr val="002060"/>
                </a:solidFill>
              </a:rPr>
              <a:t>us-500.csv </a:t>
            </a:r>
            <a:r>
              <a:rPr lang="en-US" dirty="0"/>
              <a:t>from Canvas. Write a program that can produce this output.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Keep in mind that in order to exclude the data that ISN’T shown, it would be easiest to break each line into an Array.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Are there special characters we aren’t showing? Remove them!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F9C89F2-7819-4D20-A01D-19935A0D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8965"/>
            <a:ext cx="9144000" cy="1400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04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EE5D83C-5247-4EC8-B298-0393E0C5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Data (Solution)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A299FAB-8B94-43BA-95EA-02AC142A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38" y="1417638"/>
            <a:ext cx="5735523" cy="5440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10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801" y="1531259"/>
            <a:ext cx="775128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Files (CH 12)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GUI Work</a:t>
            </a:r>
            <a:endParaRPr lang="en-US" sz="24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2312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</a:pPr>
            <a:r>
              <a:rPr lang="en-US" b="1" dirty="0"/>
              <a:t>Practice Graphical User Interface using </a:t>
            </a:r>
            <a:r>
              <a:rPr lang="en-US" b="1" dirty="0" err="1"/>
              <a:t>JavaFx</a:t>
            </a:r>
            <a:r>
              <a:rPr lang="en-US" b="1" dirty="0"/>
              <a:t> and </a:t>
            </a:r>
            <a:r>
              <a:rPr lang="en-US" b="1" dirty="0" smtClean="0"/>
              <a:t>Scene Builder</a:t>
            </a:r>
            <a:endParaRPr lang="en-US" b="1" dirty="0"/>
          </a:p>
          <a:p>
            <a:pPr marL="800100" lvl="1" indent="-342900">
              <a:lnSpc>
                <a:spcPct val="120000"/>
              </a:lnSpc>
              <a:buFont typeface="Wingdings" charset="2"/>
              <a:buChar char="Ø"/>
            </a:pPr>
            <a:r>
              <a:rPr lang="en-US" sz="3200" dirty="0"/>
              <a:t>Challenge1 </a:t>
            </a:r>
            <a:r>
              <a:rPr lang="mr-IN" sz="3200" dirty="0"/>
              <a:t>–</a:t>
            </a:r>
            <a:r>
              <a:rPr lang="en-US" sz="3200" dirty="0"/>
              <a:t> Simple Calculator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Ø"/>
            </a:pPr>
            <a:r>
              <a:rPr lang="en-US" sz="3200" dirty="0"/>
              <a:t>Challenge2 </a:t>
            </a:r>
            <a:r>
              <a:rPr lang="mr-IN" sz="3200" dirty="0"/>
              <a:t>–</a:t>
            </a:r>
            <a:r>
              <a:rPr lang="en-US" sz="3200" dirty="0"/>
              <a:t> Email Composer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0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Builder Layouts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Question: How to choose a best fit layout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Requirements of application</a:t>
            </a:r>
          </a:p>
          <a:p>
            <a:r>
              <a:rPr lang="en-US" dirty="0" smtClean="0"/>
              <a:t>Logical grouping based on function </a:t>
            </a:r>
          </a:p>
          <a:p>
            <a:r>
              <a:rPr lang="en-US" dirty="0" smtClean="0"/>
              <a:t>Ease </a:t>
            </a:r>
            <a:r>
              <a:rPr lang="en-US" dirty="0" smtClean="0"/>
              <a:t>of use for the end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</a:t>
            </a:r>
            <a:r>
              <a:rPr lang="en-US" dirty="0" smtClean="0">
                <a:sym typeface="Wingdings"/>
              </a:rPr>
              <a:t> Example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5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Management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0" y="1738314"/>
            <a:ext cx="3943350" cy="2453932"/>
          </a:xfrm>
        </p:spPr>
      </p:pic>
      <p:cxnSp>
        <p:nvCxnSpPr>
          <p:cNvPr id="8" name="Straight Arrow Connector 7"/>
          <p:cNvCxnSpPr>
            <a:stCxn id="14" idx="3"/>
            <a:endCxn id="4" idx="1"/>
          </p:cNvCxnSpPr>
          <p:nvPr/>
        </p:nvCxnSpPr>
        <p:spPr>
          <a:xfrm>
            <a:off x="3796930" y="2965280"/>
            <a:ext cx="775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450" y="2642114"/>
            <a:ext cx="3625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			Border pane</a:t>
            </a:r>
          </a:p>
          <a:p>
            <a:r>
              <a:rPr lang="en-US" dirty="0" smtClean="0">
                <a:latin typeface="Calibri"/>
                <a:cs typeface="Calibri"/>
              </a:rPr>
              <a:t>(Border pane hosts embedded Pane)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10" y="1915598"/>
            <a:ext cx="3943350" cy="221349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69530"/>
            <a:ext cx="3943360" cy="2136047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4" idx="2"/>
            <a:endCxn id="17" idx="0"/>
          </p:cNvCxnSpPr>
          <p:nvPr/>
        </p:nvCxnSpPr>
        <p:spPr>
          <a:xfrm>
            <a:off x="1984190" y="3288445"/>
            <a:ext cx="4559490" cy="1081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9530"/>
            <a:ext cx="2304678" cy="2025820"/>
          </a:xfrm>
          <a:prstGeom prst="rect">
            <a:avLst/>
          </a:prstGeom>
        </p:spPr>
      </p:pic>
      <p:sp>
        <p:nvSpPr>
          <p:cNvPr id="35" name="Right Brace 34"/>
          <p:cNvSpPr/>
          <p:nvPr/>
        </p:nvSpPr>
        <p:spPr>
          <a:xfrm>
            <a:off x="2761878" y="4369530"/>
            <a:ext cx="212779" cy="202582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37637" y="5059274"/>
            <a:ext cx="1645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"/>
                <a:cs typeface="Calibri"/>
              </a:rPr>
              <a:t>All components</a:t>
            </a:r>
          </a:p>
          <a:p>
            <a:r>
              <a:rPr lang="en-US" dirty="0" smtClean="0">
                <a:latin typeface="Calibri"/>
                <a:cs typeface="Calibri"/>
              </a:rPr>
              <a:t> of host pane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83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18" y="1781175"/>
            <a:ext cx="4140332" cy="2576513"/>
          </a:xfrm>
        </p:spPr>
      </p:pic>
      <p:sp>
        <p:nvSpPr>
          <p:cNvPr id="6" name="Rectangle 5"/>
          <p:cNvSpPr/>
          <p:nvPr/>
        </p:nvSpPr>
        <p:spPr>
          <a:xfrm>
            <a:off x="4157664" y="2100264"/>
            <a:ext cx="4243388" cy="2286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6247" y="2214562"/>
            <a:ext cx="3986216" cy="2114549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5" idx="0"/>
            <a:endCxn id="6" idx="2"/>
          </p:cNvCxnSpPr>
          <p:nvPr/>
        </p:nvCxnSpPr>
        <p:spPr>
          <a:xfrm flipH="1" flipV="1">
            <a:off x="6279358" y="4386264"/>
            <a:ext cx="38826" cy="927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30367" y="5313919"/>
            <a:ext cx="1375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Anchor Pane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8" name="Straight Arrow Connector 17"/>
          <p:cNvCxnSpPr>
            <a:stCxn id="19" idx="3"/>
            <a:endCxn id="9" idx="1"/>
          </p:cNvCxnSpPr>
          <p:nvPr/>
        </p:nvCxnSpPr>
        <p:spPr>
          <a:xfrm flipV="1">
            <a:off x="1756786" y="3271837"/>
            <a:ext cx="2529461" cy="108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251" y="3098007"/>
            <a:ext cx="110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Split Pane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8" y="4557245"/>
            <a:ext cx="3752850" cy="188268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5" idx="1"/>
            <a:endCxn id="20" idx="3"/>
          </p:cNvCxnSpPr>
          <p:nvPr/>
        </p:nvCxnSpPr>
        <p:spPr>
          <a:xfrm flipH="1">
            <a:off x="4248018" y="5498585"/>
            <a:ext cx="13823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 flipH="1">
            <a:off x="1028700" y="3467339"/>
            <a:ext cx="173319" cy="20598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2"/>
          </p:cNvCxnSpPr>
          <p:nvPr/>
        </p:nvCxnSpPr>
        <p:spPr>
          <a:xfrm>
            <a:off x="1202019" y="3467339"/>
            <a:ext cx="1484031" cy="20598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60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8" y="1817453"/>
            <a:ext cx="4881562" cy="2448917"/>
          </a:xfrm>
          <a:ln>
            <a:solidFill>
              <a:srgbClr val="C00000"/>
            </a:solidFill>
            <a:tailEnd type="triangle"/>
          </a:ln>
        </p:spPr>
      </p:pic>
      <p:sp>
        <p:nvSpPr>
          <p:cNvPr id="5" name="Rectangle 4"/>
          <p:cNvSpPr/>
          <p:nvPr/>
        </p:nvSpPr>
        <p:spPr>
          <a:xfrm>
            <a:off x="5334000" y="2044466"/>
            <a:ext cx="2157413" cy="1657350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2738" y="3828812"/>
            <a:ext cx="2024062" cy="337541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05238" y="1817453"/>
            <a:ext cx="1400175" cy="2448917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8" idx="2"/>
          </p:cNvCxnSpPr>
          <p:nvPr/>
        </p:nvCxnSpPr>
        <p:spPr>
          <a:xfrm flipV="1">
            <a:off x="3213006" y="4266370"/>
            <a:ext cx="1223053" cy="21650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0"/>
            <a:endCxn id="5" idx="2"/>
          </p:cNvCxnSpPr>
          <p:nvPr/>
        </p:nvCxnSpPr>
        <p:spPr>
          <a:xfrm flipV="1">
            <a:off x="5067649" y="3701816"/>
            <a:ext cx="1345058" cy="887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0"/>
            <a:endCxn id="6" idx="2"/>
          </p:cNvCxnSpPr>
          <p:nvPr/>
        </p:nvCxnSpPr>
        <p:spPr>
          <a:xfrm flipV="1">
            <a:off x="7333687" y="4166353"/>
            <a:ext cx="341082" cy="1392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9709" y="5559031"/>
            <a:ext cx="30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		</a:t>
            </a:r>
            <a:r>
              <a:rPr lang="en-US" dirty="0" err="1" smtClean="0">
                <a:latin typeface="Calibri"/>
                <a:cs typeface="Calibri"/>
              </a:rPr>
              <a:t>Hbox</a:t>
            </a:r>
            <a:r>
              <a:rPr lang="en-US" dirty="0" smtClean="0">
                <a:latin typeface="Calibri"/>
                <a:cs typeface="Calibri"/>
              </a:rPr>
              <a:t> Pane</a:t>
            </a:r>
          </a:p>
          <a:p>
            <a:r>
              <a:rPr lang="en-US" dirty="0" smtClean="0">
                <a:latin typeface="Calibri"/>
                <a:cs typeface="Calibri"/>
              </a:rPr>
              <a:t>Aligns the Buttons Horizontally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6055" y="5785124"/>
            <a:ext cx="301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		Table View</a:t>
            </a:r>
          </a:p>
          <a:p>
            <a:r>
              <a:rPr lang="en-US" dirty="0" smtClean="0">
                <a:latin typeface="Calibri"/>
                <a:cs typeface="Calibri"/>
              </a:rPr>
              <a:t>(Keeps track of dynamic data 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3006" y="4589535"/>
            <a:ext cx="3709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			Grid Pane</a:t>
            </a:r>
          </a:p>
          <a:p>
            <a:r>
              <a:rPr lang="en-US" dirty="0" smtClean="0">
                <a:latin typeface="Calibri"/>
                <a:cs typeface="Calibri"/>
              </a:rPr>
              <a:t>(Fixed Number of Rows and Columns)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" y="1741762"/>
            <a:ext cx="1737285" cy="4043362"/>
          </a:xfrm>
          <a:prstGeom prst="rect">
            <a:avLst/>
          </a:prstGeom>
        </p:spPr>
      </p:pic>
      <p:sp>
        <p:nvSpPr>
          <p:cNvPr id="39" name="Right Brace 38"/>
          <p:cNvSpPr/>
          <p:nvPr/>
        </p:nvSpPr>
        <p:spPr>
          <a:xfrm>
            <a:off x="2400300" y="1741762"/>
            <a:ext cx="185738" cy="404336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09851" y="3561765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All Components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40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Scene Builder to Create a GUI for a simple calculator (similar to one shown below)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Hint: Think of how you can use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a</a:t>
            </a:r>
            <a:r>
              <a:rPr lang="en-US" i="1" dirty="0" smtClean="0">
                <a:solidFill>
                  <a:srgbClr val="00B0F0"/>
                </a:solidFill>
              </a:rPr>
              <a:t> Grid pane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13" y="2812768"/>
            <a:ext cx="2098675" cy="34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Email Composer GUI using Scene Builder (similar to the following GUI)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3" y="2770187"/>
            <a:ext cx="5529263" cy="3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0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files in Java, we need to know where to find them.</a:t>
            </a:r>
          </a:p>
          <a:p>
            <a:endParaRPr lang="en-US" dirty="0"/>
          </a:p>
          <a:p>
            <a:r>
              <a:rPr lang="en-US" dirty="0"/>
              <a:t>Files can use relative paths: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“Storage/image.jpg”</a:t>
            </a:r>
          </a:p>
          <a:p>
            <a:endParaRPr lang="en-US" dirty="0"/>
          </a:p>
          <a:p>
            <a:r>
              <a:rPr lang="en-US" dirty="0"/>
              <a:t>Or absolute paths: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“C:/I400/Lab6/data.csv”</a:t>
            </a:r>
          </a:p>
        </p:txBody>
      </p:sp>
    </p:spTree>
    <p:extLst>
      <p:ext uri="{BB962C8B-B14F-4D97-AF65-F5344CB8AC3E}">
        <p14:creationId xmlns:p14="http://schemas.microsoft.com/office/powerpoint/2010/main" val="326766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b="1" dirty="0" err="1"/>
              <a:t>java.io.File</a:t>
            </a:r>
            <a:r>
              <a:rPr lang="en-US" b="1" dirty="0"/>
              <a:t> </a:t>
            </a:r>
            <a:r>
              <a:rPr lang="en-US" dirty="0"/>
              <a:t>class to create new File objects: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rgbClr val="FF0000"/>
                </a:solidFill>
              </a:rPr>
              <a:t>java.io.File</a:t>
            </a:r>
            <a:r>
              <a:rPr lang="en-US" b="1" dirty="0">
                <a:solidFill>
                  <a:srgbClr val="FF0000"/>
                </a:solidFill>
              </a:rPr>
              <a:t> file = new </a:t>
            </a:r>
            <a:r>
              <a:rPr lang="en-US" b="1" dirty="0" err="1">
                <a:solidFill>
                  <a:srgbClr val="FF0000"/>
                </a:solidFill>
              </a:rPr>
              <a:t>java.io.File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filePath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/>
              <a:t>Creating the file object requires a String containing a path, either absolute or relative.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2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pass the path in to the File object, we need to be careful about a few things:</a:t>
            </a:r>
          </a:p>
          <a:p>
            <a:endParaRPr lang="en-US" dirty="0"/>
          </a:p>
          <a:p>
            <a:pPr lvl="1"/>
            <a:r>
              <a:rPr lang="en-US" dirty="0"/>
              <a:t>Using a </a:t>
            </a:r>
            <a:r>
              <a:rPr lang="en-US" b="1" dirty="0">
                <a:solidFill>
                  <a:srgbClr val="FF0000"/>
                </a:solidFill>
              </a:rPr>
              <a:t>“\”</a:t>
            </a:r>
            <a:r>
              <a:rPr lang="en-US" dirty="0"/>
              <a:t> (the Windows directory slash) requires us to escape it, like this: </a:t>
            </a:r>
            <a:r>
              <a:rPr lang="en-US" b="1" dirty="0">
                <a:solidFill>
                  <a:srgbClr val="FF0000"/>
                </a:solidFill>
              </a:rPr>
              <a:t>“\\”</a:t>
            </a:r>
          </a:p>
          <a:p>
            <a:endParaRPr lang="en-US" dirty="0"/>
          </a:p>
          <a:p>
            <a:pPr lvl="1"/>
            <a:r>
              <a:rPr lang="en-US" dirty="0"/>
              <a:t>In general, absolute paths should be considered dangerous because they are more likely to break.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5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file paths are safer, and generally use </a:t>
            </a:r>
            <a:r>
              <a:rPr lang="en-US" b="1" dirty="0">
                <a:solidFill>
                  <a:srgbClr val="FF0000"/>
                </a:solidFill>
              </a:rPr>
              <a:t>“/”</a:t>
            </a:r>
            <a:r>
              <a:rPr lang="en-US" dirty="0"/>
              <a:t>, which Java supports more easily.</a:t>
            </a:r>
          </a:p>
          <a:p>
            <a:endParaRPr lang="en-US" dirty="0"/>
          </a:p>
          <a:p>
            <a:r>
              <a:rPr lang="en-US" dirty="0"/>
              <a:t>The downside is that relative paths require us to have our files in certain locations in relation to our project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1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are many things we can do to File objects: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2B127AA-776D-4FC9-A45D-826A8979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85" y="2206869"/>
            <a:ext cx="6069500" cy="3191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B065DB9-5E2F-43FA-86A5-D02C74DD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7" y="5581151"/>
            <a:ext cx="8634046" cy="877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Brace 5">
            <a:extLst>
              <a:ext uri="{FF2B5EF4-FFF2-40B4-BE49-F238E27FC236}">
                <a16:creationId xmlns="" xmlns:a16="http://schemas.microsoft.com/office/drawing/2014/main" id="{ABBBEB9E-843E-4CED-A7C7-A8CD1D3C0CE3}"/>
              </a:ext>
            </a:extLst>
          </p:cNvPr>
          <p:cNvSpPr/>
          <p:nvPr/>
        </p:nvSpPr>
        <p:spPr>
          <a:xfrm>
            <a:off x="1556238" y="4334608"/>
            <a:ext cx="175847" cy="606669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are many things we can do to File objects: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029C992-8CB7-4F1B-B403-6A2E03D2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6" y="3876326"/>
            <a:ext cx="8159627" cy="1657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123477D-0CD3-497A-9F1F-AC07E7EE4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57450"/>
            <a:ext cx="6400800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Left Brace 7">
            <a:extLst>
              <a:ext uri="{FF2B5EF4-FFF2-40B4-BE49-F238E27FC236}">
                <a16:creationId xmlns="" xmlns:a16="http://schemas.microsoft.com/office/drawing/2014/main" id="{EE268EC9-9AD5-4C84-B7CA-EFBBDB351816}"/>
              </a:ext>
            </a:extLst>
          </p:cNvPr>
          <p:cNvSpPr/>
          <p:nvPr/>
        </p:nvSpPr>
        <p:spPr>
          <a:xfrm>
            <a:off x="1081453" y="2523393"/>
            <a:ext cx="175847" cy="808892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="" xmlns:a16="http://schemas.microsoft.com/office/drawing/2014/main" id="{02D0E125-EB0A-43AF-B362-C3A1C00A7EEA}"/>
              </a:ext>
            </a:extLst>
          </p:cNvPr>
          <p:cNvSpPr/>
          <p:nvPr/>
        </p:nvSpPr>
        <p:spPr>
          <a:xfrm>
            <a:off x="316339" y="4821116"/>
            <a:ext cx="175847" cy="808892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8472DA3-D959-46E0-97C3-5E9C0A9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5F98F9-7722-4B45-A130-4A6AFA19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are many things we can do to File objects: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79E5512-E32C-4AFF-A515-6526AD8A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460494"/>
            <a:ext cx="7981950" cy="61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ED9BD99-3C9E-4475-913A-CB27CA3B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6" y="3447976"/>
            <a:ext cx="7981950" cy="2452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Brace 5">
            <a:extLst>
              <a:ext uri="{FF2B5EF4-FFF2-40B4-BE49-F238E27FC236}">
                <a16:creationId xmlns="" xmlns:a16="http://schemas.microsoft.com/office/drawing/2014/main" id="{6C1C81AC-B84F-4F8B-905D-31332650B39A}"/>
              </a:ext>
            </a:extLst>
          </p:cNvPr>
          <p:cNvSpPr/>
          <p:nvPr/>
        </p:nvSpPr>
        <p:spPr>
          <a:xfrm>
            <a:off x="281353" y="5370748"/>
            <a:ext cx="175847" cy="606669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="" xmlns:a16="http://schemas.microsoft.com/office/drawing/2014/main" id="{A555DC13-F5D9-4DC7-BA6D-A6A4F2B4A517}"/>
              </a:ext>
            </a:extLst>
          </p:cNvPr>
          <p:cNvSpPr/>
          <p:nvPr/>
        </p:nvSpPr>
        <p:spPr>
          <a:xfrm>
            <a:off x="343265" y="2460494"/>
            <a:ext cx="175847" cy="606669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299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9379</TotalTime>
  <Words>749</Words>
  <Application>Microsoft Macintosh PowerPoint</Application>
  <PresentationFormat>On-screen Show (4:3)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Georgia</vt:lpstr>
      <vt:lpstr>Wingdings</vt:lpstr>
      <vt:lpstr>Arial</vt:lpstr>
      <vt:lpstr>Information-Infrastructure</vt:lpstr>
      <vt:lpstr>I400 – Application Development in Java</vt:lpstr>
      <vt:lpstr>Today</vt:lpstr>
      <vt:lpstr>File Handling</vt:lpstr>
      <vt:lpstr>File Handling</vt:lpstr>
      <vt:lpstr>File Handling</vt:lpstr>
      <vt:lpstr>File Handling</vt:lpstr>
      <vt:lpstr>File Handling</vt:lpstr>
      <vt:lpstr>File Handling</vt:lpstr>
      <vt:lpstr>File Handling</vt:lpstr>
      <vt:lpstr>java.io.File</vt:lpstr>
      <vt:lpstr>File I/O</vt:lpstr>
      <vt:lpstr>File I/O</vt:lpstr>
      <vt:lpstr>File I/O</vt:lpstr>
      <vt:lpstr>File I/O</vt:lpstr>
      <vt:lpstr>Notes on Reading From Files</vt:lpstr>
      <vt:lpstr>Notes on Reading From Files</vt:lpstr>
      <vt:lpstr>Notes on Reading From Files</vt:lpstr>
      <vt:lpstr>Company Data (Group Work)</vt:lpstr>
      <vt:lpstr>Company Data (Solution)</vt:lpstr>
      <vt:lpstr>More on GUI</vt:lpstr>
      <vt:lpstr>Scene Builder Layouts Aside</vt:lpstr>
      <vt:lpstr>Student Management App</vt:lpstr>
      <vt:lpstr>Layouts</vt:lpstr>
      <vt:lpstr>Layouts</vt:lpstr>
      <vt:lpstr>Simple Calculator</vt:lpstr>
      <vt:lpstr>Compose Email</vt:lpstr>
      <vt:lpstr>PowerPoint Presentation</vt:lpstr>
    </vt:vector>
  </TitlesOfParts>
  <Company>Indiana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Bidanta, Rashmi Ranjan</cp:lastModifiedBy>
  <cp:revision>291</cp:revision>
  <cp:lastPrinted>2017-09-14T11:26:14Z</cp:lastPrinted>
  <dcterms:created xsi:type="dcterms:W3CDTF">2015-12-29T00:29:41Z</dcterms:created>
  <dcterms:modified xsi:type="dcterms:W3CDTF">2017-09-21T18:38:58Z</dcterms:modified>
</cp:coreProperties>
</file>