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8" r:id="rId2"/>
    <p:sldId id="288" r:id="rId3"/>
    <p:sldId id="535" r:id="rId4"/>
    <p:sldId id="536" r:id="rId5"/>
    <p:sldId id="549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292" r:id="rId19"/>
    <p:sldId id="294" r:id="rId20"/>
    <p:sldId id="295" r:id="rId21"/>
    <p:sldId id="293" r:id="rId22"/>
    <p:sldId id="296" r:id="rId23"/>
    <p:sldId id="297" r:id="rId24"/>
    <p:sldId id="298" r:id="rId25"/>
    <p:sldId id="299" r:id="rId26"/>
    <p:sldId id="300" r:id="rId27"/>
    <p:sldId id="301" r:id="rId28"/>
    <p:sldId id="320" r:id="rId29"/>
    <p:sldId id="421" r:id="rId30"/>
    <p:sldId id="422" r:id="rId31"/>
    <p:sldId id="308" r:id="rId32"/>
    <p:sldId id="309" r:id="rId33"/>
    <p:sldId id="319" r:id="rId34"/>
    <p:sldId id="310" r:id="rId35"/>
    <p:sldId id="307" r:id="rId36"/>
    <p:sldId id="303" r:id="rId37"/>
    <p:sldId id="321" r:id="rId38"/>
    <p:sldId id="322" r:id="rId39"/>
    <p:sldId id="302" r:id="rId40"/>
    <p:sldId id="323" r:id="rId41"/>
    <p:sldId id="324" r:id="rId42"/>
    <p:sldId id="305" r:id="rId43"/>
    <p:sldId id="325" r:id="rId44"/>
    <p:sldId id="517" r:id="rId45"/>
    <p:sldId id="518" r:id="rId46"/>
    <p:sldId id="37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A4BBE899-402F-4892-B4CA-BCD7CC987B04}" type="slidenum">
              <a:rPr lang="en-US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089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A4BBE899-402F-4892-B4CA-BCD7CC987B04}" type="slidenum">
              <a:rPr lang="en-US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4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WasARXEVkNpw2mKP2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en/download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eclipse-packag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johfdunc@indiana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mailto:connelly@indiana.edu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amazon.com/Introduction-Programming-Structures-Comprehensive-Version/dp/013467094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I400 – Application Development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038" y="5758934"/>
            <a:ext cx="76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Please fill out this form: </a:t>
            </a:r>
            <a:r>
              <a:rPr lang="en-US" u="sng" dirty="0">
                <a:hlinkClick r:id="rId2"/>
              </a:rPr>
              <a:t>https://goo.gl/forms/WasARXEVkNpw2mKP2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Misconduct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747"/>
            <a:ext cx="8229600" cy="501685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You may </a:t>
            </a:r>
            <a:r>
              <a:rPr lang="en-US" sz="2400" b="1" i="1" dirty="0">
                <a:solidFill>
                  <a:srgbClr val="000000"/>
                </a:solidFill>
              </a:rPr>
              <a:t>not get help from non-instructors </a:t>
            </a:r>
            <a:r>
              <a:rPr lang="en-US" sz="2400" b="1" dirty="0">
                <a:solidFill>
                  <a:srgbClr val="000000"/>
                </a:solidFill>
              </a:rPr>
              <a:t>or share code on the Homework or the Lab </a:t>
            </a:r>
            <a:r>
              <a:rPr lang="en-US" sz="2400" b="1" dirty="0" err="1">
                <a:solidFill>
                  <a:srgbClr val="000000"/>
                </a:solidFill>
              </a:rPr>
              <a:t>Practicals</a:t>
            </a:r>
            <a:r>
              <a:rPr lang="en-US" sz="2400" b="1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100" dirty="0"/>
              <a:t>Submissions must be YOUR work only. </a:t>
            </a:r>
            <a:endParaRPr lang="en-US" sz="2500" dirty="0"/>
          </a:p>
          <a:p>
            <a:pPr lvl="1"/>
            <a:r>
              <a:rPr lang="en-US" sz="2100" dirty="0"/>
              <a:t>DO NOT show/share your individual work with others. This includes asking others to debug your code.</a:t>
            </a:r>
          </a:p>
          <a:p>
            <a:endParaRPr lang="en-US" sz="2500" dirty="0"/>
          </a:p>
          <a:p>
            <a:r>
              <a:rPr lang="en-US" sz="2500" dirty="0"/>
              <a:t>Don’t submit code from the internet as your work.</a:t>
            </a:r>
          </a:p>
          <a:p>
            <a:pPr lvl="1"/>
            <a:r>
              <a:rPr lang="en-US" sz="2400" i="1" dirty="0"/>
              <a:t>If you can find it, or buy it, so can we!</a:t>
            </a:r>
          </a:p>
          <a:p>
            <a:pPr lvl="1"/>
            <a:endParaRPr lang="en-US" sz="2400" i="1" dirty="0"/>
          </a:p>
          <a:p>
            <a:r>
              <a:rPr lang="en-US" sz="2200" b="1" dirty="0">
                <a:solidFill>
                  <a:srgbClr val="000000"/>
                </a:solidFill>
              </a:rPr>
              <a:t>The standard penalty for any form of academic misconduct in this course is </a:t>
            </a:r>
            <a:r>
              <a:rPr lang="en-US" sz="2200" b="1" dirty="0">
                <a:solidFill>
                  <a:srgbClr val="FF0000"/>
                </a:solidFill>
              </a:rPr>
              <a:t>failure of the course. </a:t>
            </a:r>
            <a:endParaRPr lang="en-US" sz="26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3427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Misconduct?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1" y="1688747"/>
            <a:ext cx="4297679" cy="50168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OK</a:t>
            </a:r>
          </a:p>
          <a:p>
            <a:pPr lvl="1"/>
            <a:r>
              <a:rPr lang="en-US" sz="2100" dirty="0"/>
              <a:t>Asking classmates general questions about the course material or concepts.</a:t>
            </a:r>
          </a:p>
          <a:p>
            <a:pPr lvl="1"/>
            <a:r>
              <a:rPr lang="en-US" sz="2100" dirty="0"/>
              <a:t>Working with your group on Lecture or Lab problems assigned to your group.</a:t>
            </a:r>
          </a:p>
          <a:p>
            <a:pPr lvl="1"/>
            <a:r>
              <a:rPr lang="en-US" sz="2100" dirty="0"/>
              <a:t>Writing code with a classmate for practice, as long as you are not working on assigned homework problems.</a:t>
            </a:r>
          </a:p>
          <a:p>
            <a:pPr lvl="1"/>
            <a:r>
              <a:rPr lang="en-US" sz="2100" dirty="0"/>
              <a:t>Asking instructors for help.</a:t>
            </a:r>
          </a:p>
          <a:p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84469"/>
            <a:ext cx="4430684" cy="5016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NOT OK</a:t>
            </a:r>
          </a:p>
          <a:p>
            <a:pPr lvl="1"/>
            <a:r>
              <a:rPr lang="en-US" sz="2100" dirty="0"/>
              <a:t>Showing your code for a homework problem or Lab Practical to another student.</a:t>
            </a:r>
          </a:p>
          <a:p>
            <a:pPr lvl="1"/>
            <a:r>
              <a:rPr lang="en-US" sz="2100" dirty="0"/>
              <a:t>Sharing solutions to homework or Lab </a:t>
            </a:r>
            <a:r>
              <a:rPr lang="en-US" sz="2100" dirty="0" err="1"/>
              <a:t>Practicals</a:t>
            </a:r>
            <a:r>
              <a:rPr lang="en-US" sz="2100" dirty="0"/>
              <a:t> with anyone not enrolled in the course.</a:t>
            </a:r>
          </a:p>
          <a:p>
            <a:pPr lvl="1"/>
            <a:r>
              <a:rPr lang="en-US" sz="2100" dirty="0"/>
              <a:t>Taking code you didn’t write (even in portions) and submitting it as your work.</a:t>
            </a:r>
          </a:p>
          <a:p>
            <a:pPr lvl="1"/>
            <a:r>
              <a:rPr lang="en-US" sz="2100" dirty="0"/>
              <a:t>Asking anyone other than an instructor for homework help.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7066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5236"/>
            <a:ext cx="8229600" cy="503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Late Work</a:t>
            </a:r>
          </a:p>
          <a:p>
            <a:pPr lvl="1"/>
            <a:r>
              <a:rPr lang="en-US" sz="1800" i="1" dirty="0"/>
              <a:t>Homework (only) will be accepted up to 24 hours late, with a 20% penalty.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Excused Absences</a:t>
            </a:r>
          </a:p>
          <a:p>
            <a:pPr lvl="1"/>
            <a:r>
              <a:rPr lang="en-US" sz="1800" dirty="0"/>
              <a:t>With documentation, you can receive some or all of the points for a lecture or lab you missed. See Canvas for more details.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84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Teams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676400"/>
            <a:ext cx="8803178" cy="49530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In lecture, we have group work every day –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/>
              <a:t>you’ll sit next to your team members. 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Teams will be posted on Canvas soon.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Bringing your laptop to class (and installing Java/Eclipse on it) is a good idea. Don’t forget to charge it before class!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sz="2800" b="1" dirty="0"/>
              <a:t>Device policy </a:t>
            </a:r>
            <a:r>
              <a:rPr lang="en-US" sz="2800" dirty="0"/>
              <a:t>– no distractions while you’re working! </a:t>
            </a:r>
            <a:br>
              <a:rPr lang="en-US" sz="2800" dirty="0"/>
            </a:br>
            <a:r>
              <a:rPr lang="en-US" sz="2800" i="1" dirty="0">
                <a:solidFill>
                  <a:srgbClr val="000000"/>
                </a:solidFill>
              </a:rPr>
              <a:t>If you are distracted and/or not participating, </a:t>
            </a:r>
            <a:br>
              <a:rPr lang="en-US" sz="2800" i="1" dirty="0">
                <a:solidFill>
                  <a:srgbClr val="000000"/>
                </a:solidFill>
              </a:rPr>
            </a:br>
            <a:r>
              <a:rPr lang="en-US" sz="2800" i="1" dirty="0">
                <a:solidFill>
                  <a:srgbClr val="FF0000"/>
                </a:solidFill>
              </a:rPr>
              <a:t>we can award you a </a:t>
            </a:r>
            <a:r>
              <a:rPr lang="en-US" sz="4000" i="1" dirty="0">
                <a:solidFill>
                  <a:srgbClr val="FF0000"/>
                </a:solidFill>
              </a:rPr>
              <a:t>0</a:t>
            </a:r>
            <a:r>
              <a:rPr lang="en-US" sz="2800" i="1" dirty="0">
                <a:solidFill>
                  <a:srgbClr val="FF0000"/>
                </a:solidFill>
              </a:rPr>
              <a:t> on any problem.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84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are Crucial!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getting the Announcements? Would you prefer them in another format?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2908218"/>
            <a:ext cx="7506847" cy="38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 is in many ways the standard language for application development in enterprise.</a:t>
            </a:r>
          </a:p>
          <a:p>
            <a:endParaRPr lang="en-US" dirty="0"/>
          </a:p>
          <a:p>
            <a:r>
              <a:rPr lang="en-US" dirty="0"/>
              <a:t>Java programming opens doors for you, especially when you also know other languages.</a:t>
            </a:r>
          </a:p>
          <a:p>
            <a:endParaRPr lang="en-US" dirty="0"/>
          </a:p>
          <a:p>
            <a:r>
              <a:rPr lang="en-US" dirty="0"/>
              <a:t>Java is used everywhere from servers to mobile devices.</a:t>
            </a:r>
          </a:p>
          <a:p>
            <a:pPr lvl="1"/>
            <a:r>
              <a:rPr lang="en-US" dirty="0"/>
              <a:t>Dr. Connelly </a:t>
            </a:r>
            <a:r>
              <a:rPr lang="en-US"/>
              <a:t>teaches an </a:t>
            </a:r>
            <a:r>
              <a:rPr lang="en-US" dirty="0"/>
              <a:t>Android Programming class in the Spring that requires Java</a:t>
            </a:r>
          </a:p>
        </p:txBody>
      </p:sp>
    </p:spTree>
    <p:extLst>
      <p:ext uri="{BB962C8B-B14F-4D97-AF65-F5344CB8AC3E}">
        <p14:creationId xmlns:p14="http://schemas.microsoft.com/office/powerpoint/2010/main" val="38925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I400?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>
            <a:normAutofit/>
          </a:bodyPr>
          <a:lstStyle/>
          <a:p>
            <a:r>
              <a:rPr lang="en-US" dirty="0"/>
              <a:t>This class will give you a grounding in the skills needed to develop applications:</a:t>
            </a:r>
          </a:p>
          <a:p>
            <a:endParaRPr lang="en-US" sz="1900" dirty="0"/>
          </a:p>
          <a:p>
            <a:pPr lvl="1"/>
            <a:r>
              <a:rPr lang="en-US" dirty="0"/>
              <a:t>Java Skills 	(</a:t>
            </a:r>
            <a:r>
              <a:rPr lang="en-US" dirty="0">
                <a:solidFill>
                  <a:srgbClr val="0070C0"/>
                </a:solidFill>
              </a:rPr>
              <a:t>What I210 covers, in 6 weeks</a:t>
            </a:r>
            <a:r>
              <a:rPr lang="en-US" dirty="0"/>
              <a:t>)</a:t>
            </a:r>
          </a:p>
          <a:p>
            <a:pPr lvl="1"/>
            <a:endParaRPr lang="en-US" sz="1700" dirty="0"/>
          </a:p>
          <a:p>
            <a:pPr lvl="1"/>
            <a:r>
              <a:rPr lang="en-US" dirty="0"/>
              <a:t>GIT Skills 		(</a:t>
            </a:r>
            <a:r>
              <a:rPr lang="en-US" dirty="0">
                <a:solidFill>
                  <a:srgbClr val="0070C0"/>
                </a:solidFill>
              </a:rPr>
              <a:t>Version Control – Why and How</a:t>
            </a:r>
            <a:r>
              <a:rPr lang="en-US" dirty="0"/>
              <a:t>)</a:t>
            </a:r>
          </a:p>
          <a:p>
            <a:pPr lvl="1"/>
            <a:endParaRPr lang="en-US" sz="1800" dirty="0"/>
          </a:p>
          <a:p>
            <a:pPr lvl="1"/>
            <a:r>
              <a:rPr lang="en-US" dirty="0"/>
              <a:t>Application Skills 		(</a:t>
            </a:r>
            <a:r>
              <a:rPr lang="en-US" dirty="0">
                <a:solidFill>
                  <a:srgbClr val="0070C0"/>
                </a:solidFill>
              </a:rPr>
              <a:t>Your final project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Implementation</a:t>
            </a:r>
          </a:p>
          <a:p>
            <a:pPr lvl="2"/>
            <a:r>
              <a:rPr lang="en-US" dirty="0"/>
              <a:t>Documentation &amp; Testing</a:t>
            </a:r>
          </a:p>
          <a:p>
            <a:pPr lvl="2"/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39928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Java for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probably already have some version of Java on your laptop.</a:t>
            </a:r>
          </a:p>
          <a:p>
            <a:pPr lvl="1"/>
            <a:endParaRPr lang="en-US" dirty="0"/>
          </a:p>
          <a:p>
            <a:r>
              <a:rPr lang="en-US" dirty="0"/>
              <a:t>Download the latest JDK (Java Development Kit) here:</a:t>
            </a:r>
          </a:p>
          <a:p>
            <a:pPr lvl="1"/>
            <a:r>
              <a:rPr lang="en-US" dirty="0">
                <a:hlinkClick r:id="rId2"/>
              </a:rPr>
              <a:t>http://www.oracle.com/technetwork/java/javase/downloads/index.html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latest JRE (Java Runtime Environment) here:</a:t>
            </a:r>
          </a:p>
          <a:p>
            <a:pPr lvl="1"/>
            <a:r>
              <a:rPr lang="en-US" dirty="0">
                <a:hlinkClick r:id="rId3"/>
              </a:rPr>
              <a:t>https://java.com/en/download/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0793" cy="5111487"/>
          </a:xfrm>
        </p:spPr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ntegrated </a:t>
            </a:r>
            <a:r>
              <a:rPr lang="en-US" b="1" dirty="0"/>
              <a:t>D</a:t>
            </a:r>
            <a:r>
              <a:rPr lang="en-US" dirty="0"/>
              <a:t>evelopment </a:t>
            </a:r>
            <a:r>
              <a:rPr lang="en-US" b="1" dirty="0"/>
              <a:t>E</a:t>
            </a:r>
            <a:r>
              <a:rPr lang="en-US" dirty="0"/>
              <a:t>nvironment</a:t>
            </a:r>
          </a:p>
          <a:p>
            <a:endParaRPr lang="en-US" dirty="0"/>
          </a:p>
          <a:p>
            <a:r>
              <a:rPr lang="en-US" dirty="0"/>
              <a:t>Common ones for Java include: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Eclipse</a:t>
            </a:r>
            <a:r>
              <a:rPr lang="en-US" dirty="0"/>
              <a:t>:		</a:t>
            </a:r>
            <a:r>
              <a:rPr lang="en-US" i="1" dirty="0"/>
              <a:t>The IDE with the most tools/plugins</a:t>
            </a:r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NetBeans</a:t>
            </a:r>
            <a:r>
              <a:rPr lang="en-US" dirty="0"/>
              <a:t>:	</a:t>
            </a:r>
            <a:r>
              <a:rPr lang="en-US" i="1" dirty="0"/>
              <a:t>Sun/Oracle’s original IDE</a:t>
            </a:r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IntelliJ</a:t>
            </a:r>
            <a:r>
              <a:rPr lang="en-US" dirty="0"/>
              <a:t>:		</a:t>
            </a:r>
            <a:r>
              <a:rPr lang="en-US" i="1" dirty="0"/>
              <a:t>Another popular IDE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BlueJ</a:t>
            </a:r>
            <a:r>
              <a:rPr lang="en-US" dirty="0"/>
              <a:t>:			</a:t>
            </a:r>
            <a:r>
              <a:rPr lang="en-US" i="1" dirty="0"/>
              <a:t>For small-scale development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DrJava</a:t>
            </a:r>
            <a:r>
              <a:rPr lang="en-US" dirty="0"/>
              <a:t>:		</a:t>
            </a:r>
            <a:r>
              <a:rPr lang="en-US" i="1" dirty="0"/>
              <a:t>For small academic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Eclipse for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Visit </a:t>
            </a:r>
            <a:r>
              <a:rPr lang="en-US" sz="2000" dirty="0">
                <a:hlinkClick r:id="rId2"/>
              </a:rPr>
              <a:t>http://www.eclipse.org/downloads/eclipse-packages/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Choose “</a:t>
            </a:r>
            <a:r>
              <a:rPr lang="en-US" dirty="0">
                <a:solidFill>
                  <a:srgbClr val="00B050"/>
                </a:solidFill>
              </a:rPr>
              <a:t>Eclipse Installer</a:t>
            </a:r>
            <a:r>
              <a:rPr lang="en-US" dirty="0"/>
              <a:t>”, then run it and choose “</a:t>
            </a:r>
            <a:r>
              <a:rPr lang="en-US" dirty="0">
                <a:solidFill>
                  <a:srgbClr val="00B0F0"/>
                </a:solidFill>
              </a:rPr>
              <a:t>Eclipse IDE for Java Developers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				or</a:t>
            </a:r>
          </a:p>
          <a:p>
            <a:r>
              <a:rPr lang="en-US" dirty="0"/>
              <a:t>Choose “</a:t>
            </a:r>
            <a:r>
              <a:rPr lang="en-US" dirty="0">
                <a:solidFill>
                  <a:srgbClr val="00B050"/>
                </a:solidFill>
              </a:rPr>
              <a:t>Eclipse IDE for Java Developers</a:t>
            </a:r>
            <a:r>
              <a:rPr lang="en-US" dirty="0"/>
              <a:t>”</a:t>
            </a:r>
          </a:p>
          <a:p>
            <a:pPr lvl="1"/>
            <a:r>
              <a:rPr lang="en-US" sz="2600" dirty="0"/>
              <a:t>Make sure you choose the correct version for your OS!</a:t>
            </a:r>
          </a:p>
          <a:p>
            <a:pPr lvl="1"/>
            <a:endParaRPr lang="en-US" dirty="0"/>
          </a:p>
          <a:p>
            <a:r>
              <a:rPr lang="en-US" dirty="0"/>
              <a:t>At the moment, the latest release is “Oxygen”, aka Version 4.7.0, but that may change.</a:t>
            </a:r>
          </a:p>
        </p:txBody>
      </p:sp>
    </p:spTree>
    <p:extLst>
      <p:ext uri="{BB962C8B-B14F-4D97-AF65-F5344CB8AC3E}">
        <p14:creationId xmlns:p14="http://schemas.microsoft.com/office/powerpoint/2010/main" val="189648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01" y="1617523"/>
            <a:ext cx="775128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CH 1 - IDEs &amp; Eclipse Basics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CH 2 - Language Basics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Variables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Data Types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solidFill>
                  <a:srgbClr val="000090"/>
                </a:solidFill>
                <a:latin typeface="Calibri"/>
                <a:cs typeface="Calibri"/>
              </a:rPr>
              <a:t>If you miss anything today, please note that all slides from lecture are posted to Canvas.</a:t>
            </a:r>
          </a:p>
        </p:txBody>
      </p:sp>
    </p:spTree>
    <p:extLst>
      <p:ext uri="{BB962C8B-B14F-4D97-AF65-F5344CB8AC3E}">
        <p14:creationId xmlns:p14="http://schemas.microsoft.com/office/powerpoint/2010/main" val="373152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633" y="1600200"/>
            <a:ext cx="8404167" cy="5111487"/>
          </a:xfrm>
        </p:spPr>
        <p:txBody>
          <a:bodyPr/>
          <a:lstStyle/>
          <a:p>
            <a:r>
              <a:rPr lang="en-US" dirty="0"/>
              <a:t>When you first </a:t>
            </a:r>
            <a:br>
              <a:rPr lang="en-US" dirty="0"/>
            </a:br>
            <a:r>
              <a:rPr lang="en-US" dirty="0"/>
              <a:t>start Eclipse, </a:t>
            </a:r>
            <a:br>
              <a:rPr lang="en-US" dirty="0"/>
            </a:br>
            <a:r>
              <a:rPr lang="en-US" dirty="0"/>
              <a:t>you’ll see a screen </a:t>
            </a:r>
            <a:br>
              <a:rPr lang="en-US" dirty="0"/>
            </a:br>
            <a:r>
              <a:rPr lang="en-US" dirty="0"/>
              <a:t>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disable this if you like.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1512917"/>
            <a:ext cx="5104014" cy="38280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184669" y="5120640"/>
            <a:ext cx="1579418" cy="6567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1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Project (Eclipse)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3" y="1584551"/>
            <a:ext cx="5819775" cy="16859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894217" y="2124891"/>
            <a:ext cx="1933303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53348" y="1600200"/>
            <a:ext cx="2272938" cy="5111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a new Project.</a:t>
            </a:r>
          </a:p>
        </p:txBody>
      </p:sp>
    </p:spTree>
    <p:extLst>
      <p:ext uri="{BB962C8B-B14F-4D97-AF65-F5344CB8AC3E}">
        <p14:creationId xmlns:p14="http://schemas.microsoft.com/office/powerpoint/2010/main" val="162737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" y="1427030"/>
            <a:ext cx="4019550" cy="5457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Project (Eclipse)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348" y="1600200"/>
            <a:ext cx="2033452" cy="5111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set some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choose “Finish”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87260" y="2290354"/>
            <a:ext cx="4970295" cy="11135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40480" y="2290354"/>
            <a:ext cx="2717074" cy="107986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53419" y="2290354"/>
            <a:ext cx="4004135" cy="20200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5086" y="5355772"/>
            <a:ext cx="3574868" cy="11582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34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Project (Eclipse)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should see a screen like this.</a:t>
            </a:r>
            <a:br>
              <a:rPr lang="en-US" dirty="0"/>
            </a:br>
            <a:r>
              <a:rPr lang="en-US" dirty="0"/>
              <a:t>(You may have to close the Welcome Screen)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38" y="2667643"/>
            <a:ext cx="5392058" cy="40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66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Project (Eclipse)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347" y="1600200"/>
            <a:ext cx="2325189" cy="5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 add a new Class to our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" y="1600200"/>
            <a:ext cx="5495925" cy="21240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4127863" y="2748598"/>
            <a:ext cx="2525485" cy="729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22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399"/>
            <a:ext cx="4580709" cy="5383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Project (Eclipse)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348" y="1600200"/>
            <a:ext cx="2246812" cy="5111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set some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Uncheck this for now.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choose “Finish”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70008" y="2290354"/>
            <a:ext cx="4987547" cy="112570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30286" y="2290354"/>
            <a:ext cx="3727268" cy="27867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90652" y="3796937"/>
            <a:ext cx="4162696" cy="16720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5086" y="5956663"/>
            <a:ext cx="3614056" cy="5573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5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Project (Eclipse)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we have a Class in our Project: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4315"/>
            <a:ext cx="8038011" cy="44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Project (Eclipse)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348" y="1600200"/>
            <a:ext cx="2246812" cy="5111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Let’s add a line of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click the Run button.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You’ll be prompted to Save, then you should see output!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201"/>
            <a:ext cx="5029200" cy="18478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763589" y="2290354"/>
            <a:ext cx="1793966" cy="1907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5" y="3428999"/>
            <a:ext cx="2095500" cy="13430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888274" y="3428999"/>
            <a:ext cx="5860868" cy="4027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25" y="5276394"/>
            <a:ext cx="2981325" cy="11334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082971" y="5416412"/>
            <a:ext cx="3614056" cy="5573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62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600200"/>
            <a:ext cx="8425543" cy="5111487"/>
          </a:xfrm>
        </p:spPr>
        <p:txBody>
          <a:bodyPr>
            <a:normAutofit/>
          </a:bodyPr>
          <a:lstStyle/>
          <a:p>
            <a:r>
              <a:rPr lang="en-US" sz="2800" dirty="0"/>
              <a:t>If you want to adjust the font size in Eclipse, choose: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Window</a:t>
            </a:r>
            <a:r>
              <a:rPr lang="en-US" sz="2400" dirty="0"/>
              <a:t> menu, then </a:t>
            </a:r>
            <a:r>
              <a:rPr lang="en-US" sz="2400" b="1" dirty="0"/>
              <a:t>Preferences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General</a:t>
            </a:r>
            <a:r>
              <a:rPr lang="en-US" sz="2400" dirty="0"/>
              <a:t> section, then </a:t>
            </a:r>
            <a:r>
              <a:rPr lang="en-US" sz="2400" b="1" dirty="0"/>
              <a:t>Appearance</a:t>
            </a:r>
            <a:r>
              <a:rPr lang="en-US" sz="2400" dirty="0"/>
              <a:t>, then </a:t>
            </a:r>
            <a:r>
              <a:rPr lang="en-US" sz="2400" b="1" dirty="0"/>
              <a:t>Colors and Fonts</a:t>
            </a:r>
          </a:p>
          <a:p>
            <a:pPr lvl="1"/>
            <a:r>
              <a:rPr lang="en-US" sz="2400" dirty="0"/>
              <a:t>The Basic section, then scroll down to 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b="1" dirty="0"/>
              <a:t>Text Font</a:t>
            </a:r>
            <a:r>
              <a:rPr lang="en-US" sz="2400" dirty="0"/>
              <a:t>” and click the </a:t>
            </a:r>
            <a:r>
              <a:rPr lang="en-US" sz="2400" b="1" dirty="0"/>
              <a:t>Edit…</a:t>
            </a:r>
            <a:r>
              <a:rPr lang="en-US" sz="2400" dirty="0"/>
              <a:t> button.</a:t>
            </a:r>
          </a:p>
          <a:p>
            <a:pPr lvl="1"/>
            <a:r>
              <a:rPr lang="en-US" sz="2400" dirty="0"/>
              <a:t>Then the </a:t>
            </a:r>
            <a:r>
              <a:rPr lang="en-US" sz="2400" b="1" dirty="0"/>
              <a:t>Apply and Close </a:t>
            </a:r>
            <a:r>
              <a:rPr lang="en-US" sz="2400" dirty="0"/>
              <a:t>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4628197"/>
            <a:ext cx="5972175" cy="19907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263085" y="5623559"/>
            <a:ext cx="731384" cy="17603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07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Libraries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600200"/>
            <a:ext cx="8667083" cy="5111487"/>
          </a:xfrm>
        </p:spPr>
        <p:txBody>
          <a:bodyPr>
            <a:normAutofit/>
          </a:bodyPr>
          <a:lstStyle/>
          <a:p>
            <a:r>
              <a:rPr lang="en-US" sz="2800" dirty="0"/>
              <a:t>Java uses the </a:t>
            </a:r>
            <a:r>
              <a:rPr lang="en-US" sz="2800" b="1" dirty="0"/>
              <a:t>Object-Oriented Programming Model (OOP)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The core Java language includes many </a:t>
            </a:r>
            <a:r>
              <a:rPr lang="en-US" sz="2800" b="1" dirty="0"/>
              <a:t>libraries</a:t>
            </a:r>
            <a:r>
              <a:rPr lang="en-US" sz="2800" dirty="0"/>
              <a:t> (System is one of them) that can be invoked to access common functionality.</a:t>
            </a:r>
          </a:p>
          <a:p>
            <a:endParaRPr lang="en-US" sz="2800" dirty="0"/>
          </a:p>
          <a:p>
            <a:r>
              <a:rPr lang="en-US" sz="2800" dirty="0"/>
              <a:t>Inside these libraries are classes, methods, and variables. These libraries are analogous to modules from Python.</a:t>
            </a:r>
          </a:p>
        </p:txBody>
      </p:sp>
    </p:spTree>
    <p:extLst>
      <p:ext uri="{BB962C8B-B14F-4D97-AF65-F5344CB8AC3E}">
        <p14:creationId xmlns:p14="http://schemas.microsoft.com/office/powerpoint/2010/main" val="28966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61303"/>
            <a:ext cx="8229600" cy="436486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b="1" dirty="0"/>
              <a:t>John Duncan </a:t>
            </a:r>
            <a:r>
              <a:rPr lang="en-US" dirty="0"/>
              <a:t>(I go by “J”)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PhD, Indiana University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Areas: Education, Security, Privacy, Social Informatics, Pervasive Computing, AI, Cognitive Science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 marL="914400" lvl="2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3000" u="sng" dirty="0"/>
              <a:t>Email</a:t>
            </a:r>
            <a:r>
              <a:rPr lang="en-US" sz="3000" dirty="0"/>
              <a:t>: </a:t>
            </a:r>
            <a:r>
              <a:rPr lang="en-US" sz="3000" dirty="0">
                <a:hlinkClick r:id="rId2"/>
              </a:rPr>
              <a:t>johfdunc@indiana.edu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u="sng" dirty="0"/>
              <a:t>Office location</a:t>
            </a:r>
            <a:r>
              <a:rPr lang="en-US" sz="3000" dirty="0"/>
              <a:t>: Undergraduate Annex 201</a:t>
            </a:r>
          </a:p>
          <a:p>
            <a:pPr>
              <a:lnSpc>
                <a:spcPct val="110000"/>
              </a:lnSpc>
            </a:pPr>
            <a:r>
              <a:rPr lang="en-US" sz="3000" u="sng" dirty="0"/>
              <a:t>Office hours</a:t>
            </a:r>
            <a:r>
              <a:rPr lang="en-US" sz="3000" dirty="0"/>
              <a:t>: Monday 2:30 – 4:00 PM or </a:t>
            </a:r>
            <a:br>
              <a:rPr lang="en-US" sz="3000" dirty="0"/>
            </a:br>
            <a:r>
              <a:rPr lang="en-US" sz="3000" dirty="0"/>
              <a:t>					 By Appointment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8" y="2344900"/>
            <a:ext cx="1093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0838" y="5983398"/>
            <a:ext cx="811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Facilitator, Nothing Is Binary – a </a:t>
            </a:r>
            <a:r>
              <a:rPr lang="en-US" i="1" dirty="0" err="1"/>
              <a:t>SoIC</a:t>
            </a:r>
            <a:r>
              <a:rPr lang="en-US" i="1" dirty="0"/>
              <a:t> community for students, faculty, and staff who identify as </a:t>
            </a:r>
            <a:r>
              <a:rPr lang="en-US" i="1" dirty="0">
                <a:solidFill>
                  <a:srgbClr val="7030A0"/>
                </a:solidFill>
              </a:rPr>
              <a:t>G</a:t>
            </a:r>
            <a:r>
              <a:rPr lang="en-US" i="1" dirty="0">
                <a:solidFill>
                  <a:srgbClr val="0070C0"/>
                </a:solidFill>
              </a:rPr>
              <a:t>L</a:t>
            </a:r>
            <a:r>
              <a:rPr lang="en-US" i="1" dirty="0">
                <a:solidFill>
                  <a:srgbClr val="00B050"/>
                </a:solidFill>
              </a:rPr>
              <a:t>B</a:t>
            </a:r>
            <a:r>
              <a:rPr lang="en-US" i="1" dirty="0">
                <a:solidFill>
                  <a:srgbClr val="FFC000"/>
                </a:solidFill>
              </a:rPr>
              <a:t>T</a:t>
            </a: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i="1" dirty="0"/>
              <a:t> or allies. Talk to me if interested!</a:t>
            </a:r>
          </a:p>
        </p:txBody>
      </p:sp>
    </p:spTree>
    <p:extLst>
      <p:ext uri="{BB962C8B-B14F-4D97-AF65-F5344CB8AC3E}">
        <p14:creationId xmlns:p14="http://schemas.microsoft.com/office/powerpoint/2010/main" val="3585686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Libraries &amp;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600200"/>
            <a:ext cx="8425543" cy="5111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solidFill>
                  <a:srgbClr val="0070C0"/>
                </a:solidFill>
              </a:rPr>
              <a:t>System</a:t>
            </a:r>
            <a:r>
              <a:rPr lang="en-US" sz="3600" b="1" dirty="0" err="1">
                <a:solidFill>
                  <a:srgbClr val="FF0000"/>
                </a:solidFill>
              </a:rPr>
              <a:t>.</a:t>
            </a:r>
            <a:r>
              <a:rPr lang="en-US" sz="3600" b="1" dirty="0" err="1">
                <a:solidFill>
                  <a:srgbClr val="00B050"/>
                </a:solidFill>
              </a:rPr>
              <a:t>out</a:t>
            </a:r>
            <a:r>
              <a:rPr lang="en-US" sz="3600" b="1" dirty="0" err="1">
                <a:solidFill>
                  <a:srgbClr val="FF0000"/>
                </a:solidFill>
              </a:rPr>
              <a:t>.println</a:t>
            </a:r>
            <a:r>
              <a:rPr lang="en-US" sz="3600" b="1" dirty="0">
                <a:solidFill>
                  <a:srgbClr val="FF0000"/>
                </a:solidFill>
              </a:rPr>
              <a:t>("Hello World!");</a:t>
            </a:r>
          </a:p>
          <a:p>
            <a:endParaRPr lang="en-US" sz="2400" dirty="0"/>
          </a:p>
          <a:p>
            <a:r>
              <a:rPr lang="en-US" sz="2400" dirty="0"/>
              <a:t>Here, </a:t>
            </a:r>
            <a:r>
              <a:rPr lang="en-US" sz="2400" dirty="0">
                <a:solidFill>
                  <a:srgbClr val="0070C0"/>
                </a:solidFill>
              </a:rPr>
              <a:t>System</a:t>
            </a:r>
            <a:r>
              <a:rPr lang="en-US" sz="2400" dirty="0"/>
              <a:t> is a </a:t>
            </a:r>
            <a:r>
              <a:rPr lang="en-US" sz="2400" i="1" dirty="0"/>
              <a:t>library</a:t>
            </a:r>
            <a:r>
              <a:rPr lang="en-US" sz="2400" dirty="0"/>
              <a:t>, and </a:t>
            </a:r>
            <a:r>
              <a:rPr lang="en-US" sz="2400" dirty="0" err="1">
                <a:solidFill>
                  <a:srgbClr val="0070C0"/>
                </a:solidFill>
              </a:rPr>
              <a:t>System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B050"/>
                </a:solidFill>
              </a:rPr>
              <a:t>out</a:t>
            </a:r>
            <a:r>
              <a:rPr lang="en-US" sz="2400" dirty="0"/>
              <a:t> is a </a:t>
            </a:r>
            <a:r>
              <a:rPr lang="en-US" sz="2400" i="1" dirty="0"/>
              <a:t>variable</a:t>
            </a:r>
            <a:r>
              <a:rPr lang="en-US" sz="2400" dirty="0"/>
              <a:t> in the System library that contains a specific </a:t>
            </a:r>
            <a:r>
              <a:rPr lang="en-US" sz="2400" dirty="0" err="1"/>
              <a:t>PrintStream</a:t>
            </a:r>
            <a:r>
              <a:rPr lang="en-US" sz="2400" dirty="0"/>
              <a:t> object.</a:t>
            </a:r>
          </a:p>
          <a:p>
            <a:pPr lvl="1"/>
            <a:r>
              <a:rPr lang="en-US" sz="2000" i="1" dirty="0"/>
              <a:t>That object is an </a:t>
            </a:r>
            <a:r>
              <a:rPr lang="en-US" sz="2000" b="1" i="1" dirty="0"/>
              <a:t>instance</a:t>
            </a:r>
            <a:r>
              <a:rPr lang="en-US" sz="2000" i="1" dirty="0"/>
              <a:t> of the </a:t>
            </a:r>
            <a:r>
              <a:rPr lang="en-US" sz="2000" i="1" dirty="0" err="1"/>
              <a:t>PrintStream</a:t>
            </a:r>
            <a:r>
              <a:rPr lang="en-US" sz="2000" i="1" dirty="0"/>
              <a:t> class specifically connected to the standard output stream. We’ll learn more about output later.</a:t>
            </a:r>
          </a:p>
          <a:p>
            <a:endParaRPr lang="en-US" sz="2400" dirty="0"/>
          </a:p>
          <a:p>
            <a:r>
              <a:rPr lang="en-US" sz="2400" dirty="0"/>
              <a:t>Documentation on the Standard Libraries and Classes in Java SE 8 is available here: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http://docs.oracle.com/javase/8/docs/api/index.html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Terminator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lines simply end whenever you hit Enter/Return. In Java, all statements must end with a semi-colon     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en-US" dirty="0"/>
              <a:t>Eclipse will indicate if you have a syntax error on a line: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8" y="5147311"/>
            <a:ext cx="8384050" cy="430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3" y="191351"/>
            <a:ext cx="1259274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1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code blocks were simply determined by indentation. </a:t>
            </a:r>
          </a:p>
          <a:p>
            <a:r>
              <a:rPr lang="en-US" dirty="0"/>
              <a:t>In Java, you must explicitly indicate them with curly braces </a:t>
            </a:r>
            <a:r>
              <a:rPr lang="en-US" b="1" dirty="0">
                <a:solidFill>
                  <a:srgbClr val="FF0000"/>
                </a:solidFill>
              </a:rPr>
              <a:t>{  }</a:t>
            </a:r>
            <a:r>
              <a:rPr lang="en-US" dirty="0"/>
              <a:t> . There are two major styles, </a:t>
            </a:r>
            <a:r>
              <a:rPr lang="en-US" i="1" dirty="0"/>
              <a:t>End-of-Line</a:t>
            </a:r>
            <a:r>
              <a:rPr lang="en-US" dirty="0"/>
              <a:t> and </a:t>
            </a:r>
            <a:r>
              <a:rPr lang="en-US" i="1" dirty="0"/>
              <a:t>Next-Line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9" y="4502734"/>
            <a:ext cx="4084312" cy="1030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18" y="4502734"/>
            <a:ext cx="3847485" cy="1271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75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line that begins with </a:t>
            </a:r>
            <a:r>
              <a:rPr lang="en-US" b="1" dirty="0">
                <a:solidFill>
                  <a:srgbClr val="FF0000"/>
                </a:solidFill>
              </a:rPr>
              <a:t>//</a:t>
            </a:r>
            <a:r>
              <a:rPr lang="en-US" dirty="0"/>
              <a:t> will be treated as a comment: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Multi-line comments begin with </a:t>
            </a:r>
            <a:r>
              <a:rPr lang="en-US" b="1" dirty="0">
                <a:solidFill>
                  <a:srgbClr val="FF0000"/>
                </a:solidFill>
              </a:rPr>
              <a:t>/*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end with </a:t>
            </a:r>
            <a:r>
              <a:rPr lang="en-US" b="1" dirty="0">
                <a:solidFill>
                  <a:srgbClr val="FF0000"/>
                </a:solidFill>
              </a:rPr>
              <a:t>*/</a:t>
            </a:r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1" y="2891245"/>
            <a:ext cx="4297248" cy="618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91" y="4974090"/>
            <a:ext cx="5168725" cy="107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7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3" y="1600200"/>
            <a:ext cx="8847908" cy="5111487"/>
          </a:xfrm>
        </p:spPr>
        <p:txBody>
          <a:bodyPr>
            <a:normAutofit/>
          </a:bodyPr>
          <a:lstStyle/>
          <a:p>
            <a:r>
              <a:rPr lang="en-US" b="1" dirty="0"/>
              <a:t>Every</a:t>
            </a:r>
            <a:r>
              <a:rPr lang="en-US" dirty="0"/>
              <a:t> Java Program will have at least 1 class. That class will have at least 1 method, </a:t>
            </a:r>
            <a:r>
              <a:rPr lang="en-US" b="1" dirty="0">
                <a:solidFill>
                  <a:srgbClr val="FF0000"/>
                </a:solidFill>
              </a:rPr>
              <a:t>main()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the basic template of a Java program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convenient to have Eclipse set this up for us.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11" y="4090715"/>
            <a:ext cx="4723259" cy="107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979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600200"/>
            <a:ext cx="8294914" cy="5111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lowercase names for variables and methods that are one word.	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radius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print</a:t>
            </a:r>
          </a:p>
          <a:p>
            <a:endParaRPr lang="en-US" dirty="0"/>
          </a:p>
          <a:p>
            <a:r>
              <a:rPr lang="en-US" dirty="0"/>
              <a:t>If the name is more than one word, capitalize the first letter of each successive word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>
                <a:solidFill>
                  <a:srgbClr val="0070C0"/>
                </a:solidFill>
              </a:rPr>
              <a:t>called </a:t>
            </a:r>
            <a:r>
              <a:rPr lang="en-US" i="1" dirty="0" err="1">
                <a:solidFill>
                  <a:srgbClr val="0070C0"/>
                </a:solidFill>
              </a:rPr>
              <a:t>camelCase</a:t>
            </a:r>
            <a:r>
              <a:rPr lang="en-US" dirty="0"/>
              <a:t>). 	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computeDiameter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0000"/>
                </a:solidFill>
              </a:rPr>
              <a:t>printTable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Class names begin with a capital letter. 	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Car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83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variables are declared in an identical manner to assigning them a value: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temperature = 78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dirty="0"/>
          </a:p>
          <a:p>
            <a:r>
              <a:rPr lang="en-US" dirty="0"/>
              <a:t>However, in Java, when you declare a variable, you must declare its </a:t>
            </a:r>
            <a:r>
              <a:rPr lang="en-US" b="1" dirty="0"/>
              <a:t>type</a:t>
            </a:r>
            <a:r>
              <a:rPr lang="en-US" dirty="0"/>
              <a:t> as well.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int</a:t>
            </a: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temperature = 78;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name = "Bob";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3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600200"/>
            <a:ext cx="8347166" cy="5111487"/>
          </a:xfrm>
        </p:spPr>
        <p:txBody>
          <a:bodyPr/>
          <a:lstStyle/>
          <a:p>
            <a:r>
              <a:rPr lang="en-US" dirty="0"/>
              <a:t>Multiple variables can be declared at once, if they are of the same type: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number1, number2, number3;</a:t>
            </a:r>
            <a:endParaRPr lang="en-US" b="1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dirty="0"/>
          </a:p>
          <a:p>
            <a:r>
              <a:rPr lang="en-US" dirty="0"/>
              <a:t>You can even declare multiple variables and their values on one line: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double gpa1 = 3.4, gpa2 = 4.0, gpa3 = 2.76;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72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600200"/>
            <a:ext cx="8347166" cy="5111487"/>
          </a:xfrm>
        </p:spPr>
        <p:txBody>
          <a:bodyPr/>
          <a:lstStyle/>
          <a:p>
            <a:r>
              <a:rPr lang="en-US" dirty="0"/>
              <a:t>Constants (variables whose value does not change) are named with ALL_UPPERCASE and underscores between words. 			</a:t>
            </a:r>
          </a:p>
          <a:p>
            <a:endParaRPr lang="en-US" dirty="0"/>
          </a:p>
          <a:p>
            <a:r>
              <a:rPr lang="en-US" dirty="0"/>
              <a:t>Constants are declared with the additional keyword </a:t>
            </a:r>
            <a:r>
              <a:rPr lang="en-US" b="1" dirty="0">
                <a:solidFill>
                  <a:srgbClr val="FF0000"/>
                </a:solidFill>
              </a:rPr>
              <a:t>final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final double PI = 3.14159;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final </a:t>
            </a:r>
            <a:r>
              <a:rPr lang="en-US" b="1" dirty="0" err="1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PERFECT_SCORE = 100;</a:t>
            </a:r>
            <a:endParaRPr lang="en-US" b="1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62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Working with Numbers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en-US" b="1" dirty="0" err="1">
                <a:ea typeface="ＭＳ Ｐゴシック" pitchFamily="34" charset="-128"/>
              </a:rPr>
              <a:t>Ints</a:t>
            </a:r>
            <a:r>
              <a:rPr lang="en-US" dirty="0">
                <a:ea typeface="ＭＳ Ｐゴシック" pitchFamily="34" charset="-128"/>
              </a:rPr>
              <a:t>: Numbers without a decimal part</a:t>
            </a:r>
          </a:p>
          <a:p>
            <a:pPr lvl="1" eaLnBrk="1" hangingPunct="1">
              <a:buFontTx/>
              <a:buNone/>
            </a:pPr>
            <a:r>
              <a:rPr lang="en-US" sz="3600" dirty="0">
                <a:latin typeface="Calibri"/>
                <a:ea typeface="ＭＳ Ｐゴシック" pitchFamily="34" charset="-128"/>
                <a:cs typeface="Calibri"/>
              </a:rPr>
              <a:t>	</a:t>
            </a:r>
            <a:r>
              <a:rPr lang="en-US" sz="3600" dirty="0" err="1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int</a:t>
            </a:r>
            <a:r>
              <a:rPr lang="en-US" sz="3600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numStudents</a:t>
            </a:r>
            <a:r>
              <a:rPr lang="en-US" sz="3600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= 10;</a:t>
            </a:r>
          </a:p>
          <a:p>
            <a:pPr lvl="1" eaLnBrk="1" hangingPunct="1">
              <a:buFontTx/>
              <a:buNone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457200" lvl="1" indent="0">
              <a:buNone/>
            </a:pPr>
            <a:r>
              <a:rPr lang="en-US" b="1" dirty="0">
                <a:ea typeface="ＭＳ Ｐゴシック" pitchFamily="34" charset="-128"/>
              </a:rPr>
              <a:t>Doubles 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b="1" dirty="0">
                <a:ea typeface="ＭＳ Ｐゴシック" pitchFamily="34" charset="-128"/>
              </a:rPr>
              <a:t>Floating-Point Numbers</a:t>
            </a:r>
            <a:r>
              <a:rPr lang="en-US" dirty="0">
                <a:ea typeface="ＭＳ Ｐゴシック" pitchFamily="34" charset="-128"/>
              </a:rPr>
              <a:t>): Numbers with a decimal part (even if it’s .0)</a:t>
            </a:r>
          </a:p>
          <a:p>
            <a:pPr lvl="1">
              <a:buNone/>
            </a:pPr>
            <a:r>
              <a:rPr lang="en-US" sz="3600" dirty="0">
                <a:latin typeface="Calibri"/>
                <a:ea typeface="ＭＳ Ｐゴシック" pitchFamily="34" charset="-128"/>
                <a:cs typeface="Calibri"/>
              </a:rPr>
              <a:t>	</a:t>
            </a:r>
            <a:r>
              <a:rPr lang="en-US" sz="3600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double </a:t>
            </a:r>
            <a:r>
              <a:rPr lang="en-US" sz="3600" dirty="0" err="1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gpa</a:t>
            </a:r>
            <a:r>
              <a:rPr lang="en-US" sz="3600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;</a:t>
            </a:r>
            <a:endParaRPr lang="en-US" sz="4400" dirty="0">
              <a:solidFill>
                <a:srgbClr val="FF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None/>
            </a:pPr>
            <a:endParaRPr lang="en-US" sz="3600" b="1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  <a:ea typeface="ＭＳ Ｐゴシック" pitchFamily="34" charset="-128"/>
              </a:rPr>
              <a:t>Note that we can choose not to specify a starting value for a variable!</a:t>
            </a:r>
            <a:endParaRPr lang="en-US" i="1" dirty="0">
              <a:solidFill>
                <a:srgbClr val="0070C0"/>
              </a:solidFill>
              <a:ea typeface="ＭＳ Ｐゴシック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18560" y="4467497"/>
            <a:ext cx="1384663" cy="10101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85267"/>
            <a:ext cx="8229600" cy="43648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Kay Connelly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PhD, University of Illinois, Champaign-Urbana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Research Areas: HCI, Proactive Health, Ubiquitous Computing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Director of Proactive Health Informatics</a:t>
            </a:r>
          </a:p>
          <a:p>
            <a:pPr lvl="3">
              <a:lnSpc>
                <a:spcPct val="90000"/>
              </a:lnSpc>
            </a:pPr>
            <a:endParaRPr lang="en-US" dirty="0"/>
          </a:p>
          <a:p>
            <a:pPr marL="1371600" lvl="3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400" u="sng" dirty="0"/>
              <a:t>Email</a:t>
            </a:r>
            <a:r>
              <a:rPr lang="en-US" sz="3400" dirty="0"/>
              <a:t>: </a:t>
            </a:r>
            <a:r>
              <a:rPr lang="en-US" sz="2800" dirty="0">
                <a:hlinkClick r:id="rId2"/>
              </a:rPr>
              <a:t>connelly@indiana.edu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3000" u="sng" dirty="0"/>
              <a:t>Office location</a:t>
            </a:r>
            <a:r>
              <a:rPr lang="en-US" sz="3000" dirty="0"/>
              <a:t>: Info East 260</a:t>
            </a:r>
          </a:p>
          <a:p>
            <a:pPr>
              <a:lnSpc>
                <a:spcPct val="90000"/>
              </a:lnSpc>
            </a:pPr>
            <a:r>
              <a:rPr lang="en-US" sz="3000" u="sng" dirty="0"/>
              <a:t>Office hour</a:t>
            </a:r>
            <a:r>
              <a:rPr lang="en-US" sz="3000" dirty="0"/>
              <a:t>: </a:t>
            </a:r>
            <a:br>
              <a:rPr lang="en-US" sz="3000" dirty="0"/>
            </a:br>
            <a:r>
              <a:rPr lang="en-US" sz="3000" dirty="0"/>
              <a:t>Thursday 1 – 2 PM or By Appointment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1784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0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mbria" panose="02040503050406030204" pitchFamily="18" charset="0"/>
                <a:ea typeface="ＭＳ Ｐゴシック" pitchFamily="34" charset="-128"/>
                <a:cs typeface="Calibri"/>
              </a:rPr>
              <a:t>Java actually has 6 types of numbers!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186403"/>
              </p:ext>
            </p:extLst>
          </p:nvPr>
        </p:nvGraphicFramePr>
        <p:xfrm>
          <a:off x="95795" y="2391092"/>
          <a:ext cx="8927437" cy="3687491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9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2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98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lang="en-US" sz="2200" baseline="0" dirty="0">
                          <a:latin typeface="Calibri"/>
                          <a:cs typeface="Calibri"/>
                        </a:rPr>
                        <a:t> Size</a:t>
                      </a:r>
                      <a:endParaRPr lang="en-US" sz="22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9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-128</a:t>
                      </a:r>
                      <a:r>
                        <a:rPr lang="en-US" sz="2200" baseline="0" dirty="0">
                          <a:latin typeface="Calibri"/>
                          <a:cs typeface="Calibri"/>
                        </a:rPr>
                        <a:t> to 127    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(-2</a:t>
                      </a:r>
                      <a:r>
                        <a:rPr lang="en-US" sz="2200" baseline="300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 to 2</a:t>
                      </a:r>
                      <a:r>
                        <a:rPr lang="en-US" sz="2200" baseline="300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 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8-bit signed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9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integer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libri"/>
                          <a:cs typeface="Calibri"/>
                        </a:rPr>
                        <a:t>-32768 to 32767     (-2</a:t>
                      </a:r>
                      <a:r>
                        <a:rPr lang="en-US" sz="2200" baseline="300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 to 2</a:t>
                      </a:r>
                      <a:r>
                        <a:rPr lang="en-US" sz="2200" baseline="300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 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16-bit</a:t>
                      </a:r>
                      <a:r>
                        <a:rPr lang="en-US" sz="2200" b="1" baseline="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signed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9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integer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-2</a:t>
                      </a:r>
                      <a:r>
                        <a:rPr lang="en-US" sz="2200" baseline="300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 to 2</a:t>
                      </a:r>
                      <a:r>
                        <a:rPr lang="en-US" sz="2200" baseline="300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32-bit signed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49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integer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-2</a:t>
                      </a:r>
                      <a:r>
                        <a:rPr lang="en-US" sz="2200" baseline="30000" dirty="0">
                          <a:latin typeface="Calibri"/>
                          <a:cs typeface="Calibri"/>
                        </a:rPr>
                        <a:t>63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 to 2</a:t>
                      </a:r>
                      <a:r>
                        <a:rPr lang="en-US" sz="2200" baseline="30000" dirty="0">
                          <a:latin typeface="Calibri"/>
                          <a:cs typeface="Calibri"/>
                        </a:rPr>
                        <a:t>63</a:t>
                      </a:r>
                      <a:r>
                        <a:rPr lang="en-US" sz="2200" dirty="0">
                          <a:latin typeface="Calibri"/>
                          <a:cs typeface="Calibri"/>
                        </a:rPr>
                        <a:t>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64-bit signed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593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decimal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32-bit IEEE 754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93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decimal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Largest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64-bit IEEE 754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50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Working with Numbers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en-US" dirty="0">
                <a:ea typeface="ＭＳ Ｐゴシック" pitchFamily="34" charset="-128"/>
              </a:rPr>
              <a:t>We’ll mostly use </a:t>
            </a:r>
            <a:r>
              <a:rPr lang="en-US" dirty="0" err="1">
                <a:ea typeface="ＭＳ Ｐゴシック" pitchFamily="34" charset="-128"/>
              </a:rPr>
              <a:t>ints</a:t>
            </a:r>
            <a:r>
              <a:rPr lang="en-US" dirty="0">
                <a:ea typeface="ＭＳ Ｐゴシック" pitchFamily="34" charset="-128"/>
              </a:rPr>
              <a:t> and doubles.</a:t>
            </a:r>
          </a:p>
          <a:p>
            <a:pPr marL="457200" lvl="1" indent="0" eaLnBrk="1" hangingPunct="1">
              <a:buNone/>
            </a:pPr>
            <a:endParaRPr lang="en-US" i="1" dirty="0">
              <a:solidFill>
                <a:srgbClr val="0070C0"/>
              </a:solidFill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en-US" i="1" dirty="0">
                <a:solidFill>
                  <a:srgbClr val="0070C0"/>
                </a:solidFill>
                <a:ea typeface="ＭＳ Ｐゴシック" pitchFamily="34" charset="-128"/>
              </a:rPr>
              <a:t>Be careful about which one you want! Could a decimal point be involved at all? </a:t>
            </a:r>
          </a:p>
          <a:p>
            <a:pPr marL="457200" lvl="1" indent="0" eaLnBrk="1" hangingPunct="1">
              <a:buNone/>
            </a:pPr>
            <a:endParaRPr lang="en-US" i="1" dirty="0">
              <a:solidFill>
                <a:srgbClr val="0070C0"/>
              </a:solidFill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en-US" i="1" dirty="0">
                <a:solidFill>
                  <a:srgbClr val="0070C0"/>
                </a:solidFill>
                <a:ea typeface="ＭＳ Ｐゴシック" pitchFamily="34" charset="-128"/>
              </a:rPr>
              <a:t>If so, choose double.</a:t>
            </a:r>
          </a:p>
        </p:txBody>
      </p:sp>
    </p:spTree>
    <p:extLst>
      <p:ext uri="{BB962C8B-B14F-4D97-AF65-F5344CB8AC3E}">
        <p14:creationId xmlns:p14="http://schemas.microsoft.com/office/powerpoint/2010/main" val="3660433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317789"/>
              </p:ext>
            </p:extLst>
          </p:nvPr>
        </p:nvGraphicFramePr>
        <p:xfrm>
          <a:off x="1066800" y="1825034"/>
          <a:ext cx="7010400" cy="41987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57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8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 + 3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lang="en-US" sz="2200" b="1" baseline="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– 3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 *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8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 /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175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/>
                          <a:cs typeface="Calibri"/>
                        </a:rPr>
                        <a:t>Modulus (remainder under integer division)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7 %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506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For exponentiation, we can use </a:t>
            </a:r>
            <a:r>
              <a:rPr lang="en-US" sz="2800" b="1" dirty="0" err="1">
                <a:solidFill>
                  <a:srgbClr val="FF0000"/>
                </a:solidFill>
              </a:rPr>
              <a:t>Math.pow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, which returns a double. </a:t>
            </a:r>
            <a:r>
              <a:rPr lang="en-US" sz="2800" i="1" dirty="0">
                <a:solidFill>
                  <a:srgbClr val="0070C0"/>
                </a:solidFill>
              </a:rPr>
              <a:t>Note that like System, we do not need to import Math.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3169920"/>
            <a:ext cx="6201330" cy="3059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60" y="4023632"/>
            <a:ext cx="305752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270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Height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92" y="1417638"/>
            <a:ext cx="8669548" cy="52691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Working with the people around you, write a class called </a:t>
            </a:r>
            <a:r>
              <a:rPr lang="en-US" sz="2400" b="1" dirty="0" err="1"/>
              <a:t>TotalHeight</a:t>
            </a:r>
            <a:r>
              <a:rPr lang="en-US" sz="2400" dirty="0"/>
              <a:t> that calculates the total height of all of your group members, in inches (There are 12 inches to a foot). Additionally, convert the total height in inches into feet and inches.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Take a look at the code for the Exponents class to see how to accept input from the console! (We’ll learn more next time)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Don’t write over your old code – just add a new class to your current Package.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i="1" dirty="0"/>
          </a:p>
          <a:p>
            <a:pPr marL="0" indent="0">
              <a:lnSpc>
                <a:spcPct val="120000"/>
              </a:lnSpc>
              <a:buNone/>
            </a:pPr>
            <a:endParaRPr lang="en-US" sz="2400" i="1" dirty="0"/>
          </a:p>
          <a:p>
            <a:pPr marL="0" indent="0">
              <a:lnSpc>
                <a:spcPct val="120000"/>
              </a:lnSpc>
              <a:buNone/>
            </a:pPr>
            <a:endParaRPr lang="en-US" sz="2400" i="1" dirty="0"/>
          </a:p>
          <a:p>
            <a:pPr marL="0" indent="0">
              <a:lnSpc>
                <a:spcPct val="120000"/>
              </a:lnSpc>
              <a:buNone/>
            </a:pPr>
            <a:endParaRPr lang="en-US" sz="2400" i="1" dirty="0"/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 algn="ctr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84AEE-7BB1-40CF-89D6-E162FBA8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95" y="5023378"/>
            <a:ext cx="5257305" cy="1487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383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Height (Answer)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C2792-2D2F-4802-9C32-81A6E92F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7144"/>
            <a:ext cx="8229601" cy="5300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444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7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Java I400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second time this class has been taught!</a:t>
            </a:r>
          </a:p>
          <a:p>
            <a:endParaRPr lang="en-US" dirty="0"/>
          </a:p>
          <a:p>
            <a:r>
              <a:rPr lang="en-US" dirty="0"/>
              <a:t>Expect some rough patches and changes during the semester.</a:t>
            </a:r>
          </a:p>
          <a:p>
            <a:endParaRPr lang="en-US" dirty="0"/>
          </a:p>
          <a:p>
            <a:r>
              <a:rPr lang="en-US" dirty="0"/>
              <a:t>We promise to take your feedback very seriously, and to work with you to make this class the best class it can be!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0" y="0"/>
            <a:ext cx="1413164" cy="141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97" y="4474"/>
            <a:ext cx="1413164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6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anguages.oberlin.edu/wp-content/uploads/2014/10/learn-foreign-langu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07" y="4233397"/>
            <a:ext cx="3276600" cy="26246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787"/>
            <a:ext cx="8229600" cy="4968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Treat learning to program like learning a foreign language…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</a:rPr>
              <a:t>You have to practice using it as much as possible!</a:t>
            </a:r>
          </a:p>
        </p:txBody>
      </p:sp>
    </p:spTree>
    <p:extLst>
      <p:ext uri="{BB962C8B-B14F-4D97-AF65-F5344CB8AC3E}">
        <p14:creationId xmlns:p14="http://schemas.microsoft.com/office/powerpoint/2010/main" val="12656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AIs and 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4250" cy="5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Graduate (AIs) and Undergraduate (UIs) student assistants.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Contact info on Canvas.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If you do well, you could be a UI also.</a:t>
            </a:r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07" y="4155943"/>
            <a:ext cx="4005943" cy="2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3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834" y="1865541"/>
            <a:ext cx="5852160" cy="255045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i="1" dirty="0"/>
              <a:t>Intro to Java Programming and Data Structures</a:t>
            </a:r>
            <a:r>
              <a:rPr lang="en-US" sz="2600" dirty="0"/>
              <a:t>, </a:t>
            </a:r>
            <a:r>
              <a:rPr lang="en-US" sz="2400" dirty="0"/>
              <a:t>by Y. Daniel Liang (11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Rent or buy here: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https://www.amazon.com/Introduction-Programming-Structures-Comprehensive-Version/dp/0134670949/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576186" y="4949507"/>
            <a:ext cx="8110613" cy="138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Slides, Syllabus, etc. on Canvas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400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Early assignments submitted on Canvas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8246"/>
            <a:ext cx="2419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0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314994" y="1702256"/>
            <a:ext cx="7741920" cy="49493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300" dirty="0">
                <a:solidFill>
                  <a:srgbClr val="000000"/>
                </a:solidFill>
              </a:rPr>
              <a:t>Lecture &amp; Lab Work				(20%)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In teams, 1 submission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Same team in lecture &amp; lab</a:t>
            </a:r>
          </a:p>
          <a:p>
            <a:pPr lvl="1">
              <a:lnSpc>
                <a:spcPct val="90000"/>
              </a:lnSpc>
            </a:pPr>
            <a:endParaRPr lang="en-US" sz="33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300" dirty="0">
                <a:solidFill>
                  <a:srgbClr val="000000"/>
                </a:solidFill>
              </a:rPr>
              <a:t>Final Group Project					(40%)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A Java application in 2 stages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2 presentations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Documentation &amp; Testing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300" dirty="0">
                <a:solidFill>
                  <a:srgbClr val="FF0000"/>
                </a:solidFill>
              </a:rPr>
              <a:t>Individual </a:t>
            </a:r>
            <a:r>
              <a:rPr lang="en-US" sz="3300" dirty="0" err="1">
                <a:solidFill>
                  <a:srgbClr val="FF0000"/>
                </a:solidFill>
              </a:rPr>
              <a:t>Homeworks</a:t>
            </a:r>
            <a:r>
              <a:rPr lang="en-US" sz="3300" dirty="0">
                <a:solidFill>
                  <a:srgbClr val="FF0000"/>
                </a:solidFill>
              </a:rPr>
              <a:t> (4)		(20%)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Done </a:t>
            </a:r>
            <a:r>
              <a:rPr lang="en-US" i="1" dirty="0">
                <a:solidFill>
                  <a:srgbClr val="000000"/>
                </a:solidFill>
              </a:rPr>
              <a:t>individually</a:t>
            </a:r>
            <a:r>
              <a:rPr lang="en-US" dirty="0">
                <a:solidFill>
                  <a:srgbClr val="000000"/>
                </a:solidFill>
              </a:rPr>
              <a:t>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300" dirty="0">
                <a:solidFill>
                  <a:srgbClr val="FF0000"/>
                </a:solidFill>
              </a:rPr>
              <a:t>Individual Lab </a:t>
            </a:r>
            <a:r>
              <a:rPr lang="en-US" sz="3300" dirty="0" err="1">
                <a:solidFill>
                  <a:srgbClr val="FF0000"/>
                </a:solidFill>
              </a:rPr>
              <a:t>Practicals</a:t>
            </a:r>
            <a:r>
              <a:rPr lang="en-US" sz="3300" dirty="0">
                <a:solidFill>
                  <a:srgbClr val="FF0000"/>
                </a:solidFill>
              </a:rPr>
              <a:t> (2)		(20%)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Taken during lab, open course materials.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>
            <a:off x="853439" y="1702256"/>
            <a:ext cx="444137" cy="2542873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853439" y="4785315"/>
            <a:ext cx="444137" cy="184133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564" y="2748774"/>
            <a:ext cx="79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60%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07" y="5475148"/>
            <a:ext cx="79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21237183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3248</TotalTime>
  <Words>1691</Words>
  <Application>Microsoft Office PowerPoint</Application>
  <PresentationFormat>On-screen Show (4:3)</PresentationFormat>
  <Paragraphs>337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ＭＳ Ｐゴシック</vt:lpstr>
      <vt:lpstr>Arial</vt:lpstr>
      <vt:lpstr>Calibri</vt:lpstr>
      <vt:lpstr>Cambria</vt:lpstr>
      <vt:lpstr>Courier New</vt:lpstr>
      <vt:lpstr>Georgia</vt:lpstr>
      <vt:lpstr>Times New Roman</vt:lpstr>
      <vt:lpstr>Wingdings</vt:lpstr>
      <vt:lpstr>Information-Infrastructure</vt:lpstr>
      <vt:lpstr>I400 – Application Development in Java</vt:lpstr>
      <vt:lpstr>Today</vt:lpstr>
      <vt:lpstr>Your Instructors</vt:lpstr>
      <vt:lpstr>Your Instructors</vt:lpstr>
      <vt:lpstr>Second Java I400</vt:lpstr>
      <vt:lpstr>Remember!</vt:lpstr>
      <vt:lpstr>AIs and UIs</vt:lpstr>
      <vt:lpstr>Course Textbook</vt:lpstr>
      <vt:lpstr>Grading</vt:lpstr>
      <vt:lpstr>Academic Misconduct</vt:lpstr>
      <vt:lpstr>Academic Misconduct?</vt:lpstr>
      <vt:lpstr>Policies</vt:lpstr>
      <vt:lpstr>Lecture Teams  </vt:lpstr>
      <vt:lpstr>Announcements are Crucial!</vt:lpstr>
      <vt:lpstr>Why Java?</vt:lpstr>
      <vt:lpstr>Why I400?</vt:lpstr>
      <vt:lpstr>Download Java for Free</vt:lpstr>
      <vt:lpstr>Using an IDE</vt:lpstr>
      <vt:lpstr>Download Eclipse for Free</vt:lpstr>
      <vt:lpstr>Eclipse</vt:lpstr>
      <vt:lpstr>Our First Project (Eclipse)</vt:lpstr>
      <vt:lpstr>Our First Project (Eclipse)</vt:lpstr>
      <vt:lpstr>Our First Project (Eclipse)</vt:lpstr>
      <vt:lpstr>Our First Project (Eclipse)</vt:lpstr>
      <vt:lpstr>Our First Project (Eclipse)</vt:lpstr>
      <vt:lpstr>Our First Project (Eclipse)</vt:lpstr>
      <vt:lpstr>Our First Project (Eclipse)</vt:lpstr>
      <vt:lpstr>Font Size</vt:lpstr>
      <vt:lpstr>Java Libraries (OOP)</vt:lpstr>
      <vt:lpstr>Standard Libraries &amp; Classes</vt:lpstr>
      <vt:lpstr>Line Terminator</vt:lpstr>
      <vt:lpstr>Blocks in Java</vt:lpstr>
      <vt:lpstr>Comments</vt:lpstr>
      <vt:lpstr>Java Program Basics</vt:lpstr>
      <vt:lpstr>Naming Variables in Java</vt:lpstr>
      <vt:lpstr>Declaring Values</vt:lpstr>
      <vt:lpstr>Declaring Values</vt:lpstr>
      <vt:lpstr>Declaring Values</vt:lpstr>
      <vt:lpstr>Working with Numbers</vt:lpstr>
      <vt:lpstr>Numeric Types</vt:lpstr>
      <vt:lpstr>Working with Numbers</vt:lpstr>
      <vt:lpstr>Mathematical Operators</vt:lpstr>
      <vt:lpstr>Mathematical Operators</vt:lpstr>
      <vt:lpstr>Total Height (Group Work)</vt:lpstr>
      <vt:lpstr>Total Height (Answer)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Duncan, J</cp:lastModifiedBy>
  <cp:revision>214</cp:revision>
  <dcterms:created xsi:type="dcterms:W3CDTF">2015-12-29T00:29:41Z</dcterms:created>
  <dcterms:modified xsi:type="dcterms:W3CDTF">2018-01-10T00:54:41Z</dcterms:modified>
</cp:coreProperties>
</file>