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02" r:id="rId2"/>
    <p:sldId id="503" r:id="rId3"/>
    <p:sldId id="515" r:id="rId4"/>
    <p:sldId id="504" r:id="rId5"/>
    <p:sldId id="508" r:id="rId6"/>
    <p:sldId id="507" r:id="rId7"/>
    <p:sldId id="535" r:id="rId8"/>
    <p:sldId id="534" r:id="rId9"/>
    <p:sldId id="505" r:id="rId10"/>
    <p:sldId id="536" r:id="rId11"/>
    <p:sldId id="506" r:id="rId12"/>
    <p:sldId id="537" r:id="rId13"/>
    <p:sldId id="538" r:id="rId14"/>
    <p:sldId id="509" r:id="rId15"/>
    <p:sldId id="510" r:id="rId16"/>
    <p:sldId id="511" r:id="rId17"/>
    <p:sldId id="512" r:id="rId18"/>
    <p:sldId id="513" r:id="rId19"/>
    <p:sldId id="514" r:id="rId20"/>
    <p:sldId id="516" r:id="rId21"/>
    <p:sldId id="517" r:id="rId22"/>
    <p:sldId id="521" r:id="rId23"/>
    <p:sldId id="530" r:id="rId24"/>
    <p:sldId id="525" r:id="rId25"/>
    <p:sldId id="539" r:id="rId26"/>
    <p:sldId id="526" r:id="rId27"/>
    <p:sldId id="520" r:id="rId28"/>
    <p:sldId id="518" r:id="rId29"/>
    <p:sldId id="531" r:id="rId30"/>
    <p:sldId id="540" r:id="rId31"/>
    <p:sldId id="532" r:id="rId32"/>
    <p:sldId id="533" r:id="rId33"/>
    <p:sldId id="25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073" autoAdjust="0"/>
  </p:normalViewPr>
  <p:slideViewPr>
    <p:cSldViewPr snapToGrid="0" snapToObjects="1">
      <p:cViewPr varScale="1">
        <p:scale>
          <a:sx n="124" d="100"/>
          <a:sy n="124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3C8FB-D087-ED4A-8110-EB5CB38D13FC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1C39A-9116-4A4C-9751-6D4736D53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I400 – Application Development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</p:spTree>
    <p:extLst>
      <p:ext uri="{BB962C8B-B14F-4D97-AF65-F5344CB8AC3E}">
        <p14:creationId xmlns:p14="http://schemas.microsoft.com/office/powerpoint/2010/main" val="68674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Controller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600200"/>
            <a:ext cx="3971499" cy="5111487"/>
          </a:xfrm>
        </p:spPr>
        <p:txBody>
          <a:bodyPr>
            <a:normAutofit/>
          </a:bodyPr>
          <a:lstStyle/>
          <a:p>
            <a:r>
              <a:rPr lang="en-US" sz="2800" dirty="0"/>
              <a:t>Make sure to choose </a:t>
            </a:r>
            <a:br>
              <a:rPr lang="en-US" sz="2800" dirty="0"/>
            </a:br>
            <a:r>
              <a:rPr lang="en-US" sz="2800" dirty="0"/>
              <a:t>the correct package:</a:t>
            </a:r>
            <a:br>
              <a:rPr lang="en-US" sz="2800" dirty="0"/>
            </a:br>
            <a:r>
              <a:rPr lang="en-US" sz="2800" b="1" dirty="0">
                <a:solidFill>
                  <a:srgbClr val="0070C0"/>
                </a:solidFill>
              </a:rPr>
              <a:t>application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95" y="1497430"/>
            <a:ext cx="4478005" cy="39669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34F89D-42E6-4CA4-B3E3-CE4D476DF82B}"/>
              </a:ext>
            </a:extLst>
          </p:cNvPr>
          <p:cNvCxnSpPr>
            <a:cxnSpLocks/>
          </p:cNvCxnSpPr>
          <p:nvPr/>
        </p:nvCxnSpPr>
        <p:spPr>
          <a:xfrm>
            <a:off x="2568912" y="2740280"/>
            <a:ext cx="15527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A6B65-2A60-4BC7-A419-BE25E4F8B9AD}"/>
              </a:ext>
            </a:extLst>
          </p:cNvPr>
          <p:cNvCxnSpPr>
            <a:cxnSpLocks/>
          </p:cNvCxnSpPr>
          <p:nvPr/>
        </p:nvCxnSpPr>
        <p:spPr>
          <a:xfrm flipV="1">
            <a:off x="7074431" y="5301843"/>
            <a:ext cx="0" cy="73823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5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3" y="2495834"/>
            <a:ext cx="424815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Skeleton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58854" y="1600200"/>
            <a:ext cx="3985146" cy="5111487"/>
          </a:xfrm>
        </p:spPr>
        <p:txBody>
          <a:bodyPr>
            <a:normAutofit/>
          </a:bodyPr>
          <a:lstStyle/>
          <a:p>
            <a:r>
              <a:rPr lang="en-US" sz="2800" dirty="0"/>
              <a:t>The control names automatically show up!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@FXML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tells the compiler to link this button to the GUI component with the same name in the FXML file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88609" y="2482186"/>
            <a:ext cx="2756848" cy="11890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11439" y="2482186"/>
            <a:ext cx="2634018" cy="15302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6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Third: Point FXML to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82793" cy="5111487"/>
          </a:xfrm>
        </p:spPr>
        <p:txBody>
          <a:bodyPr>
            <a:normAutofit/>
          </a:bodyPr>
          <a:lstStyle/>
          <a:p>
            <a:r>
              <a:rPr lang="en-US" sz="2800" dirty="0"/>
              <a:t>Open </a:t>
            </a:r>
            <a:r>
              <a:rPr lang="en-US" sz="2800" b="1" dirty="0" err="1">
                <a:solidFill>
                  <a:srgbClr val="002060"/>
                </a:solidFill>
              </a:rPr>
              <a:t>LaunchPage.fxml</a:t>
            </a:r>
            <a:r>
              <a:rPr lang="en-US" sz="2800" dirty="0"/>
              <a:t> in </a:t>
            </a:r>
            <a:r>
              <a:rPr lang="en-US" sz="2800" dirty="0" err="1"/>
              <a:t>SceneBuilder</a:t>
            </a:r>
            <a:r>
              <a:rPr lang="en-US" sz="2800" dirty="0"/>
              <a:t> again: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ACCEE-B213-4100-976A-F96360D1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2195366"/>
            <a:ext cx="7000297" cy="45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2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FXML to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82793" cy="5111487"/>
          </a:xfrm>
        </p:spPr>
        <p:txBody>
          <a:bodyPr>
            <a:normAutofit/>
          </a:bodyPr>
          <a:lstStyle/>
          <a:p>
            <a:r>
              <a:rPr lang="en-US" sz="2800" dirty="0"/>
              <a:t>Select the </a:t>
            </a:r>
            <a:r>
              <a:rPr lang="en-US" sz="2800" b="1" dirty="0">
                <a:solidFill>
                  <a:srgbClr val="0070C0"/>
                </a:solidFill>
              </a:rPr>
              <a:t>Controller</a:t>
            </a:r>
            <a:r>
              <a:rPr lang="en-US" sz="2800" dirty="0"/>
              <a:t> tab at the bottom left: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D436E-996F-4A5C-A7AA-7EF9806F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2615137"/>
            <a:ext cx="3028950" cy="2886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8F1AD9F-0165-4253-AEAE-06903D15CE97}"/>
              </a:ext>
            </a:extLst>
          </p:cNvPr>
          <p:cNvSpPr/>
          <p:nvPr/>
        </p:nvSpPr>
        <p:spPr>
          <a:xfrm>
            <a:off x="4832059" y="4968287"/>
            <a:ext cx="1459684" cy="640340"/>
          </a:xfrm>
          <a:prstGeom prst="ellipse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FXML to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837963" cy="5111487"/>
          </a:xfrm>
        </p:spPr>
        <p:txBody>
          <a:bodyPr>
            <a:normAutofit/>
          </a:bodyPr>
          <a:lstStyle/>
          <a:p>
            <a:r>
              <a:rPr lang="en-US" sz="2800" dirty="0"/>
              <a:t>Make sure to specify the package and correct controller class name.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You can run the program now, but the button clicks won’t do anything yet.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CC0E2-84E0-4931-AA97-85DA30200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99" y="1767411"/>
            <a:ext cx="3623957" cy="337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2F0B6A-A5F4-4416-9798-70CBD3CE1D1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089029" y="3075458"/>
            <a:ext cx="1206133" cy="660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D85293B-65DB-4834-B440-604EE3898D8D}"/>
              </a:ext>
            </a:extLst>
          </p:cNvPr>
          <p:cNvSpPr/>
          <p:nvPr/>
        </p:nvSpPr>
        <p:spPr>
          <a:xfrm>
            <a:off x="4295162" y="2759583"/>
            <a:ext cx="3095450" cy="763794"/>
          </a:xfrm>
          <a:prstGeom prst="ellipse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B73F5F-E36E-4F70-92AA-DFE212BD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081" y="2443568"/>
            <a:ext cx="4682684" cy="3623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Fourth: Create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80" y="1600200"/>
            <a:ext cx="3899253" cy="51114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every type of event you want to handle from your controls, create a handler.</a:t>
            </a:r>
          </a:p>
          <a:p>
            <a:endParaRPr lang="en-US" dirty="0"/>
          </a:p>
          <a:p>
            <a:r>
              <a:rPr lang="en-US" dirty="0"/>
              <a:t>It should:</a:t>
            </a:r>
          </a:p>
          <a:p>
            <a:pPr lvl="1"/>
            <a:r>
              <a:rPr lang="en-US" dirty="0"/>
              <a:t>Be </a:t>
            </a:r>
            <a:r>
              <a:rPr lang="en-US" b="1" dirty="0">
                <a:solidFill>
                  <a:srgbClr val="FF0000"/>
                </a:solidFill>
              </a:rPr>
              <a:t>private</a:t>
            </a:r>
          </a:p>
          <a:p>
            <a:pPr lvl="1"/>
            <a:r>
              <a:rPr lang="en-US" dirty="0"/>
              <a:t>Return </a:t>
            </a:r>
            <a:r>
              <a:rPr lang="en-US" b="1" dirty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en-US" dirty="0"/>
              <a:t>Take an </a:t>
            </a:r>
            <a:r>
              <a:rPr lang="en-US" b="1" dirty="0" err="1">
                <a:solidFill>
                  <a:srgbClr val="FF0000"/>
                </a:solidFill>
              </a:rPr>
              <a:t>ActionEvent</a:t>
            </a:r>
            <a:r>
              <a:rPr lang="en-US" dirty="0"/>
              <a:t> as its only argument</a:t>
            </a:r>
          </a:p>
          <a:p>
            <a:pPr lvl="1"/>
            <a:r>
              <a:rPr lang="en-US" dirty="0"/>
              <a:t>Make sure to import </a:t>
            </a:r>
            <a:r>
              <a:rPr lang="en-US" b="1" dirty="0" err="1">
                <a:solidFill>
                  <a:srgbClr val="FF0000"/>
                </a:solidFill>
              </a:rPr>
              <a:t>ActionEvent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067033" y="4255089"/>
            <a:ext cx="689212" cy="1787857"/>
          </a:xfrm>
          <a:prstGeom prst="leftBrace">
            <a:avLst>
              <a:gd name="adj1" fmla="val 8333"/>
              <a:gd name="adj2" fmla="val 47654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533146" y="2973939"/>
            <a:ext cx="25723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268"/>
          <a:stretch/>
        </p:blipFill>
        <p:spPr>
          <a:xfrm>
            <a:off x="0" y="1417638"/>
            <a:ext cx="5835155" cy="544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Fifth: Tell FXML about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4" y="1600200"/>
            <a:ext cx="3038318" cy="511148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Open </a:t>
            </a:r>
            <a:r>
              <a:rPr lang="en-US" sz="2400" b="1" dirty="0" err="1"/>
              <a:t>SceneBuilder</a:t>
            </a:r>
            <a:r>
              <a:rPr lang="en-US" sz="2400" dirty="0"/>
              <a:t> again.</a:t>
            </a:r>
          </a:p>
          <a:p>
            <a:endParaRPr lang="en-US" sz="2400" dirty="0"/>
          </a:p>
          <a:p>
            <a:r>
              <a:rPr lang="en-US" sz="2400" dirty="0"/>
              <a:t>Button only has one action… tell each button to use the handler that you just created:</a:t>
            </a:r>
          </a:p>
          <a:p>
            <a:endParaRPr lang="en-US" sz="2800" dirty="0"/>
          </a:p>
          <a:p>
            <a:r>
              <a:rPr lang="en-US" sz="2600" dirty="0"/>
              <a:t>Ok</a:t>
            </a:r>
          </a:p>
          <a:p>
            <a:pPr lvl="1"/>
            <a:r>
              <a:rPr lang="en-US" sz="1800" b="1" dirty="0" err="1">
                <a:solidFill>
                  <a:srgbClr val="FF0000"/>
                </a:solidFill>
              </a:rPr>
              <a:t>okButtonClick</a:t>
            </a: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600" dirty="0"/>
              <a:t>Cancel</a:t>
            </a:r>
          </a:p>
          <a:p>
            <a:pPr lvl="1"/>
            <a:r>
              <a:rPr lang="en-US" sz="1800" b="1" dirty="0" err="1">
                <a:solidFill>
                  <a:srgbClr val="FF0000"/>
                </a:solidFill>
              </a:rPr>
              <a:t>cancelButtonClick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308979" y="3521122"/>
            <a:ext cx="106665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2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3155818"/>
            <a:ext cx="3238500" cy="2000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758C88-6512-44E3-B35F-DBCD235C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0" y="1600200"/>
            <a:ext cx="8519020" cy="5111487"/>
          </a:xfrm>
        </p:spPr>
        <p:txBody>
          <a:bodyPr>
            <a:normAutofit/>
          </a:bodyPr>
          <a:lstStyle/>
          <a:p>
            <a:r>
              <a:rPr lang="en-US" dirty="0"/>
              <a:t>Now, when the buttons are clicked, you should see output in the console!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0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 controls names in Scene Builder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controller class (.java)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Scene Builder to the controller class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event handlers in controller class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Scene Builder to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156888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r>
              <a:rPr lang="en-US" dirty="0"/>
              <a:t> Events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57" y="1600200"/>
            <a:ext cx="8867163" cy="3449472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Add two checkboxes for food </a:t>
            </a:r>
            <a:r>
              <a:rPr lang="en-US" sz="3600" dirty="0"/>
              <a:t>and print to the console when they get checked and unchecked.</a:t>
            </a:r>
          </a:p>
          <a:p>
            <a:endParaRPr lang="en-US" dirty="0"/>
          </a:p>
          <a:p>
            <a:r>
              <a:rPr lang="en-US" sz="3100" dirty="0">
                <a:solidFill>
                  <a:srgbClr val="0070C0"/>
                </a:solidFill>
              </a:rPr>
              <a:t>You do not need to create a new controller class! (Steps 2 and 3)</a:t>
            </a:r>
          </a:p>
          <a:p>
            <a:pPr lvl="1"/>
            <a:r>
              <a:rPr lang="en-US" sz="3100" dirty="0"/>
              <a:t>Add new handlers to existing controller class (Step 4)</a:t>
            </a:r>
          </a:p>
          <a:p>
            <a:pPr lvl="1"/>
            <a:r>
              <a:rPr lang="en-US" sz="3100" dirty="0"/>
              <a:t>Make sure to add </a:t>
            </a:r>
            <a:r>
              <a:rPr lang="en-US" sz="3100" b="1" dirty="0"/>
              <a:t>two</a:t>
            </a:r>
            <a:r>
              <a:rPr lang="en-US" sz="3100" dirty="0"/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CheckBox</a:t>
            </a:r>
            <a:r>
              <a:rPr lang="en-US" sz="3100" dirty="0"/>
              <a:t> variables to the private data at beginning of controller code </a:t>
            </a:r>
          </a:p>
          <a:p>
            <a:pPr lvl="1"/>
            <a:r>
              <a:rPr lang="en-US" sz="3100" dirty="0"/>
              <a:t>Write </a:t>
            </a:r>
            <a:r>
              <a:rPr lang="en-US" sz="3100" b="1" dirty="0"/>
              <a:t>two</a:t>
            </a:r>
            <a:r>
              <a:rPr lang="en-US" sz="3100" dirty="0"/>
              <a:t> </a:t>
            </a:r>
            <a:r>
              <a:rPr lang="en-US" sz="3100" dirty="0" err="1"/>
              <a:t>CheckBoxClick</a:t>
            </a:r>
            <a:r>
              <a:rPr lang="en-US" sz="3100" dirty="0"/>
              <a:t> handler methods. </a:t>
            </a:r>
            <a:br>
              <a:rPr lang="en-US" sz="3100" dirty="0"/>
            </a:br>
            <a:r>
              <a:rPr lang="en-US" sz="3100" dirty="0"/>
              <a:t>In each, check if each checkbox </a:t>
            </a:r>
            <a:r>
              <a:rPr lang="en-US" sz="3100" b="1" dirty="0" err="1">
                <a:solidFill>
                  <a:srgbClr val="FF0000"/>
                </a:solidFill>
              </a:rPr>
              <a:t>isSelected</a:t>
            </a:r>
            <a:r>
              <a:rPr lang="en-US" sz="3100" b="1" dirty="0">
                <a:solidFill>
                  <a:srgbClr val="FF0000"/>
                </a:solidFill>
              </a:rPr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5A2DB-DBE5-4DEE-AEB2-0ED50499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56" y="5151277"/>
            <a:ext cx="5257800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30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801" y="1176412"/>
            <a:ext cx="7751285" cy="555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CH 15 – Event Handlers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>
                <a:latin typeface="Cambria"/>
                <a:cs typeface="Cambria"/>
              </a:rPr>
              <a:t>Events and Event Handlers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>
                <a:latin typeface="Cambria"/>
                <a:cs typeface="Cambria"/>
              </a:rPr>
              <a:t>Creating and Linking Event Handlers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>
                <a:latin typeface="Cambria"/>
                <a:cs typeface="Cambria"/>
              </a:rPr>
              <a:t>In Scene Builder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>
                <a:latin typeface="Cambria"/>
                <a:cs typeface="Cambria"/>
              </a:rPr>
              <a:t>In code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>
                <a:latin typeface="Cambria"/>
                <a:cs typeface="Cambria"/>
              </a:rPr>
              <a:t>Keyboard Events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>
                <a:latin typeface="Cambria"/>
                <a:cs typeface="Cambria"/>
              </a:rPr>
              <a:t>Mouse Events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>
                <a:latin typeface="Cambria"/>
                <a:cs typeface="Cambria"/>
              </a:rPr>
              <a:t>Other common events for common controls</a:t>
            </a:r>
          </a:p>
        </p:txBody>
      </p:sp>
    </p:spTree>
    <p:extLst>
      <p:ext uri="{BB962C8B-B14F-4D97-AF65-F5344CB8AC3E}">
        <p14:creationId xmlns:p14="http://schemas.microsoft.com/office/powerpoint/2010/main" val="172312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55A10A-DA85-4C02-9FAA-104B37F4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7044"/>
            <a:ext cx="9144000" cy="188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r>
              <a:rPr lang="en-US" dirty="0"/>
              <a:t> Events (Solution)</a:t>
            </a:r>
          </a:p>
        </p:txBody>
      </p:sp>
      <p:sp>
        <p:nvSpPr>
          <p:cNvPr id="5" name="Left Brace 4"/>
          <p:cNvSpPr/>
          <p:nvPr/>
        </p:nvSpPr>
        <p:spPr>
          <a:xfrm>
            <a:off x="293427" y="3896249"/>
            <a:ext cx="327546" cy="2183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19EDCE-F17B-4E34-AAA5-CD398A86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6" y="1534022"/>
            <a:ext cx="4114800" cy="3209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r>
              <a:rPr lang="en-US" dirty="0"/>
              <a:t> Events (Solution)</a:t>
            </a:r>
          </a:p>
        </p:txBody>
      </p:sp>
      <p:sp>
        <p:nvSpPr>
          <p:cNvPr id="9" name="Left Brace 8"/>
          <p:cNvSpPr/>
          <p:nvPr/>
        </p:nvSpPr>
        <p:spPr>
          <a:xfrm>
            <a:off x="606637" y="3927551"/>
            <a:ext cx="245660" cy="7096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EDF05-B081-4806-8264-39680FD85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577" y="3638697"/>
            <a:ext cx="5011243" cy="3032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Left Brace 7"/>
          <p:cNvSpPr/>
          <p:nvPr/>
        </p:nvSpPr>
        <p:spPr>
          <a:xfrm>
            <a:off x="4162567" y="3836836"/>
            <a:ext cx="409433" cy="2753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0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1984"/>
          <a:stretch/>
        </p:blipFill>
        <p:spPr>
          <a:xfrm>
            <a:off x="574769" y="2132654"/>
            <a:ext cx="3698019" cy="4131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8015"/>
          <a:stretch/>
        </p:blipFill>
        <p:spPr>
          <a:xfrm>
            <a:off x="4879785" y="2146253"/>
            <a:ext cx="3404406" cy="4118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50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Mouse Dragged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1" y="1600200"/>
            <a:ext cx="3487003" cy="5111487"/>
          </a:xfrm>
        </p:spPr>
        <p:txBody>
          <a:bodyPr>
            <a:normAutofit fontScale="92500"/>
          </a:bodyPr>
          <a:lstStyle/>
          <a:p>
            <a:r>
              <a:rPr lang="en-US" dirty="0"/>
              <a:t>Add a new </a:t>
            </a:r>
            <a:r>
              <a:rPr lang="en-US" b="1" dirty="0"/>
              <a:t>Label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MoveMe</a:t>
            </a:r>
            <a:r>
              <a:rPr lang="en-US" dirty="0">
                <a:solidFill>
                  <a:srgbClr val="0070C0"/>
                </a:solidFill>
              </a:rPr>
              <a:t>!!</a:t>
            </a:r>
          </a:p>
          <a:p>
            <a:pPr lvl="1"/>
            <a:r>
              <a:rPr lang="en-US" dirty="0"/>
              <a:t>Increase font size</a:t>
            </a:r>
          </a:p>
          <a:p>
            <a:pPr lvl="1"/>
            <a:r>
              <a:rPr lang="en-US" dirty="0"/>
              <a:t>Change Color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dirty="0"/>
              <a:t>Make your </a:t>
            </a:r>
            <a:r>
              <a:rPr lang="en-US" b="1" dirty="0" err="1"/>
              <a:t>AnchorPane</a:t>
            </a:r>
            <a:r>
              <a:rPr lang="en-US" dirty="0"/>
              <a:t> longer</a:t>
            </a:r>
          </a:p>
          <a:p>
            <a:endParaRPr lang="en-US" sz="1900" dirty="0"/>
          </a:p>
          <a:p>
            <a:r>
              <a:rPr lang="en-US" dirty="0"/>
              <a:t>Set </a:t>
            </a:r>
            <a:r>
              <a:rPr lang="en-US" dirty="0" err="1"/>
              <a:t>fx:id</a:t>
            </a:r>
            <a:r>
              <a:rPr lang="en-US" dirty="0"/>
              <a:t> to </a:t>
            </a:r>
            <a:r>
              <a:rPr lang="en-US" b="1" dirty="0" err="1">
                <a:solidFill>
                  <a:srgbClr val="FF0000"/>
                </a:solidFill>
              </a:rPr>
              <a:t>moveLabel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9DA2B-27F4-400F-98BC-5E4F37F4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11" y="1996580"/>
            <a:ext cx="5111958" cy="438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67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Mouse Dragged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70" y="1600201"/>
            <a:ext cx="8234567" cy="497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Controller: Add handler for Mouse Dragged</a:t>
            </a:r>
          </a:p>
          <a:p>
            <a:pPr marL="0" indent="0">
              <a:buNone/>
            </a:pPr>
            <a:r>
              <a:rPr lang="en-US" sz="2000" dirty="0"/>
              <a:t>(You will need to </a:t>
            </a:r>
            <a:r>
              <a:rPr lang="en-US" sz="2000" b="1" dirty="0">
                <a:solidFill>
                  <a:srgbClr val="FF0000"/>
                </a:solidFill>
              </a:rPr>
              <a:t>import </a:t>
            </a:r>
            <a:r>
              <a:rPr lang="en-US" sz="2000" b="1" dirty="0" err="1">
                <a:solidFill>
                  <a:srgbClr val="FF0000"/>
                </a:solidFill>
              </a:rPr>
              <a:t>javafx.scene.input.MouseEvent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  <a:r>
              <a:rPr lang="en-US" sz="2000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054979"/>
            <a:ext cx="7240137" cy="1581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96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Mouse Dragged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70" y="1600201"/>
            <a:ext cx="8234567" cy="497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Scene Builder: Link to the handler you just created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06BE9-3CB8-470B-B2D1-9C3C5171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37" y="2910980"/>
            <a:ext cx="7239725" cy="3095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95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Mouse Dragged 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87817" y="3487589"/>
            <a:ext cx="190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Drag Label around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with mouse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3220193" y="4380932"/>
            <a:ext cx="2652429" cy="49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66BEC52-A545-4248-8CB0-FB1AD1F4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29" y="2712004"/>
            <a:ext cx="2324100" cy="245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889BD-C255-42EA-8C54-417D3D8C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86" y="2712004"/>
            <a:ext cx="2324100" cy="245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47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Events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1417638"/>
            <a:ext cx="2533650" cy="533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6336"/>
          <a:stretch/>
        </p:blipFill>
        <p:spPr>
          <a:xfrm>
            <a:off x="3402486" y="1974353"/>
            <a:ext cx="2524125" cy="422057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349906" y="2007833"/>
            <a:ext cx="2524125" cy="4187090"/>
            <a:chOff x="6554622" y="2560660"/>
            <a:chExt cx="2524125" cy="41870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4622" y="4909425"/>
              <a:ext cx="2476500" cy="18383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64570"/>
            <a:stretch/>
          </p:blipFill>
          <p:spPr>
            <a:xfrm>
              <a:off x="6554622" y="2560660"/>
              <a:ext cx="2524125" cy="2348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848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171040" y="1600200"/>
            <a:ext cx="5515760" cy="5111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Keyboard events are of type </a:t>
            </a:r>
            <a:r>
              <a:rPr lang="en-US" b="1" dirty="0" err="1">
                <a:solidFill>
                  <a:srgbClr val="FF0000"/>
                </a:solidFill>
              </a:rPr>
              <a:t>KeyEvent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Can listen for a </a:t>
            </a:r>
            <a:r>
              <a:rPr lang="en-US" b="1" dirty="0" err="1">
                <a:solidFill>
                  <a:srgbClr val="FF0000"/>
                </a:solidFill>
              </a:rPr>
              <a:t>KeyEvent</a:t>
            </a:r>
            <a:r>
              <a:rPr lang="en-US" dirty="0"/>
              <a:t> on the entire window (e.g. the </a:t>
            </a:r>
            <a:r>
              <a:rPr lang="en-US" b="1" dirty="0" err="1">
                <a:solidFill>
                  <a:srgbClr val="FF0000"/>
                </a:solidFill>
              </a:rPr>
              <a:t>AnchorPane</a:t>
            </a:r>
            <a:r>
              <a:rPr lang="en-US" dirty="0"/>
              <a:t>)</a:t>
            </a:r>
          </a:p>
          <a:p>
            <a:r>
              <a:rPr lang="en-US" dirty="0"/>
              <a:t>Can get the specific key press with: </a:t>
            </a:r>
            <a:r>
              <a:rPr lang="en-US" b="1" dirty="0" err="1">
                <a:solidFill>
                  <a:srgbClr val="FF0000"/>
                </a:solidFill>
              </a:rPr>
              <a:t>event.getCharacter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/>
              <a:t>This returns a String, can tell difference between </a:t>
            </a:r>
            <a:r>
              <a:rPr lang="en-US" dirty="0">
                <a:solidFill>
                  <a:srgbClr val="0070C0"/>
                </a:solidFill>
              </a:rPr>
              <a:t>‘a’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“A”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3" y="2772784"/>
            <a:ext cx="2505075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1479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47" y="1448348"/>
            <a:ext cx="8716161" cy="22195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dirty="0"/>
              <a:t>We want to extend the program to change the color of the </a:t>
            </a:r>
            <a:r>
              <a:rPr lang="en-US" sz="2600" b="1" dirty="0"/>
              <a:t>Label</a:t>
            </a:r>
            <a:r>
              <a:rPr lang="en-US" sz="2600" dirty="0"/>
              <a:t> if the user types:</a:t>
            </a:r>
          </a:p>
          <a:p>
            <a:pPr lvl="1"/>
            <a:r>
              <a:rPr lang="en-US" sz="2200" dirty="0"/>
              <a:t>R (red), G (green), P (purple), B (blue)</a:t>
            </a:r>
          </a:p>
          <a:p>
            <a:pPr lvl="1"/>
            <a:r>
              <a:rPr lang="en-US" sz="2200" dirty="0"/>
              <a:t>Print the color change to the console as well</a:t>
            </a:r>
          </a:p>
          <a:p>
            <a:pPr lvl="1"/>
            <a:r>
              <a:rPr lang="en-US" sz="2200" dirty="0"/>
              <a:t>Print an error message if any other key is pressed.</a:t>
            </a:r>
          </a:p>
          <a:p>
            <a:r>
              <a:rPr lang="en-US" sz="3000" dirty="0"/>
              <a:t>From Canvas, download </a:t>
            </a:r>
            <a:r>
              <a:rPr lang="en-US" sz="3000" b="1" dirty="0">
                <a:solidFill>
                  <a:srgbClr val="002060"/>
                </a:solidFill>
              </a:rPr>
              <a:t>KeyEventDirections.txt</a:t>
            </a:r>
            <a:r>
              <a:rPr lang="en-US" sz="3000" dirty="0"/>
              <a:t> for help!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6047B-F639-41B3-A70E-7EE2C49F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" y="4211273"/>
            <a:ext cx="2151019" cy="2646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FC870-FC49-4FC3-84EA-8B715F07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691" y="4074583"/>
            <a:ext cx="2136139" cy="278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BD56D-6E37-4AA9-AFAD-A5E238882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27" y="3957069"/>
            <a:ext cx="2136139" cy="2900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361733-0588-478D-A0B1-AFD82A718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71" y="3698600"/>
            <a:ext cx="2209413" cy="3165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36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not available already:</a:t>
            </a:r>
          </a:p>
          <a:p>
            <a:pPr lvl="1"/>
            <a:r>
              <a:rPr lang="en-US" dirty="0"/>
              <a:t>Install </a:t>
            </a:r>
            <a:r>
              <a:rPr lang="en-US" b="1" dirty="0" err="1"/>
              <a:t>JavaFx</a:t>
            </a:r>
            <a:endParaRPr lang="en-US" b="1" dirty="0"/>
          </a:p>
          <a:p>
            <a:pPr lvl="1"/>
            <a:r>
              <a:rPr lang="en-US" dirty="0"/>
              <a:t>Install </a:t>
            </a:r>
            <a:r>
              <a:rPr lang="en-US" b="1" dirty="0" err="1"/>
              <a:t>SceneBuilder</a:t>
            </a:r>
            <a:endParaRPr lang="en-US" b="1" dirty="0"/>
          </a:p>
          <a:p>
            <a:pPr lvl="1"/>
            <a:r>
              <a:rPr lang="en-US" dirty="0"/>
              <a:t>Set Path for Scene Builder in Eclipse (see Lecture 10)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a new FXML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New	-&gt;	Other…	</a:t>
            </a:r>
            <a:r>
              <a:rPr lang="en-US" dirty="0" err="1"/>
              <a:t>JafaFX</a:t>
            </a:r>
            <a:r>
              <a:rPr lang="en-US" dirty="0"/>
              <a:t>/JavaFX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Call it </a:t>
            </a:r>
            <a:r>
              <a:rPr lang="en-US" dirty="0" err="1">
                <a:solidFill>
                  <a:srgbClr val="0070C0"/>
                </a:solidFill>
              </a:rPr>
              <a:t>TwoButtonExample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FXML Document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New	-&gt;	Other… 	JavaFX/New JavaFX Document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Call it </a:t>
            </a:r>
            <a:r>
              <a:rPr lang="en-US" dirty="0" err="1">
                <a:solidFill>
                  <a:srgbClr val="0070C0"/>
                </a:solidFill>
              </a:rPr>
              <a:t>LaunchPage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and paste code from Canvas into these 2 files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Main.java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2060"/>
                </a:solidFill>
              </a:rPr>
              <a:t>LaunchPage.fxml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Make sure program runs!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A511A0-3DD8-4EA9-8A4E-95DA3998C0C2}"/>
              </a:ext>
            </a:extLst>
          </p:cNvPr>
          <p:cNvCxnSpPr/>
          <p:nvPr/>
        </p:nvCxnSpPr>
        <p:spPr>
          <a:xfrm>
            <a:off x="4697835" y="6325299"/>
            <a:ext cx="9060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BB5A62F-9B8D-4A9A-A558-56E6429E2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093" y="5854437"/>
            <a:ext cx="2324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 Directions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B293B5-D250-4DF8-B406-25F82E27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1. In </a:t>
            </a:r>
            <a:r>
              <a:rPr lang="en-US" sz="1400" b="1" dirty="0" err="1"/>
              <a:t>SceneBuilder</a:t>
            </a:r>
            <a:r>
              <a:rPr lang="en-US" sz="1400" b="1" dirty="0"/>
              <a:t>, set an </a:t>
            </a:r>
            <a:r>
              <a:rPr lang="en-US" sz="1400" b="1" dirty="0" err="1"/>
              <a:t>fx:id</a:t>
            </a:r>
            <a:r>
              <a:rPr lang="en-US" sz="1400" b="1" dirty="0"/>
              <a:t> for the </a:t>
            </a:r>
            <a:r>
              <a:rPr lang="en-US" sz="1400" b="1" dirty="0" err="1"/>
              <a:t>AnchorPane</a:t>
            </a:r>
            <a:r>
              <a:rPr lang="en-US" sz="1400" b="1" dirty="0"/>
              <a:t>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2. In </a:t>
            </a:r>
            <a:r>
              <a:rPr lang="en-US" sz="1400" b="1" dirty="0" err="1"/>
              <a:t>SceneBuilder</a:t>
            </a:r>
            <a:r>
              <a:rPr lang="en-US" sz="1400" b="1" dirty="0"/>
              <a:t>, set an </a:t>
            </a:r>
            <a:r>
              <a:rPr lang="en-US" sz="1400" b="1" dirty="0" err="1"/>
              <a:t>onKeyTyped</a:t>
            </a:r>
            <a:r>
              <a:rPr lang="en-US" sz="1400" b="1" dirty="0"/>
              <a:t> event for the </a:t>
            </a:r>
            <a:r>
              <a:rPr lang="en-US" sz="1400" b="1" dirty="0" err="1"/>
              <a:t>AnchorPane</a:t>
            </a:r>
            <a:r>
              <a:rPr lang="en-US" sz="1400" b="1" dirty="0"/>
              <a:t>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3. In LaunchPageController.java, import the following additional things:</a:t>
            </a:r>
          </a:p>
          <a:p>
            <a:pPr marL="0" indent="0">
              <a:buNone/>
            </a:pPr>
            <a:r>
              <a:rPr lang="en-US" sz="1400" b="1" dirty="0"/>
              <a:t>	import </a:t>
            </a:r>
            <a:r>
              <a:rPr lang="en-US" sz="1400" b="1" dirty="0" err="1"/>
              <a:t>javafx.scene.input.KeyEvent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/>
              <a:t>	import </a:t>
            </a:r>
            <a:r>
              <a:rPr lang="en-US" sz="1400" b="1" dirty="0" err="1"/>
              <a:t>javafx.scene.layout.AnchorPane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/>
              <a:t>	import </a:t>
            </a:r>
            <a:r>
              <a:rPr lang="en-US" sz="1400" b="1" dirty="0" err="1"/>
              <a:t>javafx.scene.paint.Color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4. In LaunchPageController.java, create an </a:t>
            </a:r>
            <a:r>
              <a:rPr lang="en-US" sz="1400" b="1" dirty="0" err="1"/>
              <a:t>AnchorPane</a:t>
            </a:r>
            <a:r>
              <a:rPr lang="en-US" sz="1400" b="1" dirty="0"/>
              <a:t> variable.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5. In LaunchPageController.java, add the code for the event handler.</a:t>
            </a:r>
          </a:p>
          <a:p>
            <a:pPr marL="0" indent="0">
              <a:buNone/>
            </a:pPr>
            <a:r>
              <a:rPr lang="en-US" sz="1400" b="1" dirty="0"/>
              <a:t>	This will take a </a:t>
            </a:r>
            <a:r>
              <a:rPr lang="en-US" sz="1400" b="1" dirty="0" err="1"/>
              <a:t>KeyEvent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	You can use </a:t>
            </a:r>
            <a:r>
              <a:rPr lang="en-US" sz="1400" b="1" dirty="0" err="1"/>
              <a:t>event.getCharacter</a:t>
            </a:r>
            <a:r>
              <a:rPr lang="en-US" sz="1400" b="1" dirty="0"/>
              <a:t>() to get a String of</a:t>
            </a:r>
          </a:p>
          <a:p>
            <a:pPr marL="0" indent="0">
              <a:buNone/>
            </a:pPr>
            <a:r>
              <a:rPr lang="en-US" sz="1400" b="1" dirty="0"/>
              <a:t>	the exact key pressed. It can tell the difference</a:t>
            </a:r>
          </a:p>
          <a:p>
            <a:pPr marL="0" indent="0">
              <a:buNone/>
            </a:pPr>
            <a:r>
              <a:rPr lang="en-US" sz="1400" b="1" dirty="0"/>
              <a:t>	between upper and lower case!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6. In your event handler, you will need to change the colors.</a:t>
            </a:r>
          </a:p>
          <a:p>
            <a:pPr marL="0" indent="0">
              <a:buNone/>
            </a:pPr>
            <a:r>
              <a:rPr lang="en-US" sz="1400" b="1" dirty="0"/>
              <a:t>	Use </a:t>
            </a:r>
            <a:r>
              <a:rPr lang="en-US" sz="1400" b="1" dirty="0" err="1"/>
              <a:t>moveLabel.setTextFill</a:t>
            </a:r>
            <a:r>
              <a:rPr lang="en-US" sz="1400" b="1" dirty="0"/>
              <a:t>()</a:t>
            </a:r>
          </a:p>
          <a:p>
            <a:pPr marL="0" indent="0">
              <a:buNone/>
            </a:pPr>
            <a:r>
              <a:rPr lang="en-US" sz="1400" b="1" dirty="0"/>
              <a:t>	You can use the following colors: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 err="1"/>
              <a:t>Color.RED</a:t>
            </a:r>
            <a:r>
              <a:rPr lang="en-US" sz="1400" b="1" dirty="0"/>
              <a:t>, </a:t>
            </a:r>
            <a:r>
              <a:rPr lang="en-US" sz="1400" b="1" dirty="0" err="1"/>
              <a:t>Color.BLUE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 err="1"/>
              <a:t>Color.PURPLE</a:t>
            </a:r>
            <a:r>
              <a:rPr lang="en-US" sz="1400" b="1" dirty="0"/>
              <a:t>, </a:t>
            </a:r>
            <a:r>
              <a:rPr lang="en-US" sz="1400" b="1" dirty="0" err="1"/>
              <a:t>Color.GREEN</a:t>
            </a: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7. In your event handler, check for any other key being pressed and display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225221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 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7" y="2743200"/>
            <a:ext cx="12411779" cy="346653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14651" y="4380931"/>
            <a:ext cx="32618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16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2" y="1524000"/>
            <a:ext cx="40576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649" y="2722444"/>
            <a:ext cx="4533900" cy="39243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300251" y="2906973"/>
            <a:ext cx="2661313" cy="13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00251" y="3179928"/>
            <a:ext cx="2811439" cy="13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0251" y="3360760"/>
            <a:ext cx="24156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16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4887"/>
          </a:xfrm>
        </p:spPr>
        <p:txBody>
          <a:bodyPr/>
          <a:lstStyle/>
          <a:p>
            <a:r>
              <a:rPr lang="en-US" dirty="0"/>
              <a:t>GUI controls respond to user actions</a:t>
            </a:r>
          </a:p>
          <a:p>
            <a:pPr lvl="1"/>
            <a:r>
              <a:rPr lang="en-US" dirty="0"/>
              <a:t>E.g. a button click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6525" y="3916907"/>
            <a:ext cx="1037230" cy="477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19180" y="3916907"/>
            <a:ext cx="1037230" cy="477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2896" y="3916907"/>
            <a:ext cx="1037230" cy="477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497975"/>
            <a:ext cx="2053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/>
                <a:cs typeface="Calibri"/>
              </a:rPr>
              <a:t>Clicking a button fires an action event</a:t>
            </a:r>
          </a:p>
          <a:p>
            <a:pPr algn="ctr"/>
            <a:endParaRPr lang="en-US" sz="1600" dirty="0">
              <a:latin typeface="Calibri"/>
              <a:cs typeface="Calibri"/>
            </a:endParaRPr>
          </a:p>
          <a:p>
            <a:pPr algn="ctr"/>
            <a:r>
              <a:rPr lang="en-US" sz="1600" dirty="0">
                <a:latin typeface="Calibri"/>
                <a:cs typeface="Calibri"/>
              </a:rPr>
              <a:t>(Event source object)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4878" y="4497975"/>
            <a:ext cx="2053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/>
                <a:cs typeface="Calibri"/>
              </a:rPr>
              <a:t>An event is an object</a:t>
            </a:r>
          </a:p>
          <a:p>
            <a:pPr algn="ctr"/>
            <a:endParaRPr lang="en-US" sz="1600" dirty="0">
              <a:latin typeface="Calibri"/>
              <a:cs typeface="Calibri"/>
            </a:endParaRPr>
          </a:p>
          <a:p>
            <a:pPr algn="ctr"/>
            <a:endParaRPr lang="en-US" sz="1600" dirty="0">
              <a:latin typeface="Calibri"/>
              <a:cs typeface="Calibri"/>
            </a:endParaRPr>
          </a:p>
          <a:p>
            <a:pPr algn="ctr"/>
            <a:r>
              <a:rPr lang="en-US" sz="1600" dirty="0">
                <a:latin typeface="Calibri"/>
                <a:cs typeface="Calibri"/>
              </a:rPr>
              <a:t>(Event object)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4517" y="4513895"/>
            <a:ext cx="2053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/>
                <a:cs typeface="Calibri"/>
              </a:rPr>
              <a:t>The event handler processes the event</a:t>
            </a:r>
          </a:p>
          <a:p>
            <a:pPr algn="ctr"/>
            <a:endParaRPr lang="en-US" sz="1600" dirty="0">
              <a:latin typeface="Calibri"/>
              <a:cs typeface="Calibri"/>
            </a:endParaRPr>
          </a:p>
          <a:p>
            <a:pPr algn="ctr"/>
            <a:r>
              <a:rPr lang="en-US" sz="1600" dirty="0">
                <a:latin typeface="Calibri"/>
                <a:cs typeface="Calibri"/>
              </a:rPr>
              <a:t>(Event handler object)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043755" y="4155743"/>
            <a:ext cx="1875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4956410" y="4155743"/>
            <a:ext cx="1776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2678" y="3380860"/>
            <a:ext cx="1863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The JVM passes this event to the proper handler at runtime.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008756" y="2733642"/>
            <a:ext cx="2539497" cy="1170439"/>
            <a:chOff x="7008756" y="2733642"/>
            <a:chExt cx="2539497" cy="1170439"/>
          </a:xfrm>
        </p:grpSpPr>
        <p:sp>
          <p:nvSpPr>
            <p:cNvPr id="10" name="TextBox 9"/>
            <p:cNvSpPr txBox="1"/>
            <p:nvPr/>
          </p:nvSpPr>
          <p:spPr>
            <a:xfrm>
              <a:off x="7008756" y="2733642"/>
              <a:ext cx="25394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/>
                  <a:cs typeface="Calibri"/>
                </a:rPr>
                <a:t>You must declare an event handler for every event you want your GUI to handle.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704499" y="3472306"/>
              <a:ext cx="398352" cy="431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444145" y="2561576"/>
            <a:ext cx="2813716" cy="1361681"/>
            <a:chOff x="4444145" y="2561576"/>
            <a:chExt cx="2813716" cy="1361681"/>
          </a:xfrm>
        </p:grpSpPr>
        <p:sp>
          <p:nvSpPr>
            <p:cNvPr id="17" name="TextBox 16"/>
            <p:cNvSpPr txBox="1"/>
            <p:nvPr/>
          </p:nvSpPr>
          <p:spPr>
            <a:xfrm>
              <a:off x="4756178" y="2561576"/>
              <a:ext cx="2021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Calibri"/>
                  <a:cs typeface="Calibri"/>
                </a:rPr>
                <a:t>You have to tell the compiler which handler to use for which events.</a:t>
              </a:r>
            </a:p>
            <a:p>
              <a:pPr algn="ctr"/>
              <a:endParaRPr lang="en-US" sz="14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20" name="Curved Connector 19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5844653" y="2510049"/>
              <a:ext cx="12700" cy="2813716"/>
            </a:xfrm>
            <a:prstGeom prst="curvedConnector3">
              <a:avLst>
                <a:gd name="adj1" fmla="val 5150488"/>
              </a:avLst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16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</a:t>
            </a:r>
            <a:r>
              <a:rPr lang="en-US" b="1" dirty="0">
                <a:solidFill>
                  <a:srgbClr val="C00000"/>
                </a:solidFill>
              </a:rPr>
              <a:t>FXML file </a:t>
            </a:r>
            <a:r>
              <a:rPr lang="en-US" dirty="0"/>
              <a:t>(which specifies layout of GUI) has an associated </a:t>
            </a:r>
            <a:r>
              <a:rPr lang="en-US" b="1" dirty="0">
                <a:solidFill>
                  <a:srgbClr val="C00000"/>
                </a:solidFill>
              </a:rPr>
              <a:t>controller file </a:t>
            </a:r>
            <a:r>
              <a:rPr lang="en-US" dirty="0"/>
              <a:t>(which defines logic of GUI)</a:t>
            </a:r>
          </a:p>
          <a:p>
            <a:r>
              <a:rPr lang="en-US" dirty="0"/>
              <a:t>When you call </a:t>
            </a:r>
            <a:r>
              <a:rPr lang="en-US" b="1" dirty="0">
                <a:solidFill>
                  <a:srgbClr val="FF0000"/>
                </a:solidFill>
              </a:rPr>
              <a:t>load() </a:t>
            </a:r>
            <a:r>
              <a:rPr lang="en-US" dirty="0"/>
              <a:t>on an </a:t>
            </a:r>
            <a:r>
              <a:rPr lang="en-US" b="1" dirty="0" err="1">
                <a:solidFill>
                  <a:srgbClr val="FF0000"/>
                </a:solidFill>
              </a:rPr>
              <a:t>FXMLLoader</a:t>
            </a:r>
            <a:r>
              <a:rPr lang="en-US" dirty="0"/>
              <a:t>, it:</a:t>
            </a:r>
          </a:p>
          <a:p>
            <a:pPr lvl="1"/>
            <a:r>
              <a:rPr lang="en-US" dirty="0"/>
              <a:t>Loads the FXML file</a:t>
            </a:r>
          </a:p>
          <a:p>
            <a:pPr lvl="1"/>
            <a:r>
              <a:rPr lang="en-US" dirty="0"/>
              <a:t>Creates an instance of the controller class specified by </a:t>
            </a:r>
            <a:r>
              <a:rPr lang="en-US" b="1" dirty="0" err="1">
                <a:solidFill>
                  <a:srgbClr val="FF0000"/>
                </a:solidFill>
              </a:rPr>
              <a:t>fx:controller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Sets </a:t>
            </a:r>
            <a:r>
              <a:rPr lang="en-US" b="1" dirty="0">
                <a:solidFill>
                  <a:srgbClr val="FF0000"/>
                </a:solidFill>
              </a:rPr>
              <a:t>@FXML</a:t>
            </a:r>
            <a:r>
              <a:rPr lang="en-US" dirty="0"/>
              <a:t>-annotated fields in controller</a:t>
            </a:r>
          </a:p>
          <a:p>
            <a:pPr lvl="1"/>
            <a:r>
              <a:rPr lang="en-US" dirty="0"/>
              <a:t>Registers event handlers, mapping methods to controller</a:t>
            </a:r>
          </a:p>
          <a:p>
            <a:pPr lvl="1"/>
            <a:r>
              <a:rPr lang="en-US" dirty="0"/>
              <a:t>Calls </a:t>
            </a:r>
            <a:r>
              <a:rPr lang="en-US" b="1" dirty="0">
                <a:solidFill>
                  <a:srgbClr val="FF0000"/>
                </a:solidFill>
              </a:rPr>
              <a:t>initialize()</a:t>
            </a:r>
            <a:r>
              <a:rPr lang="en-US" dirty="0"/>
              <a:t> in controller (if there is one)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12715" y="3256448"/>
            <a:ext cx="4462818" cy="2975212"/>
            <a:chOff x="5199796" y="2501439"/>
            <a:chExt cx="4462818" cy="2975212"/>
          </a:xfrm>
        </p:grpSpPr>
        <p:sp>
          <p:nvSpPr>
            <p:cNvPr id="4" name="Explosion 2 3"/>
            <p:cNvSpPr/>
            <p:nvPr/>
          </p:nvSpPr>
          <p:spPr>
            <a:xfrm rot="1756694">
              <a:off x="5199796" y="2501439"/>
              <a:ext cx="4462818" cy="2975212"/>
            </a:xfrm>
            <a:prstGeom prst="irregularSeal2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rot="439136">
              <a:off x="6038545" y="3296548"/>
              <a:ext cx="28147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alibri"/>
                  <a:cs typeface="Calibri"/>
                </a:rPr>
                <a:t>Have to make sure you have filled in the “glue”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8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23" y="2231471"/>
            <a:ext cx="6626354" cy="4293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Give Controls Names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234545-2EE9-4F32-8D06-0421A37B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600200"/>
            <a:ext cx="8263155" cy="5111487"/>
          </a:xfrm>
        </p:spPr>
        <p:txBody>
          <a:bodyPr>
            <a:normAutofit/>
          </a:bodyPr>
          <a:lstStyle/>
          <a:p>
            <a:r>
              <a:rPr lang="en-US" sz="2800" dirty="0"/>
              <a:t>Open </a:t>
            </a:r>
            <a:r>
              <a:rPr lang="en-US" sz="2800" b="1" dirty="0" err="1">
                <a:solidFill>
                  <a:srgbClr val="002060"/>
                </a:solidFill>
              </a:rPr>
              <a:t>LaunchPage.fxml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in </a:t>
            </a:r>
            <a:r>
              <a:rPr lang="en-US" sz="2800" dirty="0" err="1"/>
              <a:t>SceneBuilder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9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9DA9FA-80A9-4EFA-97C1-7CFB2F4E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600200"/>
            <a:ext cx="8263155" cy="5111487"/>
          </a:xfrm>
        </p:spPr>
        <p:txBody>
          <a:bodyPr>
            <a:normAutofit/>
          </a:bodyPr>
          <a:lstStyle/>
          <a:p>
            <a:r>
              <a:rPr lang="en-US" sz="2800" dirty="0"/>
              <a:t>Highlight each button in turn, and switch </a:t>
            </a:r>
            <a:br>
              <a:rPr lang="en-US" sz="2800" dirty="0"/>
            </a:br>
            <a:r>
              <a:rPr lang="en-US" sz="2800" dirty="0"/>
              <a:t>to the </a:t>
            </a:r>
            <a:r>
              <a:rPr lang="en-US" sz="2800" b="1" dirty="0"/>
              <a:t>Code: Button </a:t>
            </a:r>
            <a:r>
              <a:rPr lang="en-US" sz="2800" dirty="0"/>
              <a:t>tab on the right.</a:t>
            </a:r>
          </a:p>
          <a:p>
            <a:endParaRPr lang="en-US" sz="2800" dirty="0"/>
          </a:p>
          <a:p>
            <a:r>
              <a:rPr lang="en-US" sz="2800" dirty="0"/>
              <a:t>Give each button an </a:t>
            </a:r>
            <a:r>
              <a:rPr lang="en-US" sz="2800" b="1" dirty="0" err="1"/>
              <a:t>fx:id</a:t>
            </a:r>
            <a:r>
              <a:rPr lang="en-US" sz="2800" b="1" dirty="0"/>
              <a:t> </a:t>
            </a:r>
            <a:r>
              <a:rPr lang="en-US" sz="2800" dirty="0"/>
              <a:t>as shown: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Save in </a:t>
            </a:r>
            <a:r>
              <a:rPr lang="en-US" sz="2800" dirty="0" err="1"/>
              <a:t>SceneBuilder</a:t>
            </a:r>
            <a:r>
              <a:rPr lang="en-US" sz="2800" dirty="0"/>
              <a:t>, then close it.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Controls Names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12948B-DE2F-49FA-9287-4FC07C1521D4}"/>
              </a:ext>
            </a:extLst>
          </p:cNvPr>
          <p:cNvGrpSpPr/>
          <p:nvPr/>
        </p:nvGrpSpPr>
        <p:grpSpPr>
          <a:xfrm>
            <a:off x="6953753" y="1600200"/>
            <a:ext cx="2056023" cy="1669732"/>
            <a:chOff x="2944841" y="1523585"/>
            <a:chExt cx="2340223" cy="18721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710966-78C0-43D1-A9E3-75215876D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4841" y="1523585"/>
              <a:ext cx="2340223" cy="187217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35E30B-08CC-4E94-8EBC-8AD2386FD399}"/>
                </a:ext>
              </a:extLst>
            </p:cNvPr>
            <p:cNvSpPr/>
            <p:nvPr/>
          </p:nvSpPr>
          <p:spPr>
            <a:xfrm>
              <a:off x="3661432" y="2519319"/>
              <a:ext cx="1459684" cy="640340"/>
            </a:xfrm>
            <a:prstGeom prst="ellipse">
              <a:avLst/>
            </a:prstGeom>
            <a:noFill/>
            <a:ln w="571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4DB77BF-F09F-41D9-A4E0-BBABB0109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48" y="4596960"/>
            <a:ext cx="3212983" cy="851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8B7DEA-60AC-4581-B80A-B43E6B2DF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057" y="4596960"/>
            <a:ext cx="3461289" cy="885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E74E0-C44A-4D5E-9CCD-F52FA1804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64" y="3708899"/>
            <a:ext cx="2257425" cy="6286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DCB21C-C61F-43E6-8F64-5A09ECF2DD3C}"/>
              </a:ext>
            </a:extLst>
          </p:cNvPr>
          <p:cNvCxnSpPr/>
          <p:nvPr/>
        </p:nvCxnSpPr>
        <p:spPr>
          <a:xfrm flipH="1">
            <a:off x="2701255" y="4009938"/>
            <a:ext cx="973123" cy="7633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CFF5C0-02E4-41B2-AFE7-35A7EDF0DC47}"/>
              </a:ext>
            </a:extLst>
          </p:cNvPr>
          <p:cNvCxnSpPr>
            <a:cxnSpLocks/>
          </p:cNvCxnSpPr>
          <p:nvPr/>
        </p:nvCxnSpPr>
        <p:spPr>
          <a:xfrm>
            <a:off x="5396002" y="4032699"/>
            <a:ext cx="1015699" cy="7406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0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Controls Names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4A6AEA-21D2-4D62-AB56-03EA7D31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>
            <a:normAutofit/>
          </a:bodyPr>
          <a:lstStyle/>
          <a:p>
            <a:r>
              <a:rPr lang="en-US" dirty="0"/>
              <a:t>You should see this new code in your </a:t>
            </a:r>
            <a:r>
              <a:rPr lang="en-US" b="1" dirty="0" err="1">
                <a:solidFill>
                  <a:srgbClr val="002060"/>
                </a:solidFill>
              </a:rPr>
              <a:t>LaunchPage.fxml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39A51-17B1-42D3-9567-2063A9A4C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8508"/>
            <a:ext cx="9144000" cy="168754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BA4A00C-C0EF-4A2E-A77B-E77A3E31DE05}"/>
              </a:ext>
            </a:extLst>
          </p:cNvPr>
          <p:cNvSpPr/>
          <p:nvPr/>
        </p:nvSpPr>
        <p:spPr>
          <a:xfrm>
            <a:off x="1023457" y="3777050"/>
            <a:ext cx="1459684" cy="640340"/>
          </a:xfrm>
          <a:prstGeom prst="ellipse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624" y="1549872"/>
            <a:ext cx="4841105" cy="3668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Second: Create Controller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6" y="1600200"/>
            <a:ext cx="3549420" cy="5111487"/>
          </a:xfrm>
        </p:spPr>
        <p:txBody>
          <a:bodyPr>
            <a:normAutofit/>
          </a:bodyPr>
          <a:lstStyle/>
          <a:p>
            <a:r>
              <a:rPr lang="en-US" sz="2800" dirty="0"/>
              <a:t>For each FXML file, you need a “controller” class to handle events from the nodes in that layout.</a:t>
            </a:r>
          </a:p>
          <a:p>
            <a:endParaRPr lang="en-US" sz="2800" dirty="0"/>
          </a:p>
          <a:p>
            <a:r>
              <a:rPr lang="en-US" sz="2800" dirty="0"/>
              <a:t>Right click on FXML code, then select </a:t>
            </a:r>
            <a:r>
              <a:rPr lang="en-US" sz="2800" b="1" dirty="0">
                <a:solidFill>
                  <a:srgbClr val="0070C0"/>
                </a:solidFill>
              </a:rPr>
              <a:t>Source-&gt; Generate </a:t>
            </a:r>
            <a:r>
              <a:rPr lang="en-US" sz="2800" dirty="0"/>
              <a:t>Controller</a:t>
            </a:r>
          </a:p>
          <a:p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47748" y="4317404"/>
            <a:ext cx="1713362" cy="1114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903" y="4836249"/>
            <a:ext cx="2173845" cy="19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99266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9620</TotalTime>
  <Words>887</Words>
  <Application>Microsoft Macintosh PowerPoint</Application>
  <PresentationFormat>On-screen Show (4:3)</PresentationFormat>
  <Paragraphs>188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</vt:lpstr>
      <vt:lpstr>Georgia</vt:lpstr>
      <vt:lpstr>Information-Infrastructure</vt:lpstr>
      <vt:lpstr>I400 – Application Development in Java</vt:lpstr>
      <vt:lpstr>Today</vt:lpstr>
      <vt:lpstr>Get ready…</vt:lpstr>
      <vt:lpstr>Events &amp; Event Handlers</vt:lpstr>
      <vt:lpstr>Controller Files</vt:lpstr>
      <vt:lpstr>First: Give Controls Names</vt:lpstr>
      <vt:lpstr>Give Controls Names</vt:lpstr>
      <vt:lpstr>Give Controls Names</vt:lpstr>
      <vt:lpstr>Second: Create Controller Class</vt:lpstr>
      <vt:lpstr>Create Controller Class</vt:lpstr>
      <vt:lpstr>Controller Skeleton</vt:lpstr>
      <vt:lpstr>Third: Point FXML to Controller</vt:lpstr>
      <vt:lpstr>Point FXML to Controller</vt:lpstr>
      <vt:lpstr>Point FXML to Controller</vt:lpstr>
      <vt:lpstr>Fourth: Create Event Handlers</vt:lpstr>
      <vt:lpstr>Fifth: Tell FXML about handlers</vt:lpstr>
      <vt:lpstr>Run the Program</vt:lpstr>
      <vt:lpstr>Summary of Steps</vt:lpstr>
      <vt:lpstr>CheckBox Events (Group Work)</vt:lpstr>
      <vt:lpstr>CheckBox Events (Solution)</vt:lpstr>
      <vt:lpstr>CheckBox Events (Solution)</vt:lpstr>
      <vt:lpstr>Mouse Events</vt:lpstr>
      <vt:lpstr>On Mouse Dragged Example</vt:lpstr>
      <vt:lpstr>On Mouse Dragged Example</vt:lpstr>
      <vt:lpstr>On Mouse Dragged Example</vt:lpstr>
      <vt:lpstr>On Mouse Dragged Example</vt:lpstr>
      <vt:lpstr>Other Common Events</vt:lpstr>
      <vt:lpstr>Keyboard Events</vt:lpstr>
      <vt:lpstr>Key Event (Group Work)</vt:lpstr>
      <vt:lpstr>Key Event Directions</vt:lpstr>
      <vt:lpstr>Key Event Solution</vt:lpstr>
      <vt:lpstr>Key Event Solution</vt:lpstr>
      <vt:lpstr>PowerPoint Presentation</vt:lpstr>
    </vt:vector>
  </TitlesOfParts>
  <Company>Indiana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Bennett Dierckman</cp:lastModifiedBy>
  <cp:revision>293</cp:revision>
  <cp:lastPrinted>2017-09-14T11:26:14Z</cp:lastPrinted>
  <dcterms:created xsi:type="dcterms:W3CDTF">2015-12-29T00:29:41Z</dcterms:created>
  <dcterms:modified xsi:type="dcterms:W3CDTF">2018-07-14T18:12:50Z</dcterms:modified>
</cp:coreProperties>
</file>