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02" r:id="rId2"/>
    <p:sldId id="503" r:id="rId3"/>
    <p:sldId id="603" r:id="rId4"/>
    <p:sldId id="607" r:id="rId5"/>
    <p:sldId id="608" r:id="rId6"/>
    <p:sldId id="604" r:id="rId7"/>
    <p:sldId id="606" r:id="rId8"/>
    <p:sldId id="609" r:id="rId9"/>
    <p:sldId id="610" r:id="rId10"/>
    <p:sldId id="612" r:id="rId11"/>
    <p:sldId id="611" r:id="rId12"/>
    <p:sldId id="613" r:id="rId13"/>
    <p:sldId id="614" r:id="rId14"/>
    <p:sldId id="620" r:id="rId15"/>
    <p:sldId id="605" r:id="rId16"/>
    <p:sldId id="643" r:id="rId17"/>
    <p:sldId id="616" r:id="rId18"/>
    <p:sldId id="636" r:id="rId19"/>
    <p:sldId id="637" r:id="rId20"/>
    <p:sldId id="638" r:id="rId21"/>
    <p:sldId id="642" r:id="rId22"/>
    <p:sldId id="639" r:id="rId23"/>
    <p:sldId id="641" r:id="rId24"/>
    <p:sldId id="640" r:id="rId25"/>
    <p:sldId id="630" r:id="rId26"/>
    <p:sldId id="631" r:id="rId27"/>
    <p:sldId id="632" r:id="rId28"/>
    <p:sldId id="633" r:id="rId29"/>
    <p:sldId id="634" r:id="rId30"/>
    <p:sldId id="63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073" autoAdjust="0"/>
  </p:normalViewPr>
  <p:slideViewPr>
    <p:cSldViewPr snapToGrid="0" snapToObjects="1">
      <p:cViewPr varScale="1">
        <p:scale>
          <a:sx n="124" d="100"/>
          <a:sy n="124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3C8FB-D087-ED4A-8110-EB5CB38D13FC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1C39A-9116-4A4C-9751-6D4736D5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I400 – Application Development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68674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49" y="1600200"/>
            <a:ext cx="8623882" cy="12112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Don’t forget to set the handler in </a:t>
            </a:r>
            <a:r>
              <a:rPr lang="en-US" b="1" dirty="0">
                <a:sym typeface="Wingdings" panose="05000000000000000000" pitchFamily="2" charset="2"/>
              </a:rPr>
              <a:t>Scene Builder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54" y="2401262"/>
            <a:ext cx="5906211" cy="4002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67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Instead of printing a black rectangle, let’s find out what the user selected, and use that color </a:t>
            </a:r>
            <a:r>
              <a:rPr lang="en-US" dirty="0">
                <a:solidFill>
                  <a:srgbClr val="0070C0"/>
                </a:solidFill>
              </a:rPr>
              <a:t>(BLACK if they have not selected a color)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19" y="3328774"/>
            <a:ext cx="4886325" cy="3257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77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280095" cy="5111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add an </a:t>
            </a: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dirty="0"/>
              <a:t>statement that finds which radio button is </a:t>
            </a:r>
            <a:r>
              <a:rPr lang="en-US" b="1" dirty="0"/>
              <a:t>selected</a:t>
            </a:r>
            <a:r>
              <a:rPr lang="en-US" dirty="0"/>
              <a:t>, and sets a color variable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 accordingly.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37" y="1707391"/>
            <a:ext cx="5548083" cy="462517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E3ACEBC-F5A5-427C-A3D5-D076BF83D2DF}"/>
              </a:ext>
            </a:extLst>
          </p:cNvPr>
          <p:cNvSpPr/>
          <p:nvPr/>
        </p:nvSpPr>
        <p:spPr>
          <a:xfrm>
            <a:off x="4085439" y="3783435"/>
            <a:ext cx="444616" cy="2122415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7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Line 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23" y="1417638"/>
            <a:ext cx="8942663" cy="5440362"/>
          </a:xfrm>
        </p:spPr>
        <p:txBody>
          <a:bodyPr>
            <a:normAutofit/>
          </a:bodyPr>
          <a:lstStyle/>
          <a:p>
            <a:r>
              <a:rPr lang="en-US" dirty="0"/>
              <a:t>Implement a handler for the </a:t>
            </a:r>
            <a:r>
              <a:rPr lang="en-US" b="1" dirty="0">
                <a:solidFill>
                  <a:srgbClr val="7030A0"/>
                </a:solidFill>
              </a:rPr>
              <a:t>Add Line button</a:t>
            </a:r>
            <a:r>
              <a:rPr lang="en-US" dirty="0"/>
              <a:t> click. The line should be:</a:t>
            </a:r>
          </a:p>
          <a:p>
            <a:pPr lvl="1"/>
            <a:r>
              <a:rPr lang="en-US" sz="2400" dirty="0"/>
              <a:t>A diagonal line that is </a:t>
            </a:r>
            <a:br>
              <a:rPr lang="en-US" sz="2400" dirty="0"/>
            </a:br>
            <a:r>
              <a:rPr lang="en-US" sz="2400" dirty="0"/>
              <a:t>approximately the same </a:t>
            </a:r>
            <a:br>
              <a:rPr lang="en-US" sz="2400" dirty="0"/>
            </a:br>
            <a:r>
              <a:rPr lang="en-US" sz="2400" dirty="0"/>
              <a:t>size as the rectangle</a:t>
            </a:r>
          </a:p>
          <a:p>
            <a:pPr lvl="2"/>
            <a:r>
              <a:rPr lang="en-US" sz="2000" dirty="0"/>
              <a:t>Note: the </a:t>
            </a:r>
            <a:r>
              <a:rPr lang="en-US" sz="2000" b="1" dirty="0">
                <a:solidFill>
                  <a:srgbClr val="FF0000"/>
                </a:solidFill>
              </a:rPr>
              <a:t>Line</a:t>
            </a:r>
            <a:r>
              <a:rPr lang="en-US" sz="2000" dirty="0"/>
              <a:t> constructor </a:t>
            </a:r>
            <a:br>
              <a:rPr lang="en-US" sz="2000" dirty="0"/>
            </a:br>
            <a:r>
              <a:rPr lang="en-US" sz="2000" dirty="0"/>
              <a:t>take 4 doubles… </a:t>
            </a:r>
            <a:r>
              <a:rPr lang="en-US" sz="2000" b="1" dirty="0"/>
              <a:t>x</a:t>
            </a:r>
            <a:r>
              <a:rPr lang="en-US" sz="2000" dirty="0"/>
              <a:t> and </a:t>
            </a:r>
            <a:r>
              <a:rPr lang="en-US" sz="2000" b="1" dirty="0"/>
              <a:t>y</a:t>
            </a:r>
            <a:r>
              <a:rPr lang="en-US" sz="2000" dirty="0"/>
              <a:t> of </a:t>
            </a:r>
            <a:br>
              <a:rPr lang="en-US" sz="2000" dirty="0"/>
            </a:br>
            <a:r>
              <a:rPr lang="en-US" sz="2000" dirty="0">
                <a:solidFill>
                  <a:srgbClr val="0070C0"/>
                </a:solidFill>
              </a:rPr>
              <a:t>starting and ending points</a:t>
            </a:r>
          </a:p>
          <a:p>
            <a:pPr lvl="1"/>
            <a:r>
              <a:rPr lang="en-US" sz="2400" dirty="0"/>
              <a:t>The color the user indicates </a:t>
            </a:r>
            <a:br>
              <a:rPr lang="en-US" sz="2400" dirty="0"/>
            </a:br>
            <a:r>
              <a:rPr lang="en-US" sz="2400" dirty="0"/>
              <a:t>(BLACK if none is selected)</a:t>
            </a:r>
          </a:p>
          <a:p>
            <a:endParaRPr lang="en-US" sz="2800" dirty="0"/>
          </a:p>
          <a:p>
            <a:r>
              <a:rPr lang="en-US" sz="2800" dirty="0"/>
              <a:t>You will need to </a:t>
            </a:r>
            <a:r>
              <a:rPr lang="en-US" sz="2800" b="1" dirty="0">
                <a:solidFill>
                  <a:srgbClr val="FF000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javafx.scene.shape.Line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79" y="2533766"/>
            <a:ext cx="4479721" cy="308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08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Line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24" y="2116256"/>
            <a:ext cx="6387747" cy="4660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88E02-0E1D-4F28-8E45-23C2B414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11" y="1487606"/>
            <a:ext cx="3419475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50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 Builder lets you add shapes to your scenes, but…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HW2</a:t>
            </a:r>
            <a:r>
              <a:rPr lang="en-US" dirty="0"/>
              <a:t>, 14.11 should be implemented in the java code, </a:t>
            </a:r>
            <a:r>
              <a:rPr lang="en-US" dirty="0">
                <a:solidFill>
                  <a:srgbClr val="FF0000"/>
                </a:solidFill>
              </a:rPr>
              <a:t>not in an .</a:t>
            </a:r>
            <a:r>
              <a:rPr lang="en-US" dirty="0" err="1">
                <a:solidFill>
                  <a:srgbClr val="FF0000"/>
                </a:solidFill>
              </a:rPr>
              <a:t>fxml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  <a:p>
            <a:pPr lvl="1"/>
            <a:r>
              <a:rPr lang="en-US" dirty="0"/>
              <a:t>You can implement it with shapes in </a:t>
            </a:r>
            <a:r>
              <a:rPr lang="en-US" b="1" dirty="0">
                <a:solidFill>
                  <a:srgbClr val="002060"/>
                </a:solidFill>
              </a:rPr>
              <a:t>Main.java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instead of using an event handler like we did today</a:t>
            </a:r>
          </a:p>
        </p:txBody>
      </p:sp>
    </p:spTree>
    <p:extLst>
      <p:ext uri="{BB962C8B-B14F-4D97-AF65-F5344CB8AC3E}">
        <p14:creationId xmlns:p14="http://schemas.microsoft.com/office/powerpoint/2010/main" val="214386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Often, we use Pop-up windows to inform the user of important information: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Getting JavaFX to pass control between windows takes several steps!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647EC-0564-4458-9933-B266B623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2866923"/>
            <a:ext cx="6748638" cy="1718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67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Steps to Create and Link Windows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Scene Builder </a:t>
            </a:r>
            <a:r>
              <a:rPr lang="en-US" dirty="0"/>
              <a:t>to design a second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>
                <a:solidFill>
                  <a:srgbClr val="0070C0"/>
                </a:solidFill>
              </a:rPr>
              <a:t>controller</a:t>
            </a:r>
            <a:r>
              <a:rPr lang="en-US" dirty="0"/>
              <a:t> for the second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>
                <a:solidFill>
                  <a:srgbClr val="0070C0"/>
                </a:solidFill>
              </a:rPr>
              <a:t>accessor methods </a:t>
            </a:r>
            <a:r>
              <a:rPr lang="en-US" dirty="0"/>
              <a:t>in controller(s)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Link controllers</a:t>
            </a:r>
            <a:r>
              <a:rPr lang="en-US" dirty="0"/>
              <a:t>: In one controller, get the other controller and use accessor methods to pass information between</a:t>
            </a:r>
          </a:p>
        </p:txBody>
      </p:sp>
    </p:spTree>
    <p:extLst>
      <p:ext uri="{BB962C8B-B14F-4D97-AF65-F5344CB8AC3E}">
        <p14:creationId xmlns:p14="http://schemas.microsoft.com/office/powerpoint/2010/main" val="316792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Warning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window pop up and display the color code of the color of the rectangle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88974"/>
            <a:ext cx="2971800" cy="4000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49" y="2788974"/>
            <a:ext cx="2933700" cy="410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12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Design a second window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75152" cy="511148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 err="1"/>
              <a:t>WarningDialog</a:t>
            </a:r>
            <a:r>
              <a:rPr lang="en-US" dirty="0"/>
              <a:t> FXML file</a:t>
            </a:r>
          </a:p>
          <a:p>
            <a:r>
              <a:rPr lang="en-US" dirty="0"/>
              <a:t>Give your </a:t>
            </a:r>
            <a:r>
              <a:rPr lang="en-US" b="1" dirty="0" err="1">
                <a:solidFill>
                  <a:srgbClr val="FF0000"/>
                </a:solidFill>
              </a:rPr>
              <a:t>AnchorPane</a:t>
            </a:r>
            <a:r>
              <a:rPr lang="en-US" dirty="0"/>
              <a:t> a size (mine is 250 x 75)</a:t>
            </a:r>
          </a:p>
          <a:p>
            <a:r>
              <a:rPr lang="en-US" dirty="0"/>
              <a:t>Add two </a:t>
            </a:r>
            <a:r>
              <a:rPr lang="en-US" b="1" dirty="0">
                <a:solidFill>
                  <a:srgbClr val="FF0000"/>
                </a:solidFill>
              </a:rPr>
              <a:t>Labels</a:t>
            </a:r>
          </a:p>
          <a:p>
            <a:r>
              <a:rPr lang="en-US" dirty="0"/>
              <a:t>Give the bottom </a:t>
            </a: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dirty="0"/>
              <a:t> an </a:t>
            </a:r>
            <a:r>
              <a:rPr lang="en-US" b="1" dirty="0" err="1">
                <a:solidFill>
                  <a:srgbClr val="FF0000"/>
                </a:solidFill>
              </a:rPr>
              <a:t>fx:id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colorLabel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Save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30" y="2252597"/>
            <a:ext cx="2533650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30" y="3403383"/>
            <a:ext cx="2505075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512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339" y="1531259"/>
            <a:ext cx="8129748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CH 14 – Graphical User Interfaces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400" b="1" dirty="0">
                <a:latin typeface="Cambria"/>
                <a:cs typeface="Cambria"/>
                <a:sym typeface="Wingdings" panose="05000000000000000000" pitchFamily="2" charset="2"/>
              </a:rPr>
              <a:t>Side note on radio buttons </a:t>
            </a:r>
            <a:r>
              <a:rPr lang="mr-IN" sz="2400" b="1" dirty="0">
                <a:latin typeface="Cambria"/>
                <a:cs typeface="Cambria"/>
                <a:sym typeface="Wingdings" panose="05000000000000000000" pitchFamily="2" charset="2"/>
              </a:rPr>
              <a:t>–</a:t>
            </a:r>
            <a:r>
              <a:rPr lang="en-US" sz="2400" b="1" dirty="0">
                <a:latin typeface="Cambria"/>
                <a:cs typeface="Cambria"/>
                <a:sym typeface="Wingdings" panose="05000000000000000000" pitchFamily="2" charset="2"/>
              </a:rPr>
              <a:t> groups!</a:t>
            </a: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endParaRPr lang="en-US" sz="2400" b="1" dirty="0">
              <a:latin typeface="Cambria"/>
              <a:cs typeface="Cambri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400" b="1" dirty="0">
                <a:latin typeface="Cambria"/>
                <a:cs typeface="Cambria"/>
                <a:sym typeface="Wingdings" panose="05000000000000000000" pitchFamily="2" charset="2"/>
              </a:rPr>
              <a:t>Creating controls in java code instead of FXML files</a:t>
            </a:r>
            <a:endParaRPr lang="en-US" sz="2400" b="1" dirty="0">
              <a:latin typeface="Cambria"/>
              <a:cs typeface="Cambria"/>
            </a:endParaRP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Shapes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Coordinates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</a:rPr>
              <a:t>Adding a second window to your project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>
                <a:latin typeface="Cambria"/>
                <a:cs typeface="Cambria"/>
                <a:sym typeface="Wingdings"/>
              </a:rPr>
              <a:t>Passing information between windows 	</a:t>
            </a:r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2312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Create controller for 2nd window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424257" cy="511148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 err="1"/>
              <a:t>WarningDialogController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to link this in </a:t>
            </a:r>
            <a:br>
              <a:rPr lang="en-US" dirty="0"/>
            </a:br>
            <a:r>
              <a:rPr lang="en-US" b="1" dirty="0"/>
              <a:t>Scene Builder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95" y="2307909"/>
            <a:ext cx="4131855" cy="2706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63" y="5240772"/>
            <a:ext cx="2695575" cy="962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65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581938" cy="5111487"/>
          </a:xfrm>
        </p:spPr>
        <p:txBody>
          <a:bodyPr/>
          <a:lstStyle/>
          <a:p>
            <a:r>
              <a:rPr lang="en-US" dirty="0"/>
              <a:t>Your FXML Project, </a:t>
            </a:r>
            <a:r>
              <a:rPr lang="en-US" b="1" dirty="0" err="1"/>
              <a:t>DrawingExample</a:t>
            </a:r>
            <a:r>
              <a:rPr lang="en-US" dirty="0"/>
              <a:t>, should have this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 has this structure instead, you’ll get an error!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0A2DE-E239-4BEC-9658-05F6E6D5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1" y="3003418"/>
            <a:ext cx="2905125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DC260-3614-4B50-8175-7542B4AC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953" y="2955793"/>
            <a:ext cx="2933700" cy="2352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8ED042-5358-47C1-A12D-9DBE22D74184}"/>
              </a:ext>
            </a:extLst>
          </p:cNvPr>
          <p:cNvCxnSpPr>
            <a:cxnSpLocks/>
          </p:cNvCxnSpPr>
          <p:nvPr/>
        </p:nvCxnSpPr>
        <p:spPr>
          <a:xfrm flipH="1">
            <a:off x="3649211" y="2139193"/>
            <a:ext cx="1275127" cy="86422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B7E255-508D-4C5D-ABCA-D766B73C36C5}"/>
              </a:ext>
            </a:extLst>
          </p:cNvPr>
          <p:cNvCxnSpPr>
            <a:cxnSpLocks/>
          </p:cNvCxnSpPr>
          <p:nvPr/>
        </p:nvCxnSpPr>
        <p:spPr>
          <a:xfrm flipV="1">
            <a:off x="3583366" y="4563611"/>
            <a:ext cx="2221816" cy="109056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2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Add Accessor methods in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55" y="2037416"/>
            <a:ext cx="5506872" cy="4195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514902" y="4572488"/>
            <a:ext cx="586853" cy="7096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3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Link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b="1" dirty="0">
                <a:solidFill>
                  <a:srgbClr val="002060"/>
                </a:solidFill>
              </a:rPr>
              <a:t>DrawingLaunchPageController.java</a:t>
            </a:r>
          </a:p>
          <a:p>
            <a:endParaRPr lang="en-US" dirty="0"/>
          </a:p>
          <a:p>
            <a:r>
              <a:rPr lang="en-US" dirty="0"/>
              <a:t>Add this additional import: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javafx.fxml.FXMLLoader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82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Link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03" y="1600200"/>
            <a:ext cx="8460297" cy="51114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At the end of the </a:t>
            </a:r>
            <a:r>
              <a:rPr lang="en-US" sz="2800" b="1" dirty="0" err="1">
                <a:solidFill>
                  <a:srgbClr val="FF0000"/>
                </a:solidFill>
              </a:rPr>
              <a:t>addRectangleButtonClick</a:t>
            </a:r>
            <a:r>
              <a:rPr lang="en-US" sz="2800" dirty="0"/>
              <a:t> method,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Load the new window (looks a lot like </a:t>
            </a:r>
            <a:r>
              <a:rPr lang="en-US" sz="2400" b="1" dirty="0">
                <a:solidFill>
                  <a:srgbClr val="002060"/>
                </a:solidFill>
              </a:rPr>
              <a:t>Main.java</a:t>
            </a:r>
            <a:r>
              <a:rPr lang="en-US" sz="24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Get the controller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Use the accessor on the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" y="3610879"/>
            <a:ext cx="8594620" cy="2752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684075" y="4366735"/>
            <a:ext cx="309632" cy="2496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7" name="Left Brace 6"/>
          <p:cNvSpPr/>
          <p:nvPr/>
        </p:nvSpPr>
        <p:spPr>
          <a:xfrm>
            <a:off x="955750" y="3785368"/>
            <a:ext cx="259308" cy="143679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6850" y="5184854"/>
            <a:ext cx="296858" cy="2938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cxnSp>
        <p:nvCxnSpPr>
          <p:cNvPr id="10" name="Straight Connector 9"/>
          <p:cNvCxnSpPr>
            <a:cxnSpLocks/>
            <a:stCxn id="8" idx="6"/>
          </p:cNvCxnSpPr>
          <p:nvPr/>
        </p:nvCxnSpPr>
        <p:spPr>
          <a:xfrm flipV="1">
            <a:off x="993708" y="5328186"/>
            <a:ext cx="7693092" cy="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14" idx="7"/>
          </p:cNvCxnSpPr>
          <p:nvPr/>
        </p:nvCxnSpPr>
        <p:spPr>
          <a:xfrm>
            <a:off x="1258208" y="5480653"/>
            <a:ext cx="3748430" cy="12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3973" y="5437817"/>
            <a:ext cx="321286" cy="2925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91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Second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04" y="1600200"/>
            <a:ext cx="5034271" cy="5086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When the </a:t>
            </a:r>
            <a:r>
              <a:rPr lang="en-US" sz="2800" b="1" dirty="0"/>
              <a:t>Add Line </a:t>
            </a:r>
            <a:r>
              <a:rPr lang="en-US" sz="2800" dirty="0"/>
              <a:t>button is clicked, display a second window that has a </a:t>
            </a:r>
            <a:r>
              <a:rPr lang="en-US" sz="2800" b="1" dirty="0">
                <a:solidFill>
                  <a:srgbClr val="FF0000"/>
                </a:solidFill>
              </a:rPr>
              <a:t>Label</a:t>
            </a:r>
            <a:r>
              <a:rPr lang="en-US" sz="2800" dirty="0"/>
              <a:t> with the </a:t>
            </a:r>
            <a:r>
              <a:rPr lang="en-US" sz="2800" b="1" dirty="0"/>
              <a:t>(</a:t>
            </a:r>
            <a:r>
              <a:rPr lang="en-US" sz="2800" b="1" dirty="0" err="1"/>
              <a:t>x,y</a:t>
            </a:r>
            <a:r>
              <a:rPr lang="en-US" sz="2800" b="1" dirty="0"/>
              <a:t>)</a:t>
            </a:r>
            <a:r>
              <a:rPr lang="en-US" sz="2800" dirty="0"/>
              <a:t> coordinates of the two points that make the line.</a:t>
            </a:r>
            <a:endParaRPr lang="en-US" sz="2400" dirty="0"/>
          </a:p>
          <a:p>
            <a:pPr lvl="1"/>
            <a:r>
              <a:rPr lang="en-US" sz="2400" dirty="0"/>
              <a:t>Your new window controller should have a </a:t>
            </a:r>
            <a:r>
              <a:rPr lang="en-US" sz="2400" b="1" dirty="0"/>
              <a:t>setter</a:t>
            </a:r>
            <a:r>
              <a:rPr lang="en-US" sz="2400" dirty="0"/>
              <a:t> that takes four doubles </a:t>
            </a:r>
            <a:r>
              <a:rPr lang="en-US" sz="2400" b="1" dirty="0"/>
              <a:t>(x1,y1, x2, y2) </a:t>
            </a:r>
            <a:r>
              <a:rPr lang="en-US" sz="2400" dirty="0"/>
              <a:t>and sets the two </a:t>
            </a:r>
            <a:r>
              <a:rPr lang="en-US" sz="2400" b="1" dirty="0">
                <a:solidFill>
                  <a:srgbClr val="FF0000"/>
                </a:solidFill>
              </a:rPr>
              <a:t>Labels</a:t>
            </a:r>
            <a:r>
              <a:rPr lang="en-US" sz="2400" dirty="0"/>
              <a:t> accordingly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00" y="2089813"/>
            <a:ext cx="3375766" cy="4107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50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Second Window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17" y="1600200"/>
            <a:ext cx="8701874" cy="34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71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Second Window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had one </a:t>
            </a:r>
            <a:r>
              <a:rPr lang="en-US" dirty="0" err="1"/>
              <a:t>accessor</a:t>
            </a:r>
            <a:r>
              <a:rPr lang="en-US" dirty="0"/>
              <a:t> 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1" y="2287777"/>
            <a:ext cx="7630333" cy="40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3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Second Window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part of </a:t>
            </a:r>
            <a:r>
              <a:rPr lang="en-US" b="1" dirty="0" err="1">
                <a:solidFill>
                  <a:srgbClr val="FF0000"/>
                </a:solidFill>
              </a:rPr>
              <a:t>addLineButtonClick</a:t>
            </a:r>
            <a:r>
              <a:rPr lang="en-US" dirty="0"/>
              <a:t> is unchanged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11" y="2221715"/>
            <a:ext cx="6118889" cy="42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59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Second Window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code to </a:t>
            </a:r>
            <a:r>
              <a:rPr lang="en-US" b="1" dirty="0" err="1">
                <a:solidFill>
                  <a:srgbClr val="FF0000"/>
                </a:solidFill>
              </a:rPr>
              <a:t>addLineButtonClick</a:t>
            </a:r>
            <a:r>
              <a:rPr lang="en-US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5" y="2589023"/>
            <a:ext cx="8681797" cy="3306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3FE04-F643-445C-9F0C-0F1178E2DA9C}"/>
              </a:ext>
            </a:extLst>
          </p:cNvPr>
          <p:cNvCxnSpPr/>
          <p:nvPr/>
        </p:nvCxnSpPr>
        <p:spPr>
          <a:xfrm>
            <a:off x="4932727" y="4429387"/>
            <a:ext cx="18623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A37352-52AC-4D56-82F6-31E55F900C7B}"/>
              </a:ext>
            </a:extLst>
          </p:cNvPr>
          <p:cNvCxnSpPr/>
          <p:nvPr/>
        </p:nvCxnSpPr>
        <p:spPr>
          <a:xfrm>
            <a:off x="5689135" y="3088547"/>
            <a:ext cx="18623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16E99B-B525-48E9-8A5F-0FCB7C320860}"/>
              </a:ext>
            </a:extLst>
          </p:cNvPr>
          <p:cNvCxnSpPr/>
          <p:nvPr/>
        </p:nvCxnSpPr>
        <p:spPr>
          <a:xfrm>
            <a:off x="1561751" y="4429387"/>
            <a:ext cx="18623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60" y="1540470"/>
            <a:ext cx="8229600" cy="52940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not available already: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b="1" dirty="0" err="1"/>
              <a:t>JavaFx</a:t>
            </a:r>
            <a:endParaRPr lang="en-US" b="1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b="1" dirty="0" err="1"/>
              <a:t>SceneBuilder</a:t>
            </a:r>
            <a:endParaRPr lang="en-US" b="1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Set Path for Scene Builder in </a:t>
            </a:r>
            <a:r>
              <a:rPr lang="en-US" b="1" dirty="0"/>
              <a:t>Eclipse</a:t>
            </a:r>
          </a:p>
          <a:p>
            <a:r>
              <a:rPr lang="en-US" dirty="0"/>
              <a:t>Start a new FXML project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New-&gt;Other</a:t>
            </a:r>
            <a:r>
              <a:rPr lang="en-US" dirty="0"/>
              <a:t>…		</a:t>
            </a:r>
            <a:r>
              <a:rPr lang="en-US" dirty="0" err="1"/>
              <a:t>JafaFX</a:t>
            </a:r>
            <a:r>
              <a:rPr lang="en-US" dirty="0"/>
              <a:t>/JavaFX Project</a:t>
            </a:r>
          </a:p>
          <a:p>
            <a:pPr lvl="1"/>
            <a:r>
              <a:rPr lang="en-US" dirty="0"/>
              <a:t>Call it </a:t>
            </a:r>
            <a:r>
              <a:rPr lang="en-US" b="1" dirty="0" err="1">
                <a:solidFill>
                  <a:srgbClr val="7030A0"/>
                </a:solidFill>
              </a:rPr>
              <a:t>DrawingExample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dirty="0"/>
              <a:t>Create a new FXML Document</a:t>
            </a:r>
          </a:p>
          <a:p>
            <a:pPr lvl="1"/>
            <a:r>
              <a:rPr lang="en-US" dirty="0"/>
              <a:t>New-&gt;Other… JavaFX/New JavaFX Document</a:t>
            </a:r>
          </a:p>
          <a:p>
            <a:pPr lvl="1"/>
            <a:r>
              <a:rPr lang="en-US" dirty="0"/>
              <a:t>Call it </a:t>
            </a:r>
            <a:r>
              <a:rPr lang="en-US" b="1" dirty="0" err="1">
                <a:solidFill>
                  <a:srgbClr val="7030A0"/>
                </a:solidFill>
              </a:rPr>
              <a:t>DrawingLaunchPage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dirty="0"/>
              <a:t>Create a new controller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New-&gt;Class </a:t>
            </a:r>
            <a:r>
              <a:rPr lang="en-US" dirty="0"/>
              <a:t>or</a:t>
            </a:r>
            <a:r>
              <a:rPr lang="en-US" dirty="0">
                <a:solidFill>
                  <a:srgbClr val="0070C0"/>
                </a:solidFill>
              </a:rPr>
              <a:t> Source -&gt; Generate Controller</a:t>
            </a:r>
          </a:p>
          <a:p>
            <a:pPr lvl="1"/>
            <a:r>
              <a:rPr lang="en-US" dirty="0"/>
              <a:t>Call it </a:t>
            </a:r>
            <a:r>
              <a:rPr lang="en-US" b="1" dirty="0" err="1">
                <a:solidFill>
                  <a:srgbClr val="7030A0"/>
                </a:solidFill>
              </a:rPr>
              <a:t>DrawingLaunchPageController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dirty="0"/>
              <a:t>Copy and paste code from Canvas into these 3 files: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Main.java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2060"/>
                </a:solidFill>
              </a:rPr>
              <a:t>DrawingLaunchPage.fxml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DrawingLaunchPageController.java</a:t>
            </a:r>
          </a:p>
          <a:p>
            <a:r>
              <a:rPr lang="en-US" dirty="0"/>
              <a:t>Make sure it runs!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BD07F-E346-4CE3-8410-F1492BC2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1540470"/>
            <a:ext cx="2895063" cy="3096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64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502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 --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2376"/>
            <a:ext cx="8113594" cy="1689311"/>
          </a:xfrm>
        </p:spPr>
        <p:txBody>
          <a:bodyPr/>
          <a:lstStyle/>
          <a:p>
            <a:r>
              <a:rPr lang="en-US" b="1" dirty="0" err="1"/>
              <a:t>RadioButtons</a:t>
            </a:r>
            <a:r>
              <a:rPr lang="en-US" dirty="0"/>
              <a:t> (and </a:t>
            </a:r>
            <a:r>
              <a:rPr lang="en-US" b="1" dirty="0" err="1"/>
              <a:t>ToggleButtons</a:t>
            </a:r>
            <a:r>
              <a:rPr lang="en-US" dirty="0"/>
              <a:t>) should only allow one option to be selected at a time.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868EE-756C-4AD3-8368-9459658B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610282"/>
            <a:ext cx="3009900" cy="3219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4B8604-C473-40D8-B635-CFFD65E51D7C}"/>
              </a:ext>
            </a:extLst>
          </p:cNvPr>
          <p:cNvSpPr/>
          <p:nvPr/>
        </p:nvSpPr>
        <p:spPr>
          <a:xfrm>
            <a:off x="3171039" y="3833769"/>
            <a:ext cx="2751589" cy="51172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ToggleGroup</a:t>
            </a:r>
            <a:r>
              <a:rPr lang="en-US" dirty="0"/>
              <a:t> in Scene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182"/>
          </a:xfrm>
        </p:spPr>
        <p:txBody>
          <a:bodyPr/>
          <a:lstStyle/>
          <a:p>
            <a:r>
              <a:rPr lang="en-US" dirty="0"/>
              <a:t>You have to tell Eclipse which buttons are grouped together (</a:t>
            </a:r>
            <a:r>
              <a:rPr lang="en-US" dirty="0">
                <a:solidFill>
                  <a:srgbClr val="0070C0"/>
                </a:solidFill>
              </a:rPr>
              <a:t>Properties tab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76" y="2685808"/>
            <a:ext cx="6531875" cy="4172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7315200" y="5117910"/>
            <a:ext cx="996287" cy="49132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0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8" y="1600200"/>
            <a:ext cx="5613737" cy="51114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Shape</a:t>
            </a:r>
            <a:r>
              <a:rPr lang="en-US" sz="2800" dirty="0"/>
              <a:t> is a base class with common properties:</a:t>
            </a:r>
          </a:p>
          <a:p>
            <a:pPr lvl="1"/>
            <a:r>
              <a:rPr lang="en-US" sz="2400" dirty="0"/>
              <a:t>Fill, stroke, </a:t>
            </a:r>
            <a:r>
              <a:rPr lang="en-US" sz="2400" dirty="0" err="1"/>
              <a:t>strokeWidth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mr-IN" sz="2400" dirty="0"/>
              <a:t>…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Children of the </a:t>
            </a:r>
            <a:r>
              <a:rPr lang="en-US" sz="2800" dirty="0">
                <a:solidFill>
                  <a:srgbClr val="C00000"/>
                </a:solidFill>
              </a:rPr>
              <a:t>Shape</a:t>
            </a:r>
            <a:r>
              <a:rPr lang="en-US" sz="2800" dirty="0"/>
              <a:t> class include:</a:t>
            </a:r>
          </a:p>
          <a:p>
            <a:pPr lvl="1"/>
            <a:r>
              <a:rPr lang="en-US" sz="2400" dirty="0"/>
              <a:t>Text, Line, Rectangle, Circle, Ellipse, Arc, Polygon, Polyline, …</a:t>
            </a:r>
          </a:p>
          <a:p>
            <a:endParaRPr lang="en-US" sz="2800" dirty="0"/>
          </a:p>
          <a:p>
            <a:r>
              <a:rPr lang="en-US" sz="2800" dirty="0"/>
              <a:t>Scene Builder allows you to add shapes directly to your scenes…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378D7C-628C-4880-92D5-D0D30E64042F}"/>
              </a:ext>
            </a:extLst>
          </p:cNvPr>
          <p:cNvGrpSpPr/>
          <p:nvPr/>
        </p:nvGrpSpPr>
        <p:grpSpPr>
          <a:xfrm>
            <a:off x="6303844" y="1417638"/>
            <a:ext cx="2567201" cy="5200650"/>
            <a:chOff x="6303844" y="1417638"/>
            <a:chExt cx="2567201" cy="5200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098"/>
            <a:stretch/>
          </p:blipFill>
          <p:spPr>
            <a:xfrm>
              <a:off x="6303844" y="1417638"/>
              <a:ext cx="2567201" cy="40576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6913"/>
            <a:stretch/>
          </p:blipFill>
          <p:spPr>
            <a:xfrm>
              <a:off x="6303844" y="5351463"/>
              <a:ext cx="2553553" cy="1266825"/>
            </a:xfrm>
            <a:prstGeom prst="rect">
              <a:avLst/>
            </a:prstGeom>
          </p:spPr>
        </p:pic>
      </p:grp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4983061" y="4203511"/>
            <a:ext cx="1307135" cy="25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8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2901" cy="5111487"/>
          </a:xfrm>
        </p:spPr>
        <p:txBody>
          <a:bodyPr/>
          <a:lstStyle/>
          <a:p>
            <a:r>
              <a:rPr lang="en-US" dirty="0"/>
              <a:t>Sometimes, we want to add a shape or other control at runtime</a:t>
            </a:r>
          </a:p>
          <a:p>
            <a:endParaRPr lang="en-US" dirty="0"/>
          </a:p>
          <a:p>
            <a:r>
              <a:rPr lang="en-US" dirty="0"/>
              <a:t>In our example: </a:t>
            </a:r>
            <a:r>
              <a:rPr lang="en-US" i="1" dirty="0">
                <a:solidFill>
                  <a:srgbClr val="0070C0"/>
                </a:solidFill>
              </a:rPr>
              <a:t>we want to add a shape in response to a button click by the user</a:t>
            </a:r>
          </a:p>
          <a:p>
            <a:endParaRPr lang="en-US" dirty="0"/>
          </a:p>
          <a:p>
            <a:r>
              <a:rPr lang="en-US" dirty="0"/>
              <a:t>We can do this in an event handler…</a:t>
            </a:r>
          </a:p>
        </p:txBody>
      </p:sp>
    </p:spTree>
    <p:extLst>
      <p:ext uri="{BB962C8B-B14F-4D97-AF65-F5344CB8AC3E}">
        <p14:creationId xmlns:p14="http://schemas.microsoft.com/office/powerpoint/2010/main" val="208907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Coordinates…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620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First, you need to know the Java coordinate system… (0,0) is the upper left corner</a:t>
            </a:r>
          </a:p>
          <a:p>
            <a:r>
              <a:rPr lang="en-US" sz="2800" dirty="0"/>
              <a:t>A shape’s (</a:t>
            </a:r>
            <a:r>
              <a:rPr lang="en-US" sz="2800" dirty="0" err="1"/>
              <a:t>x,y</a:t>
            </a:r>
            <a:r>
              <a:rPr lang="en-US" sz="2800" dirty="0"/>
              <a:t>) coordinates are nested in their parent with their upper left corner anchored to that location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3971499"/>
            <a:ext cx="4148919" cy="25521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3929" y="3528623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(0,0)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F4BF72-1843-4F72-975F-A7CDBD22BEBB}"/>
              </a:ext>
            </a:extLst>
          </p:cNvPr>
          <p:cNvGrpSpPr/>
          <p:nvPr/>
        </p:nvGrpSpPr>
        <p:grpSpPr>
          <a:xfrm>
            <a:off x="2743200" y="3971499"/>
            <a:ext cx="2353905" cy="2251880"/>
            <a:chOff x="2743200" y="3971499"/>
            <a:chExt cx="2353905" cy="2251880"/>
          </a:xfrm>
        </p:grpSpPr>
        <p:sp>
          <p:nvSpPr>
            <p:cNvPr id="6" name="Rectangle 5"/>
            <p:cNvSpPr/>
            <p:nvPr/>
          </p:nvSpPr>
          <p:spPr>
            <a:xfrm>
              <a:off x="3991637" y="5595582"/>
              <a:ext cx="1105468" cy="6277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1602" y="5232995"/>
              <a:ext cx="714543" cy="458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(</a:t>
              </a:r>
              <a:r>
                <a:rPr lang="en-US" sz="2400" dirty="0" err="1">
                  <a:latin typeface="Calibri"/>
                  <a:cs typeface="Calibri"/>
                </a:rPr>
                <a:t>x,y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9" name="Straight Arrow Connector 8"/>
            <p:cNvCxnSpPr>
              <a:endCxn id="6" idx="1"/>
            </p:cNvCxnSpPr>
            <p:nvPr/>
          </p:nvCxnSpPr>
          <p:spPr>
            <a:xfrm>
              <a:off x="2743200" y="5909481"/>
              <a:ext cx="1248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50848" y="57930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x</a:t>
              </a:r>
            </a:p>
          </p:txBody>
        </p:sp>
        <p:cxnSp>
          <p:nvCxnSpPr>
            <p:cNvPr id="13" name="Straight Arrow Connector 12"/>
            <p:cNvCxnSpPr>
              <a:endCxn id="6" idx="0"/>
            </p:cNvCxnSpPr>
            <p:nvPr/>
          </p:nvCxnSpPr>
          <p:spPr>
            <a:xfrm>
              <a:off x="4544371" y="3971499"/>
              <a:ext cx="0" cy="162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7205" y="455751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0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Click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8439326" cy="56194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event handler for the </a:t>
            </a:r>
            <a:r>
              <a:rPr lang="en-US" sz="2000" b="1" dirty="0" err="1"/>
              <a:t>rectangleButton</a:t>
            </a:r>
            <a:r>
              <a:rPr lang="en-US" sz="2000" dirty="0"/>
              <a:t> click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Print to the console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rectangle with </a:t>
            </a:r>
            <a:br>
              <a:rPr lang="en-US" sz="2000" dirty="0"/>
            </a:br>
            <a:r>
              <a:rPr lang="en-US" sz="2000" dirty="0"/>
              <a:t>a random </a:t>
            </a:r>
            <a:r>
              <a:rPr lang="en-US" sz="2000" dirty="0" err="1"/>
              <a:t>x,y</a:t>
            </a:r>
            <a:r>
              <a:rPr lang="en-US" sz="2000" dirty="0"/>
              <a:t> (within </a:t>
            </a:r>
            <a:br>
              <a:rPr lang="en-US" sz="2000" dirty="0"/>
            </a:br>
            <a:r>
              <a:rPr lang="en-US" sz="2000" dirty="0"/>
              <a:t>bounds of your </a:t>
            </a:r>
            <a:br>
              <a:rPr lang="en-US" sz="2000" dirty="0"/>
            </a:br>
            <a:r>
              <a:rPr lang="en-US" sz="2000" b="1" dirty="0" err="1"/>
              <a:t>AnchorPane</a:t>
            </a:r>
            <a:r>
              <a:rPr lang="en-US" sz="2000" dirty="0"/>
              <a:t>), and of </a:t>
            </a:r>
            <a:br>
              <a:rPr lang="en-US" sz="2000" dirty="0"/>
            </a:br>
            <a:r>
              <a:rPr lang="en-US" sz="2000" dirty="0"/>
              <a:t>size </a:t>
            </a:r>
            <a:r>
              <a:rPr lang="en-US" sz="2000" b="1" dirty="0">
                <a:solidFill>
                  <a:srgbClr val="0070C0"/>
                </a:solidFill>
              </a:rPr>
              <a:t>50x30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Set rectangle to </a:t>
            </a:r>
            <a:br>
              <a:rPr lang="en-US" sz="2000" dirty="0"/>
            </a:br>
            <a:r>
              <a:rPr lang="en-US" sz="2000" dirty="0"/>
              <a:t>BLACK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it to your </a:t>
            </a:r>
            <a:r>
              <a:rPr lang="en-US" sz="2000" b="1" dirty="0" err="1"/>
              <a:t>AnchorPane</a:t>
            </a:r>
            <a:r>
              <a:rPr lang="en-US" sz="2000" dirty="0" err="1"/>
              <a:t>’s</a:t>
            </a:r>
            <a:r>
              <a:rPr lang="en-US" sz="2000" dirty="0"/>
              <a:t> children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79"/>
          <a:stretch/>
        </p:blipFill>
        <p:spPr>
          <a:xfrm>
            <a:off x="3171038" y="2292824"/>
            <a:ext cx="5722711" cy="345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E4AC37-5291-4237-9A42-42B58F7CBC93}"/>
              </a:ext>
            </a:extLst>
          </p:cNvPr>
          <p:cNvCxnSpPr>
            <a:cxnSpLocks/>
          </p:cNvCxnSpPr>
          <p:nvPr/>
        </p:nvCxnSpPr>
        <p:spPr>
          <a:xfrm>
            <a:off x="3061982" y="1991261"/>
            <a:ext cx="830510" cy="86938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BCB3C4-28BF-49B0-BDFC-9141493E4AA3}"/>
              </a:ext>
            </a:extLst>
          </p:cNvPr>
          <p:cNvCxnSpPr>
            <a:cxnSpLocks/>
          </p:cNvCxnSpPr>
          <p:nvPr/>
        </p:nvCxnSpPr>
        <p:spPr>
          <a:xfrm>
            <a:off x="2751589" y="2550253"/>
            <a:ext cx="1293303" cy="66412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F3DDBF-88AD-40CF-9C1A-02D23DF9951F}"/>
              </a:ext>
            </a:extLst>
          </p:cNvPr>
          <p:cNvCxnSpPr>
            <a:cxnSpLocks/>
          </p:cNvCxnSpPr>
          <p:nvPr/>
        </p:nvCxnSpPr>
        <p:spPr>
          <a:xfrm>
            <a:off x="2665697" y="3735832"/>
            <a:ext cx="1581134" cy="4637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F00F8-51D5-438D-B7BF-B57E5AC5CD1A}"/>
              </a:ext>
            </a:extLst>
          </p:cNvPr>
          <p:cNvCxnSpPr>
            <a:cxnSpLocks/>
          </p:cNvCxnSpPr>
          <p:nvPr/>
        </p:nvCxnSpPr>
        <p:spPr>
          <a:xfrm flipV="1">
            <a:off x="2256639" y="4933113"/>
            <a:ext cx="1990192" cy="4610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24CE7D-31B0-4BFC-8E57-1275F8D79B7A}"/>
              </a:ext>
            </a:extLst>
          </p:cNvPr>
          <p:cNvCxnSpPr>
            <a:cxnSpLocks/>
          </p:cNvCxnSpPr>
          <p:nvPr/>
        </p:nvCxnSpPr>
        <p:spPr>
          <a:xfrm flipV="1">
            <a:off x="2751589" y="5402511"/>
            <a:ext cx="1495242" cy="6459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74805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9508</TotalTime>
  <Words>766</Words>
  <Application>Microsoft Macintosh PowerPoint</Application>
  <PresentationFormat>On-screen Show (4:3)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Georgia</vt:lpstr>
      <vt:lpstr>Wingdings</vt:lpstr>
      <vt:lpstr>Information-Infrastructure</vt:lpstr>
      <vt:lpstr>I400 – Application Development in Java</vt:lpstr>
      <vt:lpstr>Today</vt:lpstr>
      <vt:lpstr>Get ready…</vt:lpstr>
      <vt:lpstr>Radio Buttons -- Groups</vt:lpstr>
      <vt:lpstr>ToggleGroup in Scene Builder</vt:lpstr>
      <vt:lpstr>Shapes</vt:lpstr>
      <vt:lpstr>Shapes</vt:lpstr>
      <vt:lpstr>Java Coordinates…</vt:lpstr>
      <vt:lpstr>Button Click Handler</vt:lpstr>
      <vt:lpstr>Run it!</vt:lpstr>
      <vt:lpstr>Customize the Color</vt:lpstr>
      <vt:lpstr>Customize the Color</vt:lpstr>
      <vt:lpstr>Add Line (Group Work)</vt:lpstr>
      <vt:lpstr>Add Line Solution</vt:lpstr>
      <vt:lpstr>IMPORTANT</vt:lpstr>
      <vt:lpstr>Multiple Windows</vt:lpstr>
      <vt:lpstr>Multiple Windows</vt:lpstr>
      <vt:lpstr>Example: Warning Dialog</vt:lpstr>
      <vt:lpstr>1. Design a second window </vt:lpstr>
      <vt:lpstr>2. Create controller for 2nd window </vt:lpstr>
      <vt:lpstr>Project Structure</vt:lpstr>
      <vt:lpstr>3. Add Accessor methods in controller</vt:lpstr>
      <vt:lpstr>4. Link Controllers</vt:lpstr>
      <vt:lpstr>4. Link Controllers</vt:lpstr>
      <vt:lpstr>Add Second Window</vt:lpstr>
      <vt:lpstr>Add Second Window Solution</vt:lpstr>
      <vt:lpstr>Add Second Window Solution</vt:lpstr>
      <vt:lpstr>Add Second Window Solution</vt:lpstr>
      <vt:lpstr>Add Second Window Solution</vt:lpstr>
      <vt:lpstr>Questions?</vt:lpstr>
    </vt:vector>
  </TitlesOfParts>
  <Company>Indiana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Bennett Dierckman</cp:lastModifiedBy>
  <cp:revision>298</cp:revision>
  <cp:lastPrinted>2017-09-14T11:26:14Z</cp:lastPrinted>
  <dcterms:created xsi:type="dcterms:W3CDTF">2015-12-29T00:29:41Z</dcterms:created>
  <dcterms:modified xsi:type="dcterms:W3CDTF">2018-07-14T22:41:55Z</dcterms:modified>
</cp:coreProperties>
</file>